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57" r:id="rId2"/>
    <p:sldId id="263" r:id="rId3"/>
    <p:sldId id="258" r:id="rId4"/>
    <p:sldId id="260" r:id="rId5"/>
    <p:sldId id="264" r:id="rId6"/>
    <p:sldId id="262"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115" autoAdjust="0"/>
  </p:normalViewPr>
  <p:slideViewPr>
    <p:cSldViewPr snapToGrid="0">
      <p:cViewPr varScale="1">
        <p:scale>
          <a:sx n="54" d="100"/>
          <a:sy n="54" d="100"/>
        </p:scale>
        <p:origin x="752" y="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393773-CFE2-4BA3-BB59-2437A2DA769E}" type="datetimeFigureOut">
              <a:rPr lang="en-US" smtClean="0"/>
              <a:t>3/15/2020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3D3C91-4DF0-45FD-A102-79010B909158}" type="slidenum">
              <a:rPr lang="en-US" smtClean="0"/>
              <a:t>‹#›</a:t>
            </a:fld>
            <a:endParaRPr lang="en-US"/>
          </a:p>
        </p:txBody>
      </p:sp>
    </p:spTree>
    <p:extLst>
      <p:ext uri="{BB962C8B-B14F-4D97-AF65-F5344CB8AC3E}">
        <p14:creationId xmlns:p14="http://schemas.microsoft.com/office/powerpoint/2010/main" val="30562808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63D3C91-4DF0-45FD-A102-79010B909158}" type="slidenum">
              <a:rPr lang="en-US" smtClean="0"/>
              <a:t>2</a:t>
            </a:fld>
            <a:endParaRPr lang="en-US"/>
          </a:p>
        </p:txBody>
      </p:sp>
    </p:spTree>
    <p:extLst>
      <p:ext uri="{BB962C8B-B14F-4D97-AF65-F5344CB8AC3E}">
        <p14:creationId xmlns:p14="http://schemas.microsoft.com/office/powerpoint/2010/main" val="14147551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are we using PowerPoint and Zoom to record lectures? Ordinarily, people use various recording techniques to capture the speaker and the presentations separately. Then they combine these in a software like iMovie or Premier to produce a video. (click)</a:t>
            </a:r>
          </a:p>
          <a:p>
            <a:endParaRPr lang="en-US" dirty="0"/>
          </a:p>
          <a:p>
            <a:r>
              <a:rPr lang="en-US" dirty="0"/>
              <a:t>This presentation is being prepared as part of the COVID-19 contingency plans. (click) And we will be using a small set of software tools to offer the simplest means of remote teaching. (click)</a:t>
            </a:r>
          </a:p>
          <a:p>
            <a:endParaRPr lang="en-US" dirty="0"/>
          </a:p>
          <a:p>
            <a:r>
              <a:rPr lang="en-US" dirty="0"/>
              <a:t>These standard set of tools give us the best opportunity to… (click)</a:t>
            </a:r>
          </a:p>
          <a:p>
            <a:pPr marL="171450" indent="-171450">
              <a:buFont typeface="Arial" panose="020B0604020202020204" pitchFamily="34" charset="0"/>
              <a:buChar char="•"/>
            </a:pPr>
            <a:r>
              <a:rPr lang="en-US" dirty="0"/>
              <a:t>Learn and become comfortable with the tools (click)</a:t>
            </a:r>
          </a:p>
          <a:p>
            <a:pPr marL="171450" indent="-171450">
              <a:buFont typeface="Arial" panose="020B0604020202020204" pitchFamily="34" charset="0"/>
              <a:buChar char="•"/>
            </a:pPr>
            <a:r>
              <a:rPr lang="en-US" dirty="0"/>
              <a:t>Use them effectively for teaching (click)</a:t>
            </a:r>
          </a:p>
          <a:p>
            <a:pPr marL="171450" indent="-171450">
              <a:buFont typeface="Arial" panose="020B0604020202020204" pitchFamily="34" charset="0"/>
              <a:buChar char="•"/>
            </a:pPr>
            <a:r>
              <a:rPr lang="en-US" dirty="0"/>
              <a:t>And let IT easily and effectively support faculty and teaching staff. (click)</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The standard tools are: Zoon, Canvas, Virtual Qatar, and PowerPoint. (click)</a:t>
            </a:r>
          </a:p>
          <a:p>
            <a:pPr marL="171450" indent="-171450">
              <a:buFont typeface="Arial" panose="020B0604020202020204" pitchFamily="34" charset="0"/>
              <a:buChar char="•"/>
            </a:pPr>
            <a:r>
              <a:rPr lang="en-US" dirty="0"/>
              <a:t>Of course, other standard software typically available on an IT provided laptop can also be used.</a:t>
            </a:r>
          </a:p>
        </p:txBody>
      </p:sp>
      <p:sp>
        <p:nvSpPr>
          <p:cNvPr id="4" name="Slide Number Placeholder 3"/>
          <p:cNvSpPr>
            <a:spLocks noGrp="1"/>
          </p:cNvSpPr>
          <p:nvPr>
            <p:ph type="sldNum" sz="quarter" idx="5"/>
          </p:nvPr>
        </p:nvSpPr>
        <p:spPr/>
        <p:txBody>
          <a:bodyPr/>
          <a:lstStyle/>
          <a:p>
            <a:fld id="{463D3C91-4DF0-45FD-A102-79010B909158}" type="slidenum">
              <a:rPr lang="en-US" smtClean="0"/>
              <a:t>3</a:t>
            </a:fld>
            <a:endParaRPr lang="en-US"/>
          </a:p>
        </p:txBody>
      </p:sp>
    </p:spTree>
    <p:extLst>
      <p:ext uri="{BB962C8B-B14F-4D97-AF65-F5344CB8AC3E}">
        <p14:creationId xmlns:p14="http://schemas.microsoft.com/office/powerpoint/2010/main" val="33967053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PowerPoint we will be learning about (click)</a:t>
            </a:r>
          </a:p>
          <a:p>
            <a:endParaRPr lang="en-US" dirty="0"/>
          </a:p>
          <a:p>
            <a:pPr marL="171450" indent="-171450">
              <a:buFont typeface="Arial" panose="020B0604020202020204" pitchFamily="34" charset="0"/>
              <a:buChar char="•"/>
            </a:pPr>
            <a:r>
              <a:rPr lang="en-US" dirty="0"/>
              <a:t>Exporting presentation as a video. This is a newer feature of PowerPoint 2019 and allows a presentation, its transitions and animations, any annotations, and narrations weather audio only or with video to be exported as a movie file. In fact, this video has been produced using this feature. (click)</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Annotating slides with pen, audio and video. The IT provided Windows laptops include a stylus for writing on the screen. You can write on your slides during the presentation and it will be recorded as an annotation. You can also record an audio or a video as annotation, which can be exported in the final video.</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Let me demonstrate pen annotation now.</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(click)</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We will also be learn how to record the computer screen. Often you want to show your students a demo, visit a website, or show how to use a software. Screen recording allows you to capture your screen interactions in a video that can be embedded in your presentation. (click)</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We will also learn about using slides as a simple way to arrange video clips. Note that this video shows various slides and the slide arrangement has determined how PowerPoint exported them in a video. If you need to rearrange your slides, you can re-export them in a video very easily. (pause, click)</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While Zoom is primarily a videoconferencing service, it offer a video session recording feature. This recording captures everything seen in the Zoom window. This includes the video of people on the call (as they speak), the presentation they may be sharing, or any other software screen shown during the call. To record a lecture with Zoom, you start a call, start recording and then run through your talking points, slides and any demos and everything will be recorded. (click)</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Specifically, for Zoom, we will learn how to capture a video based lecture (click)</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Capture the computer screen for slides, software demos or other material on the screen (click)</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And finally we will learn how to record the built-in whiteboard feature which lets you use the stylus on your Windows computer screen as a whiteboard. (pause, click)</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Finally, we will show you how to use a smart phone to capture a video of you talking and presenting your teaching material. You can also record yourself using an ordinary whiteboard similar to a classroom.</a:t>
            </a:r>
          </a:p>
        </p:txBody>
      </p:sp>
      <p:sp>
        <p:nvSpPr>
          <p:cNvPr id="4" name="Slide Number Placeholder 3"/>
          <p:cNvSpPr>
            <a:spLocks noGrp="1"/>
          </p:cNvSpPr>
          <p:nvPr>
            <p:ph type="sldNum" sz="quarter" idx="5"/>
          </p:nvPr>
        </p:nvSpPr>
        <p:spPr/>
        <p:txBody>
          <a:bodyPr/>
          <a:lstStyle/>
          <a:p>
            <a:fld id="{463D3C91-4DF0-45FD-A102-79010B909158}" type="slidenum">
              <a:rPr lang="en-US" smtClean="0"/>
              <a:t>4</a:t>
            </a:fld>
            <a:endParaRPr lang="en-US"/>
          </a:p>
        </p:txBody>
      </p:sp>
    </p:spTree>
    <p:extLst>
      <p:ext uri="{BB962C8B-B14F-4D97-AF65-F5344CB8AC3E}">
        <p14:creationId xmlns:p14="http://schemas.microsoft.com/office/powerpoint/2010/main" val="19390482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D223DD-FB25-4E24-9FA2-ACCAEC1766E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2B45A9B-F1A4-4ECD-BEC8-00194DC2BC9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9DC6E54-CAD7-41A1-9D2C-3C033DB279C0}"/>
              </a:ext>
            </a:extLst>
          </p:cNvPr>
          <p:cNvSpPr>
            <a:spLocks noGrp="1"/>
          </p:cNvSpPr>
          <p:nvPr>
            <p:ph type="dt" sz="half" idx="10"/>
          </p:nvPr>
        </p:nvSpPr>
        <p:spPr/>
        <p:txBody>
          <a:bodyPr/>
          <a:lstStyle/>
          <a:p>
            <a:fld id="{B7CFACA0-F1CA-4D06-806A-9325519A1F05}" type="datetimeFigureOut">
              <a:rPr lang="en-US" smtClean="0"/>
              <a:t>3/15/2020</a:t>
            </a:fld>
            <a:endParaRPr lang="en-US"/>
          </a:p>
        </p:txBody>
      </p:sp>
      <p:sp>
        <p:nvSpPr>
          <p:cNvPr id="5" name="Footer Placeholder 4">
            <a:extLst>
              <a:ext uri="{FF2B5EF4-FFF2-40B4-BE49-F238E27FC236}">
                <a16:creationId xmlns:a16="http://schemas.microsoft.com/office/drawing/2014/main" id="{20D85879-F6DD-4E9C-BA8F-6669CE315C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E652BF-428C-45E5-A751-ED8EA520D7D1}"/>
              </a:ext>
            </a:extLst>
          </p:cNvPr>
          <p:cNvSpPr>
            <a:spLocks noGrp="1"/>
          </p:cNvSpPr>
          <p:nvPr>
            <p:ph type="sldNum" sz="quarter" idx="12"/>
          </p:nvPr>
        </p:nvSpPr>
        <p:spPr/>
        <p:txBody>
          <a:bodyPr/>
          <a:lstStyle/>
          <a:p>
            <a:fld id="{512465EE-7B2F-422C-AF54-F80A4D36737D}" type="slidenum">
              <a:rPr lang="en-US" smtClean="0"/>
              <a:t>‹#›</a:t>
            </a:fld>
            <a:endParaRPr lang="en-US"/>
          </a:p>
        </p:txBody>
      </p:sp>
    </p:spTree>
    <p:extLst>
      <p:ext uri="{BB962C8B-B14F-4D97-AF65-F5344CB8AC3E}">
        <p14:creationId xmlns:p14="http://schemas.microsoft.com/office/powerpoint/2010/main" val="17989519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62EF7C-2BEE-47F4-84BD-7C2BCDD98F4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F7ACE2E-B816-40DD-92C9-A006D54A0D9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20B04B-E5B0-4A9B-AF2F-1DDB9BA01E15}"/>
              </a:ext>
            </a:extLst>
          </p:cNvPr>
          <p:cNvSpPr>
            <a:spLocks noGrp="1"/>
          </p:cNvSpPr>
          <p:nvPr>
            <p:ph type="dt" sz="half" idx="10"/>
          </p:nvPr>
        </p:nvSpPr>
        <p:spPr/>
        <p:txBody>
          <a:bodyPr/>
          <a:lstStyle/>
          <a:p>
            <a:fld id="{B7CFACA0-F1CA-4D06-806A-9325519A1F05}" type="datetimeFigureOut">
              <a:rPr lang="en-US" smtClean="0"/>
              <a:t>3/15/2020</a:t>
            </a:fld>
            <a:endParaRPr lang="en-US"/>
          </a:p>
        </p:txBody>
      </p:sp>
      <p:sp>
        <p:nvSpPr>
          <p:cNvPr id="5" name="Footer Placeholder 4">
            <a:extLst>
              <a:ext uri="{FF2B5EF4-FFF2-40B4-BE49-F238E27FC236}">
                <a16:creationId xmlns:a16="http://schemas.microsoft.com/office/drawing/2014/main" id="{9BEB76A4-5133-4EEA-B0CA-18153735AB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4EBE80-B539-4118-B1EC-6B3E9E5EE638}"/>
              </a:ext>
            </a:extLst>
          </p:cNvPr>
          <p:cNvSpPr>
            <a:spLocks noGrp="1"/>
          </p:cNvSpPr>
          <p:nvPr>
            <p:ph type="sldNum" sz="quarter" idx="12"/>
          </p:nvPr>
        </p:nvSpPr>
        <p:spPr/>
        <p:txBody>
          <a:bodyPr/>
          <a:lstStyle/>
          <a:p>
            <a:fld id="{512465EE-7B2F-422C-AF54-F80A4D36737D}" type="slidenum">
              <a:rPr lang="en-US" smtClean="0"/>
              <a:t>‹#›</a:t>
            </a:fld>
            <a:endParaRPr lang="en-US"/>
          </a:p>
        </p:txBody>
      </p:sp>
    </p:spTree>
    <p:extLst>
      <p:ext uri="{BB962C8B-B14F-4D97-AF65-F5344CB8AC3E}">
        <p14:creationId xmlns:p14="http://schemas.microsoft.com/office/powerpoint/2010/main" val="14467743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77F0800-CEF2-4CC8-A10E-F12DE7FC398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C193E9A-375C-460C-AA68-419E65C2E4FD}"/>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0B6DCE-4A9B-4ED0-A4E9-7FCE07CF99E5}"/>
              </a:ext>
            </a:extLst>
          </p:cNvPr>
          <p:cNvSpPr>
            <a:spLocks noGrp="1"/>
          </p:cNvSpPr>
          <p:nvPr>
            <p:ph type="dt" sz="half" idx="10"/>
          </p:nvPr>
        </p:nvSpPr>
        <p:spPr/>
        <p:txBody>
          <a:bodyPr/>
          <a:lstStyle/>
          <a:p>
            <a:fld id="{B7CFACA0-F1CA-4D06-806A-9325519A1F05}" type="datetimeFigureOut">
              <a:rPr lang="en-US" smtClean="0"/>
              <a:t>3/15/2020</a:t>
            </a:fld>
            <a:endParaRPr lang="en-US"/>
          </a:p>
        </p:txBody>
      </p:sp>
      <p:sp>
        <p:nvSpPr>
          <p:cNvPr id="5" name="Footer Placeholder 4">
            <a:extLst>
              <a:ext uri="{FF2B5EF4-FFF2-40B4-BE49-F238E27FC236}">
                <a16:creationId xmlns:a16="http://schemas.microsoft.com/office/drawing/2014/main" id="{14D74E0A-30A5-453C-927B-46EDB7A8BB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290733-03D5-4BCF-97F7-19E255BF5E1D}"/>
              </a:ext>
            </a:extLst>
          </p:cNvPr>
          <p:cNvSpPr>
            <a:spLocks noGrp="1"/>
          </p:cNvSpPr>
          <p:nvPr>
            <p:ph type="sldNum" sz="quarter" idx="12"/>
          </p:nvPr>
        </p:nvSpPr>
        <p:spPr/>
        <p:txBody>
          <a:bodyPr/>
          <a:lstStyle/>
          <a:p>
            <a:fld id="{512465EE-7B2F-422C-AF54-F80A4D36737D}" type="slidenum">
              <a:rPr lang="en-US" smtClean="0"/>
              <a:t>‹#›</a:t>
            </a:fld>
            <a:endParaRPr lang="en-US"/>
          </a:p>
        </p:txBody>
      </p:sp>
    </p:spTree>
    <p:extLst>
      <p:ext uri="{BB962C8B-B14F-4D97-AF65-F5344CB8AC3E}">
        <p14:creationId xmlns:p14="http://schemas.microsoft.com/office/powerpoint/2010/main" val="11752868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18D01E-7AFB-4568-BF36-E7C0E2D87EC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24192E-AABD-495C-9472-F626A47BE52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DF1CEC4-862B-44B8-AAA3-4C86E14E00B7}"/>
              </a:ext>
            </a:extLst>
          </p:cNvPr>
          <p:cNvSpPr>
            <a:spLocks noGrp="1"/>
          </p:cNvSpPr>
          <p:nvPr>
            <p:ph type="dt" sz="half" idx="10"/>
          </p:nvPr>
        </p:nvSpPr>
        <p:spPr/>
        <p:txBody>
          <a:bodyPr/>
          <a:lstStyle/>
          <a:p>
            <a:fld id="{B7CFACA0-F1CA-4D06-806A-9325519A1F05}" type="datetimeFigureOut">
              <a:rPr lang="en-US" smtClean="0"/>
              <a:t>3/15/2020</a:t>
            </a:fld>
            <a:endParaRPr lang="en-US"/>
          </a:p>
        </p:txBody>
      </p:sp>
      <p:sp>
        <p:nvSpPr>
          <p:cNvPr id="5" name="Footer Placeholder 4">
            <a:extLst>
              <a:ext uri="{FF2B5EF4-FFF2-40B4-BE49-F238E27FC236}">
                <a16:creationId xmlns:a16="http://schemas.microsoft.com/office/drawing/2014/main" id="{17EE137F-7B81-462E-BCBE-2E81E565FE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1BD549-57EF-412C-907F-F2126D6CEDA8}"/>
              </a:ext>
            </a:extLst>
          </p:cNvPr>
          <p:cNvSpPr>
            <a:spLocks noGrp="1"/>
          </p:cNvSpPr>
          <p:nvPr>
            <p:ph type="sldNum" sz="quarter" idx="12"/>
          </p:nvPr>
        </p:nvSpPr>
        <p:spPr/>
        <p:txBody>
          <a:bodyPr/>
          <a:lstStyle/>
          <a:p>
            <a:fld id="{512465EE-7B2F-422C-AF54-F80A4D36737D}" type="slidenum">
              <a:rPr lang="en-US" smtClean="0"/>
              <a:t>‹#›</a:t>
            </a:fld>
            <a:endParaRPr lang="en-US"/>
          </a:p>
        </p:txBody>
      </p:sp>
    </p:spTree>
    <p:extLst>
      <p:ext uri="{BB962C8B-B14F-4D97-AF65-F5344CB8AC3E}">
        <p14:creationId xmlns:p14="http://schemas.microsoft.com/office/powerpoint/2010/main" val="30980162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A2B076-5D9E-4FC5-9CC3-C3C2B41C630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102096F-FABF-4D97-A0C6-7B091B5825C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496F77F-F8D1-41AD-A2F7-8D67A65DBBC9}"/>
              </a:ext>
            </a:extLst>
          </p:cNvPr>
          <p:cNvSpPr>
            <a:spLocks noGrp="1"/>
          </p:cNvSpPr>
          <p:nvPr>
            <p:ph type="dt" sz="half" idx="10"/>
          </p:nvPr>
        </p:nvSpPr>
        <p:spPr/>
        <p:txBody>
          <a:bodyPr/>
          <a:lstStyle/>
          <a:p>
            <a:fld id="{B7CFACA0-F1CA-4D06-806A-9325519A1F05}" type="datetimeFigureOut">
              <a:rPr lang="en-US" smtClean="0"/>
              <a:t>3/15/2020</a:t>
            </a:fld>
            <a:endParaRPr lang="en-US"/>
          </a:p>
        </p:txBody>
      </p:sp>
      <p:sp>
        <p:nvSpPr>
          <p:cNvPr id="5" name="Footer Placeholder 4">
            <a:extLst>
              <a:ext uri="{FF2B5EF4-FFF2-40B4-BE49-F238E27FC236}">
                <a16:creationId xmlns:a16="http://schemas.microsoft.com/office/drawing/2014/main" id="{37255C79-A8D3-4652-8960-A0A5006334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250D73-5CC9-4B36-BC1B-4FC1ECDB28A3}"/>
              </a:ext>
            </a:extLst>
          </p:cNvPr>
          <p:cNvSpPr>
            <a:spLocks noGrp="1"/>
          </p:cNvSpPr>
          <p:nvPr>
            <p:ph type="sldNum" sz="quarter" idx="12"/>
          </p:nvPr>
        </p:nvSpPr>
        <p:spPr/>
        <p:txBody>
          <a:bodyPr/>
          <a:lstStyle/>
          <a:p>
            <a:fld id="{512465EE-7B2F-422C-AF54-F80A4D36737D}" type="slidenum">
              <a:rPr lang="en-US" smtClean="0"/>
              <a:t>‹#›</a:t>
            </a:fld>
            <a:endParaRPr lang="en-US"/>
          </a:p>
        </p:txBody>
      </p:sp>
    </p:spTree>
    <p:extLst>
      <p:ext uri="{BB962C8B-B14F-4D97-AF65-F5344CB8AC3E}">
        <p14:creationId xmlns:p14="http://schemas.microsoft.com/office/powerpoint/2010/main" val="5768612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3AA1D-353B-4D85-8E37-CFD563E23A8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C7FEBCB-998E-48C5-9D95-3944E6D39BF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74004D7-FC87-495E-BEE4-14DE5756CF9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6DA5765-AD67-4D33-ADDD-24215B6C3EF3}"/>
              </a:ext>
            </a:extLst>
          </p:cNvPr>
          <p:cNvSpPr>
            <a:spLocks noGrp="1"/>
          </p:cNvSpPr>
          <p:nvPr>
            <p:ph type="dt" sz="half" idx="10"/>
          </p:nvPr>
        </p:nvSpPr>
        <p:spPr/>
        <p:txBody>
          <a:bodyPr/>
          <a:lstStyle/>
          <a:p>
            <a:fld id="{B7CFACA0-F1CA-4D06-806A-9325519A1F05}" type="datetimeFigureOut">
              <a:rPr lang="en-US" smtClean="0"/>
              <a:t>3/15/2020</a:t>
            </a:fld>
            <a:endParaRPr lang="en-US"/>
          </a:p>
        </p:txBody>
      </p:sp>
      <p:sp>
        <p:nvSpPr>
          <p:cNvPr id="6" name="Footer Placeholder 5">
            <a:extLst>
              <a:ext uri="{FF2B5EF4-FFF2-40B4-BE49-F238E27FC236}">
                <a16:creationId xmlns:a16="http://schemas.microsoft.com/office/drawing/2014/main" id="{F38778AF-527D-40AD-A564-EE19254780D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66576D7-81C5-4BDF-9FE8-B432C58EAA78}"/>
              </a:ext>
            </a:extLst>
          </p:cNvPr>
          <p:cNvSpPr>
            <a:spLocks noGrp="1"/>
          </p:cNvSpPr>
          <p:nvPr>
            <p:ph type="sldNum" sz="quarter" idx="12"/>
          </p:nvPr>
        </p:nvSpPr>
        <p:spPr/>
        <p:txBody>
          <a:bodyPr/>
          <a:lstStyle/>
          <a:p>
            <a:fld id="{512465EE-7B2F-422C-AF54-F80A4D36737D}" type="slidenum">
              <a:rPr lang="en-US" smtClean="0"/>
              <a:t>‹#›</a:t>
            </a:fld>
            <a:endParaRPr lang="en-US"/>
          </a:p>
        </p:txBody>
      </p:sp>
    </p:spTree>
    <p:extLst>
      <p:ext uri="{BB962C8B-B14F-4D97-AF65-F5344CB8AC3E}">
        <p14:creationId xmlns:p14="http://schemas.microsoft.com/office/powerpoint/2010/main" val="8955629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5675DA-2C10-403C-9665-9FCB2F9258D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5C5982B-8431-40FD-8DA7-982331C7E43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244ECF8-3568-4883-B0D0-39D0A3EC6CB1}"/>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450875F-2F87-4C4C-8676-63BA3BDBF67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47E7298-C1BE-4E03-A423-54010FFD7257}"/>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F067A10-087E-4A67-BEFB-5ECA31B5E9BF}"/>
              </a:ext>
            </a:extLst>
          </p:cNvPr>
          <p:cNvSpPr>
            <a:spLocks noGrp="1"/>
          </p:cNvSpPr>
          <p:nvPr>
            <p:ph type="dt" sz="half" idx="10"/>
          </p:nvPr>
        </p:nvSpPr>
        <p:spPr/>
        <p:txBody>
          <a:bodyPr/>
          <a:lstStyle/>
          <a:p>
            <a:fld id="{B7CFACA0-F1CA-4D06-806A-9325519A1F05}" type="datetimeFigureOut">
              <a:rPr lang="en-US" smtClean="0"/>
              <a:t>3/15/2020</a:t>
            </a:fld>
            <a:endParaRPr lang="en-US"/>
          </a:p>
        </p:txBody>
      </p:sp>
      <p:sp>
        <p:nvSpPr>
          <p:cNvPr id="8" name="Footer Placeholder 7">
            <a:extLst>
              <a:ext uri="{FF2B5EF4-FFF2-40B4-BE49-F238E27FC236}">
                <a16:creationId xmlns:a16="http://schemas.microsoft.com/office/drawing/2014/main" id="{768E83AB-7924-4887-8E01-9712AAC3E99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9142910-EF97-46ED-BBC7-A01F5F97AF9E}"/>
              </a:ext>
            </a:extLst>
          </p:cNvPr>
          <p:cNvSpPr>
            <a:spLocks noGrp="1"/>
          </p:cNvSpPr>
          <p:nvPr>
            <p:ph type="sldNum" sz="quarter" idx="12"/>
          </p:nvPr>
        </p:nvSpPr>
        <p:spPr/>
        <p:txBody>
          <a:bodyPr/>
          <a:lstStyle/>
          <a:p>
            <a:fld id="{512465EE-7B2F-422C-AF54-F80A4D36737D}" type="slidenum">
              <a:rPr lang="en-US" smtClean="0"/>
              <a:t>‹#›</a:t>
            </a:fld>
            <a:endParaRPr lang="en-US"/>
          </a:p>
        </p:txBody>
      </p:sp>
    </p:spTree>
    <p:extLst>
      <p:ext uri="{BB962C8B-B14F-4D97-AF65-F5344CB8AC3E}">
        <p14:creationId xmlns:p14="http://schemas.microsoft.com/office/powerpoint/2010/main" val="42480659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DB5FCD-CF66-426B-B216-88AADFCC748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5C670FE-78EF-4939-83B1-E4CFB86D7563}"/>
              </a:ext>
            </a:extLst>
          </p:cNvPr>
          <p:cNvSpPr>
            <a:spLocks noGrp="1"/>
          </p:cNvSpPr>
          <p:nvPr>
            <p:ph type="dt" sz="half" idx="10"/>
          </p:nvPr>
        </p:nvSpPr>
        <p:spPr/>
        <p:txBody>
          <a:bodyPr/>
          <a:lstStyle/>
          <a:p>
            <a:fld id="{B7CFACA0-F1CA-4D06-806A-9325519A1F05}" type="datetimeFigureOut">
              <a:rPr lang="en-US" smtClean="0"/>
              <a:t>3/15/2020</a:t>
            </a:fld>
            <a:endParaRPr lang="en-US"/>
          </a:p>
        </p:txBody>
      </p:sp>
      <p:sp>
        <p:nvSpPr>
          <p:cNvPr id="4" name="Footer Placeholder 3">
            <a:extLst>
              <a:ext uri="{FF2B5EF4-FFF2-40B4-BE49-F238E27FC236}">
                <a16:creationId xmlns:a16="http://schemas.microsoft.com/office/drawing/2014/main" id="{C99C4B99-D623-4A75-BE7D-4B023A9ADF2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30E9635-7F53-4DF0-AD7E-A3F721ECBAA3}"/>
              </a:ext>
            </a:extLst>
          </p:cNvPr>
          <p:cNvSpPr>
            <a:spLocks noGrp="1"/>
          </p:cNvSpPr>
          <p:nvPr>
            <p:ph type="sldNum" sz="quarter" idx="12"/>
          </p:nvPr>
        </p:nvSpPr>
        <p:spPr/>
        <p:txBody>
          <a:bodyPr/>
          <a:lstStyle/>
          <a:p>
            <a:fld id="{512465EE-7B2F-422C-AF54-F80A4D36737D}" type="slidenum">
              <a:rPr lang="en-US" smtClean="0"/>
              <a:t>‹#›</a:t>
            </a:fld>
            <a:endParaRPr lang="en-US"/>
          </a:p>
        </p:txBody>
      </p:sp>
    </p:spTree>
    <p:extLst>
      <p:ext uri="{BB962C8B-B14F-4D97-AF65-F5344CB8AC3E}">
        <p14:creationId xmlns:p14="http://schemas.microsoft.com/office/powerpoint/2010/main" val="38300798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BFAA2BB-3EAE-4CEA-9CC6-2717DFF32CEC}"/>
              </a:ext>
            </a:extLst>
          </p:cNvPr>
          <p:cNvSpPr>
            <a:spLocks noGrp="1"/>
          </p:cNvSpPr>
          <p:nvPr>
            <p:ph type="dt" sz="half" idx="10"/>
          </p:nvPr>
        </p:nvSpPr>
        <p:spPr/>
        <p:txBody>
          <a:bodyPr/>
          <a:lstStyle/>
          <a:p>
            <a:fld id="{B7CFACA0-F1CA-4D06-806A-9325519A1F05}" type="datetimeFigureOut">
              <a:rPr lang="en-US" smtClean="0"/>
              <a:t>3/15/2020</a:t>
            </a:fld>
            <a:endParaRPr lang="en-US"/>
          </a:p>
        </p:txBody>
      </p:sp>
      <p:sp>
        <p:nvSpPr>
          <p:cNvPr id="3" name="Footer Placeholder 2">
            <a:extLst>
              <a:ext uri="{FF2B5EF4-FFF2-40B4-BE49-F238E27FC236}">
                <a16:creationId xmlns:a16="http://schemas.microsoft.com/office/drawing/2014/main" id="{702EB8FC-983B-4AF7-91FF-E523A62C9B4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44BEB58-56E6-4127-8E8B-ACC09D3C93B4}"/>
              </a:ext>
            </a:extLst>
          </p:cNvPr>
          <p:cNvSpPr>
            <a:spLocks noGrp="1"/>
          </p:cNvSpPr>
          <p:nvPr>
            <p:ph type="sldNum" sz="quarter" idx="12"/>
          </p:nvPr>
        </p:nvSpPr>
        <p:spPr/>
        <p:txBody>
          <a:bodyPr/>
          <a:lstStyle/>
          <a:p>
            <a:fld id="{512465EE-7B2F-422C-AF54-F80A4D36737D}" type="slidenum">
              <a:rPr lang="en-US" smtClean="0"/>
              <a:t>‹#›</a:t>
            </a:fld>
            <a:endParaRPr lang="en-US"/>
          </a:p>
        </p:txBody>
      </p:sp>
    </p:spTree>
    <p:extLst>
      <p:ext uri="{BB962C8B-B14F-4D97-AF65-F5344CB8AC3E}">
        <p14:creationId xmlns:p14="http://schemas.microsoft.com/office/powerpoint/2010/main" val="17758024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205B9-1926-48BF-8E24-E0F079BD15B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93B059E-CDDF-4A07-BB71-774B25775E9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CD3A154-E06F-4E67-B99B-85296620230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56C2736-D10A-4B5C-8B78-7594AEE28084}"/>
              </a:ext>
            </a:extLst>
          </p:cNvPr>
          <p:cNvSpPr>
            <a:spLocks noGrp="1"/>
          </p:cNvSpPr>
          <p:nvPr>
            <p:ph type="dt" sz="half" idx="10"/>
          </p:nvPr>
        </p:nvSpPr>
        <p:spPr/>
        <p:txBody>
          <a:bodyPr/>
          <a:lstStyle/>
          <a:p>
            <a:fld id="{B7CFACA0-F1CA-4D06-806A-9325519A1F05}" type="datetimeFigureOut">
              <a:rPr lang="en-US" smtClean="0"/>
              <a:t>3/15/2020</a:t>
            </a:fld>
            <a:endParaRPr lang="en-US"/>
          </a:p>
        </p:txBody>
      </p:sp>
      <p:sp>
        <p:nvSpPr>
          <p:cNvPr id="6" name="Footer Placeholder 5">
            <a:extLst>
              <a:ext uri="{FF2B5EF4-FFF2-40B4-BE49-F238E27FC236}">
                <a16:creationId xmlns:a16="http://schemas.microsoft.com/office/drawing/2014/main" id="{77E2A69F-9AD4-42C9-9FD1-1456444660C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FD6CFE1-7F0D-4C46-8BD0-EA570F785598}"/>
              </a:ext>
            </a:extLst>
          </p:cNvPr>
          <p:cNvSpPr>
            <a:spLocks noGrp="1"/>
          </p:cNvSpPr>
          <p:nvPr>
            <p:ph type="sldNum" sz="quarter" idx="12"/>
          </p:nvPr>
        </p:nvSpPr>
        <p:spPr/>
        <p:txBody>
          <a:bodyPr/>
          <a:lstStyle/>
          <a:p>
            <a:fld id="{512465EE-7B2F-422C-AF54-F80A4D36737D}" type="slidenum">
              <a:rPr lang="en-US" smtClean="0"/>
              <a:t>‹#›</a:t>
            </a:fld>
            <a:endParaRPr lang="en-US"/>
          </a:p>
        </p:txBody>
      </p:sp>
    </p:spTree>
    <p:extLst>
      <p:ext uri="{BB962C8B-B14F-4D97-AF65-F5344CB8AC3E}">
        <p14:creationId xmlns:p14="http://schemas.microsoft.com/office/powerpoint/2010/main" val="5207862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20589A-BD41-40C0-B07C-F9D7F7CCCBF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E2485C5-B478-4A4E-AC77-693CB117747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51D0415-CB41-4433-9450-3FA7DEE27B2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78A78A8-BB1D-4868-AE93-319C74A346AE}"/>
              </a:ext>
            </a:extLst>
          </p:cNvPr>
          <p:cNvSpPr>
            <a:spLocks noGrp="1"/>
          </p:cNvSpPr>
          <p:nvPr>
            <p:ph type="dt" sz="half" idx="10"/>
          </p:nvPr>
        </p:nvSpPr>
        <p:spPr/>
        <p:txBody>
          <a:bodyPr/>
          <a:lstStyle/>
          <a:p>
            <a:fld id="{B7CFACA0-F1CA-4D06-806A-9325519A1F05}" type="datetimeFigureOut">
              <a:rPr lang="en-US" smtClean="0"/>
              <a:t>3/15/2020</a:t>
            </a:fld>
            <a:endParaRPr lang="en-US"/>
          </a:p>
        </p:txBody>
      </p:sp>
      <p:sp>
        <p:nvSpPr>
          <p:cNvPr id="6" name="Footer Placeholder 5">
            <a:extLst>
              <a:ext uri="{FF2B5EF4-FFF2-40B4-BE49-F238E27FC236}">
                <a16:creationId xmlns:a16="http://schemas.microsoft.com/office/drawing/2014/main" id="{6939DE9E-8BC2-4A97-ABA3-0AFE6D909CE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E7A318E-362C-49EA-8D49-33682CFCCA8A}"/>
              </a:ext>
            </a:extLst>
          </p:cNvPr>
          <p:cNvSpPr>
            <a:spLocks noGrp="1"/>
          </p:cNvSpPr>
          <p:nvPr>
            <p:ph type="sldNum" sz="quarter" idx="12"/>
          </p:nvPr>
        </p:nvSpPr>
        <p:spPr/>
        <p:txBody>
          <a:bodyPr/>
          <a:lstStyle/>
          <a:p>
            <a:fld id="{512465EE-7B2F-422C-AF54-F80A4D36737D}" type="slidenum">
              <a:rPr lang="en-US" smtClean="0"/>
              <a:t>‹#›</a:t>
            </a:fld>
            <a:endParaRPr lang="en-US"/>
          </a:p>
        </p:txBody>
      </p:sp>
    </p:spTree>
    <p:extLst>
      <p:ext uri="{BB962C8B-B14F-4D97-AF65-F5344CB8AC3E}">
        <p14:creationId xmlns:p14="http://schemas.microsoft.com/office/powerpoint/2010/main" val="37854371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AEE0C14-36B0-4BE8-A0D2-7DB8C995AE7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F343A7A-1D10-40B9-AA28-C24F70001F3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7DF9FA-26D4-4057-90A4-E4E86B72236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CFACA0-F1CA-4D06-806A-9325519A1F05}" type="datetimeFigureOut">
              <a:rPr lang="en-US" smtClean="0"/>
              <a:t>3/15/2020</a:t>
            </a:fld>
            <a:endParaRPr lang="en-US"/>
          </a:p>
        </p:txBody>
      </p:sp>
      <p:sp>
        <p:nvSpPr>
          <p:cNvPr id="5" name="Footer Placeholder 4">
            <a:extLst>
              <a:ext uri="{FF2B5EF4-FFF2-40B4-BE49-F238E27FC236}">
                <a16:creationId xmlns:a16="http://schemas.microsoft.com/office/drawing/2014/main" id="{2A5F90F6-BF8A-4DCA-80B4-BF887F19E7A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AEA6F5D-9A6B-4577-9972-17D1D687590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2465EE-7B2F-422C-AF54-F80A4D36737D}" type="slidenum">
              <a:rPr lang="en-US" smtClean="0"/>
              <a:t>‹#›</a:t>
            </a:fld>
            <a:endParaRPr lang="en-US"/>
          </a:p>
        </p:txBody>
      </p:sp>
    </p:spTree>
    <p:extLst>
      <p:ext uri="{BB962C8B-B14F-4D97-AF65-F5344CB8AC3E}">
        <p14:creationId xmlns:p14="http://schemas.microsoft.com/office/powerpoint/2010/main" val="8786439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2.png"/><Relationship Id="rId4"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3" Type="http://schemas.openxmlformats.org/officeDocument/2006/relationships/audio" Target="../media/media2.m4a"/><Relationship Id="rId2" Type="http://schemas.microsoft.com/office/2007/relationships/media" Target="../media/media2.m4a"/><Relationship Id="rId1" Type="http://schemas.openxmlformats.org/officeDocument/2006/relationships/tags" Target="../tags/tag1.xml"/><Relationship Id="rId6" Type="http://schemas.openxmlformats.org/officeDocument/2006/relationships/image" Target="../media/image2.png"/><Relationship Id="rId5" Type="http://schemas.openxmlformats.org/officeDocument/2006/relationships/notesSlide" Target="../notesSlides/notesSlide2.xml"/><Relationship Id="rId4"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audio" Target="../media/media3.m4a"/><Relationship Id="rId2" Type="http://schemas.microsoft.com/office/2007/relationships/media" Target="../media/media3.m4a"/><Relationship Id="rId1" Type="http://schemas.openxmlformats.org/officeDocument/2006/relationships/tags" Target="../tags/tag2.xml"/><Relationship Id="rId6" Type="http://schemas.openxmlformats.org/officeDocument/2006/relationships/image" Target="../media/image2.png"/><Relationship Id="rId5" Type="http://schemas.openxmlformats.org/officeDocument/2006/relationships/notesSlide" Target="../notesSlides/notesSlide3.xml"/><Relationship Id="rId4"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audio" Target="../media/media4.m4a"/><Relationship Id="rId2" Type="http://schemas.microsoft.com/office/2007/relationships/media" Target="../media/media4.m4a"/><Relationship Id="rId1" Type="http://schemas.openxmlformats.org/officeDocument/2006/relationships/tags" Target="../tags/tag3.xml"/><Relationship Id="rId6" Type="http://schemas.openxmlformats.org/officeDocument/2006/relationships/image" Target="../media/image2.png"/><Relationship Id="rId5" Type="http://schemas.openxmlformats.org/officeDocument/2006/relationships/hyperlink" Target="https://canvas.cmu.edu/courses/14692" TargetMode="External"/><Relationship Id="rId4"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E795C260-51D7-4671-87BD-02B86ABD30E6}"/>
              </a:ext>
            </a:extLst>
          </p:cNvPr>
          <p:cNvGrpSpPr/>
          <p:nvPr/>
        </p:nvGrpSpPr>
        <p:grpSpPr>
          <a:xfrm>
            <a:off x="2397040" y="2849402"/>
            <a:ext cx="7397920" cy="1159196"/>
            <a:chOff x="1741714" y="2992700"/>
            <a:chExt cx="7397920" cy="1159196"/>
          </a:xfrm>
        </p:grpSpPr>
        <p:pic>
          <p:nvPicPr>
            <p:cNvPr id="3" name="Picture 2">
              <a:extLst>
                <a:ext uri="{FF2B5EF4-FFF2-40B4-BE49-F238E27FC236}">
                  <a16:creationId xmlns:a16="http://schemas.microsoft.com/office/drawing/2014/main" id="{E4F767B7-14F2-4CB8-BB93-3B43C74340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4434" y="2992700"/>
              <a:ext cx="7315200" cy="543643"/>
            </a:xfrm>
            <a:prstGeom prst="rect">
              <a:avLst/>
            </a:prstGeom>
          </p:spPr>
        </p:pic>
        <p:sp>
          <p:nvSpPr>
            <p:cNvPr id="4" name="TextBox 3">
              <a:extLst>
                <a:ext uri="{FF2B5EF4-FFF2-40B4-BE49-F238E27FC236}">
                  <a16:creationId xmlns:a16="http://schemas.microsoft.com/office/drawing/2014/main" id="{48ED50D7-E35E-4020-A06A-7B50BA2E8E80}"/>
                </a:ext>
              </a:extLst>
            </p:cNvPr>
            <p:cNvSpPr txBox="1"/>
            <p:nvPr/>
          </p:nvSpPr>
          <p:spPr>
            <a:xfrm>
              <a:off x="1741714" y="3536343"/>
              <a:ext cx="4785284" cy="615553"/>
            </a:xfrm>
            <a:prstGeom prst="rect">
              <a:avLst/>
            </a:prstGeom>
            <a:noFill/>
          </p:spPr>
          <p:txBody>
            <a:bodyPr wrap="none" rtlCol="0">
              <a:spAutoFit/>
            </a:bodyPr>
            <a:lstStyle/>
            <a:p>
              <a:r>
                <a:rPr lang="en-US" sz="3400" dirty="0">
                  <a:latin typeface="Open Sans Light" panose="020B0306030504020204" pitchFamily="34" charset="0"/>
                  <a:ea typeface="Open Sans Light" panose="020B0306030504020204" pitchFamily="34" charset="0"/>
                  <a:cs typeface="Open Sans Light" panose="020B0306030504020204" pitchFamily="34" charset="0"/>
                </a:rPr>
                <a:t>Information Technology</a:t>
              </a:r>
            </a:p>
          </p:txBody>
        </p:sp>
      </p:grpSp>
    </p:spTree>
    <p:extLst>
      <p:ext uri="{BB962C8B-B14F-4D97-AF65-F5344CB8AC3E}">
        <p14:creationId xmlns:p14="http://schemas.microsoft.com/office/powerpoint/2010/main" val="2266089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DFE7367-03C5-47DC-810F-29156E52A9A0}"/>
              </a:ext>
            </a:extLst>
          </p:cNvPr>
          <p:cNvSpPr/>
          <p:nvPr/>
        </p:nvSpPr>
        <p:spPr>
          <a:xfrm>
            <a:off x="0" y="0"/>
            <a:ext cx="12192000" cy="6858000"/>
          </a:xfrm>
          <a:prstGeom prst="rect">
            <a:avLst/>
          </a:prstGeom>
          <a:solidFill>
            <a:srgbClr val="B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B00000"/>
              </a:solidFill>
            </a:endParaRPr>
          </a:p>
        </p:txBody>
      </p:sp>
      <p:sp>
        <p:nvSpPr>
          <p:cNvPr id="2" name="Title 1">
            <a:extLst>
              <a:ext uri="{FF2B5EF4-FFF2-40B4-BE49-F238E27FC236}">
                <a16:creationId xmlns:a16="http://schemas.microsoft.com/office/drawing/2014/main" id="{463A35DA-CC14-49C1-9019-8E7851974D64}"/>
              </a:ext>
            </a:extLst>
          </p:cNvPr>
          <p:cNvSpPr>
            <a:spLocks noGrp="1"/>
          </p:cNvSpPr>
          <p:nvPr>
            <p:ph type="ctrTitle"/>
          </p:nvPr>
        </p:nvSpPr>
        <p:spPr>
          <a:xfrm>
            <a:off x="1524000" y="1122362"/>
            <a:ext cx="9144000" cy="2479676"/>
          </a:xfrm>
        </p:spPr>
        <p:txBody>
          <a:bodyPr>
            <a:normAutofit fontScale="90000"/>
          </a:bodyPr>
          <a:lstStyle/>
          <a:p>
            <a:r>
              <a:rPr lang="en-US" dirty="0">
                <a:solidFill>
                  <a:schemeClr val="bg1"/>
                </a:solidFill>
              </a:rPr>
              <a:t>Introduction to</a:t>
            </a:r>
            <a:br>
              <a:rPr lang="en-US" dirty="0">
                <a:solidFill>
                  <a:schemeClr val="bg1"/>
                </a:solidFill>
              </a:rPr>
            </a:br>
            <a:r>
              <a:rPr lang="en-US" dirty="0">
                <a:solidFill>
                  <a:schemeClr val="bg1"/>
                </a:solidFill>
              </a:rPr>
              <a:t>Lecture recording with</a:t>
            </a:r>
            <a:br>
              <a:rPr lang="en-US" dirty="0">
                <a:solidFill>
                  <a:schemeClr val="bg1"/>
                </a:solidFill>
              </a:rPr>
            </a:br>
            <a:r>
              <a:rPr lang="en-US" dirty="0">
                <a:solidFill>
                  <a:schemeClr val="bg1"/>
                </a:solidFill>
              </a:rPr>
              <a:t>PowerPoint and Zoom</a:t>
            </a:r>
          </a:p>
        </p:txBody>
      </p:sp>
      <p:sp>
        <p:nvSpPr>
          <p:cNvPr id="3" name="Subtitle 2">
            <a:extLst>
              <a:ext uri="{FF2B5EF4-FFF2-40B4-BE49-F238E27FC236}">
                <a16:creationId xmlns:a16="http://schemas.microsoft.com/office/drawing/2014/main" id="{B944B645-5F45-41DC-B55D-7942752C3FFF}"/>
              </a:ext>
            </a:extLst>
          </p:cNvPr>
          <p:cNvSpPr>
            <a:spLocks noGrp="1"/>
          </p:cNvSpPr>
          <p:nvPr>
            <p:ph type="subTitle" idx="1"/>
          </p:nvPr>
        </p:nvSpPr>
        <p:spPr/>
        <p:txBody>
          <a:bodyPr>
            <a:normAutofit/>
          </a:bodyPr>
          <a:lstStyle/>
          <a:p>
            <a:endParaRPr lang="en-US" dirty="0">
              <a:solidFill>
                <a:schemeClr val="bg1"/>
              </a:solidFill>
            </a:endParaRPr>
          </a:p>
          <a:p>
            <a:r>
              <a:rPr lang="en-US" dirty="0">
                <a:solidFill>
                  <a:schemeClr val="bg1"/>
                </a:solidFill>
              </a:rPr>
              <a:t>Khalid Sarwar Warraich</a:t>
            </a:r>
          </a:p>
        </p:txBody>
      </p:sp>
      <p:pic>
        <p:nvPicPr>
          <p:cNvPr id="8" name="Audio 7">
            <a:hlinkClick r:id="" action="ppaction://media"/>
            <a:extLst>
              <a:ext uri="{FF2B5EF4-FFF2-40B4-BE49-F238E27FC236}">
                <a16:creationId xmlns:a16="http://schemas.microsoft.com/office/drawing/2014/main" id="{A1448EC9-5B1A-41D5-A80E-1AC147A00FE7}"/>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633200" y="6299200"/>
            <a:ext cx="406400" cy="406400"/>
          </a:xfrm>
          <a:prstGeom prst="rect">
            <a:avLst/>
          </a:prstGeom>
        </p:spPr>
      </p:pic>
    </p:spTree>
    <p:extLst>
      <p:ext uri="{BB962C8B-B14F-4D97-AF65-F5344CB8AC3E}">
        <p14:creationId xmlns:p14="http://schemas.microsoft.com/office/powerpoint/2010/main" val="214456651"/>
      </p:ext>
    </p:extLst>
  </p:cSld>
  <p:clrMapOvr>
    <a:masterClrMapping/>
  </p:clrMapOvr>
  <p:transition spd="slow" advTm="25696">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1D29F-A2B9-438C-AC7A-738168C44EA1}"/>
              </a:ext>
            </a:extLst>
          </p:cNvPr>
          <p:cNvSpPr>
            <a:spLocks noGrp="1"/>
          </p:cNvSpPr>
          <p:nvPr>
            <p:ph type="title"/>
          </p:nvPr>
        </p:nvSpPr>
        <p:spPr/>
        <p:txBody>
          <a:bodyPr/>
          <a:lstStyle/>
          <a:p>
            <a:r>
              <a:rPr lang="en-US" dirty="0"/>
              <a:t>Why PowerPoint and Zoom?</a:t>
            </a:r>
          </a:p>
        </p:txBody>
      </p:sp>
      <p:sp>
        <p:nvSpPr>
          <p:cNvPr id="4" name="Content Placeholder 3">
            <a:extLst>
              <a:ext uri="{FF2B5EF4-FFF2-40B4-BE49-F238E27FC236}">
                <a16:creationId xmlns:a16="http://schemas.microsoft.com/office/drawing/2014/main" id="{95A679A3-75CA-40E7-B7D5-64931729FB69}"/>
              </a:ext>
            </a:extLst>
          </p:cNvPr>
          <p:cNvSpPr>
            <a:spLocks noGrp="1"/>
          </p:cNvSpPr>
          <p:nvPr>
            <p:ph idx="1"/>
          </p:nvPr>
        </p:nvSpPr>
        <p:spPr/>
        <p:txBody>
          <a:bodyPr>
            <a:normAutofit/>
          </a:bodyPr>
          <a:lstStyle/>
          <a:p>
            <a:r>
              <a:rPr lang="en-US" dirty="0"/>
              <a:t>This presentation is being prepared as part of the COVID-19 contingency plans</a:t>
            </a:r>
          </a:p>
          <a:p>
            <a:r>
              <a:rPr lang="en-US" dirty="0"/>
              <a:t>We will be using a small set of software tools to offer the simplest means of remote teaching</a:t>
            </a:r>
          </a:p>
          <a:p>
            <a:r>
              <a:rPr lang="en-US" dirty="0"/>
              <a:t>These </a:t>
            </a:r>
            <a:r>
              <a:rPr lang="en-US" dirty="0">
                <a:solidFill>
                  <a:schemeClr val="accent2"/>
                </a:solidFill>
              </a:rPr>
              <a:t>standard set of tools </a:t>
            </a:r>
            <a:r>
              <a:rPr lang="en-US" dirty="0"/>
              <a:t>give us the best opportunity to</a:t>
            </a:r>
          </a:p>
          <a:p>
            <a:pPr lvl="1"/>
            <a:r>
              <a:rPr lang="en-US" dirty="0"/>
              <a:t>Learn and become comfortable with the tools</a:t>
            </a:r>
          </a:p>
          <a:p>
            <a:pPr lvl="1"/>
            <a:r>
              <a:rPr lang="en-US" dirty="0"/>
              <a:t>Use them effectively for teaching</a:t>
            </a:r>
          </a:p>
          <a:p>
            <a:pPr lvl="1"/>
            <a:r>
              <a:rPr lang="en-US" dirty="0"/>
              <a:t>Let IT easily and effectively support faculty and teaching staff</a:t>
            </a:r>
          </a:p>
          <a:p>
            <a:r>
              <a:rPr lang="en-US" dirty="0"/>
              <a:t>The tools are: </a:t>
            </a:r>
            <a:r>
              <a:rPr lang="en-US" dirty="0">
                <a:solidFill>
                  <a:schemeClr val="accent2"/>
                </a:solidFill>
              </a:rPr>
              <a:t>Zoom</a:t>
            </a:r>
            <a:r>
              <a:rPr lang="en-US" dirty="0"/>
              <a:t>, </a:t>
            </a:r>
            <a:r>
              <a:rPr lang="en-US" dirty="0">
                <a:solidFill>
                  <a:schemeClr val="accent2"/>
                </a:solidFill>
              </a:rPr>
              <a:t>Canvas</a:t>
            </a:r>
            <a:r>
              <a:rPr lang="en-US" dirty="0"/>
              <a:t>, </a:t>
            </a:r>
            <a:r>
              <a:rPr lang="en-US" dirty="0">
                <a:solidFill>
                  <a:schemeClr val="accent2"/>
                </a:solidFill>
              </a:rPr>
              <a:t>Virtual Qatar</a:t>
            </a:r>
            <a:r>
              <a:rPr lang="en-US" dirty="0"/>
              <a:t> and </a:t>
            </a:r>
            <a:r>
              <a:rPr lang="en-US" dirty="0">
                <a:solidFill>
                  <a:schemeClr val="accent2"/>
                </a:solidFill>
              </a:rPr>
              <a:t>PowerPoint</a:t>
            </a:r>
          </a:p>
          <a:p>
            <a:pPr lvl="1"/>
            <a:r>
              <a:rPr lang="en-US" dirty="0"/>
              <a:t>…and other standard software typically on an IT provided laptop</a:t>
            </a:r>
          </a:p>
        </p:txBody>
      </p:sp>
      <p:pic>
        <p:nvPicPr>
          <p:cNvPr id="8" name="Audio 7">
            <a:hlinkClick r:id="" action="ppaction://media"/>
            <a:extLst>
              <a:ext uri="{FF2B5EF4-FFF2-40B4-BE49-F238E27FC236}">
                <a16:creationId xmlns:a16="http://schemas.microsoft.com/office/drawing/2014/main" id="{6C1BAD14-1EB3-4E49-B18C-31C4C8038748}"/>
              </a:ext>
            </a:extLst>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11633200" y="6299200"/>
            <a:ext cx="406400" cy="406400"/>
          </a:xfrm>
          <a:prstGeom prst="rect">
            <a:avLst/>
          </a:prstGeom>
        </p:spPr>
      </p:pic>
    </p:spTree>
    <p:custDataLst>
      <p:tags r:id="rId1"/>
    </p:custDataLst>
    <p:extLst>
      <p:ext uri="{BB962C8B-B14F-4D97-AF65-F5344CB8AC3E}">
        <p14:creationId xmlns:p14="http://schemas.microsoft.com/office/powerpoint/2010/main" val="1965264833"/>
      </p:ext>
    </p:extLst>
  </p:cSld>
  <p:clrMapOvr>
    <a:masterClrMapping/>
  </p:clrMapOvr>
  <p:transition spd="slow" advTm="52313">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fade">
                                      <p:cBhvr>
                                        <p:cTn id="11" dur="500"/>
                                        <p:tgtEl>
                                          <p:spTgt spid="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4">
                                            <p:txEl>
                                              <p:pRg st="1" end="1"/>
                                            </p:txEl>
                                          </p:spTgt>
                                        </p:tgtEl>
                                        <p:attrNameLst>
                                          <p:attrName>style.visibility</p:attrName>
                                        </p:attrNameLst>
                                      </p:cBhvr>
                                      <p:to>
                                        <p:strVal val="visible"/>
                                      </p:to>
                                    </p:set>
                                    <p:animEffect transition="in" filter="fade">
                                      <p:cBhvr>
                                        <p:cTn id="16" dur="500"/>
                                        <p:tgtEl>
                                          <p:spTgt spid="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500"/>
                                        <p:tgtEl>
                                          <p:spTgt spid="4">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4">
                                            <p:txEl>
                                              <p:pRg st="3" end="3"/>
                                            </p:txEl>
                                          </p:spTgt>
                                        </p:tgtEl>
                                        <p:attrNameLst>
                                          <p:attrName>style.visibility</p:attrName>
                                        </p:attrNameLst>
                                      </p:cBhvr>
                                      <p:to>
                                        <p:strVal val="visible"/>
                                      </p:to>
                                    </p:set>
                                    <p:animEffect transition="in" filter="fade">
                                      <p:cBhvr>
                                        <p:cTn id="26" dur="500"/>
                                        <p:tgtEl>
                                          <p:spTgt spid="4">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Effect transition="in" filter="fade">
                                      <p:cBhvr>
                                        <p:cTn id="31" dur="500"/>
                                        <p:tgtEl>
                                          <p:spTgt spid="4">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4">
                                            <p:txEl>
                                              <p:pRg st="5" end="5"/>
                                            </p:txEl>
                                          </p:spTgt>
                                        </p:tgtEl>
                                        <p:attrNameLst>
                                          <p:attrName>style.visibility</p:attrName>
                                        </p:attrNameLst>
                                      </p:cBhvr>
                                      <p:to>
                                        <p:strVal val="visible"/>
                                      </p:to>
                                    </p:set>
                                    <p:animEffect transition="in" filter="fade">
                                      <p:cBhvr>
                                        <p:cTn id="36" dur="500"/>
                                        <p:tgtEl>
                                          <p:spTgt spid="4">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4">
                                            <p:txEl>
                                              <p:pRg st="6" end="6"/>
                                            </p:txEl>
                                          </p:spTgt>
                                        </p:tgtEl>
                                        <p:attrNameLst>
                                          <p:attrName>style.visibility</p:attrName>
                                        </p:attrNameLst>
                                      </p:cBhvr>
                                      <p:to>
                                        <p:strVal val="visible"/>
                                      </p:to>
                                    </p:set>
                                    <p:animEffect transition="in" filter="fade">
                                      <p:cBhvr>
                                        <p:cTn id="41" dur="500"/>
                                        <p:tgtEl>
                                          <p:spTgt spid="4">
                                            <p:txEl>
                                              <p:pRg st="6" end="6"/>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4">
                                            <p:txEl>
                                              <p:pRg st="7" end="7"/>
                                            </p:txEl>
                                          </p:spTgt>
                                        </p:tgtEl>
                                        <p:attrNameLst>
                                          <p:attrName>style.visibility</p:attrName>
                                        </p:attrNameLst>
                                      </p:cBhvr>
                                      <p:to>
                                        <p:strVal val="visible"/>
                                      </p:to>
                                    </p:set>
                                    <p:animEffect transition="in" filter="fade">
                                      <p:cBhvr>
                                        <p:cTn id="46"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47" fill="hold" display="0">
                  <p:stCondLst>
                    <p:cond delay="indefinite"/>
                  </p:stCondLst>
                  <p:endCondLst>
                    <p:cond evt="onStopAudio" delay="0">
                      <p:tgtEl>
                        <p:sldTgt/>
                      </p:tgtEl>
                    </p:cond>
                  </p:endCondLst>
                </p:cTn>
                <p:tgtEl>
                  <p:spTgt spid="8"/>
                </p:tgtEl>
              </p:cMediaNode>
            </p:audio>
          </p:childTnLst>
        </p:cTn>
      </p:par>
    </p:tnLst>
    <p:bldLst>
      <p:bldP spid="4"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1D29F-A2B9-438C-AC7A-738168C44EA1}"/>
              </a:ext>
            </a:extLst>
          </p:cNvPr>
          <p:cNvSpPr>
            <a:spLocks noGrp="1"/>
          </p:cNvSpPr>
          <p:nvPr>
            <p:ph type="title"/>
          </p:nvPr>
        </p:nvSpPr>
        <p:spPr/>
        <p:txBody>
          <a:bodyPr/>
          <a:lstStyle/>
          <a:p>
            <a:r>
              <a:rPr lang="en-US" dirty="0"/>
              <a:t>Lecture recording tools</a:t>
            </a:r>
          </a:p>
        </p:txBody>
      </p:sp>
      <p:sp>
        <p:nvSpPr>
          <p:cNvPr id="5" name="Content Placeholder 4">
            <a:extLst>
              <a:ext uri="{FF2B5EF4-FFF2-40B4-BE49-F238E27FC236}">
                <a16:creationId xmlns:a16="http://schemas.microsoft.com/office/drawing/2014/main" id="{D4B71C50-A1D7-456F-A122-DD31F56C0AF0}"/>
              </a:ext>
            </a:extLst>
          </p:cNvPr>
          <p:cNvSpPr>
            <a:spLocks noGrp="1"/>
          </p:cNvSpPr>
          <p:nvPr>
            <p:ph sz="half" idx="2"/>
          </p:nvPr>
        </p:nvSpPr>
        <p:spPr/>
        <p:txBody>
          <a:bodyPr>
            <a:normAutofit/>
          </a:bodyPr>
          <a:lstStyle/>
          <a:p>
            <a:r>
              <a:rPr lang="en-US" dirty="0">
                <a:solidFill>
                  <a:schemeClr val="accent2"/>
                </a:solidFill>
              </a:rPr>
              <a:t>Zoom</a:t>
            </a:r>
          </a:p>
          <a:p>
            <a:pPr lvl="1"/>
            <a:r>
              <a:rPr lang="en-US" dirty="0"/>
              <a:t>Zoom can record a videoconference session, including…</a:t>
            </a:r>
          </a:p>
          <a:p>
            <a:pPr lvl="2"/>
            <a:r>
              <a:rPr lang="en-US" dirty="0"/>
              <a:t>The speaker(s)</a:t>
            </a:r>
          </a:p>
          <a:p>
            <a:pPr lvl="2"/>
            <a:r>
              <a:rPr lang="en-US" dirty="0"/>
              <a:t>The computer screen (all computer screen or just one window)</a:t>
            </a:r>
          </a:p>
          <a:p>
            <a:pPr lvl="2"/>
            <a:r>
              <a:rPr lang="en-US" dirty="0"/>
              <a:t>A white-board built into Zoom</a:t>
            </a:r>
          </a:p>
        </p:txBody>
      </p:sp>
      <p:sp>
        <p:nvSpPr>
          <p:cNvPr id="6" name="Content Placeholder 5">
            <a:extLst>
              <a:ext uri="{FF2B5EF4-FFF2-40B4-BE49-F238E27FC236}">
                <a16:creationId xmlns:a16="http://schemas.microsoft.com/office/drawing/2014/main" id="{E720773C-1BEF-4D8C-A727-B35A06286D35}"/>
              </a:ext>
            </a:extLst>
          </p:cNvPr>
          <p:cNvSpPr>
            <a:spLocks noGrp="1"/>
          </p:cNvSpPr>
          <p:nvPr>
            <p:ph sz="half" idx="1"/>
          </p:nvPr>
        </p:nvSpPr>
        <p:spPr/>
        <p:txBody>
          <a:bodyPr/>
          <a:lstStyle/>
          <a:p>
            <a:r>
              <a:rPr lang="en-US" dirty="0">
                <a:solidFill>
                  <a:schemeClr val="accent2"/>
                </a:solidFill>
              </a:rPr>
              <a:t>PowerPoint</a:t>
            </a:r>
          </a:p>
          <a:p>
            <a:pPr lvl="1"/>
            <a:r>
              <a:rPr lang="en-US" dirty="0"/>
              <a:t>Export slides as a video</a:t>
            </a:r>
          </a:p>
          <a:p>
            <a:pPr lvl="1"/>
            <a:r>
              <a:rPr lang="en-US" dirty="0"/>
              <a:t>Record the screen</a:t>
            </a:r>
          </a:p>
          <a:p>
            <a:pPr lvl="1"/>
            <a:r>
              <a:rPr lang="en-US" dirty="0"/>
              <a:t>Embed videos in slides</a:t>
            </a:r>
          </a:p>
          <a:p>
            <a:pPr lvl="1"/>
            <a:r>
              <a:rPr lang="en-US" dirty="0"/>
              <a:t>Slide transitions and animations</a:t>
            </a:r>
          </a:p>
          <a:p>
            <a:pPr lvl="1"/>
            <a:r>
              <a:rPr lang="en-US" dirty="0"/>
              <a:t>Add audio-only or video narration to slides</a:t>
            </a:r>
          </a:p>
        </p:txBody>
      </p:sp>
      <p:pic>
        <p:nvPicPr>
          <p:cNvPr id="3" name="Audio 2">
            <a:hlinkClick r:id="" action="ppaction://media"/>
            <a:extLst>
              <a:ext uri="{FF2B5EF4-FFF2-40B4-BE49-F238E27FC236}">
                <a16:creationId xmlns:a16="http://schemas.microsoft.com/office/drawing/2014/main" id="{AF165D02-2383-4998-8F53-5C3DC167AB12}"/>
              </a:ext>
            </a:extLst>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11633200" y="6299200"/>
            <a:ext cx="406400" cy="406400"/>
          </a:xfrm>
          <a:prstGeom prst="rect">
            <a:avLst/>
          </a:prstGeom>
        </p:spPr>
      </p:pic>
    </p:spTree>
    <p:custDataLst>
      <p:tags r:id="rId1"/>
    </p:custDataLst>
    <p:extLst>
      <p:ext uri="{BB962C8B-B14F-4D97-AF65-F5344CB8AC3E}">
        <p14:creationId xmlns:p14="http://schemas.microsoft.com/office/powerpoint/2010/main" val="431819659"/>
      </p:ext>
    </p:extLst>
  </p:cSld>
  <p:clrMapOvr>
    <a:masterClrMapping/>
  </p:clrMapOvr>
  <p:transition spd="slow" advTm="21479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fade">
                                      <p:cBhvr>
                                        <p:cTn id="11" dur="500"/>
                                        <p:tgtEl>
                                          <p:spTgt spid="6">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6">
                                            <p:txEl>
                                              <p:pRg st="1" end="1"/>
                                            </p:txEl>
                                          </p:spTgt>
                                        </p:tgtEl>
                                        <p:attrNameLst>
                                          <p:attrName>style.visibility</p:attrName>
                                        </p:attrNameLst>
                                      </p:cBhvr>
                                      <p:to>
                                        <p:strVal val="visible"/>
                                      </p:to>
                                    </p:set>
                                    <p:animEffect transition="in" filter="fade">
                                      <p:cBhvr>
                                        <p:cTn id="16" dur="500"/>
                                        <p:tgtEl>
                                          <p:spTgt spid="6">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fade">
                                      <p:cBhvr>
                                        <p:cTn id="21" dur="500"/>
                                        <p:tgtEl>
                                          <p:spTgt spid="6">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6">
                                            <p:txEl>
                                              <p:pRg st="3" end="3"/>
                                            </p:txEl>
                                          </p:spTgt>
                                        </p:tgtEl>
                                        <p:attrNameLst>
                                          <p:attrName>style.visibility</p:attrName>
                                        </p:attrNameLst>
                                      </p:cBhvr>
                                      <p:to>
                                        <p:strVal val="visible"/>
                                      </p:to>
                                    </p:set>
                                    <p:animEffect transition="in" filter="fade">
                                      <p:cBhvr>
                                        <p:cTn id="26" dur="500"/>
                                        <p:tgtEl>
                                          <p:spTgt spid="6">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Effect transition="in" filter="fade">
                                      <p:cBhvr>
                                        <p:cTn id="31" dur="500"/>
                                        <p:tgtEl>
                                          <p:spTgt spid="6">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6">
                                            <p:txEl>
                                              <p:pRg st="5" end="5"/>
                                            </p:txEl>
                                          </p:spTgt>
                                        </p:tgtEl>
                                        <p:attrNameLst>
                                          <p:attrName>style.visibility</p:attrName>
                                        </p:attrNameLst>
                                      </p:cBhvr>
                                      <p:to>
                                        <p:strVal val="visible"/>
                                      </p:to>
                                    </p:set>
                                    <p:animEffect transition="in" filter="fade">
                                      <p:cBhvr>
                                        <p:cTn id="36" dur="500"/>
                                        <p:tgtEl>
                                          <p:spTgt spid="6">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5">
                                            <p:txEl>
                                              <p:pRg st="0" end="0"/>
                                            </p:txEl>
                                          </p:spTgt>
                                        </p:tgtEl>
                                        <p:attrNameLst>
                                          <p:attrName>style.visibility</p:attrName>
                                        </p:attrNameLst>
                                      </p:cBhvr>
                                      <p:to>
                                        <p:strVal val="visible"/>
                                      </p:to>
                                    </p:set>
                                    <p:animEffect transition="in" filter="fade">
                                      <p:cBhvr>
                                        <p:cTn id="41" dur="500"/>
                                        <p:tgtEl>
                                          <p:spTgt spid="5">
                                            <p:txEl>
                                              <p:pRg st="0" end="0"/>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5">
                                            <p:txEl>
                                              <p:pRg st="1" end="1"/>
                                            </p:txEl>
                                          </p:spTgt>
                                        </p:tgtEl>
                                        <p:attrNameLst>
                                          <p:attrName>style.visibility</p:attrName>
                                        </p:attrNameLst>
                                      </p:cBhvr>
                                      <p:to>
                                        <p:strVal val="visible"/>
                                      </p:to>
                                    </p:set>
                                    <p:animEffect transition="in" filter="fade">
                                      <p:cBhvr>
                                        <p:cTn id="46" dur="500"/>
                                        <p:tgtEl>
                                          <p:spTgt spid="5">
                                            <p:txEl>
                                              <p:pRg st="1" end="1"/>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5">
                                            <p:txEl>
                                              <p:pRg st="2" end="2"/>
                                            </p:txEl>
                                          </p:spTgt>
                                        </p:tgtEl>
                                        <p:attrNameLst>
                                          <p:attrName>style.visibility</p:attrName>
                                        </p:attrNameLst>
                                      </p:cBhvr>
                                      <p:to>
                                        <p:strVal val="visible"/>
                                      </p:to>
                                    </p:set>
                                    <p:animEffect transition="in" filter="fade">
                                      <p:cBhvr>
                                        <p:cTn id="51" dur="500"/>
                                        <p:tgtEl>
                                          <p:spTgt spid="5">
                                            <p:txEl>
                                              <p:pRg st="2" end="2"/>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5">
                                            <p:txEl>
                                              <p:pRg st="3" end="3"/>
                                            </p:txEl>
                                          </p:spTgt>
                                        </p:tgtEl>
                                        <p:attrNameLst>
                                          <p:attrName>style.visibility</p:attrName>
                                        </p:attrNameLst>
                                      </p:cBhvr>
                                      <p:to>
                                        <p:strVal val="visible"/>
                                      </p:to>
                                    </p:set>
                                    <p:animEffect transition="in" filter="fade">
                                      <p:cBhvr>
                                        <p:cTn id="56" dur="500"/>
                                        <p:tgtEl>
                                          <p:spTgt spid="5">
                                            <p:txEl>
                                              <p:pRg st="3" end="3"/>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5">
                                            <p:txEl>
                                              <p:pRg st="4" end="4"/>
                                            </p:txEl>
                                          </p:spTgt>
                                        </p:tgtEl>
                                        <p:attrNameLst>
                                          <p:attrName>style.visibility</p:attrName>
                                        </p:attrNameLst>
                                      </p:cBhvr>
                                      <p:to>
                                        <p:strVal val="visible"/>
                                      </p:to>
                                    </p:set>
                                    <p:animEffect transition="in" filter="fade">
                                      <p:cBhvr>
                                        <p:cTn id="61"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62" fill="hold" display="0">
                  <p:stCondLst>
                    <p:cond delay="indefinite"/>
                  </p:stCondLst>
                  <p:endCondLst>
                    <p:cond evt="onStopAudio" delay="0">
                      <p:tgtEl>
                        <p:sldTgt/>
                      </p:tgtEl>
                    </p:cond>
                  </p:endCondLst>
                </p:cTn>
                <p:tgtEl>
                  <p:spTgt spid="3"/>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BEBE42-E24F-445A-82F0-20C104FCFF94}"/>
              </a:ext>
            </a:extLst>
          </p:cNvPr>
          <p:cNvSpPr>
            <a:spLocks noGrp="1"/>
          </p:cNvSpPr>
          <p:nvPr>
            <p:ph type="title"/>
          </p:nvPr>
        </p:nvSpPr>
        <p:spPr/>
        <p:txBody>
          <a:bodyPr/>
          <a:lstStyle/>
          <a:p>
            <a:r>
              <a:rPr lang="en-US" dirty="0"/>
              <a:t>What is available in the Canvas course</a:t>
            </a:r>
          </a:p>
        </p:txBody>
      </p:sp>
      <p:sp>
        <p:nvSpPr>
          <p:cNvPr id="5" name="Content Placeholder 4">
            <a:extLst>
              <a:ext uri="{FF2B5EF4-FFF2-40B4-BE49-F238E27FC236}">
                <a16:creationId xmlns:a16="http://schemas.microsoft.com/office/drawing/2014/main" id="{3E36E4BC-898F-47AF-8378-DA58DB6464DB}"/>
              </a:ext>
            </a:extLst>
          </p:cNvPr>
          <p:cNvSpPr>
            <a:spLocks noGrp="1"/>
          </p:cNvSpPr>
          <p:nvPr>
            <p:ph idx="1"/>
          </p:nvPr>
        </p:nvSpPr>
        <p:spPr/>
        <p:txBody>
          <a:bodyPr>
            <a:normAutofit lnSpcReduction="10000"/>
          </a:bodyPr>
          <a:lstStyle/>
          <a:p>
            <a:r>
              <a:rPr lang="en-US" dirty="0"/>
              <a:t>IT has set up a Canvas course to assist with teaching, learning and working remotely</a:t>
            </a:r>
          </a:p>
          <a:p>
            <a:pPr lvl="1"/>
            <a:r>
              <a:rPr lang="en-US" u="sng" dirty="0">
                <a:hlinkClick r:id="rId5"/>
              </a:rPr>
              <a:t>https://canvas.cmu.edu/courses/14692</a:t>
            </a:r>
            <a:endParaRPr lang="en-US" u="sng" dirty="0"/>
          </a:p>
          <a:p>
            <a:endParaRPr lang="en-US" dirty="0"/>
          </a:p>
          <a:p>
            <a:r>
              <a:rPr lang="en-US" dirty="0"/>
              <a:t>Canvas course has 3 sets of videos for lecture recording</a:t>
            </a:r>
          </a:p>
          <a:p>
            <a:pPr lvl="1"/>
            <a:r>
              <a:rPr lang="en-US" dirty="0"/>
              <a:t>Lecture recording with PowerPoint on  Windows</a:t>
            </a:r>
          </a:p>
          <a:p>
            <a:pPr lvl="1"/>
            <a:r>
              <a:rPr lang="en-US" dirty="0"/>
              <a:t>Lecture recording with PowerPoint on Macintosh</a:t>
            </a:r>
          </a:p>
          <a:p>
            <a:pPr lvl="1"/>
            <a:r>
              <a:rPr lang="en-US" dirty="0"/>
              <a:t>Lecture recording with Zoom</a:t>
            </a:r>
          </a:p>
          <a:p>
            <a:pPr lvl="1"/>
            <a:endParaRPr lang="en-US" dirty="0"/>
          </a:p>
          <a:p>
            <a:r>
              <a:rPr lang="en-US" dirty="0"/>
              <a:t>Look for these in the modules section of the course</a:t>
            </a:r>
          </a:p>
        </p:txBody>
      </p:sp>
      <p:pic>
        <p:nvPicPr>
          <p:cNvPr id="7" name="Audio 6">
            <a:hlinkClick r:id="" action="ppaction://media"/>
            <a:extLst>
              <a:ext uri="{FF2B5EF4-FFF2-40B4-BE49-F238E27FC236}">
                <a16:creationId xmlns:a16="http://schemas.microsoft.com/office/drawing/2014/main" id="{C6554C86-0C32-443C-912B-D72A81489E5F}"/>
              </a:ext>
            </a:extLst>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11633200" y="6299200"/>
            <a:ext cx="406400" cy="406400"/>
          </a:xfrm>
          <a:prstGeom prst="rect">
            <a:avLst/>
          </a:prstGeom>
        </p:spPr>
      </p:pic>
    </p:spTree>
    <p:custDataLst>
      <p:tags r:id="rId1"/>
    </p:custDataLst>
    <p:extLst>
      <p:ext uri="{BB962C8B-B14F-4D97-AF65-F5344CB8AC3E}">
        <p14:creationId xmlns:p14="http://schemas.microsoft.com/office/powerpoint/2010/main" val="1106342733"/>
      </p:ext>
    </p:extLst>
  </p:cSld>
  <p:clrMapOvr>
    <a:masterClrMapping/>
  </p:clrMapOvr>
  <p:transition spd="slow" advTm="60259">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500"/>
                                        <p:tgtEl>
                                          <p:spTgt spid="5">
                                            <p:txEl>
                                              <p:pRg st="0" end="0"/>
                                            </p:txEl>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500"/>
                                        <p:tgtEl>
                                          <p:spTgt spid="5">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Effect transition="in" filter="fade">
                                      <p:cBhvr>
                                        <p:cTn id="19" dur="500"/>
                                        <p:tgtEl>
                                          <p:spTgt spid="5">
                                            <p:txEl>
                                              <p:pRg st="3" end="3"/>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fade">
                                      <p:cBhvr>
                                        <p:cTn id="22" dur="500"/>
                                        <p:tgtEl>
                                          <p:spTgt spid="5">
                                            <p:txEl>
                                              <p:pRg st="4" end="4"/>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
                                            <p:txEl>
                                              <p:pRg st="5" end="5"/>
                                            </p:txEl>
                                          </p:spTgt>
                                        </p:tgtEl>
                                        <p:attrNameLst>
                                          <p:attrName>style.visibility</p:attrName>
                                        </p:attrNameLst>
                                      </p:cBhvr>
                                      <p:to>
                                        <p:strVal val="visible"/>
                                      </p:to>
                                    </p:set>
                                    <p:animEffect transition="in" filter="fade">
                                      <p:cBhvr>
                                        <p:cTn id="25" dur="500"/>
                                        <p:tgtEl>
                                          <p:spTgt spid="5">
                                            <p:txEl>
                                              <p:pRg st="5" end="5"/>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5">
                                            <p:txEl>
                                              <p:pRg st="6" end="6"/>
                                            </p:txEl>
                                          </p:spTgt>
                                        </p:tgtEl>
                                        <p:attrNameLst>
                                          <p:attrName>style.visibility</p:attrName>
                                        </p:attrNameLst>
                                      </p:cBhvr>
                                      <p:to>
                                        <p:strVal val="visible"/>
                                      </p:to>
                                    </p:set>
                                    <p:animEffect transition="in" filter="fade">
                                      <p:cBhvr>
                                        <p:cTn id="28" dur="500"/>
                                        <p:tgtEl>
                                          <p:spTgt spid="5">
                                            <p:txEl>
                                              <p:pRg st="6" end="6"/>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5">
                                            <p:txEl>
                                              <p:pRg st="8" end="8"/>
                                            </p:txEl>
                                          </p:spTgt>
                                        </p:tgtEl>
                                        <p:attrNameLst>
                                          <p:attrName>style.visibility</p:attrName>
                                        </p:attrNameLst>
                                      </p:cBhvr>
                                      <p:to>
                                        <p:strVal val="visible"/>
                                      </p:to>
                                    </p:set>
                                    <p:animEffect transition="in" filter="fade">
                                      <p:cBhvr>
                                        <p:cTn id="33" dur="5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34" fill="hold" display="0">
                  <p:stCondLst>
                    <p:cond delay="indefinite"/>
                  </p:stCondLst>
                  <p:endCondLst>
                    <p:cond evt="onStopAudio" delay="0">
                      <p:tgtEl>
                        <p:sldTgt/>
                      </p:tgtEl>
                    </p:cond>
                  </p:endCondLst>
                </p:cTn>
                <p:tgtEl>
                  <p:spTgt spid="7"/>
                </p:tgtEl>
              </p:cMediaNode>
            </p:audio>
          </p:childTnLst>
        </p:cTn>
      </p:par>
    </p:tnLst>
    <p:bldLst>
      <p:bldP spid="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E795C260-51D7-4671-87BD-02B86ABD30E6}"/>
              </a:ext>
            </a:extLst>
          </p:cNvPr>
          <p:cNvGrpSpPr/>
          <p:nvPr/>
        </p:nvGrpSpPr>
        <p:grpSpPr>
          <a:xfrm>
            <a:off x="2397040" y="2849402"/>
            <a:ext cx="7397920" cy="1159196"/>
            <a:chOff x="1741714" y="2992700"/>
            <a:chExt cx="7397920" cy="1159196"/>
          </a:xfrm>
        </p:grpSpPr>
        <p:pic>
          <p:nvPicPr>
            <p:cNvPr id="3" name="Picture 2">
              <a:extLst>
                <a:ext uri="{FF2B5EF4-FFF2-40B4-BE49-F238E27FC236}">
                  <a16:creationId xmlns:a16="http://schemas.microsoft.com/office/drawing/2014/main" id="{E4F767B7-14F2-4CB8-BB93-3B43C74340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4434" y="2992700"/>
              <a:ext cx="7315200" cy="543643"/>
            </a:xfrm>
            <a:prstGeom prst="rect">
              <a:avLst/>
            </a:prstGeom>
          </p:spPr>
        </p:pic>
        <p:sp>
          <p:nvSpPr>
            <p:cNvPr id="4" name="TextBox 3">
              <a:extLst>
                <a:ext uri="{FF2B5EF4-FFF2-40B4-BE49-F238E27FC236}">
                  <a16:creationId xmlns:a16="http://schemas.microsoft.com/office/drawing/2014/main" id="{48ED50D7-E35E-4020-A06A-7B50BA2E8E80}"/>
                </a:ext>
              </a:extLst>
            </p:cNvPr>
            <p:cNvSpPr txBox="1"/>
            <p:nvPr/>
          </p:nvSpPr>
          <p:spPr>
            <a:xfrm>
              <a:off x="1741714" y="3536343"/>
              <a:ext cx="4785284" cy="615553"/>
            </a:xfrm>
            <a:prstGeom prst="rect">
              <a:avLst/>
            </a:prstGeom>
            <a:noFill/>
          </p:spPr>
          <p:txBody>
            <a:bodyPr wrap="none" rtlCol="0">
              <a:spAutoFit/>
            </a:bodyPr>
            <a:lstStyle/>
            <a:p>
              <a:r>
                <a:rPr lang="en-US" sz="3400" dirty="0">
                  <a:latin typeface="Open Sans Light" panose="020B0306030504020204" pitchFamily="34" charset="0"/>
                  <a:ea typeface="Open Sans Light" panose="020B0306030504020204" pitchFamily="34" charset="0"/>
                  <a:cs typeface="Open Sans Light" panose="020B0306030504020204" pitchFamily="34" charset="0"/>
                </a:rPr>
                <a:t>Information Technology</a:t>
              </a:r>
            </a:p>
          </p:txBody>
        </p:sp>
      </p:grpSp>
    </p:spTree>
    <p:extLst>
      <p:ext uri="{BB962C8B-B14F-4D97-AF65-F5344CB8AC3E}">
        <p14:creationId xmlns:p14="http://schemas.microsoft.com/office/powerpoint/2010/main" val="55065020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1500"/>
                                  </p:stCondLst>
                                  <p:childTnLst>
                                    <p:animEffect transition="out" filter="fade">
                                      <p:cBhvr>
                                        <p:cTn id="6" dur="1000"/>
                                        <p:tgtEl>
                                          <p:spTgt spid="5"/>
                                        </p:tgtEl>
                                      </p:cBhvr>
                                    </p:animEffect>
                                    <p:set>
                                      <p:cBhvr>
                                        <p:cTn id="7" dur="1" fill="hold">
                                          <p:stCondLst>
                                            <p:cond delay="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4.5|5.3|5.4|3.7|3.5|2.2|4.9|5.8"/>
</p:tagLst>
</file>

<file path=ppt/tags/tag2.xml><?xml version="1.0" encoding="utf-8"?>
<p:tagLst xmlns:a="http://schemas.openxmlformats.org/drawingml/2006/main" xmlns:r="http://schemas.openxmlformats.org/officeDocument/2006/relationships" xmlns:p="http://schemas.openxmlformats.org/presentationml/2006/main">
  <p:tag name="TIMING" val="|0.9|15|9.7|19.1|17.8|30.7|39.6|1.4|6|5.1|12.3"/>
</p:tagLst>
</file>

<file path=ppt/tags/tag3.xml><?xml version="1.0" encoding="utf-8"?>
<p:tagLst xmlns:a="http://schemas.openxmlformats.org/drawingml/2006/main" xmlns:r="http://schemas.openxmlformats.org/officeDocument/2006/relationships" xmlns:p="http://schemas.openxmlformats.org/presentationml/2006/main">
  <p:tag name="TIMING" val="|0.6|30.7|19.4"/>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353</TotalTime>
  <Words>865</Words>
  <Application>Microsoft Office PowerPoint</Application>
  <PresentationFormat>Widescreen</PresentationFormat>
  <Paragraphs>74</Paragraphs>
  <Slides>6</Slides>
  <Notes>3</Notes>
  <HiddenSlides>0</HiddenSlides>
  <MMClips>4</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Calibri</vt:lpstr>
      <vt:lpstr>Calibri Light</vt:lpstr>
      <vt:lpstr>Open Sans Light</vt:lpstr>
      <vt:lpstr>Office Theme</vt:lpstr>
      <vt:lpstr>PowerPoint Presentation</vt:lpstr>
      <vt:lpstr>Introduction to Lecture recording with PowerPoint and Zoom</vt:lpstr>
      <vt:lpstr>Why PowerPoint and Zoom?</vt:lpstr>
      <vt:lpstr>Lecture recording tools</vt:lpstr>
      <vt:lpstr>What is available in the Canvas course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Khalid Sarwar Warraich</dc:creator>
  <cp:lastModifiedBy>Khalid Sarwar Warraich</cp:lastModifiedBy>
  <cp:revision>28</cp:revision>
  <dcterms:created xsi:type="dcterms:W3CDTF">2020-03-06T08:02:12Z</dcterms:created>
  <dcterms:modified xsi:type="dcterms:W3CDTF">2020-03-15T06:14:41Z</dcterms:modified>
</cp:coreProperties>
</file>