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1469" r:id="rId3"/>
    <p:sldId id="1416" r:id="rId4"/>
    <p:sldId id="1419" r:id="rId5"/>
    <p:sldId id="1420" r:id="rId6"/>
    <p:sldId id="1468" r:id="rId7"/>
    <p:sldId id="1421" r:id="rId8"/>
    <p:sldId id="1422" r:id="rId9"/>
    <p:sldId id="1423" r:id="rId10"/>
    <p:sldId id="1424" r:id="rId11"/>
    <p:sldId id="1425" r:id="rId12"/>
    <p:sldId id="1426" r:id="rId13"/>
    <p:sldId id="1427" r:id="rId14"/>
    <p:sldId id="1428" r:id="rId15"/>
    <p:sldId id="1429" r:id="rId16"/>
    <p:sldId id="1430" r:id="rId17"/>
    <p:sldId id="1431" r:id="rId18"/>
    <p:sldId id="1432" r:id="rId19"/>
    <p:sldId id="1433" r:id="rId20"/>
    <p:sldId id="1434" r:id="rId21"/>
    <p:sldId id="1435" r:id="rId22"/>
    <p:sldId id="1436" r:id="rId23"/>
    <p:sldId id="1437" r:id="rId24"/>
    <p:sldId id="1438" r:id="rId25"/>
    <p:sldId id="1439" r:id="rId26"/>
    <p:sldId id="1440" r:id="rId27"/>
    <p:sldId id="1441" r:id="rId28"/>
    <p:sldId id="1442" r:id="rId29"/>
    <p:sldId id="1443" r:id="rId30"/>
    <p:sldId id="1444" r:id="rId31"/>
    <p:sldId id="1445" r:id="rId32"/>
    <p:sldId id="1446" r:id="rId33"/>
    <p:sldId id="1447" r:id="rId34"/>
    <p:sldId id="1448" r:id="rId35"/>
    <p:sldId id="1449" r:id="rId36"/>
    <p:sldId id="1450" r:id="rId37"/>
    <p:sldId id="1451" r:id="rId38"/>
    <p:sldId id="1452" r:id="rId39"/>
    <p:sldId id="1453" r:id="rId40"/>
    <p:sldId id="1454" r:id="rId41"/>
    <p:sldId id="1455" r:id="rId42"/>
    <p:sldId id="1456" r:id="rId43"/>
    <p:sldId id="1457" r:id="rId44"/>
    <p:sldId id="1458" r:id="rId45"/>
    <p:sldId id="1459" r:id="rId46"/>
    <p:sldId id="1460" r:id="rId47"/>
    <p:sldId id="1461" r:id="rId48"/>
    <p:sldId id="1462" r:id="rId49"/>
    <p:sldId id="1463" r:id="rId50"/>
    <p:sldId id="1464" r:id="rId51"/>
    <p:sldId id="1465" r:id="rId52"/>
    <p:sldId id="1466" r:id="rId53"/>
    <p:sldId id="1467" r:id="rId54"/>
    <p:sldId id="1293" r:id="rId55"/>
    <p:sldId id="37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3BAF07BA-4ECF-4C98-8595-28D1B1B57D0D}">
          <p14:sldIdLst>
            <p14:sldId id="256"/>
            <p14:sldId id="1469"/>
            <p14:sldId id="1416"/>
          </p14:sldIdLst>
        </p14:section>
        <p14:section name="Final Project Check-ins" id="{B462D39B-8BC8-49EC-96DB-F3CA6FA222B0}">
          <p14:sldIdLst>
            <p14:sldId id="1419"/>
            <p14:sldId id="1420"/>
            <p14:sldId id="1468"/>
          </p14:sldIdLst>
        </p14:section>
        <p14:section name="Motivation" id="{682BE859-6CBA-431A-87DA-78DAAC79D5E3}">
          <p14:sldIdLst>
            <p14:sldId id="1421"/>
            <p14:sldId id="1422"/>
            <p14:sldId id="1423"/>
            <p14:sldId id="1424"/>
            <p14:sldId id="1425"/>
            <p14:sldId id="1426"/>
          </p14:sldIdLst>
        </p14:section>
        <p14:section name="Motivtional Models" id="{4281CD5C-7C0A-400E-92DD-687250C84E53}">
          <p14:sldIdLst>
            <p14:sldId id="1427"/>
            <p14:sldId id="1428"/>
            <p14:sldId id="1429"/>
            <p14:sldId id="1430"/>
            <p14:sldId id="1431"/>
            <p14:sldId id="1432"/>
            <p14:sldId id="1433"/>
            <p14:sldId id="1434"/>
            <p14:sldId id="1435"/>
            <p14:sldId id="1436"/>
            <p14:sldId id="1437"/>
            <p14:sldId id="1438"/>
            <p14:sldId id="1439"/>
            <p14:sldId id="1440"/>
            <p14:sldId id="1441"/>
            <p14:sldId id="1442"/>
            <p14:sldId id="1443"/>
            <p14:sldId id="1444"/>
            <p14:sldId id="1445"/>
            <p14:sldId id="1446"/>
            <p14:sldId id="1447"/>
            <p14:sldId id="1448"/>
            <p14:sldId id="1449"/>
            <p14:sldId id="1450"/>
            <p14:sldId id="1451"/>
            <p14:sldId id="1452"/>
            <p14:sldId id="1453"/>
            <p14:sldId id="1454"/>
            <p14:sldId id="1455"/>
            <p14:sldId id="1456"/>
            <p14:sldId id="1457"/>
            <p14:sldId id="1458"/>
            <p14:sldId id="1459"/>
            <p14:sldId id="1460"/>
            <p14:sldId id="1461"/>
            <p14:sldId id="1462"/>
            <p14:sldId id="1463"/>
            <p14:sldId id="1464"/>
            <p14:sldId id="1465"/>
            <p14:sldId id="1466"/>
            <p14:sldId id="1467"/>
          </p14:sldIdLst>
        </p14:section>
        <p14:section name="End" id="{67861A8B-7186-483F-BBA8-00B3A06A9635}">
          <p14:sldIdLst>
            <p14:sldId id="1293"/>
            <p14:sldId id="3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Aleven" initials="VA" lastIdx="16" clrIdx="0"/>
  <p:cmAuthor id="2" name="Vincent Aleven" initials="SoCS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0"/>
    <a:srgbClr val="71D3D1"/>
    <a:srgbClr val="2E3235"/>
    <a:srgbClr val="14110F"/>
    <a:srgbClr val="161B2E"/>
    <a:srgbClr val="0D122A"/>
    <a:srgbClr val="342F35"/>
    <a:srgbClr val="6E77FD"/>
    <a:srgbClr val="77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73633" autoAdjust="0"/>
  </p:normalViewPr>
  <p:slideViewPr>
    <p:cSldViewPr snapToGrid="0">
      <p:cViewPr varScale="1">
        <p:scale>
          <a:sx n="58" d="100"/>
          <a:sy n="58" d="100"/>
        </p:scale>
        <p:origin x="7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8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F163F9-C889-4D68-BA7C-958783134C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52576F-8FF4-42FF-925F-A1331C8AF4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07E48-60C0-4E5A-AE70-08D61B08AE1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1E5F2-9ECE-4E0D-871A-142DB551A9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0666A-5ABE-4FA1-BC6A-CE121C6E0F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0BDE5-DA8A-4378-B83B-51EA9327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0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E1A3C-3053-4E19-BDA5-5FB36811393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0E7FF-258F-4893-9AEA-89A170167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89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30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54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08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67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8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19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7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Everyone wants to get better at what you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4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Its choice</a:t>
            </a:r>
          </a:p>
          <a:p>
            <a:endParaRPr lang="en-US" dirty="0"/>
          </a:p>
          <a:p>
            <a:r>
              <a:rPr lang="en-US" dirty="0"/>
              <a:t>Not satisfied by the act of choosing</a:t>
            </a:r>
          </a:p>
          <a:p>
            <a:endParaRPr lang="en-US" dirty="0"/>
          </a:p>
          <a:p>
            <a:r>
              <a:rPr lang="en-US" dirty="0"/>
              <a:t>You have a desk?</a:t>
            </a:r>
          </a:p>
          <a:p>
            <a:r>
              <a:rPr lang="en-US" dirty="0"/>
              <a:t>You have decorated your desk?</a:t>
            </a:r>
          </a:p>
          <a:p>
            <a:r>
              <a:rPr lang="en-US" dirty="0"/>
              <a:t>The act of decorating your desk is not autonomy</a:t>
            </a:r>
          </a:p>
          <a:p>
            <a:r>
              <a:rPr lang="en-US" dirty="0"/>
              <a:t>Autonomy is returning to your desk the next day and feeling ah I exist</a:t>
            </a:r>
          </a:p>
          <a:p>
            <a:endParaRPr lang="en-US" dirty="0"/>
          </a:p>
          <a:p>
            <a:r>
              <a:rPr lang="en-US" dirty="0"/>
              <a:t>Consequences of your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8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/ relation</a:t>
            </a:r>
          </a:p>
          <a:p>
            <a:r>
              <a:rPr lang="en-US" dirty="0"/>
              <a:t>Often thought of as “the social one”</a:t>
            </a:r>
          </a:p>
          <a:p>
            <a:r>
              <a:rPr lang="en-US" dirty="0"/>
              <a:t>Not satisfied by social interaction but the knowledge of where I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7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99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81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8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368C-7392-4304-BF42-7F1D9B504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90C8-2C26-4365-B198-6458467E1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A59B6-7B42-4F35-A13D-352B3D4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971E9-5F29-4FD1-A1DB-C8533DAD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011B4-310F-4BF1-9A30-C608ED11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8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2CA9-9D7E-4C35-B212-EFFC6C2D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BD87B-0125-42AA-9FC6-3BB35CA66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3FC2F-09D8-40A8-B10B-2FDB259D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F52D0-FDF2-47A4-8113-4954951E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4442A-453E-435F-BD38-A0E2BCEC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0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F48C-91C5-4DF3-B326-3544AAA1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0823-F04F-47A2-93F0-DEA19CC0D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1019A-0B9C-4B13-ABC4-0A362744E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F84DF-F5B4-453E-82BB-29C84B88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D8138-596B-4DFB-8A4E-6A5E9D15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42E92-E920-419E-88AE-CC21E286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4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hir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F48C-91C5-4DF3-B326-3544AAA1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0823-F04F-47A2-93F0-DEA19CC0D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15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1019A-0B9C-4B13-ABC4-0A362744E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0600" y="1825625"/>
            <a:ext cx="2743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F84DF-F5B4-453E-82BB-29C84B88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D8138-596B-4DFB-8A4E-6A5E9D15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42E92-E920-419E-88AE-CC21E286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3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ird Lef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0823-F04F-47A2-93F0-DEA19CC0D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7315200" cy="5811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1019A-0B9C-4B13-ABC4-0A362744E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0600" y="365125"/>
            <a:ext cx="2743200" cy="5811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F84DF-F5B4-453E-82BB-29C84B88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D8138-596B-4DFB-8A4E-6A5E9D15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42E92-E920-419E-88AE-CC21E286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8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hir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F48C-91C5-4DF3-B326-3544AAA1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0823-F04F-47A2-93F0-DEA19CC0D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743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1019A-0B9C-4B13-ABC4-0A362744E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5"/>
            <a:ext cx="7315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F84DF-F5B4-453E-82BB-29C84B88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D8138-596B-4DFB-8A4E-6A5E9D15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42E92-E920-419E-88AE-CC21E286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36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ird Righ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0823-F04F-47A2-93F0-DEA19CC0D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2743200" cy="5811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1019A-0B9C-4B13-ABC4-0A362744E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365125"/>
            <a:ext cx="7315200" cy="5811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F84DF-F5B4-453E-82BB-29C84B88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D8138-596B-4DFB-8A4E-6A5E9D15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42E92-E920-419E-88AE-CC21E286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34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A2A2-49D4-486F-AAF2-7F344EEC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772C1-3E29-4F92-AC22-E7B30F13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E229C-7277-4481-A362-1F4A7BE06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5E213-945D-4603-ADCC-88F1ACDCB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7A9399-1682-45EE-8A76-286737C34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B7639B-1819-410A-8003-2534B3B6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B3E9CF-DF5C-46B5-AEB0-959E4E37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66FDD3-3302-4E32-8BD3-96F1B7AD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94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3B617-A7B8-41E3-B835-BF95BF9D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94ACF-D995-4B61-A2FB-94D73CE6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2AEB0-A948-4552-8F67-4431FCC3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0CF4E-3EF3-43B3-916D-CEE810E2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5939161"/>
            <a:ext cx="10515600" cy="237802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11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BF235-8B43-4826-8CFB-4E1B7B08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67B37-12D0-46AF-A8CD-B83E91F4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735A4-2356-4032-ADBE-F1D425EF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78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EB90-146E-4100-B5A5-8B2211B3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2B1F2-AA72-4FA4-AD86-DCD450C51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1A302-C111-4BE7-9CD8-47FBA0005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C9A8E-86C1-49F2-B9F5-200D05600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12CAE-5FF3-440F-8828-36AB695B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8D88E-7DAD-4918-A841-3D94E406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4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368C-7392-4304-BF42-7F1D9B504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A59B6-7B42-4F35-A13D-352B3D4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971E9-5F29-4FD1-A1DB-C8533DAD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011B4-310F-4BF1-9A30-C608ED11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78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3917-28D5-4F0E-BFAB-D2607706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7AA04-524C-40D8-97FD-511359648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E5F11-6EF4-42FA-8DC7-C47736665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15C-D9C0-487F-B336-82339246E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A1672-F267-4808-BB4C-5B78CCE8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99A0F-AC61-4678-BD93-83145D8E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25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0EDC8-FA4D-421A-A5CC-B08A3B75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1E1CB-11D2-47D8-8F95-E6ECD502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F3B1D-8023-4776-9EDB-728C85B7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531EC-AE97-4668-B6C9-802BF628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E1FA5-D972-461C-AD6C-A5F2DA49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4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DAB074-0102-4E95-9A84-C82EE42BB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02AA6-0E25-4DFF-9860-C3961546E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A47A5-A5D6-499C-A722-8438D60A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94E8D-E4C2-4154-B580-91A2A64D5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EEAFE-9551-4D5B-AD1C-5990DA01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40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2951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6742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3B617-A7B8-41E3-B835-BF95BF9D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94ACF-D995-4B61-A2FB-94D73CE6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2AEB0-A948-4552-8F67-4431FCC3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0CF4E-3EF3-43B3-916D-CEE810E2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6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D58D-BC80-4B7A-8AA4-ECC513F1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C1D16-3028-440F-AC7E-A62A2C983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1F702-59F6-4552-BFED-70929151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5FEF-1897-41CA-B328-6E5310B6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B7A2-0E31-4F9E-B7E7-2B4E95F1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5939161"/>
            <a:ext cx="10515600" cy="237802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89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udent 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D58D-BC80-4B7A-8AA4-ECC513F1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406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C1D16-3028-440F-AC7E-A62A2C983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532"/>
            <a:ext cx="10515600" cy="5183431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>
                <a:solidFill>
                  <a:schemeClr val="accent5"/>
                </a:solidFill>
              </a:defRPr>
            </a:lvl1pPr>
            <a:lvl2pPr marL="914400" indent="-457200"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lvl2pPr>
            <a:lvl3pPr marL="1257300" indent="-342900">
              <a:buFont typeface="+mj-lt"/>
              <a:buAutoNum type="arabicPeriod"/>
              <a:defRPr sz="1800">
                <a:solidFill>
                  <a:schemeClr val="accent5"/>
                </a:solidFill>
              </a:defRPr>
            </a:lvl3pPr>
            <a:lvl4pPr marL="1714500" indent="-342900"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4pPr>
            <a:lvl5pPr marL="2171700" indent="-342900"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1F702-59F6-4552-BFED-70929151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5FEF-1897-41CA-B328-6E5310B6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B7A2-0E31-4F9E-B7E7-2B4E95F1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58B80-86AC-4EC6-BB3A-D55E10D6FD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7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P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1F702-59F6-4552-BFED-70929151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5FEF-1897-41CA-B328-6E5310B6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B7A2-0E31-4F9E-B7E7-2B4E95F1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58B80-86AC-4EC6-BB3A-D55E10D6FD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801225" y="365125"/>
            <a:ext cx="1552575" cy="628650"/>
          </a:xfrm>
        </p:spPr>
        <p:txBody>
          <a:bodyPr anchor="ctr"/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 smtClean="0"/>
              <a:t>Timing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D0368C-7392-4304-BF42-7F1D9B504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390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Discu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D58D-BC80-4B7A-8AA4-ECC513F1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63025" cy="628406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C1D16-3028-440F-AC7E-A62A2C983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532"/>
            <a:ext cx="10515600" cy="5183431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>
                <a:solidFill>
                  <a:schemeClr val="accent4"/>
                </a:solidFill>
              </a:defRPr>
            </a:lvl1pPr>
            <a:lvl2pPr marL="914400" indent="-457200">
              <a:buFont typeface="+mj-lt"/>
              <a:buAutoNum type="arabicPeriod"/>
              <a:defRPr sz="2000">
                <a:solidFill>
                  <a:schemeClr val="accent4"/>
                </a:solidFill>
              </a:defRPr>
            </a:lvl2pPr>
            <a:lvl3pPr marL="1257300" indent="-342900">
              <a:buFont typeface="+mj-lt"/>
              <a:buAutoNum type="arabicPeriod"/>
              <a:defRPr sz="1800">
                <a:solidFill>
                  <a:schemeClr val="accent4"/>
                </a:solidFill>
              </a:defRPr>
            </a:lvl3pPr>
            <a:lvl4pPr marL="1714500" indent="-342900"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2171700" indent="-342900"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1F702-59F6-4552-BFED-70929151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5FEF-1897-41CA-B328-6E5310B6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B7A2-0E31-4F9E-B7E7-2B4E95F1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58B80-86AC-4EC6-BB3A-D55E10D6FD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801225" y="365125"/>
            <a:ext cx="1552575" cy="628650"/>
          </a:xfrm>
        </p:spPr>
        <p:txBody>
          <a:bodyPr anchor="ctr"/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 smtClean="0"/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157769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Input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D58D-BC80-4B7A-8AA4-ECC513F1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406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C1D16-3028-440F-AC7E-A62A2C983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658"/>
            <a:ext cx="5257800" cy="4818306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>
                <a:solidFill>
                  <a:schemeClr val="accent5"/>
                </a:solidFill>
              </a:defRPr>
            </a:lvl1pPr>
            <a:lvl2pPr marL="914400" indent="-457200"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lvl2pPr>
            <a:lvl3pPr marL="1257300" indent="-342900">
              <a:buFont typeface="+mj-lt"/>
              <a:buAutoNum type="arabicPeriod"/>
              <a:defRPr sz="1800">
                <a:solidFill>
                  <a:schemeClr val="accent5"/>
                </a:solidFill>
              </a:defRPr>
            </a:lvl3pPr>
            <a:lvl4pPr marL="1714500" indent="-342900"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4pPr>
            <a:lvl5pPr marL="2171700" indent="-342900"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1F702-59F6-4552-BFED-70929151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5FEF-1897-41CA-B328-6E5310B6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B7A2-0E31-4F9E-B7E7-2B4E95F1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58B80-86AC-4EC6-BB3A-D55E10D6FD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F3CC88-D8F5-4F38-B9B9-0063DF4FC4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362074"/>
            <a:ext cx="5257800" cy="4814888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>
                <a:solidFill>
                  <a:schemeClr val="accent5"/>
                </a:solidFill>
              </a:defRPr>
            </a:lvl1pPr>
            <a:lvl2pPr marL="914400" indent="-457200"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lvl2pPr>
            <a:lvl3pPr marL="1257300" indent="-342900">
              <a:buFont typeface="+mj-lt"/>
              <a:buAutoNum type="arabicPeriod"/>
              <a:defRPr sz="1800">
                <a:solidFill>
                  <a:schemeClr val="accent5"/>
                </a:solidFill>
              </a:defRPr>
            </a:lvl3pPr>
            <a:lvl4pPr marL="1714500" indent="-342900"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4pPr>
            <a:lvl5pPr marL="2171700" indent="-342900"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0E4946-2ADE-4E84-955F-1754575070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993775"/>
            <a:ext cx="5257800" cy="3651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89BC5ED-C640-47D8-A474-7E90C59FFF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996706"/>
            <a:ext cx="5257800" cy="3651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24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b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058B80-86AC-4EC6-BB3A-D55E10D6FD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058B80-86AC-4EC6-BB3A-D55E10D6FD8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 w="317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743575" y="160020"/>
            <a:ext cx="809626" cy="654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D58D-BC80-4B7A-8AA4-ECC513F1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406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C1D16-3028-440F-AC7E-A62A2C983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658"/>
            <a:ext cx="5257800" cy="4818306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>
                <a:solidFill>
                  <a:schemeClr val="accent5"/>
                </a:solidFill>
              </a:defRPr>
            </a:lvl1pPr>
            <a:lvl2pPr marL="914400" indent="-457200"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lvl2pPr>
            <a:lvl3pPr marL="1257300" indent="-342900">
              <a:buFont typeface="+mj-lt"/>
              <a:buAutoNum type="arabicPeriod"/>
              <a:defRPr sz="1800">
                <a:solidFill>
                  <a:schemeClr val="accent5"/>
                </a:solidFill>
              </a:defRPr>
            </a:lvl3pPr>
            <a:lvl4pPr marL="1714500" indent="-342900"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4pPr>
            <a:lvl5pPr marL="2171700" indent="-342900"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1F702-59F6-4552-BFED-70929151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5FEF-1897-41CA-B328-6E5310B6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B7A2-0E31-4F9E-B7E7-2B4E95F1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F3CC88-D8F5-4F38-B9B9-0063DF4FC4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362074"/>
            <a:ext cx="5257800" cy="4814888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>
                <a:solidFill>
                  <a:schemeClr val="accent4"/>
                </a:solidFill>
              </a:defRPr>
            </a:lvl1pPr>
            <a:lvl2pPr marL="914400" indent="-457200">
              <a:buFont typeface="+mj-lt"/>
              <a:buAutoNum type="arabicPeriod"/>
              <a:defRPr sz="2000">
                <a:solidFill>
                  <a:schemeClr val="accent4"/>
                </a:solidFill>
              </a:defRPr>
            </a:lvl2pPr>
            <a:lvl3pPr marL="1257300" indent="-342900">
              <a:buFont typeface="+mj-lt"/>
              <a:buAutoNum type="arabicPeriod"/>
              <a:defRPr sz="1800">
                <a:solidFill>
                  <a:schemeClr val="accent4"/>
                </a:solidFill>
              </a:defRPr>
            </a:lvl3pPr>
            <a:lvl4pPr marL="1714500" indent="-342900"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2171700" indent="-342900"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0E4946-2ADE-4E84-955F-1754575070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993775"/>
            <a:ext cx="5257800" cy="3651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89BC5ED-C640-47D8-A474-7E90C59FFF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996706"/>
            <a:ext cx="5257800" cy="3651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8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Input Trans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D58D-BC80-4B7A-8AA4-ECC513F1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406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C1D16-3028-440F-AC7E-A62A2C983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532"/>
            <a:ext cx="5257800" cy="518343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1F702-59F6-4552-BFED-70929151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5FEF-1897-41CA-B328-6E5310B6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B7A2-0E31-4F9E-B7E7-2B4E95F1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58B80-86AC-4EC6-BB3A-D55E10D6FD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F3CC88-D8F5-4F38-B9B9-0063DF4FC4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993531"/>
            <a:ext cx="5257800" cy="518343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234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36C19-F6BA-43D3-ACE3-ECFAAAF2D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7B91B-0F0E-443C-ACE4-2139FD5DB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2F1EB-4941-47AB-B00A-FBB8530DB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F5604-9C2A-4958-91A6-2A1F2DE0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6066B-685D-429B-9EDD-6E5369DD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09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73" r:id="rId5"/>
    <p:sldLayoutId id="2147483669" r:id="rId6"/>
    <p:sldLayoutId id="2147483665" r:id="rId7"/>
    <p:sldLayoutId id="2147483671" r:id="rId8"/>
    <p:sldLayoutId id="2147483666" r:id="rId9"/>
    <p:sldLayoutId id="2147483651" r:id="rId10"/>
    <p:sldLayoutId id="2147483652" r:id="rId11"/>
    <p:sldLayoutId id="2147483667" r:id="rId12"/>
    <p:sldLayoutId id="2147483674" r:id="rId13"/>
    <p:sldLayoutId id="2147483668" r:id="rId14"/>
    <p:sldLayoutId id="2147483675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2" r:id="rId23"/>
    <p:sldLayoutId id="2147483663" r:id="rId24"/>
    <p:sldLayoutId id="2147483676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egoe UI" panose="020B0502040204020203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games.design/feedback" TargetMode="Externa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0B78E-2F00-42B7-80D1-D054633F5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/>
          <a:p>
            <a:pPr marL="1828800" indent="-1828800">
              <a:tabLst>
                <a:tab pos="1828800" algn="l"/>
              </a:tabLst>
            </a:pPr>
            <a:r>
              <a:rPr lang="en-US" dirty="0" smtClean="0"/>
              <a:t>18 </a:t>
            </a:r>
            <a:r>
              <a:rPr lang="en-US" dirty="0" smtClean="0"/>
              <a:t>– </a:t>
            </a: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4AFE1-85AB-455F-8967-B7BC71A07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 of Educational Games</a:t>
            </a:r>
          </a:p>
          <a:p>
            <a:r>
              <a:rPr lang="en-US" dirty="0"/>
              <a:t>05418/05818 Human-Computer Interaction Institute</a:t>
            </a:r>
          </a:p>
          <a:p>
            <a:endParaRPr lang="en-US" dirty="0"/>
          </a:p>
          <a:p>
            <a:r>
              <a:rPr lang="en-US" dirty="0"/>
              <a:t>Erik Harpstead</a:t>
            </a:r>
          </a:p>
        </p:txBody>
      </p:sp>
    </p:spTree>
    <p:extLst>
      <p:ext uri="{BB962C8B-B14F-4D97-AF65-F5344CB8AC3E}">
        <p14:creationId xmlns:p14="http://schemas.microsoft.com/office/powerpoint/2010/main" val="11092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F81ADA7-AD94-4EB3-BDA3-EE97C779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motivation important?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E7341-A0D2-4F8C-9769-88C8CF7E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A64F5-DBB3-4587-9B41-4A7C85C1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AF64D-BFAF-40CF-B032-4E3BF459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F81ADA7-AD94-4EB3-BDA3-EE97C779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motivation important?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E7341-A0D2-4F8C-9769-88C8CF7E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A64F5-DBB3-4587-9B41-4A7C85C1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AF64D-BFAF-40CF-B032-4E3BF459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11</a:t>
            </a:fld>
            <a:endParaRPr lang="en-US"/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20DB95C2-5437-4A7E-B743-16CADBDED122}"/>
              </a:ext>
            </a:extLst>
          </p:cNvPr>
          <p:cNvSpPr/>
          <p:nvPr/>
        </p:nvSpPr>
        <p:spPr>
          <a:xfrm rot="10800000" flipH="1">
            <a:off x="2883438" y="2057400"/>
            <a:ext cx="2743200" cy="2743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4FB79B37-FE13-4DEE-99B1-02A5A3F5D16C}"/>
              </a:ext>
            </a:extLst>
          </p:cNvPr>
          <p:cNvSpPr/>
          <p:nvPr/>
        </p:nvSpPr>
        <p:spPr>
          <a:xfrm>
            <a:off x="5797684" y="2400300"/>
            <a:ext cx="2743200" cy="2743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8AD904-075E-473F-8643-611EFF981FA3}"/>
              </a:ext>
            </a:extLst>
          </p:cNvPr>
          <p:cNvSpPr txBox="1"/>
          <p:nvPr/>
        </p:nvSpPr>
        <p:spPr>
          <a:xfrm>
            <a:off x="204283" y="3136613"/>
            <a:ext cx="247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4B6C5D-5FCF-4FFA-9624-F5002D3E94AC}"/>
              </a:ext>
            </a:extLst>
          </p:cNvPr>
          <p:cNvSpPr txBox="1"/>
          <p:nvPr/>
        </p:nvSpPr>
        <p:spPr>
          <a:xfrm>
            <a:off x="8882975" y="3136613"/>
            <a:ext cx="247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3025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3F24F0-0841-4097-85E2-399E4E56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Games are Boring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DF4AE9-3CE7-440E-957D-5773DB79F2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Most games are made </a:t>
            </a:r>
            <a:r>
              <a:rPr lang="en-US" i="1" dirty="0"/>
              <a:t>by</a:t>
            </a:r>
            <a:r>
              <a:rPr lang="en-US" dirty="0"/>
              <a:t> a small affinity group </a:t>
            </a:r>
            <a:r>
              <a:rPr lang="en-US" i="1" dirty="0"/>
              <a:t>for</a:t>
            </a:r>
            <a:r>
              <a:rPr lang="en-US" dirty="0"/>
              <a:t> a small affinity group</a:t>
            </a:r>
          </a:p>
          <a:p>
            <a:r>
              <a:rPr lang="en-US" dirty="0"/>
              <a:t>If we can better understand a wider range of why people engage with media, we can connect to a wider audience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E0C63-D9C3-4290-B09A-D1C2727E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E74ED-F98A-4389-B103-34B2ECB4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68D63-CF0E-4ECF-88A1-493FF6F4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12</a:t>
            </a:fld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C700188-74C1-403B-88B6-C4DBDC8FC58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64" y="2610458"/>
            <a:ext cx="2781672" cy="27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0AF92E-BF7F-43E9-99F4-A0B0294D2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Motivation Models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EF491-CE00-4BE5-B051-F52E4392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1CD06-88FC-4211-A2C0-A9953E3E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A4C2E-AA1E-47D6-8F15-3EA42929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563A8-7A00-4D2D-89C0-36BE2620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Leblanc’s (non-exhaustive) Taxonomy of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b="1" i="1" dirty="0"/>
              <a:t>Experiential</a:t>
            </a:r>
            <a:r>
              <a:rPr lang="en-US" dirty="0"/>
              <a:t> Aesthetics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BB1B5-8635-486D-9A62-B4F77A774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Sensation</a:t>
            </a:r>
          </a:p>
          <a:p>
            <a:pPr lvl="1"/>
            <a:r>
              <a:rPr lang="en-US" dirty="0"/>
              <a:t>Game as sense-pleasure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Fantasy</a:t>
            </a:r>
          </a:p>
          <a:p>
            <a:pPr lvl="1"/>
            <a:r>
              <a:rPr lang="en-US" dirty="0"/>
              <a:t>Game as make-believe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Narrative</a:t>
            </a:r>
          </a:p>
          <a:p>
            <a:pPr lvl="1"/>
            <a:r>
              <a:rPr lang="en-US" dirty="0"/>
              <a:t>Game as drama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Challenge</a:t>
            </a:r>
          </a:p>
          <a:p>
            <a:pPr lvl="1"/>
            <a:r>
              <a:rPr lang="en-US" dirty="0"/>
              <a:t>Game as obstacle course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Fellowship</a:t>
            </a:r>
          </a:p>
          <a:p>
            <a:pPr lvl="1"/>
            <a:r>
              <a:rPr lang="en-US" dirty="0"/>
              <a:t>Game as social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Discovery</a:t>
            </a:r>
          </a:p>
          <a:p>
            <a:pPr lvl="1"/>
            <a:r>
              <a:rPr lang="en-US" dirty="0"/>
              <a:t>Game as uncharted territory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Expression</a:t>
            </a:r>
          </a:p>
          <a:p>
            <a:pPr lvl="1"/>
            <a:r>
              <a:rPr lang="en-US" dirty="0"/>
              <a:t>Game as self-discovery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Submission / Masochism / Abnegation</a:t>
            </a:r>
          </a:p>
          <a:p>
            <a:pPr lvl="1"/>
            <a:r>
              <a:rPr lang="en-US" dirty="0"/>
              <a:t>Game as pastime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7EDFA-4A9D-45F1-8D7D-11547EAD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C18D9-E13C-46CB-839B-57B9FB3D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9DFDC-45E5-42DD-90C9-3D3AF6FE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563A8-7A00-4D2D-89C0-36BE2620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Leblanc’s (non-exhaustive) Taxonomy of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b="1" i="1" dirty="0"/>
              <a:t>Experiential</a:t>
            </a:r>
            <a:r>
              <a:rPr lang="en-US" dirty="0"/>
              <a:t> Aesthetics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BB1B5-8635-486D-9A62-B4F77A774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Sensation</a:t>
            </a:r>
          </a:p>
          <a:p>
            <a:pPr lvl="1"/>
            <a:r>
              <a:rPr lang="en-US" dirty="0"/>
              <a:t>Game as sense-pleasure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Fantasy</a:t>
            </a:r>
          </a:p>
          <a:p>
            <a:pPr lvl="1"/>
            <a:r>
              <a:rPr lang="en-US" dirty="0"/>
              <a:t>Game as make-believe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Narrative</a:t>
            </a:r>
          </a:p>
          <a:p>
            <a:pPr lvl="1"/>
            <a:r>
              <a:rPr lang="en-US" dirty="0"/>
              <a:t>Game as drama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Challenge</a:t>
            </a:r>
          </a:p>
          <a:p>
            <a:pPr lvl="1"/>
            <a:r>
              <a:rPr lang="en-US" dirty="0"/>
              <a:t>Game as obstacle course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Fellowship</a:t>
            </a:r>
          </a:p>
          <a:p>
            <a:pPr lvl="1"/>
            <a:r>
              <a:rPr lang="en-US" dirty="0"/>
              <a:t>Game as social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Discovery</a:t>
            </a:r>
          </a:p>
          <a:p>
            <a:pPr lvl="1"/>
            <a:r>
              <a:rPr lang="en-US" dirty="0"/>
              <a:t>Game as uncharted territory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Expression</a:t>
            </a:r>
          </a:p>
          <a:p>
            <a:pPr lvl="1"/>
            <a:r>
              <a:rPr lang="en-US" dirty="0"/>
              <a:t>Game as self-discovery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Submission / Masochism / Abnegation</a:t>
            </a:r>
          </a:p>
          <a:p>
            <a:pPr lvl="1"/>
            <a:r>
              <a:rPr lang="en-US" dirty="0"/>
              <a:t>Game as pastime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7EDFA-4A9D-45F1-8D7D-11547EAD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C18D9-E13C-46CB-839B-57B9FB3D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9DFDC-45E5-42DD-90C9-3D3AF6FE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15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FCF597-A94C-4BBF-8AE7-21EDBE80C381}"/>
              </a:ext>
            </a:extLst>
          </p:cNvPr>
          <p:cNvSpPr/>
          <p:nvPr/>
        </p:nvSpPr>
        <p:spPr>
          <a:xfrm>
            <a:off x="1866900" y="2524125"/>
            <a:ext cx="8039100" cy="14192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the greatest model of why people play games</a:t>
            </a:r>
          </a:p>
        </p:txBody>
      </p:sp>
    </p:spTree>
    <p:extLst>
      <p:ext uri="{BB962C8B-B14F-4D97-AF65-F5344CB8AC3E}">
        <p14:creationId xmlns:p14="http://schemas.microsoft.com/office/powerpoint/2010/main" val="16707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8E9A-1632-42F8-AE17-0964BC6B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Silpasuwanchai’s</a:t>
            </a:r>
            <a:r>
              <a:rPr lang="en-US" dirty="0"/>
              <a:t> Themes of Motivation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510F5-F923-402E-BFB7-228836A0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8E81-C1B8-4F65-BBBD-8F23AF3F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C788-478E-4656-8997-159C2AC7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8E9A-1632-42F8-AE17-0964BC6B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Silpasuwanchai’s</a:t>
            </a:r>
            <a:r>
              <a:rPr lang="en-US" dirty="0"/>
              <a:t> Themes of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28A80-B06E-41C0-B6B1-B6D488CF8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Needs Satisfaction:</a:t>
            </a:r>
            <a:r>
              <a:rPr lang="en-US" dirty="0"/>
              <a:t> People play games to satisfy fundamental human needs</a:t>
            </a:r>
          </a:p>
          <a:p>
            <a:pPr lvl="1"/>
            <a:r>
              <a:rPr lang="en-US" dirty="0"/>
              <a:t>Dominated by Self-determination theory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510F5-F923-402E-BFB7-228836A0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8E81-C1B8-4F65-BBBD-8F23AF3F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C788-478E-4656-8997-159C2AC7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17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8E9A-1632-42F8-AE17-0964BC6B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Silpasuwanchai’s</a:t>
            </a:r>
            <a:r>
              <a:rPr lang="en-US" dirty="0"/>
              <a:t> Themes of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28A80-B06E-41C0-B6B1-B6D488CF8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Emotion: </a:t>
            </a:r>
            <a:r>
              <a:rPr lang="en-US" dirty="0"/>
              <a:t>People play games because they evoke certain feelings and emotions</a:t>
            </a:r>
          </a:p>
          <a:p>
            <a:pPr lvl="1"/>
            <a:r>
              <a:rPr lang="en-US" dirty="0"/>
              <a:t>Centers on mood and affect</a:t>
            </a:r>
          </a:p>
          <a:p>
            <a:pPr lvl="1"/>
            <a:r>
              <a:rPr lang="en-US" dirty="0"/>
              <a:t>MDA Aesthetics go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510F5-F923-402E-BFB7-228836A0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8E81-C1B8-4F65-BBBD-8F23AF3F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C788-478E-4656-8997-159C2AC7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18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8E9A-1632-42F8-AE17-0964BC6B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Silpasuwanchai’s</a:t>
            </a:r>
            <a:r>
              <a:rPr lang="en-US" dirty="0"/>
              <a:t> Themes of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28A80-B06E-41C0-B6B1-B6D488CF8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Cognition:</a:t>
            </a:r>
            <a:r>
              <a:rPr lang="en-US" dirty="0"/>
              <a:t> People are drawn to games because of particular cognitive states</a:t>
            </a:r>
          </a:p>
          <a:p>
            <a:pPr lvl="1"/>
            <a:r>
              <a:rPr lang="en-US" dirty="0"/>
              <a:t>Flow</a:t>
            </a:r>
          </a:p>
          <a:p>
            <a:pPr lvl="1"/>
            <a:r>
              <a:rPr lang="en-US" dirty="0"/>
              <a:t>Presence</a:t>
            </a:r>
          </a:p>
          <a:p>
            <a:pPr lvl="1"/>
            <a:r>
              <a:rPr lang="en-US" dirty="0"/>
              <a:t>Immersion</a:t>
            </a:r>
          </a:p>
          <a:p>
            <a:pPr lvl="1"/>
            <a:r>
              <a:rPr lang="en-US" dirty="0"/>
              <a:t>Goal direction</a:t>
            </a:r>
          </a:p>
          <a:p>
            <a:pPr lvl="1"/>
            <a:r>
              <a:rPr lang="en-US" dirty="0"/>
              <a:t>Embodiment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510F5-F923-402E-BFB7-228836A0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8E81-C1B8-4F65-BBBD-8F23AF3F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C788-478E-4656-8997-159C2AC7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19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2 grades posted</a:t>
            </a:r>
          </a:p>
          <a:p>
            <a:r>
              <a:rPr lang="en-US" dirty="0" smtClean="0"/>
              <a:t>I WILL get </a:t>
            </a:r>
            <a:r>
              <a:rPr lang="en-US" dirty="0" err="1" smtClean="0"/>
              <a:t>crits</a:t>
            </a:r>
            <a:r>
              <a:rPr lang="en-US" dirty="0" smtClean="0"/>
              <a:t> 3 and 4 back to you by the end of the weekend</a:t>
            </a:r>
          </a:p>
          <a:p>
            <a:r>
              <a:rPr lang="en-US" dirty="0" smtClean="0"/>
              <a:t>Push </a:t>
            </a:r>
            <a:r>
              <a:rPr lang="en-US" dirty="0" err="1" smtClean="0"/>
              <a:t>Crits</a:t>
            </a:r>
            <a:r>
              <a:rPr lang="en-US" dirty="0" smtClean="0"/>
              <a:t> 5 and 6 back 1 week?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8E9A-1632-42F8-AE17-0964BC6B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Silpasuwanchai’s</a:t>
            </a:r>
            <a:r>
              <a:rPr lang="en-US" dirty="0"/>
              <a:t> Themes of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28A80-B06E-41C0-B6B1-B6D488CF8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Relationships</a:t>
            </a:r>
            <a:r>
              <a:rPr lang="en-US" dirty="0"/>
              <a:t>: People play games for social connection and relationships</a:t>
            </a:r>
          </a:p>
          <a:p>
            <a:pPr lvl="1"/>
            <a:r>
              <a:rPr lang="en-US" dirty="0"/>
              <a:t>Includes standing within a community (competition)</a:t>
            </a:r>
          </a:p>
          <a:p>
            <a:pPr lvl="1"/>
            <a:r>
              <a:rPr lang="en-US" dirty="0"/>
              <a:t>The sense of belonging to a group (socializing via games)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510F5-F923-402E-BFB7-228836A0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8E81-C1B8-4F65-BBBD-8F23AF3F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C788-478E-4656-8997-159C2AC7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20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8E9A-1632-42F8-AE17-0964BC6B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Silpasuwanchai’s</a:t>
            </a:r>
            <a:r>
              <a:rPr lang="en-US" dirty="0"/>
              <a:t> Themes of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28A80-B06E-41C0-B6B1-B6D488CF8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[sensory] Aesthetics: </a:t>
            </a:r>
            <a:r>
              <a:rPr lang="en-US" dirty="0"/>
              <a:t>People play games for their sensory aspects</a:t>
            </a:r>
          </a:p>
          <a:p>
            <a:pPr lvl="1"/>
            <a:r>
              <a:rPr lang="en-US" dirty="0"/>
              <a:t>Includes ideas of art style and direction</a:t>
            </a:r>
          </a:p>
          <a:p>
            <a:pPr lvl="1"/>
            <a:r>
              <a:rPr lang="en-US" dirty="0"/>
              <a:t>Relates Juiciness and game feel</a:t>
            </a:r>
          </a:p>
          <a:p>
            <a:pPr lvl="2"/>
            <a:r>
              <a:rPr lang="en-US" dirty="0"/>
              <a:t>Will talk about these more later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510F5-F923-402E-BFB7-228836A0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8E81-C1B8-4F65-BBBD-8F23AF3F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C788-478E-4656-8997-159C2AC7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8E9A-1632-42F8-AE17-0964BC6B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Silpasuwanchai’s</a:t>
            </a:r>
            <a:r>
              <a:rPr lang="en-US" dirty="0"/>
              <a:t> Themes of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28A80-B06E-41C0-B6B1-B6D488CF8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Satisfaction</a:t>
            </a:r>
          </a:p>
          <a:p>
            <a:r>
              <a:rPr lang="en-US" dirty="0"/>
              <a:t>Emotion</a:t>
            </a:r>
          </a:p>
          <a:p>
            <a:r>
              <a:rPr lang="en-US" dirty="0"/>
              <a:t>Cognition</a:t>
            </a:r>
          </a:p>
          <a:p>
            <a:r>
              <a:rPr lang="en-US" dirty="0"/>
              <a:t>Relationships</a:t>
            </a:r>
          </a:p>
          <a:p>
            <a:r>
              <a:rPr lang="en-US" dirty="0"/>
              <a:t>[sensory] Aesthetics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510F5-F923-402E-BFB7-228836A0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8E81-C1B8-4F65-BBBD-8F23AF3F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C788-478E-4656-8997-159C2AC7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1953B-BC39-47F1-A823-8EEE30AD45EA}"/>
              </a:ext>
            </a:extLst>
          </p:cNvPr>
          <p:cNvSpPr txBox="1"/>
          <p:nvPr/>
        </p:nvSpPr>
        <p:spPr>
          <a:xfrm>
            <a:off x="7019925" y="4171950"/>
            <a:ext cx="329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Who is right?</a:t>
            </a:r>
          </a:p>
        </p:txBody>
      </p:sp>
    </p:spTree>
    <p:extLst>
      <p:ext uri="{BB962C8B-B14F-4D97-AF65-F5344CB8AC3E}">
        <p14:creationId xmlns:p14="http://schemas.microsoft.com/office/powerpoint/2010/main" val="38045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8E9A-1632-42F8-AE17-0964BC6B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Silpasuwanchai’s</a:t>
            </a:r>
            <a:r>
              <a:rPr lang="en-US" dirty="0"/>
              <a:t> Themes of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510F5-F923-402E-BFB7-228836A0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8E81-C1B8-4F65-BBBD-8F23AF3F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C788-478E-4656-8997-159C2AC7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B4D1A8-D0F4-4C99-B105-EC8E75B24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" y="1773109"/>
            <a:ext cx="10410825" cy="47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3F91-7450-4324-B278-69E4FBD7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Self-Determination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45E6-E22C-4B79-A3D7-A177D23B9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Quintessential needs satisfaction theory</a:t>
            </a:r>
          </a:p>
          <a:p>
            <a:r>
              <a:rPr lang="en-US" dirty="0"/>
              <a:t>Probably the most influential psychological theory in the games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DD242-1244-4FFE-BDAC-ED3DF70A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3A02E-E8F3-4B0A-9FEC-F4EEE7A7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7F0FA-D208-4B77-8239-DC972C97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88C9-4F7F-453B-A4E4-8AE667F5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Self-Determination Theory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3DDF3-E586-4FD4-84C9-8EE3F696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CE699-21FA-4229-8B25-0E76A25A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8DBFC-4FBD-4331-A81A-0E9A6B47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25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7578E-6D10-43E4-854B-9DCFFE3E35A5}"/>
              </a:ext>
            </a:extLst>
          </p:cNvPr>
          <p:cNvSpPr txBox="1"/>
          <p:nvPr/>
        </p:nvSpPr>
        <p:spPr>
          <a:xfrm>
            <a:off x="602456" y="2336002"/>
            <a:ext cx="411479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/>
              <a:t>Intrinsic</a:t>
            </a:r>
          </a:p>
          <a:p>
            <a:pPr algn="ctr"/>
            <a:r>
              <a:rPr lang="en-US" sz="5400" dirty="0"/>
              <a:t>Motivations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371729-4CCC-403F-83C8-D28740CCF72C}"/>
              </a:ext>
            </a:extLst>
          </p:cNvPr>
          <p:cNvSpPr txBox="1"/>
          <p:nvPr/>
        </p:nvSpPr>
        <p:spPr>
          <a:xfrm>
            <a:off x="7750968" y="2336002"/>
            <a:ext cx="383857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/>
              <a:t>Extrinsic</a:t>
            </a:r>
          </a:p>
          <a:p>
            <a:pPr algn="ctr"/>
            <a:r>
              <a:rPr lang="en-US" sz="5400" dirty="0"/>
              <a:t>Motivations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1CC9A1-D59D-4A62-918B-617C27CE99F6}"/>
              </a:ext>
            </a:extLst>
          </p:cNvPr>
          <p:cNvCxnSpPr/>
          <p:nvPr/>
        </p:nvCxnSpPr>
        <p:spPr>
          <a:xfrm flipH="1">
            <a:off x="5319712" y="1690688"/>
            <a:ext cx="1828800" cy="3044952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0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3F91-7450-4324-B278-69E4FBD7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Self-Determination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45E6-E22C-4B79-A3D7-A177D23B9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Competence:</a:t>
            </a:r>
            <a:r>
              <a:rPr lang="en-US" dirty="0"/>
              <a:t> The universal want to seek to control outcomes and experience </a:t>
            </a:r>
            <a:r>
              <a:rPr lang="en-US" dirty="0" smtClean="0"/>
              <a:t>mastery</a:t>
            </a:r>
          </a:p>
          <a:p>
            <a:pPr lvl="1"/>
            <a:r>
              <a:rPr lang="en-US" dirty="0" smtClean="0"/>
              <a:t>Most often associated with learning and education</a:t>
            </a:r>
          </a:p>
          <a:p>
            <a:pPr lvl="1"/>
            <a:r>
              <a:rPr lang="en-US" dirty="0" smtClean="0"/>
              <a:t>The feeling you get from using something you’ve learned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DD242-1244-4FFE-BDAC-ED3DF70A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3A02E-E8F3-4B0A-9FEC-F4EEE7A7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7F0FA-D208-4B77-8239-DC972C97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3F91-7450-4324-B278-69E4FBD7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Self-Determination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45E6-E22C-4B79-A3D7-A177D23B9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Competence</a:t>
            </a:r>
          </a:p>
          <a:p>
            <a:r>
              <a:rPr lang="en-US" b="1" dirty="0"/>
              <a:t>Autonomy: </a:t>
            </a:r>
            <a:r>
              <a:rPr lang="en-US" dirty="0"/>
              <a:t>The universal urge to be causal agents of one's own life and act in harmony with one's integrated </a:t>
            </a:r>
            <a:r>
              <a:rPr lang="en-US" dirty="0" smtClean="0"/>
              <a:t>self</a:t>
            </a:r>
          </a:p>
          <a:p>
            <a:pPr lvl="1"/>
            <a:r>
              <a:rPr lang="en-US" dirty="0" smtClean="0"/>
              <a:t>Basically, choice however…</a:t>
            </a:r>
            <a:endParaRPr lang="en-US" b="1" dirty="0" smtClean="0"/>
          </a:p>
          <a:p>
            <a:pPr lvl="1"/>
            <a:r>
              <a:rPr lang="en-US" dirty="0" smtClean="0"/>
              <a:t>It is NOT the </a:t>
            </a:r>
            <a:r>
              <a:rPr lang="en-US" i="1" dirty="0" smtClean="0"/>
              <a:t>availability of choices</a:t>
            </a:r>
            <a:r>
              <a:rPr lang="en-US" dirty="0" smtClean="0"/>
              <a:t> but </a:t>
            </a:r>
            <a:r>
              <a:rPr lang="en-US" i="1" dirty="0" smtClean="0"/>
              <a:t>the act of choosing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DD242-1244-4FFE-BDAC-ED3DF70A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3A02E-E8F3-4B0A-9FEC-F4EEE7A7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7F0FA-D208-4B77-8239-DC972C97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27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3F91-7450-4324-B278-69E4FBD7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Self-Determination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45E6-E22C-4B79-A3D7-A177D23B9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Competence</a:t>
            </a:r>
          </a:p>
          <a:p>
            <a:r>
              <a:rPr lang="en-US" dirty="0"/>
              <a:t>Autonomy</a:t>
            </a:r>
          </a:p>
          <a:p>
            <a:r>
              <a:rPr lang="en-US" b="1" dirty="0"/>
              <a:t>Relatedness: </a:t>
            </a:r>
            <a:r>
              <a:rPr lang="en-US" dirty="0"/>
              <a:t>The universal want to interact, be connected to, and experience caring for </a:t>
            </a:r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Often thought of as “the social one”</a:t>
            </a:r>
          </a:p>
          <a:p>
            <a:pPr lvl="1"/>
            <a:r>
              <a:rPr lang="en-US" dirty="0" smtClean="0"/>
              <a:t>Not satisfied </a:t>
            </a:r>
            <a:r>
              <a:rPr lang="en-US" dirty="0"/>
              <a:t>by social interaction </a:t>
            </a:r>
            <a:r>
              <a:rPr lang="en-US" dirty="0" smtClean="0"/>
              <a:t>per se but more </a:t>
            </a:r>
            <a:r>
              <a:rPr lang="en-US" dirty="0"/>
              <a:t>the knowledge of where I </a:t>
            </a:r>
            <a:r>
              <a:rPr lang="en-US" dirty="0" smtClean="0"/>
              <a:t>fit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DD242-1244-4FFE-BDAC-ED3DF70A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3A02E-E8F3-4B0A-9FEC-F4EEE7A7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7F0FA-D208-4B77-8239-DC972C97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28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3F91-7450-4324-B278-69E4FBD7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Self-Determination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45E6-E22C-4B79-A3D7-A177D23B9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Competence: The universal want to seek to control outcomes and experience mastery</a:t>
            </a:r>
          </a:p>
          <a:p>
            <a:r>
              <a:rPr lang="en-US" dirty="0"/>
              <a:t>Autonomy: The universal urge to be causal agents of one's own life and act in harmony with one's integrated self</a:t>
            </a:r>
          </a:p>
          <a:p>
            <a:r>
              <a:rPr lang="en-US" dirty="0"/>
              <a:t>Relatedness:</a:t>
            </a:r>
            <a:r>
              <a:rPr lang="en-US" b="1" dirty="0"/>
              <a:t> </a:t>
            </a:r>
            <a:r>
              <a:rPr lang="en-US" dirty="0"/>
              <a:t>The universal want to interact, be connected to, and experience caring for others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DD242-1244-4FFE-BDAC-ED3DF70A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3A02E-E8F3-4B0A-9FEC-F4EEE7A7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7F0FA-D208-4B77-8239-DC972C97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29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8946-46FA-46FE-98C9-6FF71204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0A746-3EC5-4D4A-9ED3-8BD8AC73E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Talk about Final Project Check-ins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Talk a bit about models of 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you time to meet with your groups</a:t>
            </a:r>
            <a:endParaRPr lang="en-US" dirty="0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17C98-72B4-4DCE-85C5-EE8F1E6A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BB14E-41C0-44D0-AC50-3358679D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77C3B-5FBB-43C2-AFB9-3D3903BE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0C461-433A-4780-AA3C-E102AC10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30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375CED-7E05-4B7A-AD5A-60B08136B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81FA0-74CB-4274-80FE-B64B47FE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F18B6-8CA2-4B39-8539-C195DEB7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BC835-96AC-4C13-874B-AC442248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03805-B338-40B1-9D16-92CE5C019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" y="-19050"/>
            <a:ext cx="12184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81FA0-74CB-4274-80FE-B64B47FE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F18B6-8CA2-4B39-8539-C195DEB7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BC835-96AC-4C13-874B-AC442248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0157F-0152-4B0B-B272-8B5DC1943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" y="0"/>
            <a:ext cx="12170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81FA0-74CB-4274-80FE-B64B47FE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F18B6-8CA2-4B39-8539-C195DEB7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BC835-96AC-4C13-874B-AC442248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8F5E7-58E3-4682-9A43-E2F76F48D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" y="0"/>
            <a:ext cx="12170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81FA0-74CB-4274-80FE-B64B47FE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F18B6-8CA2-4B39-8539-C195DEB7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BC835-96AC-4C13-874B-AC442248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1883D-BB38-4D2D-95F9-824E70AE1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" y="0"/>
            <a:ext cx="12170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DD4936-F9ED-4E3B-9EF1-FFA072D7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Keys 2 Fun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D393C7-A477-4E7F-BA32-18018AF1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B6BCB-7AC4-45A2-88BA-BD3A67CF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B45A5-05AF-4022-BDF7-EE353D67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35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89AC55-D313-49B3-A08D-416D0B310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25" y="325201"/>
            <a:ext cx="6031149" cy="603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9B87FC-A495-4241-A7FD-DE942FF095C1}"/>
              </a:ext>
            </a:extLst>
          </p:cNvPr>
          <p:cNvSpPr txBox="1"/>
          <p:nvPr/>
        </p:nvSpPr>
        <p:spPr>
          <a:xfrm>
            <a:off x="838199" y="132135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Nicole Lazzaro</a:t>
            </a:r>
          </a:p>
        </p:txBody>
      </p:sp>
    </p:spTree>
    <p:extLst>
      <p:ext uri="{BB962C8B-B14F-4D97-AF65-F5344CB8AC3E}">
        <p14:creationId xmlns:p14="http://schemas.microsoft.com/office/powerpoint/2010/main" val="5158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D393C7-A477-4E7F-BA32-18018AF1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B6BCB-7AC4-45A2-88BA-BD3A67CF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B45A5-05AF-4022-BDF7-EE353D67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36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89AC55-D313-49B3-A08D-416D0B310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35"/>
          <a:stretch/>
        </p:blipFill>
        <p:spPr bwMode="auto">
          <a:xfrm>
            <a:off x="3242" y="0"/>
            <a:ext cx="121887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8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D393C7-A477-4E7F-BA32-18018AF1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B6BCB-7AC4-45A2-88BA-BD3A67CF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B45A5-05AF-4022-BDF7-EE353D67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37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89AC55-D313-49B3-A08D-416D0B310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/>
        </p:blipFill>
        <p:spPr bwMode="auto">
          <a:xfrm rot="16200000">
            <a:off x="2666999" y="-2667000"/>
            <a:ext cx="6858001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D393C7-A477-4E7F-BA32-18018AF1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B6BCB-7AC4-45A2-88BA-BD3A67CF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B45A5-05AF-4022-BDF7-EE353D67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38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89AC55-D313-49B3-A08D-416D0B310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 bwMode="auto">
          <a:xfrm>
            <a:off x="-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9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D393C7-A477-4E7F-BA32-18018AF1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B6BCB-7AC4-45A2-88BA-BD3A67CF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B45A5-05AF-4022-BDF7-EE353D67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39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89AC55-D313-49B3-A08D-416D0B310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 bwMode="auto">
          <a:xfrm rot="5400000">
            <a:off x="2666999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Project Check-ins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E873E-A4AA-4B1A-BF3D-88D466DA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F72F55-D4D6-4C46-8C4B-A0F7D82C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81F41-1EF1-4643-9A93-B22A58C0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F0224-9C4B-4B47-9203-2F0659036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" y="0"/>
            <a:ext cx="12177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4C0775-2C7E-4634-9EA8-B8F8D142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72B99-F294-4E7A-9669-DA00A438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762E-7FD9-4D2E-BE51-7F690948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DEFB6-BCC9-4A5A-94CC-95781E912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" y="0"/>
            <a:ext cx="12170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A0034-63E6-4407-9CC0-A741746F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1230C-93F2-4DD2-9821-FB3B941A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FF7BC-212E-495E-A8D7-CC6D3138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2B6FC-3715-4AD5-87A3-9838B0D50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1" y="0"/>
            <a:ext cx="12156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47CC3-6AB1-45B9-B0FB-75520ACE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DBFE0C-E8D3-4ACB-981E-A4D993DF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155A7-BC15-4B17-8C76-255BF8C1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0909C-BE05-4F89-B281-EF7E70D9A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6" y="0"/>
            <a:ext cx="12098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47CC3-6AB1-45B9-B0FB-75520ACE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DBFE0C-E8D3-4ACB-981E-A4D993DF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155A7-BC15-4B17-8C76-255BF8C1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DCEDFB-8FEF-4D10-B134-022E7702A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" y="0"/>
            <a:ext cx="12170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316CD-8327-4998-811E-D9744FF4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A8204-D531-4C5B-8B99-4E0FA694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086E0-487A-4686-BFAD-FBFB115D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79962-54A6-4C86-A492-57BD4081B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" y="0"/>
            <a:ext cx="12163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5C06D-43D2-4EA2-A75D-4CE22420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8CCFC-099C-40FA-88BE-1BA091A4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BCBF1-C3E5-4105-8941-C130F9B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688B7-7A10-4D8E-AB6E-49A28EB45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" y="0"/>
            <a:ext cx="12184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69FDC-41D3-4F83-A237-ACFC984EA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7A965-C5B6-4FF6-8931-00BD8A8F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1CC30-1360-471A-A750-9C38A68E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47</a:t>
            </a:fld>
            <a:endParaRPr lang="en-US"/>
          </a:p>
        </p:txBody>
      </p:sp>
      <p:pic>
        <p:nvPicPr>
          <p:cNvPr id="5" name="Oregon Trail" descr="https://www.msu.edu/~russellr/space_camp/oregon_trail/oregon_trail_09.gif">
            <a:extLst>
              <a:ext uri="{FF2B5EF4-FFF2-40B4-BE49-F238E27FC236}">
                <a16:creationId xmlns:a16="http://schemas.microsoft.com/office/drawing/2014/main" id="{A8A03362-C7D8-48E2-8EC1-76353CCF3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198" y="280021"/>
            <a:ext cx="8619600" cy="57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5C06D-43D2-4EA2-A75D-4CE22420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8CCFC-099C-40FA-88BE-1BA091A4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BCBF1-C3E5-4105-8941-C130F9B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688B7-7A10-4D8E-AB6E-49A28EB45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" y="0"/>
            <a:ext cx="1218481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F2D9D6-BAD3-489D-92F8-B3FA095D0250}"/>
              </a:ext>
            </a:extLst>
          </p:cNvPr>
          <p:cNvSpPr/>
          <p:nvPr/>
        </p:nvSpPr>
        <p:spPr>
          <a:xfrm>
            <a:off x="1971674" y="533401"/>
            <a:ext cx="2828925" cy="269557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D4BFCD-1C8D-463A-8CFB-D09AB2863D24}"/>
              </a:ext>
            </a:extLst>
          </p:cNvPr>
          <p:cNvSpPr/>
          <p:nvPr/>
        </p:nvSpPr>
        <p:spPr>
          <a:xfrm>
            <a:off x="8058151" y="1066800"/>
            <a:ext cx="3686174" cy="21621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074A93-8B69-4A94-B197-9EB9CBFAC88D}"/>
              </a:ext>
            </a:extLst>
          </p:cNvPr>
          <p:cNvSpPr/>
          <p:nvPr/>
        </p:nvSpPr>
        <p:spPr>
          <a:xfrm>
            <a:off x="1971674" y="4533899"/>
            <a:ext cx="3733800" cy="12096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982735-4C93-422A-B888-D21209484BBA}"/>
              </a:ext>
            </a:extLst>
          </p:cNvPr>
          <p:cNvSpPr/>
          <p:nvPr/>
        </p:nvSpPr>
        <p:spPr>
          <a:xfrm>
            <a:off x="7200898" y="4533899"/>
            <a:ext cx="3686174" cy="173354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69FDC-41D3-4F83-A237-ACFC984EA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7A965-C5B6-4FF6-8931-00BD8A8F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1CC30-1360-471A-A750-9C38A68E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4" descr="Image result for minecraft&quot;">
            <a:extLst>
              <a:ext uri="{FF2B5EF4-FFF2-40B4-BE49-F238E27FC236}">
                <a16:creationId xmlns:a16="http://schemas.microsoft.com/office/drawing/2014/main" id="{41F275E9-0A76-4066-B31E-1F8B751F6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6" y="1"/>
            <a:ext cx="97726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Check-ins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200"/>
              </a:spcBef>
              <a:buNone/>
            </a:pPr>
            <a:r>
              <a:rPr lang="en-US" dirty="0" smtClean="0"/>
              <a:t>Expectations for the check-ins are loosely define to allow for projects to evolve adaptively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i="1" dirty="0" smtClean="0"/>
              <a:t>Typically,</a:t>
            </a:r>
            <a:r>
              <a:rPr lang="en-US" dirty="0" smtClean="0"/>
              <a:t> teams focus on Knowledge Elicitation work for the first check-in but this isn’t a requirement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b="1" dirty="0" smtClean="0"/>
              <a:t>Concretely,</a:t>
            </a:r>
            <a:r>
              <a:rPr lang="en-US" dirty="0" smtClean="0"/>
              <a:t> the expectation is that you will have completed ~30% of the final project by Check-in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5C06D-43D2-4EA2-A75D-4CE22420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8CCFC-099C-40FA-88BE-1BA091A4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BCBF1-C3E5-4105-8941-C130F9B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688B7-7A10-4D8E-AB6E-49A28EB45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" y="0"/>
            <a:ext cx="1218481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F2D9D6-BAD3-489D-92F8-B3FA095D0250}"/>
              </a:ext>
            </a:extLst>
          </p:cNvPr>
          <p:cNvSpPr/>
          <p:nvPr/>
        </p:nvSpPr>
        <p:spPr>
          <a:xfrm>
            <a:off x="295276" y="136525"/>
            <a:ext cx="5410198" cy="213042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D4BFCD-1C8D-463A-8CFB-D09AB2863D24}"/>
              </a:ext>
            </a:extLst>
          </p:cNvPr>
          <p:cNvSpPr/>
          <p:nvPr/>
        </p:nvSpPr>
        <p:spPr>
          <a:xfrm>
            <a:off x="6372224" y="514351"/>
            <a:ext cx="5372101" cy="27813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074A93-8B69-4A94-B197-9EB9CBFAC88D}"/>
              </a:ext>
            </a:extLst>
          </p:cNvPr>
          <p:cNvSpPr/>
          <p:nvPr/>
        </p:nvSpPr>
        <p:spPr>
          <a:xfrm>
            <a:off x="1123950" y="4010024"/>
            <a:ext cx="3676650" cy="234632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982735-4C93-422A-B888-D21209484BBA}"/>
              </a:ext>
            </a:extLst>
          </p:cNvPr>
          <p:cNvSpPr/>
          <p:nvPr/>
        </p:nvSpPr>
        <p:spPr>
          <a:xfrm>
            <a:off x="6372224" y="3562350"/>
            <a:ext cx="4467226" cy="31591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96ACFC-1894-41A3-B14A-CA659419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Motivation changes over time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9959D-29CF-4596-A959-EBA6E102C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account for player’s lifetime motivations?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2DD4FC-AE8B-42E1-9BBE-12EF1488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B2BF6-D4B8-42D4-8274-7AE96E9B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4C971-7177-4D7F-9694-64F3C595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51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DB00B-0944-413B-B668-2E754C84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4C790-95C8-4196-9468-26EC1664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B3E52-1385-4809-9EDE-866954C9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735C1-818B-44E5-BAC8-911CC5585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2"/>
            <a:ext cx="12192000" cy="6818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1B974-0247-4210-A625-7C4DEDA25C23}"/>
              </a:ext>
            </a:extLst>
          </p:cNvPr>
          <p:cNvSpPr txBox="1"/>
          <p:nvPr/>
        </p:nvSpPr>
        <p:spPr>
          <a:xfrm>
            <a:off x="8153400" y="6356350"/>
            <a:ext cx="381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Forrester Research</a:t>
            </a:r>
          </a:p>
        </p:txBody>
      </p:sp>
    </p:spTree>
    <p:extLst>
      <p:ext uri="{BB962C8B-B14F-4D97-AF65-F5344CB8AC3E}">
        <p14:creationId xmlns:p14="http://schemas.microsoft.com/office/powerpoint/2010/main" val="3820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E96BC-972A-4457-9550-CB3F49FB5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641EE-E919-48F4-AAEE-89FB0CB9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7704A-BDE6-49BA-AE55-0CB366E1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D30F3-191B-46C1-AEE5-A56EE4FB7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7" y="0"/>
            <a:ext cx="12112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07870-5C6B-4908-86E3-90C748BD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A51F6-58C5-425D-AB8D-5B522CD75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 smtClean="0"/>
              <a:t>you have any feedback about how live sessions are going please let me know: </a:t>
            </a:r>
            <a:r>
              <a:rPr lang="en-US" dirty="0" smtClean="0">
                <a:hlinkClick r:id="rId2"/>
              </a:rPr>
              <a:t>https://edugames.design/feedback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868A9-0E80-47EA-9A9D-445FF631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F89D9-86D6-41D6-ADC5-5718D6A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A9AF6E-A98F-428A-9D1F-029C2DEDD78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1" y="0"/>
            <a:ext cx="10718978" cy="68580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Check-in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200"/>
              </a:spcBef>
              <a:buNone/>
            </a:pPr>
            <a:r>
              <a:rPr lang="en-US" dirty="0" smtClean="0"/>
              <a:t>Final Project Check-ins are graded against the rubric for the final deliverable but with a lower bar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dirty="0" smtClean="0"/>
              <a:t>This lets me help you figure out where to focus your energy between deliverables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dirty="0" smtClean="0"/>
              <a:t>Final Project Rubric has 125 points</a:t>
            </a:r>
          </a:p>
          <a:p>
            <a:pPr lvl="1"/>
            <a:r>
              <a:rPr lang="en-US" dirty="0" smtClean="0"/>
              <a:t>Check-in 1 caps at 40</a:t>
            </a:r>
          </a:p>
          <a:p>
            <a:pPr lvl="1"/>
            <a:r>
              <a:rPr lang="en-US" dirty="0" smtClean="0"/>
              <a:t>Check-in 2 caps at 80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72498"/>
              </p:ext>
            </p:extLst>
          </p:nvPr>
        </p:nvGraphicFramePr>
        <p:xfrm>
          <a:off x="6792686" y="4084961"/>
          <a:ext cx="323305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4445">
                  <a:extLst>
                    <a:ext uri="{9D8B030D-6E8A-4147-A177-3AD203B41FA5}">
                      <a16:colId xmlns:a16="http://schemas.microsoft.com/office/drawing/2014/main" val="2872078411"/>
                    </a:ext>
                  </a:extLst>
                </a:gridCol>
                <a:gridCol w="578612">
                  <a:extLst>
                    <a:ext uri="{9D8B030D-6E8A-4147-A177-3AD203B41FA5}">
                      <a16:colId xmlns:a16="http://schemas.microsoft.com/office/drawing/2014/main" val="4165132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 Goals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56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Experience Goals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044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Ideation</a:t>
                      </a:r>
                      <a:r>
                        <a:rPr lang="en-US" baseline="0" dirty="0" smtClean="0"/>
                        <a:t> + Prototyping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770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Playtesting + Evaluation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54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66805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ED947D-ED95-496D-B563-6A60C71DD8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F9892-29D5-415B-92C9-1A79207D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9AEA5-786A-4200-93AA-AD28E2DF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D23E8-9FB8-4E4E-9765-DC587814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C8B789-F226-4D5F-8AFC-FE17EBDE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you play games?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FE8864-7B03-4085-A275-E42F6BF8D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It’s a self contained environment where you can break it down in a finite amount of time and become an expert</a:t>
            </a:r>
          </a:p>
          <a:p>
            <a:r>
              <a:rPr lang="en-US" dirty="0" smtClean="0"/>
              <a:t>Competition</a:t>
            </a:r>
          </a:p>
          <a:p>
            <a:r>
              <a:rPr lang="en-US" dirty="0" smtClean="0"/>
              <a:t>The social element, a good way to spend time with friends (</a:t>
            </a:r>
            <a:r>
              <a:rPr lang="en-US" dirty="0" err="1" smtClean="0"/>
              <a:t>esp</a:t>
            </a:r>
            <a:r>
              <a:rPr lang="en-US" dirty="0" smtClean="0"/>
              <a:t> distance)</a:t>
            </a:r>
          </a:p>
          <a:p>
            <a:r>
              <a:rPr lang="en-US" dirty="0" smtClean="0"/>
              <a:t>Having a dialog with the designer, feeling them “ask you questions” and you responding to them</a:t>
            </a:r>
          </a:p>
          <a:p>
            <a:r>
              <a:rPr lang="en-US" dirty="0" smtClean="0"/>
              <a:t>The dopamine of winning</a:t>
            </a:r>
          </a:p>
          <a:p>
            <a:r>
              <a:rPr lang="en-US" dirty="0" smtClean="0"/>
              <a:t>Fun </a:t>
            </a:r>
            <a:r>
              <a:rPr lang="en-US" dirty="0" err="1" smtClean="0"/>
              <a:t>actitivy</a:t>
            </a:r>
            <a:r>
              <a:rPr lang="en-US" dirty="0" smtClean="0"/>
              <a:t> to </a:t>
            </a:r>
            <a:r>
              <a:rPr lang="en-US" dirty="0" err="1" smtClean="0"/>
              <a:t>participat</a:t>
            </a:r>
            <a:r>
              <a:rPr lang="en-US" dirty="0" smtClean="0"/>
              <a:t> with friends</a:t>
            </a:r>
          </a:p>
          <a:p>
            <a:r>
              <a:rPr lang="en-US" dirty="0" smtClean="0"/>
              <a:t>Design and creativity, customizing things</a:t>
            </a:r>
          </a:p>
          <a:p>
            <a:r>
              <a:rPr lang="en-US" dirty="0" smtClean="0"/>
              <a:t>Experiencing the story telling of the game</a:t>
            </a:r>
          </a:p>
          <a:p>
            <a:r>
              <a:rPr lang="en-US" dirty="0" smtClean="0"/>
              <a:t>Just to escape normal daily life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97054-38DA-410C-9F4F-BB079BE2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18EBE-C3B2-4D99-9BAB-1D77970E9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15693-FC44-4669-AA42-5208F7E5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C8B789-F226-4D5F-8AFC-FE17EBDE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you NOT play games?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FE8864-7B03-4085-A275-E42F6BF8D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requires of hot keys of practice to get good</a:t>
            </a:r>
          </a:p>
          <a:p>
            <a:r>
              <a:rPr lang="en-US" dirty="0" smtClean="0"/>
              <a:t>When it feels like work (educational games do this a lot)</a:t>
            </a:r>
          </a:p>
          <a:p>
            <a:pPr lvl="1"/>
            <a:r>
              <a:rPr lang="en-US" dirty="0" smtClean="0"/>
              <a:t>Getting sick of the grind</a:t>
            </a:r>
          </a:p>
          <a:p>
            <a:r>
              <a:rPr lang="en-US" dirty="0" smtClean="0"/>
              <a:t>Failing a lot at the same task</a:t>
            </a:r>
          </a:p>
          <a:p>
            <a:r>
              <a:rPr lang="en-US" dirty="0" smtClean="0"/>
              <a:t>Being too hard to understand</a:t>
            </a:r>
          </a:p>
          <a:p>
            <a:r>
              <a:rPr lang="en-US" dirty="0" smtClean="0"/>
              <a:t>If the game just doesn’t </a:t>
            </a:r>
            <a:r>
              <a:rPr lang="en-US" i="1" dirty="0" smtClean="0"/>
              <a:t>feel </a:t>
            </a:r>
            <a:r>
              <a:rPr lang="en-US" dirty="0" smtClean="0"/>
              <a:t>right, like if you transition from a basketball game in one franchise to another</a:t>
            </a:r>
          </a:p>
          <a:p>
            <a:r>
              <a:rPr lang="en-US" dirty="0" smtClean="0"/>
              <a:t>Too busy with real obligations</a:t>
            </a:r>
          </a:p>
          <a:p>
            <a:r>
              <a:rPr lang="en-US" dirty="0" smtClean="0"/>
              <a:t>When there isn’t enough challenge</a:t>
            </a:r>
          </a:p>
          <a:p>
            <a:r>
              <a:rPr lang="en-US" dirty="0" smtClean="0"/>
              <a:t>Games with communities you don’t connect with</a:t>
            </a:r>
          </a:p>
          <a:p>
            <a:r>
              <a:rPr lang="en-US" dirty="0" smtClean="0"/>
              <a:t>Toxicity</a:t>
            </a:r>
            <a:endParaRPr lang="en-US" dirty="0"/>
          </a:p>
          <a:p>
            <a:r>
              <a:rPr lang="en-US" dirty="0" smtClean="0"/>
              <a:t>If the mechanics or core experience are something you don’t resonate with</a:t>
            </a:r>
          </a:p>
          <a:p>
            <a:r>
              <a:rPr lang="en-US" dirty="0" smtClean="0"/>
              <a:t>VR sickness or other perceptual issues</a:t>
            </a:r>
          </a:p>
          <a:p>
            <a:r>
              <a:rPr lang="en-US" dirty="0" smtClean="0"/>
              <a:t>Being aware that you’re spending too much time on a game</a:t>
            </a:r>
          </a:p>
          <a:p>
            <a:r>
              <a:rPr lang="en-US" dirty="0" smtClean="0"/>
              <a:t>If there aren’t enough hints in the beginning or if the learning curve is abrupt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97054-38DA-410C-9F4F-BB079BE2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2021-04-06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18EBE-C3B2-4D99-9BAB-1D77970E9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2021 | Design of Educational Games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15693-FC44-4669-AA42-5208F7E5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Brewer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78B4"/>
      </a:accent1>
      <a:accent2>
        <a:srgbClr val="33A02C"/>
      </a:accent2>
      <a:accent3>
        <a:srgbClr val="E31A1C"/>
      </a:accent3>
      <a:accent4>
        <a:srgbClr val="FF7F00"/>
      </a:accent4>
      <a:accent5>
        <a:srgbClr val="6A3D99"/>
      </a:accent5>
      <a:accent6>
        <a:srgbClr val="FFFF33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54894</TotalTime>
  <Words>1656</Words>
  <Application>Microsoft Office PowerPoint</Application>
  <PresentationFormat>Widescreen</PresentationFormat>
  <Paragraphs>363</Paragraphs>
  <Slides>55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Century Gothic</vt:lpstr>
      <vt:lpstr>Segoe UI</vt:lpstr>
      <vt:lpstr>Office Theme</vt:lpstr>
      <vt:lpstr>18 – Motivation</vt:lpstr>
      <vt:lpstr>Announcements</vt:lpstr>
      <vt:lpstr>Plan for Today</vt:lpstr>
      <vt:lpstr>Final Project Check-ins</vt:lpstr>
      <vt:lpstr>Final Project Check-ins</vt:lpstr>
      <vt:lpstr>Check-in Grading</vt:lpstr>
      <vt:lpstr>Motivation</vt:lpstr>
      <vt:lpstr>Why do you play games?</vt:lpstr>
      <vt:lpstr>Why do you NOT play games?</vt:lpstr>
      <vt:lpstr>Why is motivation important?</vt:lpstr>
      <vt:lpstr>Why is motivation important?</vt:lpstr>
      <vt:lpstr>Video Games are Boring</vt:lpstr>
      <vt:lpstr>Motivation Models</vt:lpstr>
      <vt:lpstr>Leblanc’s (non-exhaustive) Taxonomy of  Experiential Aesthetics</vt:lpstr>
      <vt:lpstr>Leblanc’s (non-exhaustive) Taxonomy of  Experiential Aesthetics</vt:lpstr>
      <vt:lpstr>Silpasuwanchai’s Themes of Motivation</vt:lpstr>
      <vt:lpstr>Silpasuwanchai’s Themes of Motivation</vt:lpstr>
      <vt:lpstr>Silpasuwanchai’s Themes of Motivation</vt:lpstr>
      <vt:lpstr>Silpasuwanchai’s Themes of Motivation</vt:lpstr>
      <vt:lpstr>Silpasuwanchai’s Themes of Motivation</vt:lpstr>
      <vt:lpstr>Silpasuwanchai’s Themes of Motivation</vt:lpstr>
      <vt:lpstr>Silpasuwanchai’s Themes of Motivation</vt:lpstr>
      <vt:lpstr>Silpasuwanchai’s Themes of Motivation</vt:lpstr>
      <vt:lpstr>Self-Determination Theory</vt:lpstr>
      <vt:lpstr>Self-Determination Theory</vt:lpstr>
      <vt:lpstr>Self-Determination Theory</vt:lpstr>
      <vt:lpstr>Self-Determination Theory</vt:lpstr>
      <vt:lpstr>Self-Determination Theory</vt:lpstr>
      <vt:lpstr>Self-Determination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Keys 2 Fun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Motivation changes over time</vt:lpstr>
      <vt:lpstr>PowerPoint Presentation</vt:lpstr>
      <vt:lpstr>PowerPoint Presentation</vt:lpstr>
      <vt:lpstr>For next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Educational Games</dc:title>
  <dc:creator>Erik Harpstead</dc:creator>
  <cp:lastModifiedBy>Erik Harpstead</cp:lastModifiedBy>
  <cp:revision>789</cp:revision>
  <dcterms:created xsi:type="dcterms:W3CDTF">2018-01-16T20:15:15Z</dcterms:created>
  <dcterms:modified xsi:type="dcterms:W3CDTF">2021-04-06T19:17:09Z</dcterms:modified>
</cp:coreProperties>
</file>