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1"/>
  </p:sldMasterIdLst>
  <p:notesMasterIdLst>
    <p:notesMasterId r:id="rId97"/>
  </p:notesMasterIdLst>
  <p:handoutMasterIdLst>
    <p:handoutMasterId r:id="rId98"/>
  </p:handoutMasterIdLst>
  <p:sldIdLst>
    <p:sldId id="256" r:id="rId2"/>
    <p:sldId id="1358" r:id="rId3"/>
    <p:sldId id="1641" r:id="rId4"/>
    <p:sldId id="1416" r:id="rId5"/>
    <p:sldId id="1670" r:id="rId6"/>
    <p:sldId id="1669" r:id="rId7"/>
    <p:sldId id="1672" r:id="rId8"/>
    <p:sldId id="1673" r:id="rId9"/>
    <p:sldId id="1589" r:id="rId10"/>
    <p:sldId id="1590" r:id="rId11"/>
    <p:sldId id="1591" r:id="rId12"/>
    <p:sldId id="1695" r:id="rId13"/>
    <p:sldId id="1592" r:id="rId14"/>
    <p:sldId id="1593" r:id="rId15"/>
    <p:sldId id="1595" r:id="rId16"/>
    <p:sldId id="1596" r:id="rId17"/>
    <p:sldId id="1597" r:id="rId18"/>
    <p:sldId id="1681" r:id="rId19"/>
    <p:sldId id="1684" r:id="rId20"/>
    <p:sldId id="1685" r:id="rId21"/>
    <p:sldId id="1686" r:id="rId22"/>
    <p:sldId id="1637" r:id="rId23"/>
    <p:sldId id="1598" r:id="rId24"/>
    <p:sldId id="1682" r:id="rId25"/>
    <p:sldId id="1676" r:id="rId26"/>
    <p:sldId id="1678" r:id="rId27"/>
    <p:sldId id="1689" r:id="rId28"/>
    <p:sldId id="1693" r:id="rId29"/>
    <p:sldId id="1691" r:id="rId30"/>
    <p:sldId id="1692" r:id="rId31"/>
    <p:sldId id="1679" r:id="rId32"/>
    <p:sldId id="1680" r:id="rId33"/>
    <p:sldId id="1688" r:id="rId34"/>
    <p:sldId id="1599" r:id="rId35"/>
    <p:sldId id="1683" r:id="rId36"/>
    <p:sldId id="1687" r:id="rId37"/>
    <p:sldId id="1600" r:id="rId38"/>
    <p:sldId id="1601" r:id="rId39"/>
    <p:sldId id="1603" r:id="rId40"/>
    <p:sldId id="1663" r:id="rId41"/>
    <p:sldId id="1604" r:id="rId42"/>
    <p:sldId id="1674" r:id="rId43"/>
    <p:sldId id="1605" r:id="rId44"/>
    <p:sldId id="1606" r:id="rId45"/>
    <p:sldId id="1608" r:id="rId46"/>
    <p:sldId id="1609" r:id="rId47"/>
    <p:sldId id="1610" r:id="rId48"/>
    <p:sldId id="1607" r:id="rId49"/>
    <p:sldId id="1611" r:id="rId50"/>
    <p:sldId id="1612" r:id="rId51"/>
    <p:sldId id="1644" r:id="rId52"/>
    <p:sldId id="1643" r:id="rId53"/>
    <p:sldId id="1642" r:id="rId54"/>
    <p:sldId id="1664" r:id="rId55"/>
    <p:sldId id="1658" r:id="rId56"/>
    <p:sldId id="1648" r:id="rId57"/>
    <p:sldId id="1649" r:id="rId58"/>
    <p:sldId id="1650" r:id="rId59"/>
    <p:sldId id="1651" r:id="rId60"/>
    <p:sldId id="1652" r:id="rId61"/>
    <p:sldId id="1653" r:id="rId62"/>
    <p:sldId id="1654" r:id="rId63"/>
    <p:sldId id="1655" r:id="rId64"/>
    <p:sldId id="1656" r:id="rId65"/>
    <p:sldId id="1657" r:id="rId66"/>
    <p:sldId id="1659" r:id="rId67"/>
    <p:sldId id="1662" r:id="rId68"/>
    <p:sldId id="1675" r:id="rId69"/>
    <p:sldId id="1613" r:id="rId70"/>
    <p:sldId id="1660" r:id="rId71"/>
    <p:sldId id="1615" r:id="rId72"/>
    <p:sldId id="1616" r:id="rId73"/>
    <p:sldId id="1617" r:id="rId74"/>
    <p:sldId id="1618" r:id="rId75"/>
    <p:sldId id="1619" r:id="rId76"/>
    <p:sldId id="1665" r:id="rId77"/>
    <p:sldId id="1694" r:id="rId78"/>
    <p:sldId id="1620" r:id="rId79"/>
    <p:sldId id="1621" r:id="rId80"/>
    <p:sldId id="1623" r:id="rId81"/>
    <p:sldId id="1624" r:id="rId82"/>
    <p:sldId id="1625" r:id="rId83"/>
    <p:sldId id="1626" r:id="rId84"/>
    <p:sldId id="1627" r:id="rId85"/>
    <p:sldId id="1628" r:id="rId86"/>
    <p:sldId id="1629" r:id="rId87"/>
    <p:sldId id="1630" r:id="rId88"/>
    <p:sldId id="1631" r:id="rId89"/>
    <p:sldId id="1632" r:id="rId90"/>
    <p:sldId id="1633" r:id="rId91"/>
    <p:sldId id="1634" r:id="rId92"/>
    <p:sldId id="1636" r:id="rId93"/>
    <p:sldId id="1635" r:id="rId94"/>
    <p:sldId id="1293" r:id="rId95"/>
    <p:sldId id="379" r:id="rId9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id="{D6C52A72-EA28-489D-8C2B-CA94E6775BA1}">
          <p14:sldIdLst>
            <p14:sldId id="256"/>
            <p14:sldId id="1358"/>
            <p14:sldId id="1641"/>
            <p14:sldId id="1416"/>
            <p14:sldId id="1670"/>
            <p14:sldId id="1669"/>
            <p14:sldId id="1672"/>
            <p14:sldId id="1673"/>
          </p14:sldIdLst>
        </p14:section>
        <p14:section name="General Challenge of Design" id="{A8531C09-0208-4E32-B4DA-E142D3E47272}">
          <p14:sldIdLst>
            <p14:sldId id="1589"/>
            <p14:sldId id="1590"/>
            <p14:sldId id="1591"/>
            <p14:sldId id="1695"/>
          </p14:sldIdLst>
        </p14:section>
        <p14:section name="Tandem Transformational Game Design" id="{9D21A5A8-8E8C-428C-ABDE-D3D81A66426E}">
          <p14:sldIdLst>
            <p14:sldId id="1592"/>
            <p14:sldId id="1593"/>
            <p14:sldId id="1595"/>
            <p14:sldId id="1596"/>
            <p14:sldId id="1597"/>
            <p14:sldId id="1681"/>
            <p14:sldId id="1684"/>
            <p14:sldId id="1685"/>
            <p14:sldId id="1686"/>
            <p14:sldId id="1637"/>
            <p14:sldId id="1598"/>
            <p14:sldId id="1682"/>
            <p14:sldId id="1676"/>
            <p14:sldId id="1678"/>
            <p14:sldId id="1689"/>
            <p14:sldId id="1693"/>
            <p14:sldId id="1691"/>
            <p14:sldId id="1692"/>
            <p14:sldId id="1679"/>
            <p14:sldId id="1680"/>
            <p14:sldId id="1688"/>
            <p14:sldId id="1599"/>
            <p14:sldId id="1683"/>
            <p14:sldId id="1687"/>
            <p14:sldId id="1600"/>
          </p14:sldIdLst>
        </p14:section>
        <p14:section name="RumbleBlocks" id="{CEC03FC3-A77F-469D-B6AB-A00D26B035CA}">
          <p14:sldIdLst>
            <p14:sldId id="1601"/>
            <p14:sldId id="1603"/>
          </p14:sldIdLst>
        </p14:section>
        <p14:section name="RB Iteration 1" id="{F4F7AFFD-209A-41C5-A8C0-803EBD3BA337}">
          <p14:sldIdLst>
            <p14:sldId id="1663"/>
            <p14:sldId id="1604"/>
            <p14:sldId id="1674"/>
            <p14:sldId id="1605"/>
            <p14:sldId id="1606"/>
            <p14:sldId id="1608"/>
            <p14:sldId id="1609"/>
            <p14:sldId id="1610"/>
            <p14:sldId id="1607"/>
            <p14:sldId id="1611"/>
            <p14:sldId id="1612"/>
            <p14:sldId id="1644"/>
            <p14:sldId id="1643"/>
            <p14:sldId id="1642"/>
          </p14:sldIdLst>
        </p14:section>
        <p14:section name="RB Iteration 2" id="{95BE733D-8E6F-4223-AB4D-54BF724AE3A7}">
          <p14:sldIdLst>
            <p14:sldId id="1664"/>
            <p14:sldId id="1658"/>
            <p14:sldId id="1648"/>
            <p14:sldId id="1649"/>
            <p14:sldId id="1650"/>
            <p14:sldId id="1651"/>
            <p14:sldId id="1652"/>
            <p14:sldId id="1653"/>
            <p14:sldId id="1654"/>
            <p14:sldId id="1655"/>
            <p14:sldId id="1656"/>
            <p14:sldId id="1657"/>
            <p14:sldId id="1659"/>
            <p14:sldId id="1662"/>
            <p14:sldId id="1675"/>
            <p14:sldId id="1613"/>
            <p14:sldId id="1660"/>
            <p14:sldId id="1615"/>
            <p14:sldId id="1616"/>
            <p14:sldId id="1617"/>
            <p14:sldId id="1618"/>
            <p14:sldId id="1619"/>
            <p14:sldId id="1665"/>
            <p14:sldId id="1694"/>
          </p14:sldIdLst>
        </p14:section>
        <p14:section name="Practicalities of Ed Game Design" id="{958965B2-AB41-40C2-BCFC-A27B20DB9127}">
          <p14:sldIdLst>
            <p14:sldId id="1620"/>
            <p14:sldId id="1621"/>
            <p14:sldId id="1623"/>
            <p14:sldId id="1624"/>
            <p14:sldId id="1625"/>
            <p14:sldId id="1626"/>
            <p14:sldId id="1627"/>
            <p14:sldId id="1628"/>
            <p14:sldId id="1629"/>
            <p14:sldId id="1630"/>
            <p14:sldId id="1631"/>
            <p14:sldId id="1632"/>
            <p14:sldId id="1633"/>
            <p14:sldId id="1634"/>
            <p14:sldId id="1636"/>
            <p14:sldId id="1635"/>
          </p14:sldIdLst>
        </p14:section>
        <p14:section name="End" id="{48469823-5C6F-4F71-B0BE-1D13F7C2720B}">
          <p14:sldIdLst>
            <p14:sldId id="1293"/>
            <p14:sldId id="37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ncent Aleven" initials="VA" lastIdx="16" clrIdx="0"/>
  <p:cmAuthor id="2" name="Vincent Aleven" initials="SoCS" lastIdx="8"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E3235"/>
    <a:srgbClr val="14110F"/>
    <a:srgbClr val="161B2E"/>
    <a:srgbClr val="0D122A"/>
    <a:srgbClr val="342F35"/>
    <a:srgbClr val="6E77FD"/>
    <a:srgbClr val="779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474" autoAdjust="0"/>
    <p:restoredTop sz="57426" autoAdjust="0"/>
  </p:normalViewPr>
  <p:slideViewPr>
    <p:cSldViewPr snapToGrid="0">
      <p:cViewPr varScale="1">
        <p:scale>
          <a:sx n="48" d="100"/>
          <a:sy n="48" d="100"/>
        </p:scale>
        <p:origin x="72" y="45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3" d="100"/>
          <a:sy n="63" d="100"/>
        </p:scale>
        <p:origin x="2280" y="7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CF163F9-C889-4D68-BA7C-958783134C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A52576F-8FF4-42FF-925F-A1331C8AF42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507E48-60C0-4E5A-AE70-08D61B08AE1A}" type="datetimeFigureOut">
              <a:rPr lang="en-US" smtClean="0"/>
              <a:t>2/16/2021</a:t>
            </a:fld>
            <a:endParaRPr lang="en-US"/>
          </a:p>
        </p:txBody>
      </p:sp>
      <p:sp>
        <p:nvSpPr>
          <p:cNvPr id="4" name="Footer Placeholder 3">
            <a:extLst>
              <a:ext uri="{FF2B5EF4-FFF2-40B4-BE49-F238E27FC236}">
                <a16:creationId xmlns:a16="http://schemas.microsoft.com/office/drawing/2014/main" id="{B671E5F2-9ECE-4E0D-871A-142DB551A9F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E60666A-5ABE-4FA1-BC6A-CE121C6E0F3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D0BDE5-DA8A-4378-B83B-51EA932725F6}" type="slidenum">
              <a:rPr lang="en-US" smtClean="0"/>
              <a:t>‹#›</a:t>
            </a:fld>
            <a:endParaRPr lang="en-US"/>
          </a:p>
        </p:txBody>
      </p:sp>
    </p:spTree>
    <p:extLst>
      <p:ext uri="{BB962C8B-B14F-4D97-AF65-F5344CB8AC3E}">
        <p14:creationId xmlns:p14="http://schemas.microsoft.com/office/powerpoint/2010/main" val="30077706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9E1A3C-3053-4E19-BDA5-5FB368113932}" type="datetimeFigureOut">
              <a:rPr lang="en-US" smtClean="0"/>
              <a:t>2/16/2021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0E7FF-258F-4893-9AEA-89A170167471}" type="slidenum">
              <a:rPr lang="en-US" smtClean="0"/>
              <a:t>‹#›</a:t>
            </a:fld>
            <a:endParaRPr lang="en-US"/>
          </a:p>
        </p:txBody>
      </p:sp>
    </p:spTree>
    <p:extLst>
      <p:ext uri="{BB962C8B-B14F-4D97-AF65-F5344CB8AC3E}">
        <p14:creationId xmlns:p14="http://schemas.microsoft.com/office/powerpoint/2010/main" val="827821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0E7FF-258F-4893-9AEA-89A170167471}" type="slidenum">
              <a:rPr lang="en-US" smtClean="0"/>
              <a:t>1</a:t>
            </a:fld>
            <a:endParaRPr lang="en-US"/>
          </a:p>
        </p:txBody>
      </p:sp>
    </p:spTree>
    <p:extLst>
      <p:ext uri="{BB962C8B-B14F-4D97-AF65-F5344CB8AC3E}">
        <p14:creationId xmlns:p14="http://schemas.microsoft.com/office/powerpoint/2010/main" val="4231589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a:extLst>
              <a:ext uri="{FF2B5EF4-FFF2-40B4-BE49-F238E27FC236}">
                <a16:creationId xmlns:a16="http://schemas.microsoft.com/office/drawing/2014/main" id="{ADBABB55-9A55-473D-B41D-F9CF3564B42B}"/>
              </a:ext>
            </a:extLst>
          </p:cNvPr>
          <p:cNvSpPr>
            <a:spLocks noGrp="1" noRot="1" noChangeAspect="1"/>
          </p:cNvSpPr>
          <p:nvPr>
            <p:ph type="sldImg"/>
          </p:nvPr>
        </p:nvSpPr>
        <p:spPr>
          <a:xfrm>
            <a:off x="393700" y="692150"/>
            <a:ext cx="6070600" cy="3416300"/>
          </a:xfrm>
          <a:ln/>
        </p:spPr>
      </p:sp>
      <p:sp>
        <p:nvSpPr>
          <p:cNvPr id="45058" name="Notes Placeholder 2">
            <a:extLst>
              <a:ext uri="{FF2B5EF4-FFF2-40B4-BE49-F238E27FC236}">
                <a16:creationId xmlns:a16="http://schemas.microsoft.com/office/drawing/2014/main" id="{51446A5C-35EB-41B4-898C-976B68E7F1FB}"/>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a:latin typeface="Times New Roman" panose="02020603050405020304" pitchFamily="18" charset="0"/>
              </a:rPr>
              <a:t>The one on the left falls first</a:t>
            </a:r>
          </a:p>
          <a:p>
            <a:r>
              <a:rPr lang="en-US" altLang="en-US">
                <a:latin typeface="Times New Roman" panose="02020603050405020304" pitchFamily="18" charset="0"/>
              </a:rPr>
              <a:t>Integrating case: integrates two principles – symmetry and weight at the bottom</a:t>
            </a:r>
          </a:p>
          <a:p>
            <a:endParaRPr lang="en-US" altLang="en-US">
              <a:latin typeface="Times New Roman" panose="02020603050405020304" pitchFamily="18" charset="0"/>
            </a:endParaRPr>
          </a:p>
          <a:p>
            <a:r>
              <a:rPr lang="en-US" altLang="en-US">
                <a:latin typeface="Times New Roman" panose="02020603050405020304" pitchFamily="18" charset="0"/>
              </a:rPr>
              <a:t>OTHER RESPONSES:</a:t>
            </a:r>
          </a:p>
          <a:p>
            <a:r>
              <a:rPr lang="en-US" altLang="en-US">
                <a:latin typeface="Times New Roman" panose="02020603050405020304" pitchFamily="18" charset="0"/>
              </a:rPr>
              <a:t>“I’m just guessing” – sophisticated response.  He can’t figure it out using a single principle, so he’s confused.  At least he knows he’s confused!</a:t>
            </a:r>
          </a:p>
          <a:p>
            <a:r>
              <a:rPr lang="en-US" altLang="en-US">
                <a:latin typeface="Times New Roman" panose="02020603050405020304" pitchFamily="18" charset="0"/>
              </a:rPr>
              <a:t>“because it’s leaning”</a:t>
            </a:r>
            <a:br>
              <a:rPr lang="en-US" altLang="en-US">
                <a:latin typeface="Times New Roman" panose="02020603050405020304" pitchFamily="18" charset="0"/>
              </a:rPr>
            </a:br>
            <a:r>
              <a:rPr lang="en-US" altLang="en-US">
                <a:latin typeface="Times New Roman" panose="02020603050405020304" pitchFamily="18" charset="0"/>
              </a:rPr>
              <a:t>“because it has more turns and this one only has an angle”</a:t>
            </a:r>
          </a:p>
          <a:p>
            <a:endParaRPr lang="en-US" altLang="en-US">
              <a:latin typeface="Times New Roman" panose="02020603050405020304" pitchFamily="18" charset="0"/>
            </a:endParaRPr>
          </a:p>
        </p:txBody>
      </p:sp>
      <p:sp>
        <p:nvSpPr>
          <p:cNvPr id="45059" name="Slide Number Placeholder 3">
            <a:extLst>
              <a:ext uri="{FF2B5EF4-FFF2-40B4-BE49-F238E27FC236}">
                <a16:creationId xmlns:a16="http://schemas.microsoft.com/office/drawing/2014/main" id="{36563D7C-7C0F-4F84-9EF4-01147440FAB6}"/>
              </a:ext>
            </a:extLst>
          </p:cNvPr>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fld id="{3FC03443-9A58-417F-B14B-9A8C4CECD7FA}" type="slidenum">
              <a:rPr lang="en-US" altLang="en-US"/>
              <a:pPr/>
              <a:t>60</a:t>
            </a:fld>
            <a:endParaRPr lang="en-US" altLang="en-US"/>
          </a:p>
        </p:txBody>
      </p:sp>
    </p:spTree>
    <p:extLst>
      <p:ext uri="{BB962C8B-B14F-4D97-AF65-F5344CB8AC3E}">
        <p14:creationId xmlns:p14="http://schemas.microsoft.com/office/powerpoint/2010/main" val="2626393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a:extLst>
              <a:ext uri="{FF2B5EF4-FFF2-40B4-BE49-F238E27FC236}">
                <a16:creationId xmlns:a16="http://schemas.microsoft.com/office/drawing/2014/main" id="{BA16D877-37DC-42EF-88B0-A2E6CD3069F9}"/>
              </a:ext>
            </a:extLst>
          </p:cNvPr>
          <p:cNvSpPr>
            <a:spLocks noGrp="1" noRot="1" noChangeAspect="1"/>
          </p:cNvSpPr>
          <p:nvPr>
            <p:ph type="sldImg"/>
          </p:nvPr>
        </p:nvSpPr>
        <p:spPr>
          <a:xfrm>
            <a:off x="393700" y="692150"/>
            <a:ext cx="6070600" cy="3416300"/>
          </a:xfrm>
          <a:ln/>
        </p:spPr>
      </p:sp>
      <p:sp>
        <p:nvSpPr>
          <p:cNvPr id="49154" name="Notes Placeholder 2">
            <a:extLst>
              <a:ext uri="{FF2B5EF4-FFF2-40B4-BE49-F238E27FC236}">
                <a16:creationId xmlns:a16="http://schemas.microsoft.com/office/drawing/2014/main" id="{89B21E21-650B-4766-B5FA-CB2DF392E00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a:latin typeface="Times New Roman" panose="02020603050405020304" pitchFamily="18" charset="0"/>
              </a:rPr>
              <a:t>These should fall at the same time because the ratio of height to width is proportional</a:t>
            </a:r>
          </a:p>
          <a:p>
            <a:r>
              <a:rPr lang="en-US" altLang="en-US">
                <a:latin typeface="Times New Roman" panose="02020603050405020304" pitchFamily="18" charset="0"/>
              </a:rPr>
              <a:t>This is an ambiguous integrating case, that many studnets have difficulty with</a:t>
            </a:r>
          </a:p>
          <a:p>
            <a:endParaRPr lang="en-US" altLang="en-US">
              <a:latin typeface="Times New Roman" panose="02020603050405020304" pitchFamily="18" charset="0"/>
            </a:endParaRPr>
          </a:p>
          <a:p>
            <a:r>
              <a:rPr lang="en-US" altLang="en-US">
                <a:latin typeface="Times New Roman" panose="02020603050405020304" pitchFamily="18" charset="0"/>
              </a:rPr>
              <a:t>OTHER RESPONSES:</a:t>
            </a:r>
          </a:p>
          <a:p>
            <a:r>
              <a:rPr lang="en-US" altLang="en-US">
                <a:latin typeface="Times New Roman" panose="02020603050405020304" pitchFamily="18" charset="0"/>
              </a:rPr>
              <a:t>“because it’s less heavy”</a:t>
            </a:r>
          </a:p>
          <a:p>
            <a:r>
              <a:rPr lang="en-US" altLang="en-US">
                <a:latin typeface="Times New Roman" panose="02020603050405020304" pitchFamily="18" charset="0"/>
              </a:rPr>
              <a:t>“the smaller one”</a:t>
            </a:r>
          </a:p>
          <a:p>
            <a:r>
              <a:rPr lang="en-US" altLang="en-US">
                <a:latin typeface="Times New Roman" panose="02020603050405020304" pitchFamily="18" charset="0"/>
              </a:rPr>
              <a:t>“because it has a little amount of support”</a:t>
            </a:r>
          </a:p>
        </p:txBody>
      </p:sp>
      <p:sp>
        <p:nvSpPr>
          <p:cNvPr id="49155" name="Slide Number Placeholder 3">
            <a:extLst>
              <a:ext uri="{FF2B5EF4-FFF2-40B4-BE49-F238E27FC236}">
                <a16:creationId xmlns:a16="http://schemas.microsoft.com/office/drawing/2014/main" id="{0B05A696-3F70-4C39-9ACE-581349F8227F}"/>
              </a:ext>
            </a:extLst>
          </p:cNvPr>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fld id="{C08BA2D1-2827-46A9-80EB-FE0588AB9A00}" type="slidenum">
              <a:rPr lang="en-US" altLang="en-US"/>
              <a:pPr/>
              <a:t>61</a:t>
            </a:fld>
            <a:endParaRPr lang="en-US" altLang="en-US"/>
          </a:p>
        </p:txBody>
      </p:sp>
    </p:spTree>
    <p:extLst>
      <p:ext uri="{BB962C8B-B14F-4D97-AF65-F5344CB8AC3E}">
        <p14:creationId xmlns:p14="http://schemas.microsoft.com/office/powerpoint/2010/main" val="3634010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a:extLst>
              <a:ext uri="{FF2B5EF4-FFF2-40B4-BE49-F238E27FC236}">
                <a16:creationId xmlns:a16="http://schemas.microsoft.com/office/drawing/2014/main" id="{59846AF5-9B22-4257-988C-EF1A13C4E010}"/>
              </a:ext>
            </a:extLst>
          </p:cNvPr>
          <p:cNvSpPr>
            <a:spLocks noGrp="1" noRot="1" noChangeAspect="1"/>
          </p:cNvSpPr>
          <p:nvPr>
            <p:ph type="sldImg"/>
          </p:nvPr>
        </p:nvSpPr>
        <p:spPr>
          <a:xfrm>
            <a:off x="393700" y="692150"/>
            <a:ext cx="6070600" cy="3416300"/>
          </a:xfrm>
          <a:ln/>
        </p:spPr>
      </p:sp>
      <p:sp>
        <p:nvSpPr>
          <p:cNvPr id="51202" name="Notes Placeholder 2">
            <a:extLst>
              <a:ext uri="{FF2B5EF4-FFF2-40B4-BE49-F238E27FC236}">
                <a16:creationId xmlns:a16="http://schemas.microsoft.com/office/drawing/2014/main" id="{8E041AE3-E8A3-4C55-BC5E-495CE668E733}"/>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a:latin typeface="Times New Roman" panose="02020603050405020304" pitchFamily="18" charset="0"/>
              </a:rPr>
              <a:t>Table of proportion of correct predictions about single principles</a:t>
            </a:r>
          </a:p>
          <a:p>
            <a:r>
              <a:rPr lang="en-US" altLang="en-US">
                <a:latin typeface="Times New Roman" panose="02020603050405020304" pitchFamily="18" charset="0"/>
              </a:rPr>
              <a:t>Students have good understanding of wide base and height principles</a:t>
            </a:r>
          </a:p>
          <a:p>
            <a:r>
              <a:rPr lang="en-US" altLang="en-US">
                <a:latin typeface="Times New Roman" panose="02020603050405020304" pitchFamily="18" charset="0"/>
              </a:rPr>
              <a:t>Their understanding of symmetry and low weight are less solid.</a:t>
            </a:r>
          </a:p>
          <a:p>
            <a:r>
              <a:rPr lang="en-US" altLang="en-US">
                <a:latin typeface="Times New Roman" panose="02020603050405020304" pitchFamily="18" charset="0"/>
              </a:rPr>
              <a:t>The do particularly poorly on low weight cases, perhaps due to their persistent misconception that “pointy” things are less stable</a:t>
            </a:r>
          </a:p>
          <a:p>
            <a:endParaRPr lang="en-US" altLang="en-US">
              <a:latin typeface="Times New Roman" panose="02020603050405020304" pitchFamily="18" charset="0"/>
            </a:endParaRPr>
          </a:p>
          <a:p>
            <a:r>
              <a:rPr lang="en-US" altLang="en-US">
                <a:latin typeface="Times New Roman" panose="02020603050405020304" pitchFamily="18" charset="0"/>
              </a:rPr>
              <a:t>We had two kinds of items that required students to think about two principles</a:t>
            </a:r>
          </a:p>
          <a:p>
            <a:r>
              <a:rPr lang="en-US" altLang="en-US">
                <a:latin typeface="Times New Roman" panose="02020603050405020304" pitchFamily="18" charset="0"/>
              </a:rPr>
              <a:t>Non-ambiguous items where one principle is so exaggerated that it clearly “wins”</a:t>
            </a:r>
          </a:p>
          <a:p>
            <a:r>
              <a:rPr lang="en-US" altLang="en-US">
                <a:latin typeface="Times New Roman" panose="02020603050405020304" pitchFamily="18" charset="0"/>
              </a:rPr>
              <a:t>Ambiguous items where each principle contributes equally (so kids should say “they fall at the same time” or “I’m not sure because it’s taller but also wider…”)</a:t>
            </a:r>
          </a:p>
          <a:p>
            <a:endParaRPr lang="en-US" altLang="en-US">
              <a:latin typeface="Times New Roman" panose="02020603050405020304" pitchFamily="18" charset="0"/>
            </a:endParaRPr>
          </a:p>
          <a:p>
            <a:r>
              <a:rPr lang="en-US" altLang="en-US">
                <a:latin typeface="Times New Roman" panose="02020603050405020304" pitchFamily="18" charset="0"/>
              </a:rPr>
              <a:t>Kids perform quite poorly on the ambiguous items, which suggests that they have a hard time dealing with ambiguity, where the answer is “unclear”.  This also suggests (and the qualitative data confirms this) that students reason from a single principle for a given problem.  </a:t>
            </a:r>
          </a:p>
        </p:txBody>
      </p:sp>
      <p:sp>
        <p:nvSpPr>
          <p:cNvPr id="51203" name="Slide Number Placeholder 3">
            <a:extLst>
              <a:ext uri="{FF2B5EF4-FFF2-40B4-BE49-F238E27FC236}">
                <a16:creationId xmlns:a16="http://schemas.microsoft.com/office/drawing/2014/main" id="{1BDB6F2E-8638-4F46-B507-E1ACE2C3AFB3}"/>
              </a:ext>
            </a:extLst>
          </p:cNvPr>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fld id="{5B5323F9-1C7D-4410-8A07-566F1075EF4C}" type="slidenum">
              <a:rPr lang="en-US" altLang="en-US"/>
              <a:pPr/>
              <a:t>62</a:t>
            </a:fld>
            <a:endParaRPr lang="en-US" altLang="en-US"/>
          </a:p>
        </p:txBody>
      </p:sp>
    </p:spTree>
    <p:extLst>
      <p:ext uri="{BB962C8B-B14F-4D97-AF65-F5344CB8AC3E}">
        <p14:creationId xmlns:p14="http://schemas.microsoft.com/office/powerpoint/2010/main" val="2704629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4A29664C-5722-4C8D-83C3-DA61EE3450F3}"/>
              </a:ext>
            </a:extLst>
          </p:cNvPr>
          <p:cNvSpPr>
            <a:spLocks noGrp="1" noRot="1" noChangeAspect="1"/>
          </p:cNvSpPr>
          <p:nvPr>
            <p:ph type="sldImg"/>
          </p:nvPr>
        </p:nvSpPr>
        <p:spPr>
          <a:xfrm>
            <a:off x="393700" y="692150"/>
            <a:ext cx="6070600" cy="3416300"/>
          </a:xfrm>
          <a:ln/>
        </p:spPr>
      </p:sp>
      <p:sp>
        <p:nvSpPr>
          <p:cNvPr id="3" name="Notes Placeholder 2">
            <a:extLst>
              <a:ext uri="{FF2B5EF4-FFF2-40B4-BE49-F238E27FC236}">
                <a16:creationId xmlns:a16="http://schemas.microsoft.com/office/drawing/2014/main" id="{F5EECB6F-AACB-46A8-98E9-F862E677B640}"/>
              </a:ext>
            </a:extLst>
          </p:cNvPr>
          <p:cNvSpPr>
            <a:spLocks noGrp="1"/>
          </p:cNvSpPr>
          <p:nvPr>
            <p:ph type="body" idx="1"/>
          </p:nvPr>
        </p:nvSpPr>
        <p:spPr/>
        <p:txBody>
          <a:bodyPr>
            <a:normAutofit/>
          </a:bodyPr>
          <a:lstStyle/>
          <a:p>
            <a:pPr>
              <a:lnSpc>
                <a:spcPct val="90000"/>
              </a:lnSpc>
            </a:pPr>
            <a:r>
              <a:rPr lang="en-US" altLang="en-US" sz="1100">
                <a:latin typeface="Times New Roman" panose="02020603050405020304" pitchFamily="18" charset="0"/>
              </a:rPr>
              <a:t>So  "skinny is less stable"  depends on what is meant by skinny.  If the whole block is skinny, then yes. But if only the top is skinny, then no.</a:t>
            </a:r>
          </a:p>
          <a:p>
            <a:pPr>
              <a:lnSpc>
                <a:spcPct val="90000"/>
              </a:lnSpc>
            </a:pPr>
            <a:endParaRPr lang="en-US" altLang="en-US" sz="1100">
              <a:latin typeface="Times New Roman" panose="02020603050405020304" pitchFamily="18" charset="0"/>
            </a:endParaRPr>
          </a:p>
          <a:p>
            <a:pPr>
              <a:lnSpc>
                <a:spcPct val="90000"/>
              </a:lnSpc>
            </a:pPr>
            <a:r>
              <a:rPr lang="en-US" altLang="en-US" sz="2200">
                <a:latin typeface="Times New Roman" panose="02020603050405020304" pitchFamily="18" charset="0"/>
              </a:rPr>
              <a:t>Other observations</a:t>
            </a:r>
          </a:p>
          <a:p>
            <a:pPr lvl="1">
              <a:lnSpc>
                <a:spcPct val="90000"/>
              </a:lnSpc>
            </a:pPr>
            <a:r>
              <a:rPr lang="en-US" altLang="en-US" sz="1700">
                <a:latin typeface="Times New Roman" panose="02020603050405020304" pitchFamily="18" charset="0"/>
              </a:rPr>
              <a:t>1/3 of the sample had difficulty explaining “why”.  </a:t>
            </a:r>
            <a:r>
              <a:rPr lang="en-US" altLang="en-US" sz="1700" b="1" i="1">
                <a:latin typeface="Times New Roman" panose="02020603050405020304" pitchFamily="18" charset="0"/>
              </a:rPr>
              <a:t>This suggests a need for in-game explanation scaffolds.</a:t>
            </a:r>
          </a:p>
          <a:p>
            <a:pPr lvl="1">
              <a:lnSpc>
                <a:spcPct val="90000"/>
              </a:lnSpc>
            </a:pPr>
            <a:r>
              <a:rPr lang="en-US" altLang="en-US" sz="1700">
                <a:latin typeface="Times New Roman" panose="02020603050405020304" pitchFamily="18" charset="0"/>
              </a:rPr>
              <a:t>Children had tremendous difficulty on items that required reasoning from more than 1 principle.  </a:t>
            </a:r>
            <a:r>
              <a:rPr lang="en-US" altLang="en-US" sz="1700" b="1" i="1">
                <a:latin typeface="Times New Roman" panose="02020603050405020304" pitchFamily="18" charset="0"/>
              </a:rPr>
              <a:t>This suggests a need for instruction to integrate the principles.</a:t>
            </a:r>
          </a:p>
          <a:p>
            <a:pPr lvl="1">
              <a:lnSpc>
                <a:spcPct val="90000"/>
              </a:lnSpc>
            </a:pPr>
            <a:r>
              <a:rPr lang="en-US" altLang="en-US" sz="1700">
                <a:latin typeface="Times New Roman" panose="02020603050405020304" pitchFamily="18" charset="0"/>
              </a:rPr>
              <a:t>Some children responded consistently across items with a single principle, others were inconsistent, driven by the particular item</a:t>
            </a:r>
            <a:r>
              <a:rPr lang="en-US" altLang="en-US" sz="1700" b="1" i="1">
                <a:latin typeface="Times New Roman" panose="02020603050405020304" pitchFamily="18" charset="0"/>
              </a:rPr>
              <a:t>.  In general, it was difficult for children to reason about all 4 principles.</a:t>
            </a:r>
          </a:p>
          <a:p>
            <a:pPr>
              <a:lnSpc>
                <a:spcPct val="90000"/>
              </a:lnSpc>
            </a:pPr>
            <a:endParaRPr lang="en-US" altLang="en-US" sz="1100">
              <a:latin typeface="Times New Roman" panose="02020603050405020304" pitchFamily="18" charset="0"/>
            </a:endParaRPr>
          </a:p>
        </p:txBody>
      </p:sp>
    </p:spTree>
    <p:extLst>
      <p:ext uri="{BB962C8B-B14F-4D97-AF65-F5344CB8AC3E}">
        <p14:creationId xmlns:p14="http://schemas.microsoft.com/office/powerpoint/2010/main" val="629422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RB is a</a:t>
            </a:r>
            <a:r>
              <a:rPr lang="en-US" baseline="0" dirty="0"/>
              <a:t> block-building game w/ an alien theme</a:t>
            </a:r>
            <a:endParaRPr lang="en-US" dirty="0"/>
          </a:p>
          <a:p>
            <a:endParaRPr lang="en-US" dirty="0"/>
          </a:p>
          <a:p>
            <a:r>
              <a:rPr lang="en-US" dirty="0"/>
              <a:t>There are two kinds</a:t>
            </a:r>
            <a:r>
              <a:rPr lang="en-US" baseline="0" dirty="0"/>
              <a:t> of levels in </a:t>
            </a:r>
            <a:r>
              <a:rPr lang="en-US" baseline="0" dirty="0" err="1"/>
              <a:t>RumbelBlocks</a:t>
            </a:r>
            <a:endParaRPr lang="en-US" dirty="0"/>
          </a:p>
          <a:p>
            <a:endParaRPr lang="en-US" dirty="0"/>
          </a:p>
          <a:p>
            <a:r>
              <a:rPr lang="en-US" dirty="0"/>
              <a:t>Standard levels</a:t>
            </a:r>
          </a:p>
          <a:p>
            <a:r>
              <a:rPr lang="en-US" dirty="0"/>
              <a:t>--</a:t>
            </a:r>
            <a:r>
              <a:rPr lang="en-US" baseline="0" dirty="0"/>
              <a:t> The goal is to construct a tower that will reach a certain height and withstand an earthquake, using a given set of blocks.  Towers must also cover energy dots which scaffold learners into building structures that follow the principles.  Here, the dots lead learners to build a symmetrical tower.</a:t>
            </a:r>
            <a:endParaRPr lang="en-US" dirty="0"/>
          </a:p>
          <a:p>
            <a:r>
              <a:rPr lang="en-US" dirty="0"/>
              <a:t>-- Apply physics</a:t>
            </a:r>
            <a:r>
              <a:rPr lang="en-US" baseline="0" dirty="0"/>
              <a:t> </a:t>
            </a:r>
            <a:r>
              <a:rPr lang="en-US" dirty="0"/>
              <a:t>principles to achieve game goals but without strong scaffolds</a:t>
            </a:r>
            <a:r>
              <a:rPr lang="en-US" baseline="0" dirty="0"/>
              <a:t> that focus learners on noticing the principles.</a:t>
            </a:r>
          </a:p>
          <a:p>
            <a:endParaRPr lang="en-US" dirty="0"/>
          </a:p>
          <a:p>
            <a:r>
              <a:rPr lang="en-US" dirty="0"/>
              <a:t>Contrast levels </a:t>
            </a:r>
          </a:p>
          <a:p>
            <a:r>
              <a:rPr lang="en-US" dirty="0"/>
              <a:t>--- Players choose which of two</a:t>
            </a:r>
            <a:r>
              <a:rPr lang="en-US" baseline="0" dirty="0"/>
              <a:t> towers will remain standing in the earthquake, then receive feedback.</a:t>
            </a:r>
            <a:endParaRPr lang="en-US" dirty="0"/>
          </a:p>
          <a:p>
            <a:r>
              <a:rPr lang="en-US" dirty="0"/>
              <a:t>– Use contrast to draw attention to principles.  </a:t>
            </a:r>
          </a:p>
        </p:txBody>
      </p:sp>
      <p:sp>
        <p:nvSpPr>
          <p:cNvPr id="4" name="Slide Number Placeholder 3"/>
          <p:cNvSpPr>
            <a:spLocks noGrp="1"/>
          </p:cNvSpPr>
          <p:nvPr>
            <p:ph type="sldNum" sz="quarter" idx="10"/>
          </p:nvPr>
        </p:nvSpPr>
        <p:spPr/>
        <p:txBody>
          <a:bodyPr/>
          <a:lstStyle/>
          <a:p>
            <a:fld id="{9AAA6894-617A-0C48-8E35-92B2D662F1A5}" type="slidenum">
              <a:rPr lang="en-US" smtClean="0"/>
              <a:t>68</a:t>
            </a:fld>
            <a:endParaRPr lang="en-US"/>
          </a:p>
        </p:txBody>
      </p:sp>
    </p:spTree>
    <p:extLst>
      <p:ext uri="{BB962C8B-B14F-4D97-AF65-F5344CB8AC3E}">
        <p14:creationId xmlns:p14="http://schemas.microsoft.com/office/powerpoint/2010/main" val="3674472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Normalized per level to account for </a:t>
            </a:r>
          </a:p>
        </p:txBody>
      </p:sp>
      <p:sp>
        <p:nvSpPr>
          <p:cNvPr id="4" name="Slide Number Placeholder 3"/>
          <p:cNvSpPr>
            <a:spLocks noGrp="1"/>
          </p:cNvSpPr>
          <p:nvPr>
            <p:ph type="sldNum" sz="quarter" idx="10"/>
          </p:nvPr>
        </p:nvSpPr>
        <p:spPr/>
        <p:txBody>
          <a:bodyPr/>
          <a:lstStyle/>
          <a:p>
            <a:fld id="{66721E1B-C95B-42A1-BE36-5FC2D7B108AD}" type="slidenum">
              <a:rPr lang="en-US" smtClean="0"/>
              <a:t>72</a:t>
            </a:fld>
            <a:endParaRPr lang="en-US"/>
          </a:p>
        </p:txBody>
      </p:sp>
    </p:spTree>
    <p:extLst>
      <p:ext uri="{BB962C8B-B14F-4D97-AF65-F5344CB8AC3E}">
        <p14:creationId xmlns:p14="http://schemas.microsoft.com/office/powerpoint/2010/main" val="1851098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174 students in these analyses</a:t>
            </a:r>
          </a:p>
        </p:txBody>
      </p:sp>
      <p:sp>
        <p:nvSpPr>
          <p:cNvPr id="4" name="Slide Number Placeholder 3"/>
          <p:cNvSpPr>
            <a:spLocks noGrp="1"/>
          </p:cNvSpPr>
          <p:nvPr>
            <p:ph type="sldNum" sz="quarter" idx="10"/>
          </p:nvPr>
        </p:nvSpPr>
        <p:spPr/>
        <p:txBody>
          <a:bodyPr/>
          <a:lstStyle/>
          <a:p>
            <a:fld id="{D44202A8-7DB9-4EC3-91C2-407FE2E70735}" type="slidenum">
              <a:rPr lang="en-US" smtClean="0"/>
              <a:t>73</a:t>
            </a:fld>
            <a:endParaRPr lang="en-US"/>
          </a:p>
        </p:txBody>
      </p:sp>
    </p:spTree>
    <p:extLst>
      <p:ext uri="{BB962C8B-B14F-4D97-AF65-F5344CB8AC3E}">
        <p14:creationId xmlns:p14="http://schemas.microsoft.com/office/powerpoint/2010/main" val="2573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0E7FF-258F-4893-9AEA-89A170167471}" type="slidenum">
              <a:rPr lang="en-US" smtClean="0"/>
              <a:t>95</a:t>
            </a:fld>
            <a:endParaRPr lang="en-US"/>
          </a:p>
        </p:txBody>
      </p:sp>
    </p:spTree>
    <p:extLst>
      <p:ext uri="{BB962C8B-B14F-4D97-AF65-F5344CB8AC3E}">
        <p14:creationId xmlns:p14="http://schemas.microsoft.com/office/powerpoint/2010/main" val="470629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normAutofit/>
          </a:bodyPr>
          <a:lstStyle/>
          <a:p>
            <a:r>
              <a:rPr lang="en-US" dirty="0"/>
              <a:t>Educational game = game designed to meet pre-defined</a:t>
            </a:r>
            <a:r>
              <a:rPr lang="en-US" baseline="0" dirty="0"/>
              <a:t> educational objectives</a:t>
            </a:r>
          </a:p>
          <a:p>
            <a:endParaRPr lang="en-US" baseline="0" dirty="0"/>
          </a:p>
          <a:p>
            <a:r>
              <a:rPr lang="en-US" sz="2000" dirty="0"/>
              <a:t>Educational game development project will be more successful if:</a:t>
            </a:r>
          </a:p>
          <a:p>
            <a:pPr lvl="1"/>
            <a:r>
              <a:rPr lang="en-US" sz="1800" dirty="0"/>
              <a:t>Educational objectives have been clearly specified early on</a:t>
            </a:r>
          </a:p>
          <a:p>
            <a:pPr lvl="1"/>
            <a:r>
              <a:rPr lang="en-US" sz="1800" dirty="0"/>
              <a:t>Designers have a notion of how the game’s mechanics, though the dynamics, realize the intended aesthetics</a:t>
            </a:r>
          </a:p>
          <a:p>
            <a:pPr lvl="1"/>
            <a:r>
              <a:rPr lang="en-US" sz="1800" dirty="0"/>
              <a:t>Game observes well-established instructional design principles</a:t>
            </a:r>
          </a:p>
          <a:p>
            <a:endParaRPr lang="en-US" dirty="0"/>
          </a:p>
          <a:p>
            <a:endParaRPr lang="en-US" dirty="0"/>
          </a:p>
        </p:txBody>
      </p:sp>
    </p:spTree>
    <p:extLst>
      <p:ext uri="{BB962C8B-B14F-4D97-AF65-F5344CB8AC3E}">
        <p14:creationId xmlns:p14="http://schemas.microsoft.com/office/powerpoint/2010/main" val="4188999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normAutofit/>
          </a:bodyPr>
          <a:lstStyle/>
          <a:p>
            <a:r>
              <a:rPr lang="en-US" dirty="0"/>
              <a:t>Educational game = game designed to meet pre-defined</a:t>
            </a:r>
            <a:r>
              <a:rPr lang="en-US" baseline="0" dirty="0"/>
              <a:t> educational objectives</a:t>
            </a:r>
          </a:p>
          <a:p>
            <a:endParaRPr lang="en-US" baseline="0" dirty="0"/>
          </a:p>
          <a:p>
            <a:r>
              <a:rPr lang="en-US" sz="2000" dirty="0"/>
              <a:t>Educational game development project will be more successful if:</a:t>
            </a:r>
          </a:p>
          <a:p>
            <a:pPr lvl="1"/>
            <a:r>
              <a:rPr lang="en-US" sz="1800" dirty="0"/>
              <a:t>Educational objectives have been clearly specified early on</a:t>
            </a:r>
          </a:p>
          <a:p>
            <a:pPr lvl="1"/>
            <a:r>
              <a:rPr lang="en-US" sz="1800" dirty="0"/>
              <a:t>Designers have a notion of how the game’s mechanics, though the dynamics, realize the intended aesthetics</a:t>
            </a:r>
          </a:p>
          <a:p>
            <a:pPr lvl="1"/>
            <a:r>
              <a:rPr lang="en-US" sz="1800" dirty="0"/>
              <a:t>Game observes well-established instructional design principles</a:t>
            </a:r>
          </a:p>
          <a:p>
            <a:endParaRPr lang="en-US" dirty="0"/>
          </a:p>
          <a:p>
            <a:endParaRPr lang="en-US" dirty="0"/>
          </a:p>
        </p:txBody>
      </p:sp>
    </p:spTree>
    <p:extLst>
      <p:ext uri="{BB962C8B-B14F-4D97-AF65-F5344CB8AC3E}">
        <p14:creationId xmlns:p14="http://schemas.microsoft.com/office/powerpoint/2010/main" val="2264170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kids understand gravity?</a:t>
            </a:r>
            <a:endParaRPr lang="en-US" dirty="0">
              <a:latin typeface="Calibri" pitchFamily="34" charset="0"/>
              <a:cs typeface="Calibri" pitchFamily="34" charset="0"/>
            </a:endParaRPr>
          </a:p>
          <a:p>
            <a:r>
              <a:rPr lang="en-US" dirty="0"/>
              <a:t>How do they describe their reasoning behind fall objects</a:t>
            </a:r>
          </a:p>
          <a:p>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Do they have an  idea of what makes a good base?</a:t>
            </a:r>
          </a:p>
          <a:p>
            <a:endParaRPr lang="en-US" dirty="0"/>
          </a:p>
        </p:txBody>
      </p:sp>
      <p:sp>
        <p:nvSpPr>
          <p:cNvPr id="4" name="Slide Number Placeholder 3"/>
          <p:cNvSpPr>
            <a:spLocks noGrp="1"/>
          </p:cNvSpPr>
          <p:nvPr>
            <p:ph type="sldNum" sz="quarter" idx="10"/>
          </p:nvPr>
        </p:nvSpPr>
        <p:spPr/>
        <p:txBody>
          <a:bodyPr/>
          <a:lstStyle/>
          <a:p>
            <a:fld id="{07B74EC5-323D-4163-8F7F-C224ADE26796}" type="slidenum">
              <a:rPr lang="en-US" smtClean="0"/>
              <a:t>45</a:t>
            </a:fld>
            <a:endParaRPr lang="en-US"/>
          </a:p>
        </p:txBody>
      </p:sp>
    </p:spTree>
    <p:extLst>
      <p:ext uri="{BB962C8B-B14F-4D97-AF65-F5344CB8AC3E}">
        <p14:creationId xmlns:p14="http://schemas.microsoft.com/office/powerpoint/2010/main" val="1899173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they distinguish stable structures from unstable ones?</a:t>
            </a:r>
          </a:p>
          <a:p>
            <a:r>
              <a:rPr lang="en-US" dirty="0"/>
              <a:t>Do they characterize the distinction using center of mass?</a:t>
            </a:r>
          </a:p>
          <a:p>
            <a:r>
              <a:rPr lang="en-US" dirty="0"/>
              <a:t>---</a:t>
            </a:r>
          </a:p>
          <a:p>
            <a:r>
              <a:rPr lang="en-US" dirty="0"/>
              <a:t>Do they understand the concept of a base?</a:t>
            </a:r>
          </a:p>
          <a:p>
            <a:r>
              <a:rPr lang="en-US" dirty="0"/>
              <a:t>Can they use qualities other than orientation to determine a good base?</a:t>
            </a:r>
          </a:p>
          <a:p>
            <a:endParaRPr lang="en-US" dirty="0"/>
          </a:p>
        </p:txBody>
      </p:sp>
      <p:sp>
        <p:nvSpPr>
          <p:cNvPr id="4" name="Slide Number Placeholder 3"/>
          <p:cNvSpPr>
            <a:spLocks noGrp="1"/>
          </p:cNvSpPr>
          <p:nvPr>
            <p:ph type="sldNum" sz="quarter" idx="10"/>
          </p:nvPr>
        </p:nvSpPr>
        <p:spPr/>
        <p:txBody>
          <a:bodyPr/>
          <a:lstStyle/>
          <a:p>
            <a:fld id="{07B74EC5-323D-4163-8F7F-C224ADE26796}" type="slidenum">
              <a:rPr lang="en-US" smtClean="0"/>
              <a:t>46</a:t>
            </a:fld>
            <a:endParaRPr lang="en-US"/>
          </a:p>
        </p:txBody>
      </p:sp>
    </p:spTree>
    <p:extLst>
      <p:ext uri="{BB962C8B-B14F-4D97-AF65-F5344CB8AC3E}">
        <p14:creationId xmlns:p14="http://schemas.microsoft.com/office/powerpoint/2010/main" val="3727718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lstStyle/>
          <a:p>
            <a:r>
              <a:rPr lang="en-US" sz="1200" dirty="0"/>
              <a:t>gravity, stability, and balance</a:t>
            </a:r>
            <a:endParaRPr lang="en-US" dirty="0"/>
          </a:p>
          <a:p>
            <a:endParaRPr lang="en-US" dirty="0"/>
          </a:p>
          <a:p>
            <a:r>
              <a:rPr lang="en-US" dirty="0"/>
              <a:t>principles were culled from various building</a:t>
            </a:r>
            <a:r>
              <a:rPr lang="en-US" baseline="0" dirty="0"/>
              <a:t> structures curricula/books and our own exploration of the domain</a:t>
            </a:r>
          </a:p>
          <a:p>
            <a:endParaRPr lang="en-US" dirty="0"/>
          </a:p>
          <a:p>
            <a:r>
              <a:rPr lang="en-US" dirty="0"/>
              <a:t>Similar to FOSS and Science</a:t>
            </a:r>
            <a:r>
              <a:rPr lang="en-US" baseline="0" dirty="0"/>
              <a:t> Start! Goals</a:t>
            </a:r>
          </a:p>
          <a:p>
            <a:endParaRPr lang="en-US" baseline="0" dirty="0"/>
          </a:p>
          <a:p>
            <a:r>
              <a:rPr lang="en-US" sz="1200" b="1" i="1" dirty="0"/>
              <a:t>The Young Scientist Series: </a:t>
            </a:r>
          </a:p>
          <a:p>
            <a:pPr>
              <a:buNone/>
            </a:pPr>
            <a:r>
              <a:rPr lang="en-US" sz="1200" b="1" i="1" dirty="0"/>
              <a:t>	Building Structures with Young Children</a:t>
            </a:r>
          </a:p>
          <a:p>
            <a:pPr>
              <a:buNone/>
            </a:pPr>
            <a:r>
              <a:rPr lang="en-US" sz="1200" dirty="0"/>
              <a:t>	By Ingrid </a:t>
            </a:r>
            <a:r>
              <a:rPr lang="en-US" sz="1200" dirty="0" err="1"/>
              <a:t>Chalufour</a:t>
            </a:r>
            <a:r>
              <a:rPr lang="en-US" sz="1200" dirty="0"/>
              <a:t> and Karen Worth</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4B16F5A-DF3C-464D-9047-5FA43F0A5FF8}" type="slidenum">
              <a:rPr lang="en-US" smtClean="0"/>
              <a:pPr/>
              <a:t>48</a:t>
            </a:fld>
            <a:endParaRPr lang="en-US"/>
          </a:p>
        </p:txBody>
      </p:sp>
    </p:spTree>
    <p:extLst>
      <p:ext uri="{BB962C8B-B14F-4D97-AF65-F5344CB8AC3E}">
        <p14:creationId xmlns:p14="http://schemas.microsoft.com/office/powerpoint/2010/main" val="1877691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BD0C79BF-5CB5-4C02-809C-8BEC5B4FCC60}"/>
              </a:ext>
            </a:extLst>
          </p:cNvPr>
          <p:cNvSpPr>
            <a:spLocks noGrp="1" noRot="1" noChangeAspect="1"/>
          </p:cNvSpPr>
          <p:nvPr>
            <p:ph type="sldImg"/>
          </p:nvPr>
        </p:nvSpPr>
        <p:spPr>
          <a:xfrm>
            <a:off x="393700" y="692150"/>
            <a:ext cx="6070600" cy="3416300"/>
          </a:xfrm>
          <a:ln/>
        </p:spPr>
      </p:sp>
      <p:sp>
        <p:nvSpPr>
          <p:cNvPr id="3" name="Notes Placeholder 2">
            <a:extLst>
              <a:ext uri="{FF2B5EF4-FFF2-40B4-BE49-F238E27FC236}">
                <a16:creationId xmlns:a16="http://schemas.microsoft.com/office/drawing/2014/main" id="{C4E9EED8-A028-42B5-A1B7-3A875C761EE4}"/>
              </a:ext>
            </a:extLst>
          </p:cNvPr>
          <p:cNvSpPr>
            <a:spLocks noGrp="1"/>
          </p:cNvSpPr>
          <p:nvPr>
            <p:ph type="body" idx="1"/>
          </p:nvPr>
        </p:nvSpPr>
        <p:spPr/>
        <p:txBody>
          <a:bodyPr>
            <a:normAutofit/>
          </a:bodyPr>
          <a:lstStyle/>
          <a:p>
            <a:pPr lvl="1"/>
            <a:r>
              <a:rPr lang="en-US" altLang="en-US">
                <a:latin typeface="Times New Roman" panose="02020603050405020304" pitchFamily="18" charset="0"/>
              </a:rPr>
              <a:t>Leads students to notice features such as height, width, symmetry, etc.</a:t>
            </a:r>
          </a:p>
          <a:p>
            <a:pPr lvl="1"/>
            <a:r>
              <a:rPr lang="en-US" altLang="en-US">
                <a:latin typeface="Times New Roman" panose="02020603050405020304" pitchFamily="18" charset="0"/>
              </a:rPr>
              <a:t>Allows us to measure students’ understanding of a particular stability principle</a:t>
            </a:r>
          </a:p>
          <a:p>
            <a:endParaRPr lang="en-US" altLang="en-US">
              <a:latin typeface="Times New Roman" panose="02020603050405020304" pitchFamily="18" charset="0"/>
            </a:endParaRPr>
          </a:p>
          <a:p>
            <a:endParaRPr lang="en-US" altLang="en-US">
              <a:latin typeface="Times New Roman" panose="02020603050405020304" pitchFamily="18" charset="0"/>
            </a:endParaRPr>
          </a:p>
          <a:p>
            <a:pPr lvl="1"/>
            <a:r>
              <a:rPr lang="en-US" altLang="en-US">
                <a:latin typeface="Times New Roman" panose="02020603050405020304" pitchFamily="18" charset="0"/>
              </a:rPr>
              <a:t>Traditionally used in constructivist instructional approaches (e.g., structured invention tasks)</a:t>
            </a:r>
          </a:p>
          <a:p>
            <a:endParaRPr lang="en-US" altLang="en-US">
              <a:latin typeface="Times New Roman" panose="02020603050405020304" pitchFamily="18" charset="0"/>
            </a:endParaRPr>
          </a:p>
          <a:p>
            <a:endParaRPr lang="en-US" altLang="en-US">
              <a:latin typeface="Times New Roman" panose="02020603050405020304" pitchFamily="18" charset="0"/>
            </a:endParaRPr>
          </a:p>
          <a:p>
            <a:r>
              <a:rPr lang="en-US" altLang="en-US">
                <a:latin typeface="Times New Roman" panose="02020603050405020304" pitchFamily="18" charset="0"/>
              </a:rPr>
              <a:t>In-game instruction</a:t>
            </a:r>
          </a:p>
          <a:p>
            <a:pPr lvl="1"/>
            <a:r>
              <a:rPr lang="en-US" altLang="en-US">
                <a:latin typeface="Times New Roman" panose="02020603050405020304" pitchFamily="18" charset="0"/>
              </a:rPr>
              <a:t>Students may see a series of cases about a single stability principle and generalize a pattern across them</a:t>
            </a:r>
          </a:p>
          <a:p>
            <a:pPr lvl="1"/>
            <a:r>
              <a:rPr lang="en-US" altLang="en-US">
                <a:latin typeface="Times New Roman" panose="02020603050405020304" pitchFamily="18" charset="0"/>
              </a:rPr>
              <a:t>Student A sees cases on principle A; Student B sees cases on principle B; they work together to predict A-B integrating cases</a:t>
            </a:r>
          </a:p>
          <a:p>
            <a:pPr lvl="1"/>
            <a:r>
              <a:rPr lang="en-US" altLang="en-US">
                <a:latin typeface="Times New Roman" panose="02020603050405020304" pitchFamily="18" charset="0"/>
              </a:rPr>
              <a:t>Students select a pair of cases as supporting evidence for a scientific claim</a:t>
            </a:r>
          </a:p>
          <a:p>
            <a:endParaRPr lang="en-US" altLang="en-US">
              <a:latin typeface="Times New Roman" panose="02020603050405020304" pitchFamily="18" charset="0"/>
            </a:endParaRPr>
          </a:p>
        </p:txBody>
      </p:sp>
    </p:spTree>
    <p:extLst>
      <p:ext uri="{BB962C8B-B14F-4D97-AF65-F5344CB8AC3E}">
        <p14:creationId xmlns:p14="http://schemas.microsoft.com/office/powerpoint/2010/main" val="3889392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C4D5C140-BD0B-4B4A-A752-9EE82B29A850}"/>
              </a:ext>
            </a:extLst>
          </p:cNvPr>
          <p:cNvSpPr>
            <a:spLocks noGrp="1" noRot="1" noChangeAspect="1"/>
          </p:cNvSpPr>
          <p:nvPr>
            <p:ph type="sldImg"/>
          </p:nvPr>
        </p:nvSpPr>
        <p:spPr>
          <a:xfrm>
            <a:off x="393700" y="692150"/>
            <a:ext cx="6070600" cy="3416300"/>
          </a:xfrm>
          <a:ln/>
        </p:spPr>
      </p:sp>
      <p:sp>
        <p:nvSpPr>
          <p:cNvPr id="36866" name="Notes Placeholder 2">
            <a:extLst>
              <a:ext uri="{FF2B5EF4-FFF2-40B4-BE49-F238E27FC236}">
                <a16:creationId xmlns:a16="http://schemas.microsoft.com/office/drawing/2014/main" id="{CF421CBC-4B36-4358-AD1A-71FE54A01928}"/>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a:latin typeface="Times New Roman" panose="02020603050405020304" pitchFamily="18" charset="0"/>
              </a:rPr>
              <a:t>The one on the left falls first.</a:t>
            </a:r>
          </a:p>
          <a:p>
            <a:r>
              <a:rPr lang="en-US" altLang="en-US">
                <a:latin typeface="Times New Roman" panose="02020603050405020304" pitchFamily="18" charset="0"/>
              </a:rPr>
              <a:t>Relates to our third principle: More weight at the bottom and less weight at the top tends to be more stable</a:t>
            </a:r>
          </a:p>
          <a:p>
            <a:endParaRPr lang="en-US" altLang="en-US">
              <a:latin typeface="Times New Roman" panose="02020603050405020304" pitchFamily="18" charset="0"/>
            </a:endParaRPr>
          </a:p>
          <a:p>
            <a:r>
              <a:rPr lang="en-US" altLang="en-US">
                <a:latin typeface="Times New Roman" panose="02020603050405020304" pitchFamily="18" charset="0"/>
              </a:rPr>
              <a:t>OTHER RESPONSES:</a:t>
            </a:r>
          </a:p>
          <a:p>
            <a:endParaRPr lang="en-US" altLang="en-US">
              <a:latin typeface="Times New Roman" panose="02020603050405020304" pitchFamily="18" charset="0"/>
            </a:endParaRPr>
          </a:p>
          <a:p>
            <a:r>
              <a:rPr lang="en-US" altLang="en-US">
                <a:latin typeface="Times New Roman" panose="02020603050405020304" pitchFamily="18" charset="0"/>
              </a:rPr>
              <a:t>“this one is fatter, this one is skinnier”</a:t>
            </a:r>
          </a:p>
          <a:p>
            <a:r>
              <a:rPr lang="en-US" altLang="en-US">
                <a:latin typeface="Times New Roman" panose="02020603050405020304" pitchFamily="18" charset="0"/>
              </a:rPr>
              <a:t>“they both have the same amount of support”</a:t>
            </a:r>
          </a:p>
        </p:txBody>
      </p:sp>
      <p:sp>
        <p:nvSpPr>
          <p:cNvPr id="36867" name="Slide Number Placeholder 3">
            <a:extLst>
              <a:ext uri="{FF2B5EF4-FFF2-40B4-BE49-F238E27FC236}">
                <a16:creationId xmlns:a16="http://schemas.microsoft.com/office/drawing/2014/main" id="{75AE2584-8296-4D3E-94B1-3E591816BE39}"/>
              </a:ext>
            </a:extLst>
          </p:cNvPr>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fld id="{43588AF8-5B74-4DA1-94A7-05932B953A67}" type="slidenum">
              <a:rPr lang="en-US" altLang="en-US"/>
              <a:pPr/>
              <a:t>58</a:t>
            </a:fld>
            <a:endParaRPr lang="en-US" altLang="en-US"/>
          </a:p>
        </p:txBody>
      </p:sp>
    </p:spTree>
    <p:extLst>
      <p:ext uri="{BB962C8B-B14F-4D97-AF65-F5344CB8AC3E}">
        <p14:creationId xmlns:p14="http://schemas.microsoft.com/office/powerpoint/2010/main" val="1713871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A2DBB491-3C1E-462A-A7D1-3F19BA813C0A}"/>
              </a:ext>
            </a:extLst>
          </p:cNvPr>
          <p:cNvSpPr>
            <a:spLocks noGrp="1" noRot="1" noChangeAspect="1"/>
          </p:cNvSpPr>
          <p:nvPr>
            <p:ph type="sldImg"/>
          </p:nvPr>
        </p:nvSpPr>
        <p:spPr>
          <a:xfrm>
            <a:off x="393700" y="692150"/>
            <a:ext cx="6070600" cy="3416300"/>
          </a:xfrm>
          <a:ln/>
        </p:spPr>
      </p:sp>
      <p:sp>
        <p:nvSpPr>
          <p:cNvPr id="40962" name="Notes Placeholder 2">
            <a:extLst>
              <a:ext uri="{FF2B5EF4-FFF2-40B4-BE49-F238E27FC236}">
                <a16:creationId xmlns:a16="http://schemas.microsoft.com/office/drawing/2014/main" id="{D622DF59-6011-419B-A4F9-5FD4401C5B61}"/>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defTabSz="457200" eaLnBrk="1" hangingPunct="1">
              <a:spcBef>
                <a:spcPct val="0"/>
              </a:spcBef>
            </a:pPr>
            <a:r>
              <a:rPr lang="en-US" altLang="en-US">
                <a:latin typeface="Times New Roman" panose="02020603050405020304" pitchFamily="18" charset="0"/>
              </a:rPr>
              <a:t>The one on the left falls first</a:t>
            </a:r>
          </a:p>
          <a:p>
            <a:pPr defTabSz="457200" eaLnBrk="1" hangingPunct="1">
              <a:spcBef>
                <a:spcPct val="0"/>
              </a:spcBef>
            </a:pPr>
            <a:r>
              <a:rPr lang="en-US" altLang="en-US">
                <a:latin typeface="Times New Roman" panose="02020603050405020304" pitchFamily="18" charset="0"/>
              </a:rPr>
              <a:t>Relates to our fourth principle: Symmetrical objects tend to be more stable</a:t>
            </a:r>
          </a:p>
          <a:p>
            <a:pPr defTabSz="457200"/>
            <a:endParaRPr lang="en-US" altLang="en-US">
              <a:latin typeface="Times New Roman" panose="02020603050405020304" pitchFamily="18" charset="0"/>
            </a:endParaRPr>
          </a:p>
          <a:p>
            <a:pPr defTabSz="457200"/>
            <a:r>
              <a:rPr lang="en-US" altLang="en-US">
                <a:latin typeface="Times New Roman" panose="02020603050405020304" pitchFamily="18" charset="0"/>
              </a:rPr>
              <a:t>OTHER RESPONSES:</a:t>
            </a:r>
          </a:p>
          <a:p>
            <a:pPr defTabSz="457200"/>
            <a:endParaRPr lang="en-US" altLang="en-US">
              <a:latin typeface="Times New Roman" panose="02020603050405020304" pitchFamily="18" charset="0"/>
            </a:endParaRPr>
          </a:p>
          <a:p>
            <a:pPr defTabSz="457200"/>
            <a:r>
              <a:rPr lang="en-US" altLang="en-US">
                <a:latin typeface="Times New Roman" panose="02020603050405020304" pitchFamily="18" charset="0"/>
              </a:rPr>
              <a:t>“because it only has one thing to balance on”</a:t>
            </a:r>
          </a:p>
          <a:p>
            <a:pPr defTabSz="457200"/>
            <a:r>
              <a:rPr lang="en-US" altLang="en-US">
                <a:latin typeface="Times New Roman" panose="02020603050405020304" pitchFamily="18" charset="0"/>
              </a:rPr>
              <a:t>“because this one has one turn at the bottom and this one has two turns at the bottom”</a:t>
            </a:r>
          </a:p>
          <a:p>
            <a:pPr defTabSz="457200"/>
            <a:endParaRPr lang="en-US" altLang="en-US">
              <a:latin typeface="Times New Roman" panose="02020603050405020304" pitchFamily="18" charset="0"/>
            </a:endParaRPr>
          </a:p>
        </p:txBody>
      </p:sp>
      <p:sp>
        <p:nvSpPr>
          <p:cNvPr id="40963" name="Slide Number Placeholder 3">
            <a:extLst>
              <a:ext uri="{FF2B5EF4-FFF2-40B4-BE49-F238E27FC236}">
                <a16:creationId xmlns:a16="http://schemas.microsoft.com/office/drawing/2014/main" id="{939BA1E7-A028-4478-B565-D022B50D1072}"/>
              </a:ext>
            </a:extLst>
          </p:cNvPr>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fld id="{CDECEEF8-FF65-43DB-BCA8-B122BE0C9AD2}" type="slidenum">
              <a:rPr lang="en-US" altLang="en-US"/>
              <a:pPr/>
              <a:t>59</a:t>
            </a:fld>
            <a:endParaRPr lang="en-US" altLang="en-US"/>
          </a:p>
        </p:txBody>
      </p:sp>
    </p:spTree>
    <p:extLst>
      <p:ext uri="{BB962C8B-B14F-4D97-AF65-F5344CB8AC3E}">
        <p14:creationId xmlns:p14="http://schemas.microsoft.com/office/powerpoint/2010/main" val="2019538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0368C-7392-4304-BF42-7F1D9B50453E}"/>
              </a:ext>
            </a:extLst>
          </p:cNvPr>
          <p:cNvSpPr>
            <a:spLocks noGrp="1"/>
          </p:cNvSpPr>
          <p:nvPr>
            <p:ph type="ctrTitle"/>
          </p:nvPr>
        </p:nvSpPr>
        <p:spPr>
          <a:xfrm>
            <a:off x="1524000" y="1122363"/>
            <a:ext cx="9144000" cy="2387600"/>
          </a:xfrm>
        </p:spPr>
        <p:txBody>
          <a:bodyPr anchor="b">
            <a:normAutofit/>
          </a:bodyPr>
          <a:lstStyle>
            <a:lvl1pPr algn="l">
              <a:defRPr sz="6600"/>
            </a:lvl1pPr>
          </a:lstStyle>
          <a:p>
            <a:r>
              <a:rPr lang="en-US" dirty="0"/>
              <a:t>Click to edit Master title style</a:t>
            </a:r>
          </a:p>
        </p:txBody>
      </p:sp>
      <p:sp>
        <p:nvSpPr>
          <p:cNvPr id="3" name="Subtitle 2">
            <a:extLst>
              <a:ext uri="{FF2B5EF4-FFF2-40B4-BE49-F238E27FC236}">
                <a16:creationId xmlns:a16="http://schemas.microsoft.com/office/drawing/2014/main" id="{EA8990C8-2C26-4365-B198-6458467E1D0D}"/>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CA59B6-7B42-4F35-A13D-352B3D473A20}"/>
              </a:ext>
            </a:extLst>
          </p:cNvPr>
          <p:cNvSpPr>
            <a:spLocks noGrp="1"/>
          </p:cNvSpPr>
          <p:nvPr>
            <p:ph type="dt" sz="half" idx="10"/>
          </p:nvPr>
        </p:nvSpPr>
        <p:spPr/>
        <p:txBody>
          <a:bodyPr/>
          <a:lstStyle/>
          <a:p>
            <a:r>
              <a:rPr lang="en-US" smtClean="0"/>
              <a:t>2020-02-16</a:t>
            </a:r>
            <a:endParaRPr lang="en-US" dirty="0"/>
          </a:p>
        </p:txBody>
      </p:sp>
      <p:sp>
        <p:nvSpPr>
          <p:cNvPr id="5" name="Footer Placeholder 4">
            <a:extLst>
              <a:ext uri="{FF2B5EF4-FFF2-40B4-BE49-F238E27FC236}">
                <a16:creationId xmlns:a16="http://schemas.microsoft.com/office/drawing/2014/main" id="{754971E9-5F29-4FD1-A1DB-C8533DAD6B71}"/>
              </a:ext>
            </a:extLst>
          </p:cNvPr>
          <p:cNvSpPr>
            <a:spLocks noGrp="1"/>
          </p:cNvSpPr>
          <p:nvPr>
            <p:ph type="ftr" sz="quarter" idx="11"/>
          </p:nvPr>
        </p:nvSpPr>
        <p:spPr/>
        <p:txBody>
          <a:bodyPr/>
          <a:lstStyle/>
          <a:p>
            <a:r>
              <a:rPr lang="en-US" smtClean="0"/>
              <a:t>05-418/818 | Spring 2021 | Design of Educational Games</a:t>
            </a:r>
            <a:endParaRPr lang="en-US" dirty="0"/>
          </a:p>
        </p:txBody>
      </p:sp>
      <p:sp>
        <p:nvSpPr>
          <p:cNvPr id="6" name="Slide Number Placeholder 5">
            <a:extLst>
              <a:ext uri="{FF2B5EF4-FFF2-40B4-BE49-F238E27FC236}">
                <a16:creationId xmlns:a16="http://schemas.microsoft.com/office/drawing/2014/main" id="{E28011B4-310F-4BF1-9A30-C608ED11AE1C}"/>
              </a:ext>
            </a:extLst>
          </p:cNvPr>
          <p:cNvSpPr>
            <a:spLocks noGrp="1"/>
          </p:cNvSpPr>
          <p:nvPr>
            <p:ph type="sldNum" sz="quarter" idx="12"/>
          </p:nvPr>
        </p:nvSpPr>
        <p:spPr/>
        <p:txBody>
          <a:bodyPr/>
          <a:lstStyle/>
          <a:p>
            <a:fld id="{4BE96267-9501-4B49-939F-F116B0669874}" type="slidenum">
              <a:rPr lang="en-US" smtClean="0"/>
              <a:t>‹#›</a:t>
            </a:fld>
            <a:endParaRPr lang="en-US"/>
          </a:p>
        </p:txBody>
      </p:sp>
    </p:spTree>
    <p:extLst>
      <p:ext uri="{BB962C8B-B14F-4D97-AF65-F5344CB8AC3E}">
        <p14:creationId xmlns:p14="http://schemas.microsoft.com/office/powerpoint/2010/main" val="1493581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DF48C-91C5-4DF3-B326-3544AAA138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8A0823-F04F-47A2-93F0-DEA19CC0DF7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D1019A-0B9C-4B13-ABC4-0A362744E31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3F84DF-F5B4-453E-82BB-29C84B883808}"/>
              </a:ext>
            </a:extLst>
          </p:cNvPr>
          <p:cNvSpPr>
            <a:spLocks noGrp="1"/>
          </p:cNvSpPr>
          <p:nvPr>
            <p:ph type="dt" sz="half" idx="10"/>
          </p:nvPr>
        </p:nvSpPr>
        <p:spPr/>
        <p:txBody>
          <a:bodyPr/>
          <a:lstStyle/>
          <a:p>
            <a:r>
              <a:rPr lang="en-US" smtClean="0"/>
              <a:t>2020-02-16</a:t>
            </a:r>
            <a:endParaRPr lang="en-US"/>
          </a:p>
        </p:txBody>
      </p:sp>
      <p:sp>
        <p:nvSpPr>
          <p:cNvPr id="6" name="Footer Placeholder 5">
            <a:extLst>
              <a:ext uri="{FF2B5EF4-FFF2-40B4-BE49-F238E27FC236}">
                <a16:creationId xmlns:a16="http://schemas.microsoft.com/office/drawing/2014/main" id="{E8CD8138-596B-4DFB-8A4E-6A5E9D1517C8}"/>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7" name="Slide Number Placeholder 6">
            <a:extLst>
              <a:ext uri="{FF2B5EF4-FFF2-40B4-BE49-F238E27FC236}">
                <a16:creationId xmlns:a16="http://schemas.microsoft.com/office/drawing/2014/main" id="{36E42E92-E920-419E-88AE-CC21E286341B}"/>
              </a:ext>
            </a:extLst>
          </p:cNvPr>
          <p:cNvSpPr>
            <a:spLocks noGrp="1"/>
          </p:cNvSpPr>
          <p:nvPr>
            <p:ph type="sldNum" sz="quarter" idx="12"/>
          </p:nvPr>
        </p:nvSpPr>
        <p:spPr/>
        <p:txBody>
          <a:bodyPr/>
          <a:lstStyle/>
          <a:p>
            <a:fld id="{4BE96267-9501-4B49-939F-F116B0669874}" type="slidenum">
              <a:rPr lang="en-US" smtClean="0"/>
              <a:t>‹#›</a:t>
            </a:fld>
            <a:endParaRPr lang="en-US"/>
          </a:p>
        </p:txBody>
      </p:sp>
    </p:spTree>
    <p:extLst>
      <p:ext uri="{BB962C8B-B14F-4D97-AF65-F5344CB8AC3E}">
        <p14:creationId xmlns:p14="http://schemas.microsoft.com/office/powerpoint/2010/main" val="2501941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2 Third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DF48C-91C5-4DF3-B326-3544AAA138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8A0823-F04F-47A2-93F0-DEA19CC0DF71}"/>
              </a:ext>
            </a:extLst>
          </p:cNvPr>
          <p:cNvSpPr>
            <a:spLocks noGrp="1"/>
          </p:cNvSpPr>
          <p:nvPr>
            <p:ph sz="half" idx="1"/>
          </p:nvPr>
        </p:nvSpPr>
        <p:spPr>
          <a:xfrm>
            <a:off x="838200" y="1825625"/>
            <a:ext cx="7315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D1019A-0B9C-4B13-ABC4-0A362744E31F}"/>
              </a:ext>
            </a:extLst>
          </p:cNvPr>
          <p:cNvSpPr>
            <a:spLocks noGrp="1"/>
          </p:cNvSpPr>
          <p:nvPr>
            <p:ph sz="half" idx="2"/>
          </p:nvPr>
        </p:nvSpPr>
        <p:spPr>
          <a:xfrm>
            <a:off x="8610600" y="1825625"/>
            <a:ext cx="2743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3F84DF-F5B4-453E-82BB-29C84B883808}"/>
              </a:ext>
            </a:extLst>
          </p:cNvPr>
          <p:cNvSpPr>
            <a:spLocks noGrp="1"/>
          </p:cNvSpPr>
          <p:nvPr>
            <p:ph type="dt" sz="half" idx="10"/>
          </p:nvPr>
        </p:nvSpPr>
        <p:spPr/>
        <p:txBody>
          <a:bodyPr/>
          <a:lstStyle/>
          <a:p>
            <a:r>
              <a:rPr lang="en-US" smtClean="0"/>
              <a:t>2020-02-16</a:t>
            </a:r>
            <a:endParaRPr lang="en-US"/>
          </a:p>
        </p:txBody>
      </p:sp>
      <p:sp>
        <p:nvSpPr>
          <p:cNvPr id="6" name="Footer Placeholder 5">
            <a:extLst>
              <a:ext uri="{FF2B5EF4-FFF2-40B4-BE49-F238E27FC236}">
                <a16:creationId xmlns:a16="http://schemas.microsoft.com/office/drawing/2014/main" id="{E8CD8138-596B-4DFB-8A4E-6A5E9D1517C8}"/>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7" name="Slide Number Placeholder 6">
            <a:extLst>
              <a:ext uri="{FF2B5EF4-FFF2-40B4-BE49-F238E27FC236}">
                <a16:creationId xmlns:a16="http://schemas.microsoft.com/office/drawing/2014/main" id="{36E42E92-E920-419E-88AE-CC21E286341B}"/>
              </a:ext>
            </a:extLst>
          </p:cNvPr>
          <p:cNvSpPr>
            <a:spLocks noGrp="1"/>
          </p:cNvSpPr>
          <p:nvPr>
            <p:ph type="sldNum" sz="quarter" idx="12"/>
          </p:nvPr>
        </p:nvSpPr>
        <p:spPr/>
        <p:txBody>
          <a:bodyPr/>
          <a:lstStyle/>
          <a:p>
            <a:fld id="{4BE96267-9501-4B49-939F-F116B0669874}" type="slidenum">
              <a:rPr lang="en-US" smtClean="0"/>
              <a:t>‹#›</a:t>
            </a:fld>
            <a:endParaRPr lang="en-US"/>
          </a:p>
        </p:txBody>
      </p:sp>
    </p:spTree>
    <p:extLst>
      <p:ext uri="{BB962C8B-B14F-4D97-AF65-F5344CB8AC3E}">
        <p14:creationId xmlns:p14="http://schemas.microsoft.com/office/powerpoint/2010/main" val="2766932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2 Third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DF48C-91C5-4DF3-B326-3544AAA138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8A0823-F04F-47A2-93F0-DEA19CC0DF71}"/>
              </a:ext>
            </a:extLst>
          </p:cNvPr>
          <p:cNvSpPr>
            <a:spLocks noGrp="1"/>
          </p:cNvSpPr>
          <p:nvPr>
            <p:ph sz="half" idx="1"/>
          </p:nvPr>
        </p:nvSpPr>
        <p:spPr>
          <a:xfrm>
            <a:off x="838200" y="1825625"/>
            <a:ext cx="2743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D1019A-0B9C-4B13-ABC4-0A362744E31F}"/>
              </a:ext>
            </a:extLst>
          </p:cNvPr>
          <p:cNvSpPr>
            <a:spLocks noGrp="1"/>
          </p:cNvSpPr>
          <p:nvPr>
            <p:ph sz="half" idx="2"/>
          </p:nvPr>
        </p:nvSpPr>
        <p:spPr>
          <a:xfrm>
            <a:off x="4038600" y="1825625"/>
            <a:ext cx="7315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3F84DF-F5B4-453E-82BB-29C84B883808}"/>
              </a:ext>
            </a:extLst>
          </p:cNvPr>
          <p:cNvSpPr>
            <a:spLocks noGrp="1"/>
          </p:cNvSpPr>
          <p:nvPr>
            <p:ph type="dt" sz="half" idx="10"/>
          </p:nvPr>
        </p:nvSpPr>
        <p:spPr/>
        <p:txBody>
          <a:bodyPr/>
          <a:lstStyle/>
          <a:p>
            <a:r>
              <a:rPr lang="en-US" smtClean="0"/>
              <a:t>2020-02-16</a:t>
            </a:r>
            <a:endParaRPr lang="en-US"/>
          </a:p>
        </p:txBody>
      </p:sp>
      <p:sp>
        <p:nvSpPr>
          <p:cNvPr id="6" name="Footer Placeholder 5">
            <a:extLst>
              <a:ext uri="{FF2B5EF4-FFF2-40B4-BE49-F238E27FC236}">
                <a16:creationId xmlns:a16="http://schemas.microsoft.com/office/drawing/2014/main" id="{E8CD8138-596B-4DFB-8A4E-6A5E9D1517C8}"/>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7" name="Slide Number Placeholder 6">
            <a:extLst>
              <a:ext uri="{FF2B5EF4-FFF2-40B4-BE49-F238E27FC236}">
                <a16:creationId xmlns:a16="http://schemas.microsoft.com/office/drawing/2014/main" id="{36E42E92-E920-419E-88AE-CC21E286341B}"/>
              </a:ext>
            </a:extLst>
          </p:cNvPr>
          <p:cNvSpPr>
            <a:spLocks noGrp="1"/>
          </p:cNvSpPr>
          <p:nvPr>
            <p:ph type="sldNum" sz="quarter" idx="12"/>
          </p:nvPr>
        </p:nvSpPr>
        <p:spPr/>
        <p:txBody>
          <a:bodyPr/>
          <a:lstStyle/>
          <a:p>
            <a:fld id="{4BE96267-9501-4B49-939F-F116B0669874}" type="slidenum">
              <a:rPr lang="en-US" smtClean="0"/>
              <a:t>‹#›</a:t>
            </a:fld>
            <a:endParaRPr lang="en-US"/>
          </a:p>
        </p:txBody>
      </p:sp>
    </p:spTree>
    <p:extLst>
      <p:ext uri="{BB962C8B-B14F-4D97-AF65-F5344CB8AC3E}">
        <p14:creationId xmlns:p14="http://schemas.microsoft.com/office/powerpoint/2010/main" val="1486136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6A2A2-49D4-486F-AAF2-7F344EEC72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B772C1-3E29-4F92-AC22-E7B30F13CD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8CE229C-7277-4481-A362-1F4A7BE061E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E5E213-945D-4603-ADCC-88F1ACDCB8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F7A9399-1682-45EE-8A76-286737C34C6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B7639B-1819-410A-8003-2534B3B6EC4E}"/>
              </a:ext>
            </a:extLst>
          </p:cNvPr>
          <p:cNvSpPr>
            <a:spLocks noGrp="1"/>
          </p:cNvSpPr>
          <p:nvPr>
            <p:ph type="dt" sz="half" idx="10"/>
          </p:nvPr>
        </p:nvSpPr>
        <p:spPr/>
        <p:txBody>
          <a:bodyPr/>
          <a:lstStyle/>
          <a:p>
            <a:r>
              <a:rPr lang="en-US" smtClean="0"/>
              <a:t>2020-02-16</a:t>
            </a:r>
            <a:endParaRPr lang="en-US"/>
          </a:p>
        </p:txBody>
      </p:sp>
      <p:sp>
        <p:nvSpPr>
          <p:cNvPr id="8" name="Footer Placeholder 7">
            <a:extLst>
              <a:ext uri="{FF2B5EF4-FFF2-40B4-BE49-F238E27FC236}">
                <a16:creationId xmlns:a16="http://schemas.microsoft.com/office/drawing/2014/main" id="{DEB3E9CF-DF5C-46B5-AEB0-959E4E376099}"/>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9" name="Slide Number Placeholder 8">
            <a:extLst>
              <a:ext uri="{FF2B5EF4-FFF2-40B4-BE49-F238E27FC236}">
                <a16:creationId xmlns:a16="http://schemas.microsoft.com/office/drawing/2014/main" id="{9F66FDD3-3302-4E32-8BD3-96F1B7ADC612}"/>
              </a:ext>
            </a:extLst>
          </p:cNvPr>
          <p:cNvSpPr>
            <a:spLocks noGrp="1"/>
          </p:cNvSpPr>
          <p:nvPr>
            <p:ph type="sldNum" sz="quarter" idx="12"/>
          </p:nvPr>
        </p:nvSpPr>
        <p:spPr/>
        <p:txBody>
          <a:bodyPr/>
          <a:lstStyle/>
          <a:p>
            <a:fld id="{4BE96267-9501-4B49-939F-F116B0669874}" type="slidenum">
              <a:rPr lang="en-US" smtClean="0"/>
              <a:t>‹#›</a:t>
            </a:fld>
            <a:endParaRPr lang="en-US"/>
          </a:p>
        </p:txBody>
      </p:sp>
    </p:spTree>
    <p:extLst>
      <p:ext uri="{BB962C8B-B14F-4D97-AF65-F5344CB8AC3E}">
        <p14:creationId xmlns:p14="http://schemas.microsoft.com/office/powerpoint/2010/main" val="4178694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3B617-A7B8-41E3-B835-BF95BF9DAD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E94ACF-D995-4B61-A2FB-94D73CE6EB23}"/>
              </a:ext>
            </a:extLst>
          </p:cNvPr>
          <p:cNvSpPr>
            <a:spLocks noGrp="1"/>
          </p:cNvSpPr>
          <p:nvPr>
            <p:ph type="dt" sz="half" idx="10"/>
          </p:nvPr>
        </p:nvSpPr>
        <p:spPr/>
        <p:txBody>
          <a:bodyPr/>
          <a:lstStyle/>
          <a:p>
            <a:r>
              <a:rPr lang="en-US" smtClean="0"/>
              <a:t>2020-02-16</a:t>
            </a:r>
            <a:endParaRPr lang="en-US"/>
          </a:p>
        </p:txBody>
      </p:sp>
      <p:sp>
        <p:nvSpPr>
          <p:cNvPr id="4" name="Footer Placeholder 3">
            <a:extLst>
              <a:ext uri="{FF2B5EF4-FFF2-40B4-BE49-F238E27FC236}">
                <a16:creationId xmlns:a16="http://schemas.microsoft.com/office/drawing/2014/main" id="{C312AEB0-A948-4552-8F67-4431FCC36E20}"/>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5" name="Slide Number Placeholder 4">
            <a:extLst>
              <a:ext uri="{FF2B5EF4-FFF2-40B4-BE49-F238E27FC236}">
                <a16:creationId xmlns:a16="http://schemas.microsoft.com/office/drawing/2014/main" id="{2950CF4E-3EF3-43B3-916D-CEE810E20AC4}"/>
              </a:ext>
            </a:extLst>
          </p:cNvPr>
          <p:cNvSpPr>
            <a:spLocks noGrp="1"/>
          </p:cNvSpPr>
          <p:nvPr>
            <p:ph type="sldNum" sz="quarter" idx="12"/>
          </p:nvPr>
        </p:nvSpPr>
        <p:spPr/>
        <p:txBody>
          <a:bodyPr/>
          <a:lstStyle/>
          <a:p>
            <a:fld id="{4BE96267-9501-4B49-939F-F116B0669874}" type="slidenum">
              <a:rPr lang="en-US" smtClean="0"/>
              <a:t>‹#›</a:t>
            </a:fld>
            <a:endParaRPr lang="en-US"/>
          </a:p>
        </p:txBody>
      </p:sp>
      <p:sp>
        <p:nvSpPr>
          <p:cNvPr id="6" name="Text Placeholder 7"/>
          <p:cNvSpPr>
            <a:spLocks noGrp="1"/>
          </p:cNvSpPr>
          <p:nvPr>
            <p:ph type="body" sz="quarter" idx="13"/>
          </p:nvPr>
        </p:nvSpPr>
        <p:spPr>
          <a:xfrm>
            <a:off x="838200" y="5939161"/>
            <a:ext cx="10515600" cy="237802"/>
          </a:xfrm>
        </p:spPr>
        <p:txBody>
          <a:bodyPr>
            <a:noAutofit/>
          </a:bodyPr>
          <a:lstStyle>
            <a:lvl1pPr marL="0" indent="0" algn="r">
              <a:buNone/>
              <a:defRPr sz="1200"/>
            </a:lvl1pPr>
          </a:lstStyle>
          <a:p>
            <a:pPr lvl="0"/>
            <a:r>
              <a:rPr lang="en-US" dirty="0" smtClean="0"/>
              <a:t>Edit Master text styles</a:t>
            </a:r>
          </a:p>
        </p:txBody>
      </p:sp>
    </p:spTree>
    <p:extLst>
      <p:ext uri="{BB962C8B-B14F-4D97-AF65-F5344CB8AC3E}">
        <p14:creationId xmlns:p14="http://schemas.microsoft.com/office/powerpoint/2010/main" val="165111952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6BF235-8B43-4826-8CFB-4E1B7B088E72}"/>
              </a:ext>
            </a:extLst>
          </p:cNvPr>
          <p:cNvSpPr>
            <a:spLocks noGrp="1"/>
          </p:cNvSpPr>
          <p:nvPr>
            <p:ph type="dt" sz="half" idx="10"/>
          </p:nvPr>
        </p:nvSpPr>
        <p:spPr/>
        <p:txBody>
          <a:bodyPr/>
          <a:lstStyle/>
          <a:p>
            <a:r>
              <a:rPr lang="en-US" smtClean="0"/>
              <a:t>2020-02-16</a:t>
            </a:r>
            <a:endParaRPr lang="en-US"/>
          </a:p>
        </p:txBody>
      </p:sp>
      <p:sp>
        <p:nvSpPr>
          <p:cNvPr id="3" name="Footer Placeholder 2">
            <a:extLst>
              <a:ext uri="{FF2B5EF4-FFF2-40B4-BE49-F238E27FC236}">
                <a16:creationId xmlns:a16="http://schemas.microsoft.com/office/drawing/2014/main" id="{BB967B37-12D0-46AF-A8CD-B83E91F4DADE}"/>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4" name="Slide Number Placeholder 3">
            <a:extLst>
              <a:ext uri="{FF2B5EF4-FFF2-40B4-BE49-F238E27FC236}">
                <a16:creationId xmlns:a16="http://schemas.microsoft.com/office/drawing/2014/main" id="{75D735A4-2356-4032-ADBE-F1D425EF44D7}"/>
              </a:ext>
            </a:extLst>
          </p:cNvPr>
          <p:cNvSpPr>
            <a:spLocks noGrp="1"/>
          </p:cNvSpPr>
          <p:nvPr>
            <p:ph type="sldNum" sz="quarter" idx="12"/>
          </p:nvPr>
        </p:nvSpPr>
        <p:spPr/>
        <p:txBody>
          <a:bodyPr/>
          <a:lstStyle/>
          <a:p>
            <a:fld id="{4BE96267-9501-4B49-939F-F116B0669874}" type="slidenum">
              <a:rPr lang="en-US" smtClean="0"/>
              <a:t>‹#›</a:t>
            </a:fld>
            <a:endParaRPr lang="en-US"/>
          </a:p>
        </p:txBody>
      </p:sp>
    </p:spTree>
    <p:extLst>
      <p:ext uri="{BB962C8B-B14F-4D97-AF65-F5344CB8AC3E}">
        <p14:creationId xmlns:p14="http://schemas.microsoft.com/office/powerpoint/2010/main" val="8436783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1EB90-146E-4100-B5A5-8B2211B3F2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72B1F2-AA72-4FA4-AD86-DCD450C515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41A302-C111-4BE7-9CD8-47FBA00050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3AC9A8E-86C1-49F2-B9F5-200D05600D24}"/>
              </a:ext>
            </a:extLst>
          </p:cNvPr>
          <p:cNvSpPr>
            <a:spLocks noGrp="1"/>
          </p:cNvSpPr>
          <p:nvPr>
            <p:ph type="dt" sz="half" idx="10"/>
          </p:nvPr>
        </p:nvSpPr>
        <p:spPr/>
        <p:txBody>
          <a:bodyPr/>
          <a:lstStyle/>
          <a:p>
            <a:r>
              <a:rPr lang="en-US" smtClean="0"/>
              <a:t>2020-02-16</a:t>
            </a:r>
            <a:endParaRPr lang="en-US"/>
          </a:p>
        </p:txBody>
      </p:sp>
      <p:sp>
        <p:nvSpPr>
          <p:cNvPr id="6" name="Footer Placeholder 5">
            <a:extLst>
              <a:ext uri="{FF2B5EF4-FFF2-40B4-BE49-F238E27FC236}">
                <a16:creationId xmlns:a16="http://schemas.microsoft.com/office/drawing/2014/main" id="{6FE12CAE-5FF3-440F-8828-36AB695BD3B5}"/>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7" name="Slide Number Placeholder 6">
            <a:extLst>
              <a:ext uri="{FF2B5EF4-FFF2-40B4-BE49-F238E27FC236}">
                <a16:creationId xmlns:a16="http://schemas.microsoft.com/office/drawing/2014/main" id="{59D8D88E-7DAD-4918-A841-3D94E406D83D}"/>
              </a:ext>
            </a:extLst>
          </p:cNvPr>
          <p:cNvSpPr>
            <a:spLocks noGrp="1"/>
          </p:cNvSpPr>
          <p:nvPr>
            <p:ph type="sldNum" sz="quarter" idx="12"/>
          </p:nvPr>
        </p:nvSpPr>
        <p:spPr/>
        <p:txBody>
          <a:bodyPr/>
          <a:lstStyle/>
          <a:p>
            <a:fld id="{4BE96267-9501-4B49-939F-F116B0669874}" type="slidenum">
              <a:rPr lang="en-US" smtClean="0"/>
              <a:t>‹#›</a:t>
            </a:fld>
            <a:endParaRPr lang="en-US"/>
          </a:p>
        </p:txBody>
      </p:sp>
    </p:spTree>
    <p:extLst>
      <p:ext uri="{BB962C8B-B14F-4D97-AF65-F5344CB8AC3E}">
        <p14:creationId xmlns:p14="http://schemas.microsoft.com/office/powerpoint/2010/main" val="21718421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B3917-28D5-4F0E-BFAB-D2607706B4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C7AA04-524C-40D8-97FD-5113596482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CE5F11-6EF4-42FA-8DC7-C477366656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C77D15C-D9C0-487F-B336-82339246E592}"/>
              </a:ext>
            </a:extLst>
          </p:cNvPr>
          <p:cNvSpPr>
            <a:spLocks noGrp="1"/>
          </p:cNvSpPr>
          <p:nvPr>
            <p:ph type="dt" sz="half" idx="10"/>
          </p:nvPr>
        </p:nvSpPr>
        <p:spPr/>
        <p:txBody>
          <a:bodyPr/>
          <a:lstStyle/>
          <a:p>
            <a:r>
              <a:rPr lang="en-US" smtClean="0"/>
              <a:t>2020-02-16</a:t>
            </a:r>
            <a:endParaRPr lang="en-US"/>
          </a:p>
        </p:txBody>
      </p:sp>
      <p:sp>
        <p:nvSpPr>
          <p:cNvPr id="6" name="Footer Placeholder 5">
            <a:extLst>
              <a:ext uri="{FF2B5EF4-FFF2-40B4-BE49-F238E27FC236}">
                <a16:creationId xmlns:a16="http://schemas.microsoft.com/office/drawing/2014/main" id="{B21A1672-F267-4808-BB4C-5B78CCE835F9}"/>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7" name="Slide Number Placeholder 6">
            <a:extLst>
              <a:ext uri="{FF2B5EF4-FFF2-40B4-BE49-F238E27FC236}">
                <a16:creationId xmlns:a16="http://schemas.microsoft.com/office/drawing/2014/main" id="{72A99A0F-AC61-4678-BD93-83145D8E0544}"/>
              </a:ext>
            </a:extLst>
          </p:cNvPr>
          <p:cNvSpPr>
            <a:spLocks noGrp="1"/>
          </p:cNvSpPr>
          <p:nvPr>
            <p:ph type="sldNum" sz="quarter" idx="12"/>
          </p:nvPr>
        </p:nvSpPr>
        <p:spPr/>
        <p:txBody>
          <a:bodyPr/>
          <a:lstStyle/>
          <a:p>
            <a:fld id="{4BE96267-9501-4B49-939F-F116B0669874}" type="slidenum">
              <a:rPr lang="en-US" smtClean="0"/>
              <a:t>‹#›</a:t>
            </a:fld>
            <a:endParaRPr lang="en-US"/>
          </a:p>
        </p:txBody>
      </p:sp>
    </p:spTree>
    <p:extLst>
      <p:ext uri="{BB962C8B-B14F-4D97-AF65-F5344CB8AC3E}">
        <p14:creationId xmlns:p14="http://schemas.microsoft.com/office/powerpoint/2010/main" val="5708255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0EDC8-FA4D-421A-A5CC-B08A3B751F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41E1CB-11D2-47D8-8F95-E6ECD502E0C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9F3B1D-8023-4776-9EDB-728C85B73A7D}"/>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A02531EC-AE97-4668-B6C9-802BF628D85F}"/>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8D5E1FA5-D972-461C-AD6C-A5F2DA4990B7}"/>
              </a:ext>
            </a:extLst>
          </p:cNvPr>
          <p:cNvSpPr>
            <a:spLocks noGrp="1"/>
          </p:cNvSpPr>
          <p:nvPr>
            <p:ph type="sldNum" sz="quarter" idx="12"/>
          </p:nvPr>
        </p:nvSpPr>
        <p:spPr/>
        <p:txBody>
          <a:bodyPr/>
          <a:lstStyle/>
          <a:p>
            <a:fld id="{4BE96267-9501-4B49-939F-F116B0669874}" type="slidenum">
              <a:rPr lang="en-US" smtClean="0"/>
              <a:t>‹#›</a:t>
            </a:fld>
            <a:endParaRPr lang="en-US"/>
          </a:p>
        </p:txBody>
      </p:sp>
    </p:spTree>
    <p:extLst>
      <p:ext uri="{BB962C8B-B14F-4D97-AF65-F5344CB8AC3E}">
        <p14:creationId xmlns:p14="http://schemas.microsoft.com/office/powerpoint/2010/main" val="26752428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DAB074-0102-4E95-9A84-C82EE42BB5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002AA6-0E25-4DFF-9860-C3961546E03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6A47A5-A5D6-499C-A722-8438D60AE4A3}"/>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03894E8D-E4C2-4154-B580-91A2A64D5347}"/>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85DEEAFE-9551-4D5B-AD1C-5990DA01213C}"/>
              </a:ext>
            </a:extLst>
          </p:cNvPr>
          <p:cNvSpPr>
            <a:spLocks noGrp="1"/>
          </p:cNvSpPr>
          <p:nvPr>
            <p:ph type="sldNum" sz="quarter" idx="12"/>
          </p:nvPr>
        </p:nvSpPr>
        <p:spPr/>
        <p:txBody>
          <a:bodyPr/>
          <a:lstStyle/>
          <a:p>
            <a:fld id="{4BE96267-9501-4B49-939F-F116B0669874}" type="slidenum">
              <a:rPr lang="en-US" smtClean="0"/>
              <a:t>‹#›</a:t>
            </a:fld>
            <a:endParaRPr lang="en-US"/>
          </a:p>
        </p:txBody>
      </p:sp>
    </p:spTree>
    <p:extLst>
      <p:ext uri="{BB962C8B-B14F-4D97-AF65-F5344CB8AC3E}">
        <p14:creationId xmlns:p14="http://schemas.microsoft.com/office/powerpoint/2010/main" val="660440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un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0368C-7392-4304-BF42-7F1D9B50453E}"/>
              </a:ext>
            </a:extLst>
          </p:cNvPr>
          <p:cNvSpPr>
            <a:spLocks noGrp="1"/>
          </p:cNvSpPr>
          <p:nvPr>
            <p:ph type="ctrTitle"/>
          </p:nvPr>
        </p:nvSpPr>
        <p:spPr>
          <a:xfrm>
            <a:off x="1524000" y="2235200"/>
            <a:ext cx="9144000" cy="2387600"/>
          </a:xfrm>
        </p:spPr>
        <p:txBody>
          <a:bodyPr anchor="ctr" anchorCtr="0"/>
          <a:lstStyle>
            <a:lvl1pPr algn="ctr">
              <a:defRPr sz="6000"/>
            </a:lvl1pPr>
          </a:lstStyle>
          <a:p>
            <a:r>
              <a:rPr lang="en-US" dirty="0"/>
              <a:t>Click to edit Master title style</a:t>
            </a:r>
          </a:p>
        </p:txBody>
      </p:sp>
      <p:sp>
        <p:nvSpPr>
          <p:cNvPr id="4" name="Date Placeholder 3">
            <a:extLst>
              <a:ext uri="{FF2B5EF4-FFF2-40B4-BE49-F238E27FC236}">
                <a16:creationId xmlns:a16="http://schemas.microsoft.com/office/drawing/2014/main" id="{DFCA59B6-7B42-4F35-A13D-352B3D473A20}"/>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754971E9-5F29-4FD1-A1DB-C8533DAD6B71}"/>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E28011B4-310F-4BF1-9A30-C608ED11AE1C}"/>
              </a:ext>
            </a:extLst>
          </p:cNvPr>
          <p:cNvSpPr>
            <a:spLocks noGrp="1"/>
          </p:cNvSpPr>
          <p:nvPr>
            <p:ph type="sldNum" sz="quarter" idx="12"/>
          </p:nvPr>
        </p:nvSpPr>
        <p:spPr/>
        <p:txBody>
          <a:bodyPr/>
          <a:lstStyle/>
          <a:p>
            <a:fld id="{4BE96267-9501-4B49-939F-F116B0669874}" type="slidenum">
              <a:rPr lang="en-US" smtClean="0"/>
              <a:t>‹#›</a:t>
            </a:fld>
            <a:endParaRPr lang="en-US"/>
          </a:p>
        </p:txBody>
      </p:sp>
    </p:spTree>
    <p:extLst>
      <p:ext uri="{BB962C8B-B14F-4D97-AF65-F5344CB8AC3E}">
        <p14:creationId xmlns:p14="http://schemas.microsoft.com/office/powerpoint/2010/main" val="1858878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Shape 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929515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Shape 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067421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Shape 23"/>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Shape 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402356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3B617-A7B8-41E3-B835-BF95BF9DAD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E94ACF-D995-4B61-A2FB-94D73CE6EB23}"/>
              </a:ext>
            </a:extLst>
          </p:cNvPr>
          <p:cNvSpPr>
            <a:spLocks noGrp="1"/>
          </p:cNvSpPr>
          <p:nvPr>
            <p:ph type="dt" sz="half" idx="10"/>
          </p:nvPr>
        </p:nvSpPr>
        <p:spPr/>
        <p:txBody>
          <a:bodyPr/>
          <a:lstStyle/>
          <a:p>
            <a:r>
              <a:rPr lang="en-US" smtClean="0"/>
              <a:t>2020-02-16</a:t>
            </a:r>
            <a:endParaRPr lang="en-US"/>
          </a:p>
        </p:txBody>
      </p:sp>
      <p:sp>
        <p:nvSpPr>
          <p:cNvPr id="4" name="Footer Placeholder 3">
            <a:extLst>
              <a:ext uri="{FF2B5EF4-FFF2-40B4-BE49-F238E27FC236}">
                <a16:creationId xmlns:a16="http://schemas.microsoft.com/office/drawing/2014/main" id="{C312AEB0-A948-4552-8F67-4431FCC36E20}"/>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5" name="Slide Number Placeholder 4">
            <a:extLst>
              <a:ext uri="{FF2B5EF4-FFF2-40B4-BE49-F238E27FC236}">
                <a16:creationId xmlns:a16="http://schemas.microsoft.com/office/drawing/2014/main" id="{2950CF4E-3EF3-43B3-916D-CEE810E20AC4}"/>
              </a:ext>
            </a:extLst>
          </p:cNvPr>
          <p:cNvSpPr>
            <a:spLocks noGrp="1"/>
          </p:cNvSpPr>
          <p:nvPr>
            <p:ph type="sldNum" sz="quarter" idx="12"/>
          </p:nvPr>
        </p:nvSpPr>
        <p:spPr/>
        <p:txBody>
          <a:bodyPr/>
          <a:lstStyle/>
          <a:p>
            <a:fld id="{4BE96267-9501-4B49-939F-F116B0669874}" type="slidenum">
              <a:rPr lang="en-US" smtClean="0"/>
              <a:t>‹#›</a:t>
            </a:fld>
            <a:endParaRPr lang="en-US"/>
          </a:p>
        </p:txBody>
      </p:sp>
    </p:spTree>
    <p:extLst>
      <p:ext uri="{BB962C8B-B14F-4D97-AF65-F5344CB8AC3E}">
        <p14:creationId xmlns:p14="http://schemas.microsoft.com/office/powerpoint/2010/main" val="39385345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37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smtClean="0"/>
              <a:t>2020-02-16</a:t>
            </a:r>
            <a:endParaRPr lang="en-US"/>
          </a:p>
        </p:txBody>
      </p:sp>
      <p:sp>
        <p:nvSpPr>
          <p:cNvPr id="5" name="Footer Placeholder 4"/>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p:cNvSpPr>
            <a:spLocks noGrp="1"/>
          </p:cNvSpPr>
          <p:nvPr>
            <p:ph type="sldNum" sz="quarter" idx="12"/>
          </p:nvPr>
        </p:nvSpPr>
        <p:spPr/>
        <p:txBody>
          <a:bodyPr/>
          <a:lstStyle/>
          <a:p>
            <a:fld id="{830B521D-924E-41F4-8E64-3A294EC10C49}" type="slidenum">
              <a:rPr lang="en-US" smtClean="0"/>
              <a:t>‹#›</a:t>
            </a:fld>
            <a:endParaRPr lang="en-US"/>
          </a:p>
        </p:txBody>
      </p:sp>
      <p:sp>
        <p:nvSpPr>
          <p:cNvPr id="11" name="Text Placeholder 10"/>
          <p:cNvSpPr>
            <a:spLocks noGrp="1"/>
          </p:cNvSpPr>
          <p:nvPr>
            <p:ph type="body" sz="quarter" idx="13"/>
          </p:nvPr>
        </p:nvSpPr>
        <p:spPr>
          <a:xfrm>
            <a:off x="838200" y="6079351"/>
            <a:ext cx="10515600" cy="273049"/>
          </a:xfrm>
        </p:spPr>
        <p:txBody>
          <a:bodyPr>
            <a:noAutofit/>
          </a:bodyPr>
          <a:lstStyle>
            <a:lvl1pPr marL="0" indent="0" algn="r">
              <a:buNone/>
              <a:defRPr sz="1600"/>
            </a:lvl1pPr>
          </a:lstStyle>
          <a:p>
            <a:pPr lvl="0"/>
            <a:r>
              <a:rPr lang="en-US"/>
              <a:t>Edit Master text styles</a:t>
            </a:r>
          </a:p>
        </p:txBody>
      </p:sp>
    </p:spTree>
    <p:extLst>
      <p:ext uri="{BB962C8B-B14F-4D97-AF65-F5344CB8AC3E}">
        <p14:creationId xmlns:p14="http://schemas.microsoft.com/office/powerpoint/2010/main" val="34673764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 Third Right No 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8A0823-F04F-47A2-93F0-DEA19CC0DF71}"/>
              </a:ext>
            </a:extLst>
          </p:cNvPr>
          <p:cNvSpPr>
            <a:spLocks noGrp="1"/>
          </p:cNvSpPr>
          <p:nvPr>
            <p:ph sz="half" idx="1"/>
          </p:nvPr>
        </p:nvSpPr>
        <p:spPr>
          <a:xfrm>
            <a:off x="838200" y="365125"/>
            <a:ext cx="2743200" cy="58118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D1019A-0B9C-4B13-ABC4-0A362744E31F}"/>
              </a:ext>
            </a:extLst>
          </p:cNvPr>
          <p:cNvSpPr>
            <a:spLocks noGrp="1"/>
          </p:cNvSpPr>
          <p:nvPr>
            <p:ph sz="half" idx="2"/>
          </p:nvPr>
        </p:nvSpPr>
        <p:spPr>
          <a:xfrm>
            <a:off x="4038600" y="365125"/>
            <a:ext cx="7315200" cy="58118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3F84DF-F5B4-453E-82BB-29C84B883808}"/>
              </a:ext>
            </a:extLst>
          </p:cNvPr>
          <p:cNvSpPr>
            <a:spLocks noGrp="1"/>
          </p:cNvSpPr>
          <p:nvPr>
            <p:ph type="dt" sz="half" idx="10"/>
          </p:nvPr>
        </p:nvSpPr>
        <p:spPr/>
        <p:txBody>
          <a:bodyPr/>
          <a:lstStyle/>
          <a:p>
            <a:r>
              <a:rPr lang="en-US" smtClean="0"/>
              <a:t>2020-02-16</a:t>
            </a:r>
            <a:endParaRPr lang="en-US"/>
          </a:p>
        </p:txBody>
      </p:sp>
      <p:sp>
        <p:nvSpPr>
          <p:cNvPr id="6" name="Footer Placeholder 5">
            <a:extLst>
              <a:ext uri="{FF2B5EF4-FFF2-40B4-BE49-F238E27FC236}">
                <a16:creationId xmlns:a16="http://schemas.microsoft.com/office/drawing/2014/main" id="{E8CD8138-596B-4DFB-8A4E-6A5E9D1517C8}"/>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7" name="Slide Number Placeholder 6">
            <a:extLst>
              <a:ext uri="{FF2B5EF4-FFF2-40B4-BE49-F238E27FC236}">
                <a16:creationId xmlns:a16="http://schemas.microsoft.com/office/drawing/2014/main" id="{36E42E92-E920-419E-88AE-CC21E286341B}"/>
              </a:ext>
            </a:extLst>
          </p:cNvPr>
          <p:cNvSpPr>
            <a:spLocks noGrp="1"/>
          </p:cNvSpPr>
          <p:nvPr>
            <p:ph type="sldNum" sz="quarter" idx="12"/>
          </p:nvPr>
        </p:nvSpPr>
        <p:spPr/>
        <p:txBody>
          <a:bodyPr/>
          <a:lstStyle/>
          <a:p>
            <a:fld id="{4BE96267-9501-4B49-939F-F116B0669874}" type="slidenum">
              <a:rPr lang="en-US" smtClean="0"/>
              <a:t>‹#›</a:t>
            </a:fld>
            <a:endParaRPr lang="en-US"/>
          </a:p>
        </p:txBody>
      </p:sp>
    </p:spTree>
    <p:extLst>
      <p:ext uri="{BB962C8B-B14F-4D97-AF65-F5344CB8AC3E}">
        <p14:creationId xmlns:p14="http://schemas.microsoft.com/office/powerpoint/2010/main" val="2160717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1D58D-BC80-4B7A-8AA4-ECC513F123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1C1D16-3028-440F-AC7E-A62A2C9835B3}"/>
              </a:ext>
            </a:extLst>
          </p:cNvPr>
          <p:cNvSpPr>
            <a:spLocks noGrp="1"/>
          </p:cNvSpPr>
          <p:nvPr>
            <p:ph idx="1"/>
          </p:nvPr>
        </p:nvSpPr>
        <p:spPr>
          <a:xfrm>
            <a:off x="838200" y="1825625"/>
            <a:ext cx="10515600" cy="41135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41F702-59F6-4552-BFED-7092915198D9}"/>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F8EB5FEF-1897-41CA-B328-6E5310B65C64}"/>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86C6B7A2-0E31-4F9E-B7E7-2B4E95F1CB80}"/>
              </a:ext>
            </a:extLst>
          </p:cNvPr>
          <p:cNvSpPr>
            <a:spLocks noGrp="1"/>
          </p:cNvSpPr>
          <p:nvPr>
            <p:ph type="sldNum" sz="quarter" idx="12"/>
          </p:nvPr>
        </p:nvSpPr>
        <p:spPr/>
        <p:txBody>
          <a:bodyPr/>
          <a:lstStyle/>
          <a:p>
            <a:fld id="{4BE96267-9501-4B49-939F-F116B0669874}" type="slidenum">
              <a:rPr lang="en-US" smtClean="0"/>
              <a:t>‹#›</a:t>
            </a:fld>
            <a:endParaRPr lang="en-US"/>
          </a:p>
        </p:txBody>
      </p:sp>
      <p:sp>
        <p:nvSpPr>
          <p:cNvPr id="8" name="Text Placeholder 7"/>
          <p:cNvSpPr>
            <a:spLocks noGrp="1"/>
          </p:cNvSpPr>
          <p:nvPr>
            <p:ph type="body" sz="quarter" idx="13"/>
          </p:nvPr>
        </p:nvSpPr>
        <p:spPr>
          <a:xfrm>
            <a:off x="838200" y="5939161"/>
            <a:ext cx="10515600" cy="237802"/>
          </a:xfrm>
        </p:spPr>
        <p:txBody>
          <a:bodyPr>
            <a:noAutofit/>
          </a:bodyPr>
          <a:lstStyle>
            <a:lvl1pPr marL="0" indent="0" algn="r">
              <a:buNone/>
              <a:defRPr sz="1200"/>
            </a:lvl1pPr>
          </a:lstStyle>
          <a:p>
            <a:pPr lvl="0"/>
            <a:r>
              <a:rPr lang="en-US" dirty="0" smtClean="0"/>
              <a:t>Edit Master text styles</a:t>
            </a:r>
          </a:p>
        </p:txBody>
      </p:sp>
    </p:spTree>
    <p:extLst>
      <p:ext uri="{BB962C8B-B14F-4D97-AF65-F5344CB8AC3E}">
        <p14:creationId xmlns:p14="http://schemas.microsoft.com/office/powerpoint/2010/main" val="93289456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Student Inp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1D58D-BC80-4B7A-8AA4-ECC513F123ED}"/>
              </a:ext>
            </a:extLst>
          </p:cNvPr>
          <p:cNvSpPr>
            <a:spLocks noGrp="1"/>
          </p:cNvSpPr>
          <p:nvPr>
            <p:ph type="title"/>
          </p:nvPr>
        </p:nvSpPr>
        <p:spPr>
          <a:xfrm>
            <a:off x="838200" y="365126"/>
            <a:ext cx="10515600" cy="628406"/>
          </a:xfrm>
        </p:spPr>
        <p:txBody>
          <a:bodyPr>
            <a:normAutofit/>
          </a:bodyPr>
          <a:lstStyle>
            <a:lvl1pPr algn="ct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E11C1D16-3028-440F-AC7E-A62A2C9835B3}"/>
              </a:ext>
            </a:extLst>
          </p:cNvPr>
          <p:cNvSpPr>
            <a:spLocks noGrp="1"/>
          </p:cNvSpPr>
          <p:nvPr>
            <p:ph idx="1"/>
          </p:nvPr>
        </p:nvSpPr>
        <p:spPr>
          <a:xfrm>
            <a:off x="838200" y="993532"/>
            <a:ext cx="10515600" cy="5183431"/>
          </a:xfrm>
        </p:spPr>
        <p:txBody>
          <a:bodyPr>
            <a:normAutofit/>
          </a:bodyPr>
          <a:lstStyle>
            <a:lvl1pPr marL="457200" indent="-457200">
              <a:buFont typeface="+mj-lt"/>
              <a:buAutoNum type="arabicPeriod"/>
              <a:defRPr sz="2400">
                <a:solidFill>
                  <a:schemeClr val="accent5"/>
                </a:solidFill>
              </a:defRPr>
            </a:lvl1pPr>
            <a:lvl2pPr marL="914400" indent="-457200">
              <a:buFont typeface="+mj-lt"/>
              <a:buAutoNum type="arabicPeriod"/>
              <a:defRPr sz="2000">
                <a:solidFill>
                  <a:schemeClr val="accent5"/>
                </a:solidFill>
              </a:defRPr>
            </a:lvl2pPr>
            <a:lvl3pPr marL="1257300" indent="-342900">
              <a:buFont typeface="+mj-lt"/>
              <a:buAutoNum type="arabicPeriod"/>
              <a:defRPr sz="1800">
                <a:solidFill>
                  <a:schemeClr val="accent5"/>
                </a:solidFill>
              </a:defRPr>
            </a:lvl3pPr>
            <a:lvl4pPr marL="1714500" indent="-342900">
              <a:buFont typeface="+mj-lt"/>
              <a:buAutoNum type="arabicPeriod"/>
              <a:defRPr sz="1600">
                <a:solidFill>
                  <a:schemeClr val="accent5"/>
                </a:solidFill>
              </a:defRPr>
            </a:lvl4pPr>
            <a:lvl5pPr marL="2171700" indent="-342900">
              <a:buFont typeface="+mj-lt"/>
              <a:buAutoNum type="arabicPeriod"/>
              <a:defRPr sz="16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A41F702-59F6-4552-BFED-7092915198D9}"/>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F8EB5FEF-1897-41CA-B328-6E5310B65C64}"/>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86C6B7A2-0E31-4F9E-B7E7-2B4E95F1CB80}"/>
              </a:ext>
            </a:extLst>
          </p:cNvPr>
          <p:cNvSpPr>
            <a:spLocks noGrp="1"/>
          </p:cNvSpPr>
          <p:nvPr>
            <p:ph type="sldNum" sz="quarter" idx="12"/>
          </p:nvPr>
        </p:nvSpPr>
        <p:spPr/>
        <p:txBody>
          <a:bodyPr/>
          <a:lstStyle/>
          <a:p>
            <a:fld id="{4BE96267-9501-4B49-939F-F116B0669874}" type="slidenum">
              <a:rPr lang="en-US" smtClean="0"/>
              <a:t>‹#›</a:t>
            </a:fld>
            <a:endParaRPr lang="en-US"/>
          </a:p>
        </p:txBody>
      </p:sp>
      <p:sp>
        <p:nvSpPr>
          <p:cNvPr id="7" name="Rectangle 6">
            <a:extLst>
              <a:ext uri="{FF2B5EF4-FFF2-40B4-BE49-F238E27FC236}">
                <a16:creationId xmlns:a16="http://schemas.microsoft.com/office/drawing/2014/main" id="{B7058B80-86AC-4EC6-BB3A-D55E10D6FD8D}"/>
              </a:ext>
            </a:extLst>
          </p:cNvPr>
          <p:cNvSpPr/>
          <p:nvPr userDrawn="1"/>
        </p:nvSpPr>
        <p:spPr>
          <a:xfrm>
            <a:off x="0" y="0"/>
            <a:ext cx="12192000" cy="6858000"/>
          </a:xfrm>
          <a:prstGeom prst="rect">
            <a:avLst/>
          </a:prstGeom>
          <a:noFill/>
          <a:ln w="317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507920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oup Discuss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1D58D-BC80-4B7A-8AA4-ECC513F123ED}"/>
              </a:ext>
            </a:extLst>
          </p:cNvPr>
          <p:cNvSpPr>
            <a:spLocks noGrp="1"/>
          </p:cNvSpPr>
          <p:nvPr>
            <p:ph type="title"/>
          </p:nvPr>
        </p:nvSpPr>
        <p:spPr>
          <a:xfrm>
            <a:off x="838200" y="365126"/>
            <a:ext cx="8963025" cy="628406"/>
          </a:xfrm>
        </p:spPr>
        <p:txBody>
          <a:bodyPr>
            <a:normAutofit/>
          </a:bodyPr>
          <a:lstStyle>
            <a:lvl1pPr algn="ct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E11C1D16-3028-440F-AC7E-A62A2C9835B3}"/>
              </a:ext>
            </a:extLst>
          </p:cNvPr>
          <p:cNvSpPr>
            <a:spLocks noGrp="1"/>
          </p:cNvSpPr>
          <p:nvPr>
            <p:ph idx="1"/>
          </p:nvPr>
        </p:nvSpPr>
        <p:spPr>
          <a:xfrm>
            <a:off x="838200" y="993532"/>
            <a:ext cx="10515600" cy="5183431"/>
          </a:xfrm>
        </p:spPr>
        <p:txBody>
          <a:bodyPr>
            <a:normAutofit/>
          </a:bodyPr>
          <a:lstStyle>
            <a:lvl1pPr marL="457200" indent="-457200">
              <a:buFont typeface="+mj-lt"/>
              <a:buAutoNum type="arabicPeriod"/>
              <a:defRPr sz="2400">
                <a:solidFill>
                  <a:schemeClr val="accent4"/>
                </a:solidFill>
              </a:defRPr>
            </a:lvl1pPr>
            <a:lvl2pPr marL="914400" indent="-457200">
              <a:buFont typeface="+mj-lt"/>
              <a:buAutoNum type="arabicPeriod"/>
              <a:defRPr sz="2000">
                <a:solidFill>
                  <a:schemeClr val="accent4"/>
                </a:solidFill>
              </a:defRPr>
            </a:lvl2pPr>
            <a:lvl3pPr marL="1257300" indent="-342900">
              <a:buFont typeface="+mj-lt"/>
              <a:buAutoNum type="arabicPeriod"/>
              <a:defRPr sz="1800">
                <a:solidFill>
                  <a:schemeClr val="accent4"/>
                </a:solidFill>
              </a:defRPr>
            </a:lvl3pPr>
            <a:lvl4pPr marL="1714500" indent="-342900">
              <a:buFont typeface="+mj-lt"/>
              <a:buAutoNum type="arabicPeriod"/>
              <a:defRPr sz="1600">
                <a:solidFill>
                  <a:schemeClr val="accent4"/>
                </a:solidFill>
              </a:defRPr>
            </a:lvl4pPr>
            <a:lvl5pPr marL="2171700" indent="-342900">
              <a:buFont typeface="+mj-lt"/>
              <a:buAutoNum type="arabicPeriod"/>
              <a:defRPr sz="1600">
                <a:solidFill>
                  <a:schemeClr val="accent4"/>
                </a:solidFill>
              </a:defRPr>
            </a:lvl5pPr>
          </a:lstStyle>
          <a:p>
            <a:pPr lvl="0"/>
            <a:r>
              <a:rPr lang="en-US" dirty="0"/>
              <a:t>Edit Master text styles</a:t>
            </a:r>
          </a:p>
          <a:p>
            <a:pPr lvl="1"/>
            <a:r>
              <a:rPr lang="en-US" dirty="0"/>
              <a:t>Second </a:t>
            </a:r>
            <a:r>
              <a:rPr lang="en-US" dirty="0" smtClean="0"/>
              <a:t>level</a:t>
            </a:r>
            <a:endParaRPr lang="en-US" dirty="0"/>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A41F702-59F6-4552-BFED-7092915198D9}"/>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F8EB5FEF-1897-41CA-B328-6E5310B65C64}"/>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86C6B7A2-0E31-4F9E-B7E7-2B4E95F1CB80}"/>
              </a:ext>
            </a:extLst>
          </p:cNvPr>
          <p:cNvSpPr>
            <a:spLocks noGrp="1"/>
          </p:cNvSpPr>
          <p:nvPr>
            <p:ph type="sldNum" sz="quarter" idx="12"/>
          </p:nvPr>
        </p:nvSpPr>
        <p:spPr/>
        <p:txBody>
          <a:bodyPr/>
          <a:lstStyle/>
          <a:p>
            <a:fld id="{4BE96267-9501-4B49-939F-F116B0669874}" type="slidenum">
              <a:rPr lang="en-US" smtClean="0"/>
              <a:t>‹#›</a:t>
            </a:fld>
            <a:endParaRPr lang="en-US"/>
          </a:p>
        </p:txBody>
      </p:sp>
      <p:sp>
        <p:nvSpPr>
          <p:cNvPr id="7" name="Rectangle 6">
            <a:extLst>
              <a:ext uri="{FF2B5EF4-FFF2-40B4-BE49-F238E27FC236}">
                <a16:creationId xmlns:a16="http://schemas.microsoft.com/office/drawing/2014/main" id="{B7058B80-86AC-4EC6-BB3A-D55E10D6FD8D}"/>
              </a:ext>
            </a:extLst>
          </p:cNvPr>
          <p:cNvSpPr/>
          <p:nvPr userDrawn="1"/>
        </p:nvSpPr>
        <p:spPr>
          <a:xfrm>
            <a:off x="0" y="0"/>
            <a:ext cx="12192000" cy="6858000"/>
          </a:xfrm>
          <a:prstGeom prst="rect">
            <a:avLst/>
          </a:prstGeom>
          <a:noFill/>
          <a:ln w="317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3" hasCustomPrompt="1"/>
          </p:nvPr>
        </p:nvSpPr>
        <p:spPr>
          <a:xfrm>
            <a:off x="9801225" y="365125"/>
            <a:ext cx="1552575" cy="628650"/>
          </a:xfrm>
        </p:spPr>
        <p:txBody>
          <a:bodyPr anchor="ctr"/>
          <a:lstStyle>
            <a:lvl1pPr marL="0" indent="0" algn="r">
              <a:buNone/>
              <a:defRPr sz="2400"/>
            </a:lvl1pPr>
          </a:lstStyle>
          <a:p>
            <a:pPr lvl="0"/>
            <a:r>
              <a:rPr lang="en-US" dirty="0" smtClean="0"/>
              <a:t>Timing</a:t>
            </a:r>
          </a:p>
        </p:txBody>
      </p:sp>
    </p:spTree>
    <p:extLst>
      <p:ext uri="{BB962C8B-B14F-4D97-AF65-F5344CB8AC3E}">
        <p14:creationId xmlns:p14="http://schemas.microsoft.com/office/powerpoint/2010/main" val="157769744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udent Input 2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1D58D-BC80-4B7A-8AA4-ECC513F123ED}"/>
              </a:ext>
            </a:extLst>
          </p:cNvPr>
          <p:cNvSpPr>
            <a:spLocks noGrp="1"/>
          </p:cNvSpPr>
          <p:nvPr>
            <p:ph type="title"/>
          </p:nvPr>
        </p:nvSpPr>
        <p:spPr>
          <a:xfrm>
            <a:off x="838200" y="365126"/>
            <a:ext cx="10515600" cy="628406"/>
          </a:xfrm>
        </p:spPr>
        <p:txBody>
          <a:bodyPr>
            <a:normAutofit/>
          </a:bodyPr>
          <a:lstStyle>
            <a:lvl1pPr algn="ct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E11C1D16-3028-440F-AC7E-A62A2C9835B3}"/>
              </a:ext>
            </a:extLst>
          </p:cNvPr>
          <p:cNvSpPr>
            <a:spLocks noGrp="1"/>
          </p:cNvSpPr>
          <p:nvPr>
            <p:ph idx="1"/>
          </p:nvPr>
        </p:nvSpPr>
        <p:spPr>
          <a:xfrm>
            <a:off x="838200" y="1358658"/>
            <a:ext cx="5257800" cy="4818306"/>
          </a:xfrm>
        </p:spPr>
        <p:txBody>
          <a:bodyPr>
            <a:normAutofit/>
          </a:bodyPr>
          <a:lstStyle>
            <a:lvl1pPr marL="457200" indent="-457200">
              <a:buFont typeface="+mj-lt"/>
              <a:buAutoNum type="arabicPeriod"/>
              <a:defRPr sz="2400">
                <a:solidFill>
                  <a:schemeClr val="accent5"/>
                </a:solidFill>
              </a:defRPr>
            </a:lvl1pPr>
            <a:lvl2pPr marL="914400" indent="-457200">
              <a:buFont typeface="+mj-lt"/>
              <a:buAutoNum type="arabicPeriod"/>
              <a:defRPr sz="2000">
                <a:solidFill>
                  <a:schemeClr val="accent5"/>
                </a:solidFill>
              </a:defRPr>
            </a:lvl2pPr>
            <a:lvl3pPr marL="1257300" indent="-342900">
              <a:buFont typeface="+mj-lt"/>
              <a:buAutoNum type="arabicPeriod"/>
              <a:defRPr sz="1800">
                <a:solidFill>
                  <a:schemeClr val="accent5"/>
                </a:solidFill>
              </a:defRPr>
            </a:lvl3pPr>
            <a:lvl4pPr marL="1714500" indent="-342900">
              <a:buFont typeface="+mj-lt"/>
              <a:buAutoNum type="arabicPeriod"/>
              <a:defRPr sz="1600">
                <a:solidFill>
                  <a:schemeClr val="accent5"/>
                </a:solidFill>
              </a:defRPr>
            </a:lvl4pPr>
            <a:lvl5pPr marL="2171700" indent="-342900">
              <a:buFont typeface="+mj-lt"/>
              <a:buAutoNum type="arabicPeriod"/>
              <a:defRPr sz="16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A41F702-59F6-4552-BFED-7092915198D9}"/>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F8EB5FEF-1897-41CA-B328-6E5310B65C64}"/>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86C6B7A2-0E31-4F9E-B7E7-2B4E95F1CB80}"/>
              </a:ext>
            </a:extLst>
          </p:cNvPr>
          <p:cNvSpPr>
            <a:spLocks noGrp="1"/>
          </p:cNvSpPr>
          <p:nvPr>
            <p:ph type="sldNum" sz="quarter" idx="12"/>
          </p:nvPr>
        </p:nvSpPr>
        <p:spPr/>
        <p:txBody>
          <a:bodyPr/>
          <a:lstStyle/>
          <a:p>
            <a:fld id="{4BE96267-9501-4B49-939F-F116B0669874}" type="slidenum">
              <a:rPr lang="en-US" smtClean="0"/>
              <a:t>‹#›</a:t>
            </a:fld>
            <a:endParaRPr lang="en-US"/>
          </a:p>
        </p:txBody>
      </p:sp>
      <p:sp>
        <p:nvSpPr>
          <p:cNvPr id="7" name="Rectangle 6">
            <a:extLst>
              <a:ext uri="{FF2B5EF4-FFF2-40B4-BE49-F238E27FC236}">
                <a16:creationId xmlns:a16="http://schemas.microsoft.com/office/drawing/2014/main" id="{B7058B80-86AC-4EC6-BB3A-D55E10D6FD8D}"/>
              </a:ext>
            </a:extLst>
          </p:cNvPr>
          <p:cNvSpPr/>
          <p:nvPr userDrawn="1"/>
        </p:nvSpPr>
        <p:spPr>
          <a:xfrm>
            <a:off x="0" y="0"/>
            <a:ext cx="12192000" cy="6858000"/>
          </a:xfrm>
          <a:prstGeom prst="rect">
            <a:avLst/>
          </a:prstGeom>
          <a:noFill/>
          <a:ln w="317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76F3CC88-D8F5-4F38-B9B9-0063DF4FC4CA}"/>
              </a:ext>
            </a:extLst>
          </p:cNvPr>
          <p:cNvSpPr>
            <a:spLocks noGrp="1"/>
          </p:cNvSpPr>
          <p:nvPr>
            <p:ph idx="13"/>
          </p:nvPr>
        </p:nvSpPr>
        <p:spPr>
          <a:xfrm>
            <a:off x="6096000" y="1362074"/>
            <a:ext cx="5257800" cy="4814888"/>
          </a:xfrm>
        </p:spPr>
        <p:txBody>
          <a:bodyPr>
            <a:normAutofit/>
          </a:bodyPr>
          <a:lstStyle>
            <a:lvl1pPr marL="457200" indent="-457200">
              <a:buFont typeface="+mj-lt"/>
              <a:buAutoNum type="arabicPeriod"/>
              <a:defRPr sz="2400">
                <a:solidFill>
                  <a:schemeClr val="accent5"/>
                </a:solidFill>
              </a:defRPr>
            </a:lvl1pPr>
            <a:lvl2pPr marL="914400" indent="-457200">
              <a:buFont typeface="+mj-lt"/>
              <a:buAutoNum type="arabicPeriod"/>
              <a:defRPr sz="2000">
                <a:solidFill>
                  <a:schemeClr val="accent5"/>
                </a:solidFill>
              </a:defRPr>
            </a:lvl2pPr>
            <a:lvl3pPr marL="1257300" indent="-342900">
              <a:buFont typeface="+mj-lt"/>
              <a:buAutoNum type="arabicPeriod"/>
              <a:defRPr sz="1800">
                <a:solidFill>
                  <a:schemeClr val="accent5"/>
                </a:solidFill>
              </a:defRPr>
            </a:lvl3pPr>
            <a:lvl4pPr marL="1714500" indent="-342900">
              <a:buFont typeface="+mj-lt"/>
              <a:buAutoNum type="arabicPeriod"/>
              <a:defRPr sz="1600">
                <a:solidFill>
                  <a:schemeClr val="accent5"/>
                </a:solidFill>
              </a:defRPr>
            </a:lvl4pPr>
            <a:lvl5pPr marL="2171700" indent="-342900">
              <a:buFont typeface="+mj-lt"/>
              <a:buAutoNum type="arabicPeriod"/>
              <a:defRPr sz="16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4C0E4946-2ADE-4E84-955F-175457507042}"/>
              </a:ext>
            </a:extLst>
          </p:cNvPr>
          <p:cNvSpPr>
            <a:spLocks noGrp="1"/>
          </p:cNvSpPr>
          <p:nvPr>
            <p:ph type="body" sz="quarter" idx="14"/>
          </p:nvPr>
        </p:nvSpPr>
        <p:spPr>
          <a:xfrm>
            <a:off x="838200" y="993775"/>
            <a:ext cx="5257800" cy="365125"/>
          </a:xfrm>
        </p:spPr>
        <p:txBody>
          <a:bodyPr/>
          <a:lstStyle>
            <a:lvl1pPr marL="0" indent="0" algn="ctr">
              <a:buNone/>
              <a:defRPr/>
            </a:lvl1pPr>
          </a:lstStyle>
          <a:p>
            <a:pPr lvl="0"/>
            <a:r>
              <a:rPr lang="en-US" dirty="0"/>
              <a:t>Click to edit Master text styles</a:t>
            </a:r>
          </a:p>
        </p:txBody>
      </p:sp>
      <p:sp>
        <p:nvSpPr>
          <p:cNvPr id="12" name="Text Placeholder 10">
            <a:extLst>
              <a:ext uri="{FF2B5EF4-FFF2-40B4-BE49-F238E27FC236}">
                <a16:creationId xmlns:a16="http://schemas.microsoft.com/office/drawing/2014/main" id="{189BC5ED-C640-47D8-A474-7E90C59FFF5F}"/>
              </a:ext>
            </a:extLst>
          </p:cNvPr>
          <p:cNvSpPr>
            <a:spLocks noGrp="1"/>
          </p:cNvSpPr>
          <p:nvPr>
            <p:ph type="body" sz="quarter" idx="15"/>
          </p:nvPr>
        </p:nvSpPr>
        <p:spPr>
          <a:xfrm>
            <a:off x="6096000" y="996706"/>
            <a:ext cx="5257800" cy="365125"/>
          </a:xfrm>
        </p:spPr>
        <p:txBody>
          <a:bodyPr/>
          <a:lstStyle>
            <a:lvl1pPr marL="0" indent="0" algn="ctr">
              <a:buNone/>
              <a:defRPr/>
            </a:lvl1pPr>
          </a:lstStyle>
          <a:p>
            <a:pPr lvl="0"/>
            <a:r>
              <a:rPr lang="en-US" dirty="0"/>
              <a:t>Click to edit Master text styles</a:t>
            </a:r>
          </a:p>
        </p:txBody>
      </p:sp>
    </p:spTree>
    <p:extLst>
      <p:ext uri="{BB962C8B-B14F-4D97-AF65-F5344CB8AC3E}">
        <p14:creationId xmlns:p14="http://schemas.microsoft.com/office/powerpoint/2010/main" val="342224163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bate ">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058B80-86AC-4EC6-BB3A-D55E10D6FD8D}"/>
              </a:ext>
            </a:extLst>
          </p:cNvPr>
          <p:cNvSpPr/>
          <p:nvPr userDrawn="1"/>
        </p:nvSpPr>
        <p:spPr>
          <a:xfrm>
            <a:off x="0" y="0"/>
            <a:ext cx="12192000" cy="6858000"/>
          </a:xfrm>
          <a:prstGeom prst="rect">
            <a:avLst/>
          </a:prstGeom>
          <a:noFill/>
          <a:ln w="317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7058B80-86AC-4EC6-BB3A-D55E10D6FD8D}"/>
              </a:ext>
            </a:extLst>
          </p:cNvPr>
          <p:cNvSpPr/>
          <p:nvPr userDrawn="1"/>
        </p:nvSpPr>
        <p:spPr>
          <a:xfrm>
            <a:off x="6096000" y="0"/>
            <a:ext cx="6096000" cy="6858000"/>
          </a:xfrm>
          <a:prstGeom prst="rect">
            <a:avLst/>
          </a:prstGeom>
          <a:noFill/>
          <a:ln w="317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5743575" y="160020"/>
            <a:ext cx="809626" cy="6547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21D58D-BC80-4B7A-8AA4-ECC513F123ED}"/>
              </a:ext>
            </a:extLst>
          </p:cNvPr>
          <p:cNvSpPr>
            <a:spLocks noGrp="1"/>
          </p:cNvSpPr>
          <p:nvPr>
            <p:ph type="title"/>
          </p:nvPr>
        </p:nvSpPr>
        <p:spPr>
          <a:xfrm>
            <a:off x="838200" y="365126"/>
            <a:ext cx="10515600" cy="628406"/>
          </a:xfrm>
        </p:spPr>
        <p:txBody>
          <a:bodyPr>
            <a:normAutofit/>
          </a:bodyPr>
          <a:lstStyle>
            <a:lvl1pPr algn="ct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E11C1D16-3028-440F-AC7E-A62A2C9835B3}"/>
              </a:ext>
            </a:extLst>
          </p:cNvPr>
          <p:cNvSpPr>
            <a:spLocks noGrp="1"/>
          </p:cNvSpPr>
          <p:nvPr>
            <p:ph idx="1"/>
          </p:nvPr>
        </p:nvSpPr>
        <p:spPr>
          <a:xfrm>
            <a:off x="838200" y="1358658"/>
            <a:ext cx="5257800" cy="4818306"/>
          </a:xfrm>
        </p:spPr>
        <p:txBody>
          <a:bodyPr>
            <a:normAutofit/>
          </a:bodyPr>
          <a:lstStyle>
            <a:lvl1pPr marL="457200" indent="-457200">
              <a:buFont typeface="+mj-lt"/>
              <a:buAutoNum type="arabicPeriod"/>
              <a:defRPr sz="2400">
                <a:solidFill>
                  <a:schemeClr val="accent5"/>
                </a:solidFill>
              </a:defRPr>
            </a:lvl1pPr>
            <a:lvl2pPr marL="914400" indent="-457200">
              <a:buFont typeface="+mj-lt"/>
              <a:buAutoNum type="arabicPeriod"/>
              <a:defRPr sz="2000">
                <a:solidFill>
                  <a:schemeClr val="accent5"/>
                </a:solidFill>
              </a:defRPr>
            </a:lvl2pPr>
            <a:lvl3pPr marL="1257300" indent="-342900">
              <a:buFont typeface="+mj-lt"/>
              <a:buAutoNum type="arabicPeriod"/>
              <a:defRPr sz="1800">
                <a:solidFill>
                  <a:schemeClr val="accent5"/>
                </a:solidFill>
              </a:defRPr>
            </a:lvl3pPr>
            <a:lvl4pPr marL="1714500" indent="-342900">
              <a:buFont typeface="+mj-lt"/>
              <a:buAutoNum type="arabicPeriod"/>
              <a:defRPr sz="1600">
                <a:solidFill>
                  <a:schemeClr val="accent5"/>
                </a:solidFill>
              </a:defRPr>
            </a:lvl4pPr>
            <a:lvl5pPr marL="2171700" indent="-342900">
              <a:buFont typeface="+mj-lt"/>
              <a:buAutoNum type="arabicPeriod"/>
              <a:defRPr sz="16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A41F702-59F6-4552-BFED-7092915198D9}"/>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F8EB5FEF-1897-41CA-B328-6E5310B65C64}"/>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86C6B7A2-0E31-4F9E-B7E7-2B4E95F1CB80}"/>
              </a:ext>
            </a:extLst>
          </p:cNvPr>
          <p:cNvSpPr>
            <a:spLocks noGrp="1"/>
          </p:cNvSpPr>
          <p:nvPr>
            <p:ph type="sldNum" sz="quarter" idx="12"/>
          </p:nvPr>
        </p:nvSpPr>
        <p:spPr/>
        <p:txBody>
          <a:bodyPr/>
          <a:lstStyle/>
          <a:p>
            <a:fld id="{4BE96267-9501-4B49-939F-F116B0669874}" type="slidenum">
              <a:rPr lang="en-US" smtClean="0"/>
              <a:t>‹#›</a:t>
            </a:fld>
            <a:endParaRPr lang="en-US"/>
          </a:p>
        </p:txBody>
      </p:sp>
      <p:sp>
        <p:nvSpPr>
          <p:cNvPr id="8" name="Content Placeholder 2">
            <a:extLst>
              <a:ext uri="{FF2B5EF4-FFF2-40B4-BE49-F238E27FC236}">
                <a16:creationId xmlns:a16="http://schemas.microsoft.com/office/drawing/2014/main" id="{76F3CC88-D8F5-4F38-B9B9-0063DF4FC4CA}"/>
              </a:ext>
            </a:extLst>
          </p:cNvPr>
          <p:cNvSpPr>
            <a:spLocks noGrp="1"/>
          </p:cNvSpPr>
          <p:nvPr>
            <p:ph idx="13"/>
          </p:nvPr>
        </p:nvSpPr>
        <p:spPr>
          <a:xfrm>
            <a:off x="6096000" y="1362074"/>
            <a:ext cx="5257800" cy="4814888"/>
          </a:xfrm>
        </p:spPr>
        <p:txBody>
          <a:bodyPr>
            <a:normAutofit/>
          </a:bodyPr>
          <a:lstStyle>
            <a:lvl1pPr marL="457200" indent="-457200">
              <a:buFont typeface="+mj-lt"/>
              <a:buAutoNum type="arabicPeriod"/>
              <a:defRPr sz="2400">
                <a:solidFill>
                  <a:schemeClr val="accent4"/>
                </a:solidFill>
              </a:defRPr>
            </a:lvl1pPr>
            <a:lvl2pPr marL="914400" indent="-457200">
              <a:buFont typeface="+mj-lt"/>
              <a:buAutoNum type="arabicPeriod"/>
              <a:defRPr sz="2000">
                <a:solidFill>
                  <a:schemeClr val="accent4"/>
                </a:solidFill>
              </a:defRPr>
            </a:lvl2pPr>
            <a:lvl3pPr marL="1257300" indent="-342900">
              <a:buFont typeface="+mj-lt"/>
              <a:buAutoNum type="arabicPeriod"/>
              <a:defRPr sz="1800">
                <a:solidFill>
                  <a:schemeClr val="accent4"/>
                </a:solidFill>
              </a:defRPr>
            </a:lvl3pPr>
            <a:lvl4pPr marL="1714500" indent="-342900">
              <a:buFont typeface="+mj-lt"/>
              <a:buAutoNum type="arabicPeriod"/>
              <a:defRPr sz="1600">
                <a:solidFill>
                  <a:schemeClr val="accent4"/>
                </a:solidFill>
              </a:defRPr>
            </a:lvl4pPr>
            <a:lvl5pPr marL="2171700" indent="-342900">
              <a:buFont typeface="+mj-lt"/>
              <a:buAutoNum type="arabicPeriod"/>
              <a:defRPr sz="16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4C0E4946-2ADE-4E84-955F-175457507042}"/>
              </a:ext>
            </a:extLst>
          </p:cNvPr>
          <p:cNvSpPr>
            <a:spLocks noGrp="1"/>
          </p:cNvSpPr>
          <p:nvPr>
            <p:ph type="body" sz="quarter" idx="14"/>
          </p:nvPr>
        </p:nvSpPr>
        <p:spPr>
          <a:xfrm>
            <a:off x="838200" y="993775"/>
            <a:ext cx="5257800" cy="365125"/>
          </a:xfrm>
        </p:spPr>
        <p:txBody>
          <a:bodyPr/>
          <a:lstStyle>
            <a:lvl1pPr marL="0" indent="0" algn="ctr">
              <a:buNone/>
              <a:defRPr/>
            </a:lvl1pPr>
          </a:lstStyle>
          <a:p>
            <a:pPr lvl="0"/>
            <a:r>
              <a:rPr lang="en-US" dirty="0"/>
              <a:t>Click to edit Master text styles</a:t>
            </a:r>
          </a:p>
        </p:txBody>
      </p:sp>
      <p:sp>
        <p:nvSpPr>
          <p:cNvPr id="12" name="Text Placeholder 10">
            <a:extLst>
              <a:ext uri="{FF2B5EF4-FFF2-40B4-BE49-F238E27FC236}">
                <a16:creationId xmlns:a16="http://schemas.microsoft.com/office/drawing/2014/main" id="{189BC5ED-C640-47D8-A474-7E90C59FFF5F}"/>
              </a:ext>
            </a:extLst>
          </p:cNvPr>
          <p:cNvSpPr>
            <a:spLocks noGrp="1"/>
          </p:cNvSpPr>
          <p:nvPr>
            <p:ph type="body" sz="quarter" idx="15"/>
          </p:nvPr>
        </p:nvSpPr>
        <p:spPr>
          <a:xfrm>
            <a:off x="6096000" y="996706"/>
            <a:ext cx="5257800" cy="365125"/>
          </a:xfrm>
        </p:spPr>
        <p:txBody>
          <a:bodyPr/>
          <a:lstStyle>
            <a:lvl1pPr marL="0" indent="0" algn="ctr">
              <a:buNone/>
              <a:defRPr/>
            </a:lvl1pPr>
          </a:lstStyle>
          <a:p>
            <a:pPr lvl="0"/>
            <a:r>
              <a:rPr lang="en-US" dirty="0"/>
              <a:t>Click to edit Master text styles</a:t>
            </a:r>
          </a:p>
        </p:txBody>
      </p:sp>
    </p:spTree>
    <p:extLst>
      <p:ext uri="{BB962C8B-B14F-4D97-AF65-F5344CB8AC3E}">
        <p14:creationId xmlns:p14="http://schemas.microsoft.com/office/powerpoint/2010/main" val="15648395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udent Input Transfor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1D58D-BC80-4B7A-8AA4-ECC513F123ED}"/>
              </a:ext>
            </a:extLst>
          </p:cNvPr>
          <p:cNvSpPr>
            <a:spLocks noGrp="1"/>
          </p:cNvSpPr>
          <p:nvPr>
            <p:ph type="title"/>
          </p:nvPr>
        </p:nvSpPr>
        <p:spPr>
          <a:xfrm>
            <a:off x="838200" y="365126"/>
            <a:ext cx="10515600" cy="628406"/>
          </a:xfrm>
        </p:spPr>
        <p:txBody>
          <a:bodyPr>
            <a:normAutofit/>
          </a:bodyPr>
          <a:lstStyle>
            <a:lvl1pPr algn="ct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E11C1D16-3028-440F-AC7E-A62A2C9835B3}"/>
              </a:ext>
            </a:extLst>
          </p:cNvPr>
          <p:cNvSpPr>
            <a:spLocks noGrp="1"/>
          </p:cNvSpPr>
          <p:nvPr>
            <p:ph idx="1"/>
          </p:nvPr>
        </p:nvSpPr>
        <p:spPr>
          <a:xfrm>
            <a:off x="838200" y="993532"/>
            <a:ext cx="5257800" cy="5183431"/>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A41F702-59F6-4552-BFED-7092915198D9}"/>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F8EB5FEF-1897-41CA-B328-6E5310B65C64}"/>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86C6B7A2-0E31-4F9E-B7E7-2B4E95F1CB80}"/>
              </a:ext>
            </a:extLst>
          </p:cNvPr>
          <p:cNvSpPr>
            <a:spLocks noGrp="1"/>
          </p:cNvSpPr>
          <p:nvPr>
            <p:ph type="sldNum" sz="quarter" idx="12"/>
          </p:nvPr>
        </p:nvSpPr>
        <p:spPr/>
        <p:txBody>
          <a:bodyPr/>
          <a:lstStyle/>
          <a:p>
            <a:fld id="{4BE96267-9501-4B49-939F-F116B0669874}" type="slidenum">
              <a:rPr lang="en-US" smtClean="0"/>
              <a:t>‹#›</a:t>
            </a:fld>
            <a:endParaRPr lang="en-US"/>
          </a:p>
        </p:txBody>
      </p:sp>
      <p:sp>
        <p:nvSpPr>
          <p:cNvPr id="7" name="Rectangle 6">
            <a:extLst>
              <a:ext uri="{FF2B5EF4-FFF2-40B4-BE49-F238E27FC236}">
                <a16:creationId xmlns:a16="http://schemas.microsoft.com/office/drawing/2014/main" id="{B7058B80-86AC-4EC6-BB3A-D55E10D6FD8D}"/>
              </a:ext>
            </a:extLst>
          </p:cNvPr>
          <p:cNvSpPr/>
          <p:nvPr userDrawn="1"/>
        </p:nvSpPr>
        <p:spPr>
          <a:xfrm>
            <a:off x="0" y="0"/>
            <a:ext cx="12192000" cy="6858000"/>
          </a:xfrm>
          <a:prstGeom prst="rect">
            <a:avLst/>
          </a:prstGeom>
          <a:noFill/>
          <a:ln w="317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76F3CC88-D8F5-4F38-B9B9-0063DF4FC4CA}"/>
              </a:ext>
            </a:extLst>
          </p:cNvPr>
          <p:cNvSpPr>
            <a:spLocks noGrp="1"/>
          </p:cNvSpPr>
          <p:nvPr>
            <p:ph idx="13"/>
          </p:nvPr>
        </p:nvSpPr>
        <p:spPr>
          <a:xfrm>
            <a:off x="6096000" y="993531"/>
            <a:ext cx="5257800" cy="5183431"/>
          </a:xfrm>
        </p:spPr>
        <p:txBody>
          <a:bodyPr>
            <a:normAutofit/>
          </a:bodyPr>
          <a:lstStyle>
            <a:lvl1pPr>
              <a:defRPr sz="2400">
                <a:solidFill>
                  <a:schemeClr val="accent5"/>
                </a:solidFill>
              </a:defRPr>
            </a:lvl1pPr>
            <a:lvl2pPr>
              <a:defRPr sz="2000">
                <a:solidFill>
                  <a:schemeClr val="accent5"/>
                </a:solidFill>
              </a:defRPr>
            </a:lvl2pPr>
            <a:lvl3pPr>
              <a:defRPr sz="1800">
                <a:solidFill>
                  <a:schemeClr val="accent5"/>
                </a:solidFill>
              </a:defRPr>
            </a:lvl3pPr>
            <a:lvl4pPr>
              <a:defRPr sz="1600">
                <a:solidFill>
                  <a:schemeClr val="accent5"/>
                </a:solidFill>
              </a:defRPr>
            </a:lvl4pPr>
            <a:lvl5pPr>
              <a:defRPr sz="16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4234159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B2CA9-9D7E-4C35-B212-EFFC6C2D8C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0BD87B-0125-42AA-9FC6-3BB35CA667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293FC2F-09D8-40A8-B10B-2FDB259DB424}"/>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BE5F52D0-FDF2-47A4-8113-4954951E6F98}"/>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B4E4442A-453E-435F-BD38-A0E2BCECAC8C}"/>
              </a:ext>
            </a:extLst>
          </p:cNvPr>
          <p:cNvSpPr>
            <a:spLocks noGrp="1"/>
          </p:cNvSpPr>
          <p:nvPr>
            <p:ph type="sldNum" sz="quarter" idx="12"/>
          </p:nvPr>
        </p:nvSpPr>
        <p:spPr/>
        <p:txBody>
          <a:bodyPr/>
          <a:lstStyle/>
          <a:p>
            <a:fld id="{4BE96267-9501-4B49-939F-F116B0669874}" type="slidenum">
              <a:rPr lang="en-US" smtClean="0"/>
              <a:t>‹#›</a:t>
            </a:fld>
            <a:endParaRPr lang="en-US"/>
          </a:p>
        </p:txBody>
      </p:sp>
    </p:spTree>
    <p:extLst>
      <p:ext uri="{BB962C8B-B14F-4D97-AF65-F5344CB8AC3E}">
        <p14:creationId xmlns:p14="http://schemas.microsoft.com/office/powerpoint/2010/main" val="3318208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5936C19-F6BA-43D3-ACE3-ECFAAAF2DF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2020-02-16</a:t>
            </a:r>
            <a:endParaRPr lang="en-US"/>
          </a:p>
        </p:txBody>
      </p:sp>
      <p:sp>
        <p:nvSpPr>
          <p:cNvPr id="5" name="Footer Placeholder 4">
            <a:extLst>
              <a:ext uri="{FF2B5EF4-FFF2-40B4-BE49-F238E27FC236}">
                <a16:creationId xmlns:a16="http://schemas.microsoft.com/office/drawing/2014/main" id="{5377B91B-0F0E-443C-ACE4-2139FD5DB9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13B2F1EB-4941-47AB-B00A-FBB8530DBF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96267-9501-4B49-939F-F116B0669874}" type="slidenum">
              <a:rPr lang="en-US" smtClean="0"/>
              <a:t>‹#›</a:t>
            </a:fld>
            <a:endParaRPr lang="en-US"/>
          </a:p>
        </p:txBody>
      </p:sp>
      <p:sp>
        <p:nvSpPr>
          <p:cNvPr id="2" name="Title Placeholder 1">
            <a:extLst>
              <a:ext uri="{FF2B5EF4-FFF2-40B4-BE49-F238E27FC236}">
                <a16:creationId xmlns:a16="http://schemas.microsoft.com/office/drawing/2014/main" id="{4FAF5604-9C2A-4958-91A6-2A1F2DE0CA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66066B-685D-429B-9EDD-6E5369DD03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909068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69" r:id="rId5"/>
    <p:sldLayoutId id="2147483665" r:id="rId6"/>
    <p:sldLayoutId id="2147483671" r:id="rId7"/>
    <p:sldLayoutId id="2147483666" r:id="rId8"/>
    <p:sldLayoutId id="2147483651" r:id="rId9"/>
    <p:sldLayoutId id="2147483652" r:id="rId10"/>
    <p:sldLayoutId id="2147483667" r:id="rId11"/>
    <p:sldLayoutId id="2147483668" r:id="rId12"/>
    <p:sldLayoutId id="2147483653" r:id="rId13"/>
    <p:sldLayoutId id="2147483654" r:id="rId14"/>
    <p:sldLayoutId id="2147483655" r:id="rId15"/>
    <p:sldLayoutId id="2147483656" r:id="rId16"/>
    <p:sldLayoutId id="2147483657" r:id="rId17"/>
    <p:sldLayoutId id="2147483658" r:id="rId18"/>
    <p:sldLayoutId id="2147483659" r:id="rId19"/>
    <p:sldLayoutId id="2147483662" r:id="rId20"/>
    <p:sldLayoutId id="2147483663" r:id="rId21"/>
    <p:sldLayoutId id="2147483664" r:id="rId22"/>
    <p:sldLayoutId id="2147483672" r:id="rId23"/>
    <p:sldLayoutId id="2147483673" r:id="rId24"/>
    <p:sldLayoutId id="2147483674" r:id="rId2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Segoe UI" panose="020B0502040204020203"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egoe UI" panose="020B0502040204020203"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egoe UI" panose="020B0502040204020203"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egoe UI" panose="020B0502040204020203"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egoe UI" panose="020B0502040204020203"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17.jpeg"/></Relationships>
</file>

<file path=ppt/slides/_rels/slide4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9.jpeg"/></Relationships>
</file>

<file path=ppt/slides/_rels/slide4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6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6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3.xml"/><Relationship Id="rId5" Type="http://schemas.openxmlformats.org/officeDocument/2006/relationships/image" Target="../media/image35.png"/><Relationship Id="rId4" Type="http://schemas.openxmlformats.org/officeDocument/2006/relationships/image" Target="../media/image3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0.xml"/><Relationship Id="rId1" Type="http://schemas.openxmlformats.org/officeDocument/2006/relationships/vmlDrawing" Target="../drawings/vmlDrawing1.vml"/><Relationship Id="rId4" Type="http://schemas.openxmlformats.org/officeDocument/2006/relationships/image" Target="../media/image37.emf"/></Relationships>
</file>

<file path=ppt/slides/_rels/slide7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hyperlink" Target="https://xkcd.com/1425/" TargetMode="External"/><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hyperlink" Target="https://edugames.design/feedback" TargetMode="Externa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0B78E-2F00-42B7-80D1-D054633F5442}"/>
              </a:ext>
            </a:extLst>
          </p:cNvPr>
          <p:cNvSpPr>
            <a:spLocks noGrp="1"/>
          </p:cNvSpPr>
          <p:nvPr>
            <p:ph type="ctrTitle"/>
          </p:nvPr>
        </p:nvSpPr>
        <p:spPr>
          <a:xfrm>
            <a:off x="1524000" y="1122363"/>
            <a:ext cx="9144000" cy="2387600"/>
          </a:xfrm>
        </p:spPr>
        <p:txBody>
          <a:bodyPr anchor="ctr">
            <a:normAutofit/>
          </a:bodyPr>
          <a:lstStyle/>
          <a:p>
            <a:r>
              <a:rPr lang="en-US" dirty="0"/>
              <a:t>5</a:t>
            </a:r>
            <a:r>
              <a:rPr lang="en-US" dirty="0" smtClean="0"/>
              <a:t> – Educational Game Design Process</a:t>
            </a:r>
            <a:endParaRPr lang="en-US" dirty="0"/>
          </a:p>
        </p:txBody>
      </p:sp>
      <p:sp>
        <p:nvSpPr>
          <p:cNvPr id="3" name="Subtitle 2">
            <a:extLst>
              <a:ext uri="{FF2B5EF4-FFF2-40B4-BE49-F238E27FC236}">
                <a16:creationId xmlns:a16="http://schemas.microsoft.com/office/drawing/2014/main" id="{B314AFE1-85AB-455F-8967-B7BC71A07CB3}"/>
              </a:ext>
            </a:extLst>
          </p:cNvPr>
          <p:cNvSpPr>
            <a:spLocks noGrp="1"/>
          </p:cNvSpPr>
          <p:nvPr>
            <p:ph type="subTitle" idx="1"/>
          </p:nvPr>
        </p:nvSpPr>
        <p:spPr>
          <a:xfrm>
            <a:off x="1524000" y="3602038"/>
            <a:ext cx="9144000" cy="1655762"/>
          </a:xfrm>
        </p:spPr>
        <p:txBody>
          <a:bodyPr>
            <a:normAutofit lnSpcReduction="10000"/>
          </a:bodyPr>
          <a:lstStyle/>
          <a:p>
            <a:r>
              <a:rPr lang="en-US" dirty="0"/>
              <a:t>Design of Educational Games</a:t>
            </a:r>
          </a:p>
          <a:p>
            <a:r>
              <a:rPr lang="en-US" dirty="0"/>
              <a:t>05418/05818 Human-Computer Interaction Institute</a:t>
            </a:r>
          </a:p>
          <a:p>
            <a:endParaRPr lang="en-US" dirty="0"/>
          </a:p>
          <a:p>
            <a:r>
              <a:rPr lang="en-US" dirty="0"/>
              <a:t>Erik Harpstead</a:t>
            </a:r>
          </a:p>
        </p:txBody>
      </p:sp>
    </p:spTree>
    <p:extLst>
      <p:ext uri="{BB962C8B-B14F-4D97-AF65-F5344CB8AC3E}">
        <p14:creationId xmlns:p14="http://schemas.microsoft.com/office/powerpoint/2010/main" val="1109286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C3A6874-2A7B-4D01-B04A-E1496D5E77F0}"/>
              </a:ext>
            </a:extLst>
          </p:cNvPr>
          <p:cNvSpPr>
            <a:spLocks noGrp="1"/>
          </p:cNvSpPr>
          <p:nvPr>
            <p:ph type="title"/>
          </p:nvPr>
        </p:nvSpPr>
        <p:spPr/>
        <p:txBody>
          <a:bodyPr/>
          <a:lstStyle/>
          <a:p>
            <a:r>
              <a:rPr lang="en-US" dirty="0"/>
              <a:t>General Challenge of Design</a:t>
            </a:r>
          </a:p>
        </p:txBody>
      </p:sp>
      <p:sp>
        <p:nvSpPr>
          <p:cNvPr id="7" name="Content Placeholder 6">
            <a:extLst>
              <a:ext uri="{FF2B5EF4-FFF2-40B4-BE49-F238E27FC236}">
                <a16:creationId xmlns:a16="http://schemas.microsoft.com/office/drawing/2014/main" id="{7D0CC117-4D0E-484E-B15C-8E81D85C6E26}"/>
              </a:ext>
            </a:extLst>
          </p:cNvPr>
          <p:cNvSpPr>
            <a:spLocks noGrp="1"/>
          </p:cNvSpPr>
          <p:nvPr>
            <p:ph sz="half" idx="1"/>
          </p:nvPr>
        </p:nvSpPr>
        <p:spPr/>
        <p:txBody>
          <a:bodyPr/>
          <a:lstStyle/>
          <a:p>
            <a:r>
              <a:rPr lang="en-US" dirty="0"/>
              <a:t>How do I get to something from nothing?</a:t>
            </a:r>
          </a:p>
        </p:txBody>
      </p:sp>
      <p:sp>
        <p:nvSpPr>
          <p:cNvPr id="2" name="Content Placeholder 1">
            <a:extLst>
              <a:ext uri="{FF2B5EF4-FFF2-40B4-BE49-F238E27FC236}">
                <a16:creationId xmlns:a16="http://schemas.microsoft.com/office/drawing/2014/main" id="{A910BDDE-5BDF-424F-B9D6-00D23E80C036}"/>
              </a:ext>
            </a:extLst>
          </p:cNvPr>
          <p:cNvSpPr>
            <a:spLocks noGrp="1"/>
          </p:cNvSpPr>
          <p:nvPr>
            <p:ph sz="half" idx="2"/>
          </p:nvPr>
        </p:nvSpPr>
        <p:spPr/>
        <p:txBody>
          <a:bodyPr/>
          <a:lstStyle/>
          <a:p>
            <a:r>
              <a:rPr lang="en-US" dirty="0"/>
              <a:t>How do I get from something to something better?</a:t>
            </a:r>
          </a:p>
        </p:txBody>
      </p:sp>
      <p:sp>
        <p:nvSpPr>
          <p:cNvPr id="3" name="Date Placeholder 2">
            <a:extLst>
              <a:ext uri="{FF2B5EF4-FFF2-40B4-BE49-F238E27FC236}">
                <a16:creationId xmlns:a16="http://schemas.microsoft.com/office/drawing/2014/main" id="{AC314B3B-C7E0-4757-AB9F-E2D2B6650E20}"/>
              </a:ext>
            </a:extLst>
          </p:cNvPr>
          <p:cNvSpPr>
            <a:spLocks noGrp="1"/>
          </p:cNvSpPr>
          <p:nvPr>
            <p:ph type="dt" sz="half" idx="10"/>
          </p:nvPr>
        </p:nvSpPr>
        <p:spPr/>
        <p:txBody>
          <a:bodyPr/>
          <a:lstStyle/>
          <a:p>
            <a:r>
              <a:rPr lang="en-US" smtClean="0"/>
              <a:t>2020-02-16</a:t>
            </a:r>
            <a:endParaRPr lang="en-US"/>
          </a:p>
        </p:txBody>
      </p:sp>
      <p:sp>
        <p:nvSpPr>
          <p:cNvPr id="4" name="Footer Placeholder 3">
            <a:extLst>
              <a:ext uri="{FF2B5EF4-FFF2-40B4-BE49-F238E27FC236}">
                <a16:creationId xmlns:a16="http://schemas.microsoft.com/office/drawing/2014/main" id="{1A892916-09EB-4F99-85AC-E7463A64D1BF}"/>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5" name="Slide Number Placeholder 4">
            <a:extLst>
              <a:ext uri="{FF2B5EF4-FFF2-40B4-BE49-F238E27FC236}">
                <a16:creationId xmlns:a16="http://schemas.microsoft.com/office/drawing/2014/main" id="{08120E92-9E99-4A51-B17C-4E3AB84CB025}"/>
              </a:ext>
            </a:extLst>
          </p:cNvPr>
          <p:cNvSpPr>
            <a:spLocks noGrp="1"/>
          </p:cNvSpPr>
          <p:nvPr>
            <p:ph type="sldNum" sz="quarter" idx="12"/>
          </p:nvPr>
        </p:nvSpPr>
        <p:spPr/>
        <p:txBody>
          <a:bodyPr/>
          <a:lstStyle/>
          <a:p>
            <a:fld id="{4BE96267-9501-4B49-939F-F116B0669874}" type="slidenum">
              <a:rPr lang="en-US" smtClean="0"/>
              <a:t>10</a:t>
            </a:fld>
            <a:endParaRPr lang="en-US"/>
          </a:p>
        </p:txBody>
      </p:sp>
    </p:spTree>
    <p:extLst>
      <p:ext uri="{BB962C8B-B14F-4D97-AF65-F5344CB8AC3E}">
        <p14:creationId xmlns:p14="http://schemas.microsoft.com/office/powerpoint/2010/main" val="3059569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0DA99CF6-4830-4213-AA31-B763A65F031F}"/>
              </a:ext>
            </a:extLst>
          </p:cNvPr>
          <p:cNvSpPr>
            <a:spLocks noGrp="1"/>
          </p:cNvSpPr>
          <p:nvPr>
            <p:ph type="dt" sz="half" idx="10"/>
          </p:nvPr>
        </p:nvSpPr>
        <p:spPr/>
        <p:txBody>
          <a:bodyPr/>
          <a:lstStyle/>
          <a:p>
            <a:r>
              <a:rPr lang="en-US" smtClean="0"/>
              <a:t>2020-02-16</a:t>
            </a:r>
            <a:endParaRPr lang="en-US"/>
          </a:p>
        </p:txBody>
      </p:sp>
      <p:sp>
        <p:nvSpPr>
          <p:cNvPr id="6" name="Footer Placeholder 5">
            <a:extLst>
              <a:ext uri="{FF2B5EF4-FFF2-40B4-BE49-F238E27FC236}">
                <a16:creationId xmlns:a16="http://schemas.microsoft.com/office/drawing/2014/main" id="{E6A1D83C-B537-4B0B-83B1-600AD62E11BD}"/>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7" name="Slide Number Placeholder 6">
            <a:extLst>
              <a:ext uri="{FF2B5EF4-FFF2-40B4-BE49-F238E27FC236}">
                <a16:creationId xmlns:a16="http://schemas.microsoft.com/office/drawing/2014/main" id="{41028008-8DE7-4E15-8871-95A859A9CAD1}"/>
              </a:ext>
            </a:extLst>
          </p:cNvPr>
          <p:cNvSpPr>
            <a:spLocks noGrp="1"/>
          </p:cNvSpPr>
          <p:nvPr>
            <p:ph type="sldNum" sz="quarter" idx="12"/>
          </p:nvPr>
        </p:nvSpPr>
        <p:spPr/>
        <p:txBody>
          <a:bodyPr/>
          <a:lstStyle/>
          <a:p>
            <a:fld id="{4BE96267-9501-4B49-939F-F116B0669874}" type="slidenum">
              <a:rPr lang="en-US" smtClean="0"/>
              <a:t>11</a:t>
            </a:fld>
            <a:endParaRPr lang="en-US"/>
          </a:p>
        </p:txBody>
      </p:sp>
      <p:pic>
        <p:nvPicPr>
          <p:cNvPr id="8" name="Picture 7">
            <a:extLst>
              <a:ext uri="{FF2B5EF4-FFF2-40B4-BE49-F238E27FC236}">
                <a16:creationId xmlns:a16="http://schemas.microsoft.com/office/drawing/2014/main" id="{0C9667F0-6505-49E6-A62E-1F96DE4FB165}"/>
              </a:ext>
            </a:extLst>
          </p:cNvPr>
          <p:cNvPicPr>
            <a:picLocks noChangeAspect="1"/>
          </p:cNvPicPr>
          <p:nvPr/>
        </p:nvPicPr>
        <p:blipFill>
          <a:blip r:embed="rId2"/>
          <a:stretch>
            <a:fillRect/>
          </a:stretch>
        </p:blipFill>
        <p:spPr>
          <a:xfrm>
            <a:off x="0" y="422275"/>
            <a:ext cx="12192000" cy="6013450"/>
          </a:xfrm>
          <a:prstGeom prst="rect">
            <a:avLst/>
          </a:prstGeom>
        </p:spPr>
      </p:pic>
    </p:spTree>
    <p:extLst>
      <p:ext uri="{BB962C8B-B14F-4D97-AF65-F5344CB8AC3E}">
        <p14:creationId xmlns:p14="http://schemas.microsoft.com/office/powerpoint/2010/main" val="1877368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What design processes are you familiar with, what are their steps?</a:t>
            </a:r>
            <a:endParaRPr lang="en-US" dirty="0"/>
          </a:p>
        </p:txBody>
      </p:sp>
      <p:sp>
        <p:nvSpPr>
          <p:cNvPr id="6" name="Content Placeholder 5"/>
          <p:cNvSpPr>
            <a:spLocks noGrp="1"/>
          </p:cNvSpPr>
          <p:nvPr>
            <p:ph idx="1"/>
          </p:nvPr>
        </p:nvSpPr>
        <p:spPr/>
        <p:txBody>
          <a:bodyPr>
            <a:normAutofit lnSpcReduction="10000"/>
          </a:bodyPr>
          <a:lstStyle/>
          <a:p>
            <a:r>
              <a:rPr lang="en-US" dirty="0" smtClean="0"/>
              <a:t>Instructional Design (Backwards Design)</a:t>
            </a:r>
          </a:p>
          <a:p>
            <a:pPr lvl="1"/>
            <a:r>
              <a:rPr lang="en-US" dirty="0" smtClean="0"/>
              <a:t>Goals</a:t>
            </a:r>
          </a:p>
          <a:p>
            <a:pPr lvl="1"/>
            <a:r>
              <a:rPr lang="en-US" dirty="0" smtClean="0"/>
              <a:t>Assessment</a:t>
            </a:r>
          </a:p>
          <a:p>
            <a:pPr lvl="1"/>
            <a:r>
              <a:rPr lang="en-US" dirty="0" smtClean="0"/>
              <a:t>Instructional Activities</a:t>
            </a:r>
          </a:p>
          <a:p>
            <a:pPr lvl="1"/>
            <a:r>
              <a:rPr lang="en-US" dirty="0" smtClean="0"/>
              <a:t>Alignment</a:t>
            </a:r>
            <a:endParaRPr lang="en-US" dirty="0"/>
          </a:p>
          <a:p>
            <a:pPr lvl="1"/>
            <a:r>
              <a:rPr lang="en-US" dirty="0" smtClean="0"/>
              <a:t>Iterate</a:t>
            </a:r>
          </a:p>
          <a:p>
            <a:r>
              <a:rPr lang="en-US" dirty="0" smtClean="0"/>
              <a:t>Engineering Design Process</a:t>
            </a:r>
          </a:p>
          <a:p>
            <a:pPr lvl="1"/>
            <a:r>
              <a:rPr lang="en-US" dirty="0" smtClean="0"/>
              <a:t>Iterating a lot over prototypes</a:t>
            </a:r>
          </a:p>
          <a:p>
            <a:pPr lvl="1"/>
            <a:r>
              <a:rPr lang="en-US" dirty="0" smtClean="0"/>
              <a:t>1-2-3</a:t>
            </a:r>
          </a:p>
          <a:p>
            <a:r>
              <a:rPr lang="en-US" dirty="0" smtClean="0"/>
              <a:t>Design based Research (DBR)</a:t>
            </a:r>
          </a:p>
          <a:p>
            <a:pPr lvl="1"/>
            <a:r>
              <a:rPr lang="en-US" dirty="0" smtClean="0"/>
              <a:t>Design</a:t>
            </a:r>
          </a:p>
          <a:p>
            <a:pPr lvl="1"/>
            <a:r>
              <a:rPr lang="en-US" dirty="0" smtClean="0"/>
              <a:t>Deploy</a:t>
            </a:r>
          </a:p>
          <a:p>
            <a:pPr lvl="1"/>
            <a:r>
              <a:rPr lang="en-US" dirty="0" smtClean="0"/>
              <a:t>Analyze</a:t>
            </a:r>
          </a:p>
          <a:p>
            <a:pPr lvl="1"/>
            <a:r>
              <a:rPr lang="en-US" dirty="0" smtClean="0"/>
              <a:t>Iterate</a:t>
            </a:r>
          </a:p>
          <a:p>
            <a:pPr lvl="1"/>
            <a:r>
              <a:rPr lang="en-US" dirty="0" smtClean="0"/>
              <a:t>Iterate while there are papers</a:t>
            </a:r>
          </a:p>
        </p:txBody>
      </p:sp>
      <p:sp>
        <p:nvSpPr>
          <p:cNvPr id="2" name="Date Placeholder 1"/>
          <p:cNvSpPr>
            <a:spLocks noGrp="1"/>
          </p:cNvSpPr>
          <p:nvPr>
            <p:ph type="dt" sz="half" idx="10"/>
          </p:nvPr>
        </p:nvSpPr>
        <p:spPr/>
        <p:txBody>
          <a:bodyPr/>
          <a:lstStyle/>
          <a:p>
            <a:r>
              <a:rPr lang="en-US" smtClean="0"/>
              <a:t>2020-02-16</a:t>
            </a:r>
            <a:endParaRPr lang="en-US"/>
          </a:p>
        </p:txBody>
      </p:sp>
      <p:sp>
        <p:nvSpPr>
          <p:cNvPr id="3" name="Footer Placeholder 2"/>
          <p:cNvSpPr>
            <a:spLocks noGrp="1"/>
          </p:cNvSpPr>
          <p:nvPr>
            <p:ph type="ftr" sz="quarter" idx="11"/>
          </p:nvPr>
        </p:nvSpPr>
        <p:spPr/>
        <p:txBody>
          <a:bodyPr/>
          <a:lstStyle/>
          <a:p>
            <a:r>
              <a:rPr lang="en-US" smtClean="0"/>
              <a:t>05-418/818 | Spring 2021 | Design of Educational Games</a:t>
            </a:r>
            <a:endParaRPr lang="en-US"/>
          </a:p>
        </p:txBody>
      </p:sp>
      <p:sp>
        <p:nvSpPr>
          <p:cNvPr id="4" name="Slide Number Placeholder 3"/>
          <p:cNvSpPr>
            <a:spLocks noGrp="1"/>
          </p:cNvSpPr>
          <p:nvPr>
            <p:ph type="sldNum" sz="quarter" idx="12"/>
          </p:nvPr>
        </p:nvSpPr>
        <p:spPr/>
        <p:txBody>
          <a:bodyPr/>
          <a:lstStyle/>
          <a:p>
            <a:fld id="{4BE96267-9501-4B49-939F-F116B0669874}" type="slidenum">
              <a:rPr lang="en-US" smtClean="0"/>
              <a:t>12</a:t>
            </a:fld>
            <a:endParaRPr lang="en-US"/>
          </a:p>
        </p:txBody>
      </p:sp>
    </p:spTree>
    <p:extLst>
      <p:ext uri="{BB962C8B-B14F-4D97-AF65-F5344CB8AC3E}">
        <p14:creationId xmlns:p14="http://schemas.microsoft.com/office/powerpoint/2010/main" val="3757836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8007E8D-BEBA-40A4-8579-FCE953218A95}"/>
              </a:ext>
            </a:extLst>
          </p:cNvPr>
          <p:cNvSpPr>
            <a:spLocks noGrp="1"/>
          </p:cNvSpPr>
          <p:nvPr>
            <p:ph type="ctrTitle"/>
          </p:nvPr>
        </p:nvSpPr>
        <p:spPr/>
        <p:txBody>
          <a:bodyPr>
            <a:normAutofit fontScale="90000"/>
          </a:bodyPr>
          <a:lstStyle/>
          <a:p>
            <a:r>
              <a:rPr lang="en-US" dirty="0"/>
              <a:t>Tandem Transformational Games Design</a:t>
            </a:r>
          </a:p>
        </p:txBody>
      </p:sp>
      <p:sp>
        <p:nvSpPr>
          <p:cNvPr id="4" name="Date Placeholder 3">
            <a:extLst>
              <a:ext uri="{FF2B5EF4-FFF2-40B4-BE49-F238E27FC236}">
                <a16:creationId xmlns:a16="http://schemas.microsoft.com/office/drawing/2014/main" id="{D6AC5ECB-A747-477F-8975-C19BC60C4C6D}"/>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C5819663-31D0-4A40-890B-898F6D5E6297}"/>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631AE572-34ED-45F0-8A5F-3FDD785B8F0B}"/>
              </a:ext>
            </a:extLst>
          </p:cNvPr>
          <p:cNvSpPr>
            <a:spLocks noGrp="1"/>
          </p:cNvSpPr>
          <p:nvPr>
            <p:ph type="sldNum" sz="quarter" idx="12"/>
          </p:nvPr>
        </p:nvSpPr>
        <p:spPr/>
        <p:txBody>
          <a:bodyPr/>
          <a:lstStyle/>
          <a:p>
            <a:fld id="{4BE96267-9501-4B49-939F-F116B0669874}" type="slidenum">
              <a:rPr lang="en-US" smtClean="0"/>
              <a:t>13</a:t>
            </a:fld>
            <a:endParaRPr lang="en-US"/>
          </a:p>
        </p:txBody>
      </p:sp>
    </p:spTree>
    <p:extLst>
      <p:ext uri="{BB962C8B-B14F-4D97-AF65-F5344CB8AC3E}">
        <p14:creationId xmlns:p14="http://schemas.microsoft.com/office/powerpoint/2010/main" val="8787338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EE5FB-0694-4416-83B5-524B2E4928EE}"/>
              </a:ext>
            </a:extLst>
          </p:cNvPr>
          <p:cNvSpPr>
            <a:spLocks noGrp="1"/>
          </p:cNvSpPr>
          <p:nvPr>
            <p:ph type="title"/>
          </p:nvPr>
        </p:nvSpPr>
        <p:spPr/>
        <p:txBody>
          <a:bodyPr>
            <a:noAutofit/>
          </a:bodyPr>
          <a:lstStyle/>
          <a:p>
            <a:r>
              <a:rPr lang="en-US" sz="3200" dirty="0"/>
              <a:t>Tandem Transformational Game Design</a:t>
            </a:r>
          </a:p>
        </p:txBody>
      </p:sp>
      <p:sp>
        <p:nvSpPr>
          <p:cNvPr id="4" name="Date Placeholder 3">
            <a:extLst>
              <a:ext uri="{FF2B5EF4-FFF2-40B4-BE49-F238E27FC236}">
                <a16:creationId xmlns:a16="http://schemas.microsoft.com/office/drawing/2014/main" id="{1D5DCDE1-8ECA-4346-821D-9A92972888D5}"/>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82CC0D62-568D-4A8E-B9B3-F1762497E564}"/>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E10019B4-795C-477A-91CB-9C6D4A703B33}"/>
              </a:ext>
            </a:extLst>
          </p:cNvPr>
          <p:cNvSpPr>
            <a:spLocks noGrp="1"/>
          </p:cNvSpPr>
          <p:nvPr>
            <p:ph type="sldNum" sz="quarter" idx="12"/>
          </p:nvPr>
        </p:nvSpPr>
        <p:spPr/>
        <p:txBody>
          <a:bodyPr/>
          <a:lstStyle/>
          <a:p>
            <a:fld id="{4BE96267-9501-4B49-939F-F116B0669874}" type="slidenum">
              <a:rPr lang="en-US" smtClean="0"/>
              <a:t>14</a:t>
            </a:fld>
            <a:endParaRPr lang="en-US"/>
          </a:p>
        </p:txBody>
      </p:sp>
      <p:sp>
        <p:nvSpPr>
          <p:cNvPr id="2049" name="Rectangle 2048">
            <a:extLst>
              <a:ext uri="{FF2B5EF4-FFF2-40B4-BE49-F238E27FC236}">
                <a16:creationId xmlns:a16="http://schemas.microsoft.com/office/drawing/2014/main" id="{29304912-3612-4144-9D5C-B4635FA9252A}"/>
              </a:ext>
            </a:extLst>
          </p:cNvPr>
          <p:cNvSpPr/>
          <p:nvPr/>
        </p:nvSpPr>
        <p:spPr>
          <a:xfrm>
            <a:off x="6021038" y="4925113"/>
            <a:ext cx="5332762" cy="646331"/>
          </a:xfrm>
          <a:prstGeom prst="rect">
            <a:avLst/>
          </a:prstGeom>
        </p:spPr>
        <p:txBody>
          <a:bodyPr wrap="square">
            <a:spAutoFit/>
          </a:bodyPr>
          <a:lstStyle/>
          <a:p>
            <a:r>
              <a:rPr lang="en-US" sz="1200" dirty="0"/>
              <a:t>To, A., </a:t>
            </a:r>
            <a:r>
              <a:rPr lang="en-US" sz="1200" dirty="0" err="1"/>
              <a:t>Fath</a:t>
            </a:r>
            <a:r>
              <a:rPr lang="en-US" sz="1200" dirty="0"/>
              <a:t>, E., Zhang, E., Ali, S., </a:t>
            </a:r>
            <a:r>
              <a:rPr lang="en-US" sz="1200" dirty="0" err="1"/>
              <a:t>Kildunne</a:t>
            </a:r>
            <a:r>
              <a:rPr lang="en-US" sz="1200" dirty="0"/>
              <a:t>, C., Fan, A., … Kaufman, G. (2016). Tandem Transformational Game Design: A Game Design Process Case Study. </a:t>
            </a:r>
            <a:r>
              <a:rPr lang="en-US" sz="1200" i="1" dirty="0"/>
              <a:t>Proceedings of the International Academic Conference on Meaningful Play</a:t>
            </a:r>
            <a:r>
              <a:rPr lang="en-US" sz="1200" dirty="0"/>
              <a:t>.</a:t>
            </a:r>
            <a:endParaRPr lang="en-US" sz="1200" dirty="0">
              <a:effectLst/>
            </a:endParaRPr>
          </a:p>
        </p:txBody>
      </p:sp>
      <p:sp>
        <p:nvSpPr>
          <p:cNvPr id="28" name="TextBox 27">
            <a:extLst>
              <a:ext uri="{FF2B5EF4-FFF2-40B4-BE49-F238E27FC236}">
                <a16:creationId xmlns:a16="http://schemas.microsoft.com/office/drawing/2014/main" id="{46C6ACFD-D612-4B23-9801-BF2992D2A8B1}"/>
              </a:ext>
            </a:extLst>
          </p:cNvPr>
          <p:cNvSpPr txBox="1"/>
          <p:nvPr/>
        </p:nvSpPr>
        <p:spPr>
          <a:xfrm>
            <a:off x="6904039" y="3986516"/>
            <a:ext cx="1444240" cy="646331"/>
          </a:xfrm>
          <a:prstGeom prst="rect">
            <a:avLst/>
          </a:prstGeom>
          <a:noFill/>
        </p:spPr>
        <p:txBody>
          <a:bodyPr wrap="square" rtlCol="0">
            <a:spAutoFit/>
          </a:bodyPr>
          <a:lstStyle/>
          <a:p>
            <a:pPr algn="ctr"/>
            <a:r>
              <a:rPr lang="en-US" dirty="0"/>
              <a:t>Alexandra To</a:t>
            </a:r>
          </a:p>
        </p:txBody>
      </p:sp>
      <p:pic>
        <p:nvPicPr>
          <p:cNvPr id="14" name="Picture 13">
            <a:extLst>
              <a:ext uri="{FF2B5EF4-FFF2-40B4-BE49-F238E27FC236}">
                <a16:creationId xmlns:a16="http://schemas.microsoft.com/office/drawing/2014/main" id="{BFDBFBB0-5D4F-43D1-B092-191DC083A5B7}"/>
              </a:ext>
            </a:extLst>
          </p:cNvPr>
          <p:cNvPicPr>
            <a:picLocks noChangeAspect="1"/>
          </p:cNvPicPr>
          <p:nvPr/>
        </p:nvPicPr>
        <p:blipFill>
          <a:blip r:embed="rId2"/>
          <a:stretch>
            <a:fillRect/>
          </a:stretch>
        </p:blipFill>
        <p:spPr>
          <a:xfrm>
            <a:off x="451678" y="2184565"/>
            <a:ext cx="5279731" cy="2188135"/>
          </a:xfrm>
          <a:prstGeom prst="rect">
            <a:avLst/>
          </a:prstGeom>
        </p:spPr>
      </p:pic>
      <p:pic>
        <p:nvPicPr>
          <p:cNvPr id="1026" name="Picture 2">
            <a:extLst>
              <a:ext uri="{FF2B5EF4-FFF2-40B4-BE49-F238E27FC236}">
                <a16:creationId xmlns:a16="http://schemas.microsoft.com/office/drawing/2014/main" id="{16D8CCA4-A742-4B93-888C-6FD3A21613AD}"/>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3474" r="9467"/>
          <a:stretch/>
        </p:blipFill>
        <p:spPr bwMode="auto">
          <a:xfrm>
            <a:off x="6867402" y="2475594"/>
            <a:ext cx="1517515" cy="14416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drawing&#10;&#10;Description automatically generated">
            <a:extLst>
              <a:ext uri="{FF2B5EF4-FFF2-40B4-BE49-F238E27FC236}">
                <a16:creationId xmlns:a16="http://schemas.microsoft.com/office/drawing/2014/main" id="{8D8C0280-871B-4ACE-8B4E-C9A10A8C3A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7419" y="2698571"/>
            <a:ext cx="2991476" cy="1028649"/>
          </a:xfrm>
          <a:prstGeom prst="rect">
            <a:avLst/>
          </a:prstGeom>
        </p:spPr>
      </p:pic>
      <p:sp>
        <p:nvSpPr>
          <p:cNvPr id="15" name="TextBox 14">
            <a:extLst>
              <a:ext uri="{FF2B5EF4-FFF2-40B4-BE49-F238E27FC236}">
                <a16:creationId xmlns:a16="http://schemas.microsoft.com/office/drawing/2014/main" id="{0D9043BC-933A-4BE6-AB82-27B6AAC45050}"/>
              </a:ext>
            </a:extLst>
          </p:cNvPr>
          <p:cNvSpPr txBox="1"/>
          <p:nvPr/>
        </p:nvSpPr>
        <p:spPr>
          <a:xfrm>
            <a:off x="9020176" y="3986516"/>
            <a:ext cx="2325962" cy="923330"/>
          </a:xfrm>
          <a:prstGeom prst="rect">
            <a:avLst/>
          </a:prstGeom>
          <a:noFill/>
        </p:spPr>
        <p:txBody>
          <a:bodyPr wrap="square" rtlCol="0">
            <a:spAutoFit/>
          </a:bodyPr>
          <a:lstStyle/>
          <a:p>
            <a:pPr algn="ctr"/>
            <a:r>
              <a:rPr lang="en-US" dirty="0"/>
              <a:t>+ A bunch of people in the OH! Lab</a:t>
            </a:r>
          </a:p>
        </p:txBody>
      </p:sp>
    </p:spTree>
    <p:extLst>
      <p:ext uri="{BB962C8B-B14F-4D97-AF65-F5344CB8AC3E}">
        <p14:creationId xmlns:p14="http://schemas.microsoft.com/office/powerpoint/2010/main" val="2281785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B1FD736-8813-4807-AA25-B4F3288EC003}"/>
              </a:ext>
            </a:extLst>
          </p:cNvPr>
          <p:cNvSpPr>
            <a:spLocks noGrp="1"/>
          </p:cNvSpPr>
          <p:nvPr>
            <p:ph type="title"/>
          </p:nvPr>
        </p:nvSpPr>
        <p:spPr/>
        <p:txBody>
          <a:bodyPr/>
          <a:lstStyle/>
          <a:p>
            <a:r>
              <a:rPr lang="en-US" dirty="0" smtClean="0"/>
              <a:t>Thoughts on Tandem</a:t>
            </a:r>
            <a:r>
              <a:rPr lang="en-US" dirty="0"/>
              <a:t>?</a:t>
            </a:r>
          </a:p>
        </p:txBody>
      </p:sp>
      <p:sp>
        <p:nvSpPr>
          <p:cNvPr id="9" name="Content Placeholder 8">
            <a:extLst>
              <a:ext uri="{FF2B5EF4-FFF2-40B4-BE49-F238E27FC236}">
                <a16:creationId xmlns:a16="http://schemas.microsoft.com/office/drawing/2014/main" id="{6B12182A-5E08-4EFC-9218-B8A6EFDB66BE}"/>
              </a:ext>
            </a:extLst>
          </p:cNvPr>
          <p:cNvSpPr>
            <a:spLocks noGrp="1"/>
          </p:cNvSpPr>
          <p:nvPr>
            <p:ph idx="1"/>
          </p:nvPr>
        </p:nvSpPr>
        <p:spPr/>
        <p:txBody>
          <a:bodyPr/>
          <a:lstStyle/>
          <a:p>
            <a:pPr marL="457200" indent="-457200">
              <a:buFont typeface="+mj-lt"/>
              <a:buAutoNum type="arabicPeriod"/>
            </a:pPr>
            <a:endParaRPr lang="en-US" dirty="0"/>
          </a:p>
        </p:txBody>
      </p:sp>
      <p:sp>
        <p:nvSpPr>
          <p:cNvPr id="5" name="Date Placeholder 4">
            <a:extLst>
              <a:ext uri="{FF2B5EF4-FFF2-40B4-BE49-F238E27FC236}">
                <a16:creationId xmlns:a16="http://schemas.microsoft.com/office/drawing/2014/main" id="{43BB0798-49AA-498F-A56A-2918EAC6E54B}"/>
              </a:ext>
            </a:extLst>
          </p:cNvPr>
          <p:cNvSpPr>
            <a:spLocks noGrp="1"/>
          </p:cNvSpPr>
          <p:nvPr>
            <p:ph type="dt" sz="half" idx="10"/>
          </p:nvPr>
        </p:nvSpPr>
        <p:spPr/>
        <p:txBody>
          <a:bodyPr/>
          <a:lstStyle/>
          <a:p>
            <a:r>
              <a:rPr lang="en-US" smtClean="0"/>
              <a:t>2020-02-16</a:t>
            </a:r>
            <a:endParaRPr lang="en-US"/>
          </a:p>
        </p:txBody>
      </p:sp>
      <p:sp>
        <p:nvSpPr>
          <p:cNvPr id="6" name="Footer Placeholder 5">
            <a:extLst>
              <a:ext uri="{FF2B5EF4-FFF2-40B4-BE49-F238E27FC236}">
                <a16:creationId xmlns:a16="http://schemas.microsoft.com/office/drawing/2014/main" id="{2AE68D9B-307A-4A9B-A3B7-654FAC1DEAFD}"/>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7" name="Slide Number Placeholder 6">
            <a:extLst>
              <a:ext uri="{FF2B5EF4-FFF2-40B4-BE49-F238E27FC236}">
                <a16:creationId xmlns:a16="http://schemas.microsoft.com/office/drawing/2014/main" id="{AF1D0121-3340-4C5C-8DA8-F165CEE8B941}"/>
              </a:ext>
            </a:extLst>
          </p:cNvPr>
          <p:cNvSpPr>
            <a:spLocks noGrp="1"/>
          </p:cNvSpPr>
          <p:nvPr>
            <p:ph type="sldNum" sz="quarter" idx="12"/>
          </p:nvPr>
        </p:nvSpPr>
        <p:spPr/>
        <p:txBody>
          <a:bodyPr/>
          <a:lstStyle/>
          <a:p>
            <a:fld id="{4BE96267-9501-4B49-939F-F116B0669874}" type="slidenum">
              <a:rPr lang="en-US" smtClean="0"/>
              <a:t>15</a:t>
            </a:fld>
            <a:endParaRPr lang="en-US"/>
          </a:p>
        </p:txBody>
      </p:sp>
    </p:spTree>
    <p:extLst>
      <p:ext uri="{BB962C8B-B14F-4D97-AF65-F5344CB8AC3E}">
        <p14:creationId xmlns:p14="http://schemas.microsoft.com/office/powerpoint/2010/main" val="2489804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D10AE2-9D9E-41E2-BF6E-4B9E9D7037F3}"/>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96717630-6DC2-4B04-A83E-85145B368CF4}"/>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3F09E8E0-CC3C-4800-B33C-8003459284E9}"/>
              </a:ext>
            </a:extLst>
          </p:cNvPr>
          <p:cNvSpPr>
            <a:spLocks noGrp="1"/>
          </p:cNvSpPr>
          <p:nvPr>
            <p:ph type="sldNum" sz="quarter" idx="12"/>
          </p:nvPr>
        </p:nvSpPr>
        <p:spPr/>
        <p:txBody>
          <a:bodyPr/>
          <a:lstStyle/>
          <a:p>
            <a:fld id="{4BE96267-9501-4B49-939F-F116B0669874}" type="slidenum">
              <a:rPr lang="en-US" smtClean="0"/>
              <a:t>16</a:t>
            </a:fld>
            <a:endParaRPr lang="en-US"/>
          </a:p>
        </p:txBody>
      </p:sp>
      <p:pic>
        <p:nvPicPr>
          <p:cNvPr id="7" name="Picture 6">
            <a:extLst>
              <a:ext uri="{FF2B5EF4-FFF2-40B4-BE49-F238E27FC236}">
                <a16:creationId xmlns:a16="http://schemas.microsoft.com/office/drawing/2014/main" id="{B78187F3-5AEA-4537-8235-12A3F545D4ED}"/>
              </a:ext>
            </a:extLst>
          </p:cNvPr>
          <p:cNvPicPr>
            <a:picLocks noChangeAspect="1"/>
          </p:cNvPicPr>
          <p:nvPr/>
        </p:nvPicPr>
        <p:blipFill>
          <a:blip r:embed="rId2"/>
          <a:stretch>
            <a:fillRect/>
          </a:stretch>
        </p:blipFill>
        <p:spPr>
          <a:xfrm>
            <a:off x="437215" y="1083769"/>
            <a:ext cx="11317570" cy="4690463"/>
          </a:xfrm>
          <a:prstGeom prst="rect">
            <a:avLst/>
          </a:prstGeom>
        </p:spPr>
      </p:pic>
    </p:spTree>
    <p:extLst>
      <p:ext uri="{BB962C8B-B14F-4D97-AF65-F5344CB8AC3E}">
        <p14:creationId xmlns:p14="http://schemas.microsoft.com/office/powerpoint/2010/main" val="2120378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8187F3-5AEA-4537-8235-12A3F545D4ED}"/>
              </a:ext>
            </a:extLst>
          </p:cNvPr>
          <p:cNvPicPr>
            <a:picLocks noChangeAspect="1"/>
          </p:cNvPicPr>
          <p:nvPr/>
        </p:nvPicPr>
        <p:blipFill rotWithShape="1">
          <a:blip r:embed="rId2"/>
          <a:srcRect l="2167" t="25793" r="54128" b="5564"/>
          <a:stretch/>
        </p:blipFill>
        <p:spPr>
          <a:xfrm>
            <a:off x="914400" y="365125"/>
            <a:ext cx="9639300" cy="6274214"/>
          </a:xfrm>
          <a:prstGeom prst="rect">
            <a:avLst/>
          </a:prstGeom>
        </p:spPr>
      </p:pic>
      <p:sp>
        <p:nvSpPr>
          <p:cNvPr id="4" name="Date Placeholder 3">
            <a:extLst>
              <a:ext uri="{FF2B5EF4-FFF2-40B4-BE49-F238E27FC236}">
                <a16:creationId xmlns:a16="http://schemas.microsoft.com/office/drawing/2014/main" id="{64D10AE2-9D9E-41E2-BF6E-4B9E9D7037F3}"/>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96717630-6DC2-4B04-A83E-85145B368CF4}"/>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3F09E8E0-CC3C-4800-B33C-8003459284E9}"/>
              </a:ext>
            </a:extLst>
          </p:cNvPr>
          <p:cNvSpPr>
            <a:spLocks noGrp="1"/>
          </p:cNvSpPr>
          <p:nvPr>
            <p:ph type="sldNum" sz="quarter" idx="12"/>
          </p:nvPr>
        </p:nvSpPr>
        <p:spPr/>
        <p:txBody>
          <a:bodyPr/>
          <a:lstStyle/>
          <a:p>
            <a:fld id="{4BE96267-9501-4B49-939F-F116B0669874}" type="slidenum">
              <a:rPr lang="en-US" smtClean="0"/>
              <a:t>17</a:t>
            </a:fld>
            <a:endParaRPr lang="en-US"/>
          </a:p>
        </p:txBody>
      </p:sp>
    </p:spTree>
    <p:extLst>
      <p:ext uri="{BB962C8B-B14F-4D97-AF65-F5344CB8AC3E}">
        <p14:creationId xmlns:p14="http://schemas.microsoft.com/office/powerpoint/2010/main" val="362283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Game-Driven Goal Delineation</a:t>
            </a:r>
            <a:endParaRPr lang="en-US" dirty="0"/>
          </a:p>
        </p:txBody>
      </p:sp>
      <p:sp>
        <p:nvSpPr>
          <p:cNvPr id="6" name="Content Placeholder 5"/>
          <p:cNvSpPr>
            <a:spLocks noGrp="1"/>
          </p:cNvSpPr>
          <p:nvPr>
            <p:ph idx="1"/>
          </p:nvPr>
        </p:nvSpPr>
        <p:spPr/>
        <p:txBody>
          <a:bodyPr/>
          <a:lstStyle/>
          <a:p>
            <a:r>
              <a:rPr lang="en-US" dirty="0" smtClean="0"/>
              <a:t>Focused on defining and refining the learning (or other) goals for your game</a:t>
            </a:r>
          </a:p>
          <a:p>
            <a:r>
              <a:rPr lang="en-US" dirty="0" smtClean="0"/>
              <a:t>Usually where you would start</a:t>
            </a:r>
            <a:endParaRPr lang="en-US" dirty="0"/>
          </a:p>
        </p:txBody>
      </p:sp>
      <p:sp>
        <p:nvSpPr>
          <p:cNvPr id="2" name="Date Placeholder 1"/>
          <p:cNvSpPr>
            <a:spLocks noGrp="1"/>
          </p:cNvSpPr>
          <p:nvPr>
            <p:ph type="dt" sz="half" idx="10"/>
          </p:nvPr>
        </p:nvSpPr>
        <p:spPr/>
        <p:txBody>
          <a:bodyPr/>
          <a:lstStyle/>
          <a:p>
            <a:r>
              <a:rPr lang="en-US" smtClean="0"/>
              <a:t>2020-02-16</a:t>
            </a:r>
            <a:endParaRPr lang="en-US"/>
          </a:p>
        </p:txBody>
      </p:sp>
      <p:sp>
        <p:nvSpPr>
          <p:cNvPr id="3" name="Footer Placeholder 2"/>
          <p:cNvSpPr>
            <a:spLocks noGrp="1"/>
          </p:cNvSpPr>
          <p:nvPr>
            <p:ph type="ftr" sz="quarter" idx="11"/>
          </p:nvPr>
        </p:nvSpPr>
        <p:spPr/>
        <p:txBody>
          <a:bodyPr/>
          <a:lstStyle/>
          <a:p>
            <a:r>
              <a:rPr lang="en-US" smtClean="0"/>
              <a:t>05-418/818 | Spring 2021 | Design of Educational Games</a:t>
            </a:r>
            <a:endParaRPr lang="en-US"/>
          </a:p>
        </p:txBody>
      </p:sp>
      <p:sp>
        <p:nvSpPr>
          <p:cNvPr id="4" name="Slide Number Placeholder 3"/>
          <p:cNvSpPr>
            <a:spLocks noGrp="1"/>
          </p:cNvSpPr>
          <p:nvPr>
            <p:ph type="sldNum" sz="quarter" idx="12"/>
          </p:nvPr>
        </p:nvSpPr>
        <p:spPr/>
        <p:txBody>
          <a:bodyPr/>
          <a:lstStyle/>
          <a:p>
            <a:fld id="{4BE96267-9501-4B49-939F-F116B0669874}" type="slidenum">
              <a:rPr lang="en-US" smtClean="0"/>
              <a:t>18</a:t>
            </a:fld>
            <a:endParaRPr lang="en-US"/>
          </a:p>
        </p:txBody>
      </p:sp>
      <p:sp>
        <p:nvSpPr>
          <p:cNvPr id="7" name="Text Placeholder 6"/>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3962188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Where Can you Find Learning Objectives?</a:t>
            </a:r>
            <a:endParaRPr lang="en-US" dirty="0"/>
          </a:p>
        </p:txBody>
      </p:sp>
      <p:sp>
        <p:nvSpPr>
          <p:cNvPr id="9" name="Content Placeholder 8"/>
          <p:cNvSpPr>
            <a:spLocks noGrp="1"/>
          </p:cNvSpPr>
          <p:nvPr>
            <p:ph idx="1"/>
          </p:nvPr>
        </p:nvSpPr>
        <p:spPr/>
        <p:txBody>
          <a:bodyPr/>
          <a:lstStyle/>
          <a:p>
            <a:r>
              <a:rPr lang="en-US" dirty="0" smtClean="0"/>
              <a:t>Usually clients or educator you’re working with</a:t>
            </a:r>
          </a:p>
          <a:p>
            <a:r>
              <a:rPr lang="en-US" dirty="0" smtClean="0"/>
              <a:t>National (or other) standard depending on discipline </a:t>
            </a:r>
          </a:p>
          <a:p>
            <a:r>
              <a:rPr lang="en-US" dirty="0" smtClean="0"/>
              <a:t>Your own curiosity</a:t>
            </a:r>
          </a:p>
          <a:p>
            <a:r>
              <a:rPr lang="en-US" dirty="0" smtClean="0"/>
              <a:t>If you are funded by a grant they will say explicitly </a:t>
            </a:r>
            <a:endParaRPr lang="en-US" dirty="0"/>
          </a:p>
        </p:txBody>
      </p:sp>
      <p:sp>
        <p:nvSpPr>
          <p:cNvPr id="4" name="Date Placeholder 3"/>
          <p:cNvSpPr>
            <a:spLocks noGrp="1"/>
          </p:cNvSpPr>
          <p:nvPr>
            <p:ph type="dt" sz="half" idx="10"/>
          </p:nvPr>
        </p:nvSpPr>
        <p:spPr/>
        <p:txBody>
          <a:bodyPr/>
          <a:lstStyle/>
          <a:p>
            <a:r>
              <a:rPr lang="en-US" smtClean="0"/>
              <a:t>2020-02-16</a:t>
            </a:r>
            <a:endParaRPr lang="en-US"/>
          </a:p>
        </p:txBody>
      </p:sp>
      <p:sp>
        <p:nvSpPr>
          <p:cNvPr id="5" name="Footer Placeholder 4"/>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p:cNvSpPr>
            <a:spLocks noGrp="1"/>
          </p:cNvSpPr>
          <p:nvPr>
            <p:ph type="sldNum" sz="quarter" idx="12"/>
          </p:nvPr>
        </p:nvSpPr>
        <p:spPr/>
        <p:txBody>
          <a:bodyPr/>
          <a:lstStyle/>
          <a:p>
            <a:fld id="{4BE96267-9501-4B49-939F-F116B0669874}" type="slidenum">
              <a:rPr lang="en-US" smtClean="0"/>
              <a:t>19</a:t>
            </a:fld>
            <a:endParaRPr lang="en-US"/>
          </a:p>
        </p:txBody>
      </p:sp>
    </p:spTree>
    <p:extLst>
      <p:ext uri="{BB962C8B-B14F-4D97-AF65-F5344CB8AC3E}">
        <p14:creationId xmlns:p14="http://schemas.microsoft.com/office/powerpoint/2010/main" val="21469795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79C62A-973F-4E6E-8511-E5B377C78BAE}"/>
              </a:ext>
            </a:extLst>
          </p:cNvPr>
          <p:cNvSpPr>
            <a:spLocks noGrp="1"/>
          </p:cNvSpPr>
          <p:nvPr>
            <p:ph type="title"/>
          </p:nvPr>
        </p:nvSpPr>
        <p:spPr/>
        <p:txBody>
          <a:bodyPr/>
          <a:lstStyle/>
          <a:p>
            <a:r>
              <a:rPr lang="en-US" dirty="0"/>
              <a:t>Announcements</a:t>
            </a:r>
          </a:p>
        </p:txBody>
      </p:sp>
      <p:sp>
        <p:nvSpPr>
          <p:cNvPr id="2" name="Content Placeholder 1">
            <a:extLst>
              <a:ext uri="{FF2B5EF4-FFF2-40B4-BE49-F238E27FC236}">
                <a16:creationId xmlns:a16="http://schemas.microsoft.com/office/drawing/2014/main" id="{0E50FA4F-4DFE-47D3-BACF-763F18E15802}"/>
              </a:ext>
            </a:extLst>
          </p:cNvPr>
          <p:cNvSpPr>
            <a:spLocks noGrp="1"/>
          </p:cNvSpPr>
          <p:nvPr>
            <p:ph idx="1"/>
          </p:nvPr>
        </p:nvSpPr>
        <p:spPr/>
        <p:txBody>
          <a:bodyPr>
            <a:normAutofit/>
          </a:bodyPr>
          <a:lstStyle/>
          <a:p>
            <a:pPr marL="0" indent="0">
              <a:spcBef>
                <a:spcPts val="2200"/>
              </a:spcBef>
              <a:buNone/>
            </a:pPr>
            <a:r>
              <a:rPr lang="en-US" dirty="0" err="1" smtClean="0"/>
              <a:t>Crit</a:t>
            </a:r>
            <a:r>
              <a:rPr lang="en-US" dirty="0" smtClean="0"/>
              <a:t> Post 1 Due TODAY @23:59 US Eastern Time</a:t>
            </a:r>
          </a:p>
          <a:p>
            <a:pPr marL="0" indent="0">
              <a:spcBef>
                <a:spcPts val="2200"/>
              </a:spcBef>
              <a:buNone/>
            </a:pPr>
            <a:endParaRPr lang="en-US" dirty="0" smtClean="0"/>
          </a:p>
        </p:txBody>
      </p:sp>
      <p:sp>
        <p:nvSpPr>
          <p:cNvPr id="3" name="Date Placeholder 2">
            <a:extLst>
              <a:ext uri="{FF2B5EF4-FFF2-40B4-BE49-F238E27FC236}">
                <a16:creationId xmlns:a16="http://schemas.microsoft.com/office/drawing/2014/main" id="{13153205-AA31-4B90-A37D-1D0283C7368D}"/>
              </a:ext>
            </a:extLst>
          </p:cNvPr>
          <p:cNvSpPr>
            <a:spLocks noGrp="1"/>
          </p:cNvSpPr>
          <p:nvPr>
            <p:ph type="dt" sz="half" idx="10"/>
          </p:nvPr>
        </p:nvSpPr>
        <p:spPr/>
        <p:txBody>
          <a:bodyPr/>
          <a:lstStyle/>
          <a:p>
            <a:r>
              <a:rPr lang="en-US" smtClean="0"/>
              <a:t>2020-02-16</a:t>
            </a:r>
            <a:endParaRPr lang="en-US"/>
          </a:p>
        </p:txBody>
      </p:sp>
      <p:sp>
        <p:nvSpPr>
          <p:cNvPr id="7" name="Footer Placeholder 6"/>
          <p:cNvSpPr>
            <a:spLocks noGrp="1"/>
          </p:cNvSpPr>
          <p:nvPr>
            <p:ph type="ftr" sz="quarter" idx="11"/>
          </p:nvPr>
        </p:nvSpPr>
        <p:spPr/>
        <p:txBody>
          <a:bodyPr/>
          <a:lstStyle/>
          <a:p>
            <a:r>
              <a:rPr lang="en-US" smtClean="0"/>
              <a:t>05-418/818 | Spring 2021 | Design of Educational Games</a:t>
            </a:r>
            <a:endParaRPr lang="en-US"/>
          </a:p>
        </p:txBody>
      </p:sp>
      <p:sp>
        <p:nvSpPr>
          <p:cNvPr id="8" name="Slide Number Placeholder 7"/>
          <p:cNvSpPr>
            <a:spLocks noGrp="1"/>
          </p:cNvSpPr>
          <p:nvPr>
            <p:ph type="sldNum" sz="quarter" idx="12"/>
          </p:nvPr>
        </p:nvSpPr>
        <p:spPr/>
        <p:txBody>
          <a:bodyPr/>
          <a:lstStyle/>
          <a:p>
            <a:fld id="{4BE96267-9501-4B49-939F-F116B0669874}" type="slidenum">
              <a:rPr lang="en-US" smtClean="0"/>
              <a:t>2</a:t>
            </a:fld>
            <a:endParaRPr lang="en-US"/>
          </a:p>
        </p:txBody>
      </p:sp>
    </p:spTree>
    <p:extLst>
      <p:ext uri="{BB962C8B-B14F-4D97-AF65-F5344CB8AC3E}">
        <p14:creationId xmlns:p14="http://schemas.microsoft.com/office/powerpoint/2010/main" val="4236686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Common Sources of Objectives</a:t>
            </a:r>
            <a:endParaRPr lang="en-US" dirty="0"/>
          </a:p>
        </p:txBody>
      </p:sp>
      <p:sp>
        <p:nvSpPr>
          <p:cNvPr id="8" name="Content Placeholder 7"/>
          <p:cNvSpPr>
            <a:spLocks noGrp="1"/>
          </p:cNvSpPr>
          <p:nvPr>
            <p:ph idx="1"/>
          </p:nvPr>
        </p:nvSpPr>
        <p:spPr/>
        <p:txBody>
          <a:bodyPr/>
          <a:lstStyle/>
          <a:p>
            <a:r>
              <a:rPr lang="en-US" dirty="0" smtClean="0"/>
              <a:t>A client</a:t>
            </a:r>
          </a:p>
          <a:p>
            <a:r>
              <a:rPr lang="en-US" dirty="0" smtClean="0"/>
              <a:t>A subject matter expert (SME)</a:t>
            </a:r>
          </a:p>
          <a:p>
            <a:r>
              <a:rPr lang="en-US" dirty="0" smtClean="0"/>
              <a:t>State or other standards</a:t>
            </a:r>
          </a:p>
          <a:p>
            <a:r>
              <a:rPr lang="en-US" dirty="0" smtClean="0"/>
              <a:t>Prior Literature</a:t>
            </a:r>
          </a:p>
        </p:txBody>
      </p:sp>
      <p:sp>
        <p:nvSpPr>
          <p:cNvPr id="4" name="Date Placeholder 3"/>
          <p:cNvSpPr>
            <a:spLocks noGrp="1"/>
          </p:cNvSpPr>
          <p:nvPr>
            <p:ph type="dt" sz="half" idx="10"/>
          </p:nvPr>
        </p:nvSpPr>
        <p:spPr/>
        <p:txBody>
          <a:bodyPr/>
          <a:lstStyle/>
          <a:p>
            <a:r>
              <a:rPr lang="en-US" smtClean="0"/>
              <a:t>2020-02-16</a:t>
            </a:r>
            <a:endParaRPr lang="en-US"/>
          </a:p>
        </p:txBody>
      </p:sp>
      <p:sp>
        <p:nvSpPr>
          <p:cNvPr id="5" name="Footer Placeholder 4"/>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p:cNvSpPr>
            <a:spLocks noGrp="1"/>
          </p:cNvSpPr>
          <p:nvPr>
            <p:ph type="sldNum" sz="quarter" idx="12"/>
          </p:nvPr>
        </p:nvSpPr>
        <p:spPr/>
        <p:txBody>
          <a:bodyPr/>
          <a:lstStyle/>
          <a:p>
            <a:fld id="{4BE96267-9501-4B49-939F-F116B0669874}" type="slidenum">
              <a:rPr lang="en-US" smtClean="0"/>
              <a:t>20</a:t>
            </a:fld>
            <a:endParaRPr lang="en-US"/>
          </a:p>
        </p:txBody>
      </p:sp>
      <p:sp>
        <p:nvSpPr>
          <p:cNvPr id="9" name="Text Placeholder 8"/>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9933265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How can you </a:t>
            </a:r>
            <a:r>
              <a:rPr lang="en-US" i="1" dirty="0" smtClean="0"/>
              <a:t>refine</a:t>
            </a:r>
            <a:r>
              <a:rPr lang="en-US" dirty="0" smtClean="0"/>
              <a:t> learning objectives?</a:t>
            </a:r>
            <a:endParaRPr lang="en-US" dirty="0"/>
          </a:p>
        </p:txBody>
      </p:sp>
      <p:sp>
        <p:nvSpPr>
          <p:cNvPr id="9" name="Content Placeholder 8"/>
          <p:cNvSpPr>
            <a:spLocks noGrp="1"/>
          </p:cNvSpPr>
          <p:nvPr>
            <p:ph idx="1"/>
          </p:nvPr>
        </p:nvSpPr>
        <p:spPr/>
        <p:txBody>
          <a:bodyPr/>
          <a:lstStyle/>
          <a:p>
            <a:r>
              <a:rPr lang="en-US" dirty="0" smtClean="0"/>
              <a:t>You can analyze the task using CTA, how do students or players see the task and how do they accomplish it?</a:t>
            </a:r>
          </a:p>
          <a:p>
            <a:r>
              <a:rPr lang="en-US" dirty="0" smtClean="0"/>
              <a:t>Reconsolidate to better match up with what you wanted it to be</a:t>
            </a:r>
          </a:p>
          <a:p>
            <a:pPr lvl="1"/>
            <a:r>
              <a:rPr lang="en-US" dirty="0" smtClean="0"/>
              <a:t>Analyzing learning curve</a:t>
            </a:r>
          </a:p>
          <a:p>
            <a:r>
              <a:rPr lang="en-US" dirty="0" smtClean="0"/>
              <a:t>Researching work already done in the field to see if there are more narrow focuses than what you were given</a:t>
            </a:r>
          </a:p>
          <a:p>
            <a:endParaRPr lang="en-US" dirty="0" smtClean="0"/>
          </a:p>
          <a:p>
            <a:endParaRPr lang="en-US" dirty="0"/>
          </a:p>
        </p:txBody>
      </p:sp>
      <p:sp>
        <p:nvSpPr>
          <p:cNvPr id="4" name="Date Placeholder 3"/>
          <p:cNvSpPr>
            <a:spLocks noGrp="1"/>
          </p:cNvSpPr>
          <p:nvPr>
            <p:ph type="dt" sz="half" idx="10"/>
          </p:nvPr>
        </p:nvSpPr>
        <p:spPr/>
        <p:txBody>
          <a:bodyPr/>
          <a:lstStyle/>
          <a:p>
            <a:r>
              <a:rPr lang="en-US" smtClean="0"/>
              <a:t>2020-02-16</a:t>
            </a:r>
            <a:endParaRPr lang="en-US"/>
          </a:p>
        </p:txBody>
      </p:sp>
      <p:sp>
        <p:nvSpPr>
          <p:cNvPr id="5" name="Footer Placeholder 4"/>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p:cNvSpPr>
            <a:spLocks noGrp="1"/>
          </p:cNvSpPr>
          <p:nvPr>
            <p:ph type="sldNum" sz="quarter" idx="12"/>
          </p:nvPr>
        </p:nvSpPr>
        <p:spPr/>
        <p:txBody>
          <a:bodyPr/>
          <a:lstStyle/>
          <a:p>
            <a:fld id="{4BE96267-9501-4B49-939F-F116B0669874}" type="slidenum">
              <a:rPr lang="en-US" smtClean="0"/>
              <a:t>21</a:t>
            </a:fld>
            <a:endParaRPr lang="en-US"/>
          </a:p>
        </p:txBody>
      </p:sp>
    </p:spTree>
    <p:extLst>
      <p:ext uri="{BB962C8B-B14F-4D97-AF65-F5344CB8AC3E}">
        <p14:creationId xmlns:p14="http://schemas.microsoft.com/office/powerpoint/2010/main" val="36107303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Elicitation</a:t>
            </a:r>
            <a:endParaRPr lang="en-US" dirty="0"/>
          </a:p>
        </p:txBody>
      </p:sp>
      <p:sp>
        <p:nvSpPr>
          <p:cNvPr id="3" name="Content Placeholder 2"/>
          <p:cNvSpPr>
            <a:spLocks noGrp="1"/>
          </p:cNvSpPr>
          <p:nvPr>
            <p:ph idx="1"/>
          </p:nvPr>
        </p:nvSpPr>
        <p:spPr/>
        <p:txBody>
          <a:bodyPr/>
          <a:lstStyle/>
          <a:p>
            <a:r>
              <a:rPr lang="en-US" dirty="0" smtClean="0"/>
              <a:t>An empirical process working with experts and/or novices to better understand the knowledge they use or need to do a particular task</a:t>
            </a:r>
          </a:p>
          <a:p>
            <a:r>
              <a:rPr lang="en-US" dirty="0" smtClean="0"/>
              <a:t>Often involves interviews or observations of actual performance on a task</a:t>
            </a:r>
          </a:p>
          <a:p>
            <a:r>
              <a:rPr lang="en-US" dirty="0" smtClean="0"/>
              <a:t>Helpful for defining and refining objectives throughout design</a:t>
            </a:r>
          </a:p>
          <a:p>
            <a:r>
              <a:rPr lang="en-US" dirty="0" smtClean="0"/>
              <a:t>We will talk more about this on Thursday</a:t>
            </a:r>
            <a:endParaRPr lang="en-US" dirty="0"/>
          </a:p>
        </p:txBody>
      </p:sp>
      <p:sp>
        <p:nvSpPr>
          <p:cNvPr id="4" name="Date Placeholder 3"/>
          <p:cNvSpPr>
            <a:spLocks noGrp="1"/>
          </p:cNvSpPr>
          <p:nvPr>
            <p:ph type="dt" sz="half" idx="10"/>
          </p:nvPr>
        </p:nvSpPr>
        <p:spPr/>
        <p:txBody>
          <a:bodyPr/>
          <a:lstStyle/>
          <a:p>
            <a:r>
              <a:rPr lang="en-US" smtClean="0"/>
              <a:t>2020-02-16</a:t>
            </a:r>
            <a:endParaRPr lang="en-US"/>
          </a:p>
        </p:txBody>
      </p:sp>
      <p:sp>
        <p:nvSpPr>
          <p:cNvPr id="5" name="Footer Placeholder 4"/>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p:cNvSpPr>
            <a:spLocks noGrp="1"/>
          </p:cNvSpPr>
          <p:nvPr>
            <p:ph type="sldNum" sz="quarter" idx="12"/>
          </p:nvPr>
        </p:nvSpPr>
        <p:spPr/>
        <p:txBody>
          <a:bodyPr/>
          <a:lstStyle/>
          <a:p>
            <a:fld id="{4BE96267-9501-4B49-939F-F116B0669874}" type="slidenum">
              <a:rPr lang="en-US" smtClean="0"/>
              <a:t>22</a:t>
            </a:fld>
            <a:endParaRPr lang="en-US"/>
          </a:p>
        </p:txBody>
      </p:sp>
      <p:sp>
        <p:nvSpPr>
          <p:cNvPr id="7" name="Text Placeholder 6"/>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93711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8187F3-5AEA-4537-8235-12A3F545D4ED}"/>
              </a:ext>
            </a:extLst>
          </p:cNvPr>
          <p:cNvPicPr>
            <a:picLocks noChangeAspect="1"/>
          </p:cNvPicPr>
          <p:nvPr/>
        </p:nvPicPr>
        <p:blipFill rotWithShape="1">
          <a:blip r:embed="rId2"/>
          <a:srcRect l="54724" t="23292" r="2606" b="4665"/>
          <a:stretch/>
        </p:blipFill>
        <p:spPr>
          <a:xfrm>
            <a:off x="1333500" y="136525"/>
            <a:ext cx="9410700" cy="6584950"/>
          </a:xfrm>
          <a:prstGeom prst="rect">
            <a:avLst/>
          </a:prstGeom>
        </p:spPr>
      </p:pic>
      <p:sp>
        <p:nvSpPr>
          <p:cNvPr id="4" name="Date Placeholder 3">
            <a:extLst>
              <a:ext uri="{FF2B5EF4-FFF2-40B4-BE49-F238E27FC236}">
                <a16:creationId xmlns:a16="http://schemas.microsoft.com/office/drawing/2014/main" id="{64D10AE2-9D9E-41E2-BF6E-4B9E9D7037F3}"/>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96717630-6DC2-4B04-A83E-85145B368CF4}"/>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3F09E8E0-CC3C-4800-B33C-8003459284E9}"/>
              </a:ext>
            </a:extLst>
          </p:cNvPr>
          <p:cNvSpPr>
            <a:spLocks noGrp="1"/>
          </p:cNvSpPr>
          <p:nvPr>
            <p:ph type="sldNum" sz="quarter" idx="12"/>
          </p:nvPr>
        </p:nvSpPr>
        <p:spPr/>
        <p:txBody>
          <a:bodyPr/>
          <a:lstStyle/>
          <a:p>
            <a:fld id="{4BE96267-9501-4B49-939F-F116B0669874}" type="slidenum">
              <a:rPr lang="en-US" smtClean="0"/>
              <a:t>23</a:t>
            </a:fld>
            <a:endParaRPr lang="en-US"/>
          </a:p>
        </p:txBody>
      </p:sp>
    </p:spTree>
    <p:extLst>
      <p:ext uri="{BB962C8B-B14F-4D97-AF65-F5344CB8AC3E}">
        <p14:creationId xmlns:p14="http://schemas.microsoft.com/office/powerpoint/2010/main" val="1469247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Goal-Driven Game Design</a:t>
            </a:r>
            <a:endParaRPr lang="en-US" dirty="0"/>
          </a:p>
        </p:txBody>
      </p:sp>
      <p:sp>
        <p:nvSpPr>
          <p:cNvPr id="6" name="Content Placeholder 5"/>
          <p:cNvSpPr>
            <a:spLocks noGrp="1"/>
          </p:cNvSpPr>
          <p:nvPr>
            <p:ph idx="1"/>
          </p:nvPr>
        </p:nvSpPr>
        <p:spPr/>
        <p:txBody>
          <a:bodyPr/>
          <a:lstStyle/>
          <a:p>
            <a:r>
              <a:rPr lang="en-US" dirty="0" smtClean="0"/>
              <a:t>Iteratively developing game mechanics and systems</a:t>
            </a:r>
          </a:p>
          <a:p>
            <a:r>
              <a:rPr lang="en-US" dirty="0" smtClean="0"/>
              <a:t>Cycling through a process of:</a:t>
            </a:r>
          </a:p>
          <a:p>
            <a:pPr lvl="1"/>
            <a:r>
              <a:rPr lang="en-US" dirty="0" smtClean="0"/>
              <a:t>Ideation</a:t>
            </a:r>
          </a:p>
          <a:p>
            <a:pPr lvl="1"/>
            <a:r>
              <a:rPr lang="en-US" dirty="0" smtClean="0"/>
              <a:t>Prototyping</a:t>
            </a:r>
          </a:p>
          <a:p>
            <a:pPr lvl="1"/>
            <a:r>
              <a:rPr lang="en-US" dirty="0" smtClean="0"/>
              <a:t>Playtesting</a:t>
            </a:r>
          </a:p>
          <a:p>
            <a:r>
              <a:rPr lang="en-US" dirty="0" smtClean="0"/>
              <a:t>Game Designers often emphasize prototyping</a:t>
            </a:r>
          </a:p>
          <a:p>
            <a:endParaRPr lang="en-US" dirty="0"/>
          </a:p>
        </p:txBody>
      </p:sp>
      <p:sp>
        <p:nvSpPr>
          <p:cNvPr id="2" name="Date Placeholder 1"/>
          <p:cNvSpPr>
            <a:spLocks noGrp="1"/>
          </p:cNvSpPr>
          <p:nvPr>
            <p:ph type="dt" sz="half" idx="10"/>
          </p:nvPr>
        </p:nvSpPr>
        <p:spPr/>
        <p:txBody>
          <a:bodyPr/>
          <a:lstStyle/>
          <a:p>
            <a:r>
              <a:rPr lang="en-US" smtClean="0"/>
              <a:t>2020-02-16</a:t>
            </a:r>
            <a:endParaRPr lang="en-US"/>
          </a:p>
        </p:txBody>
      </p:sp>
      <p:sp>
        <p:nvSpPr>
          <p:cNvPr id="3" name="Footer Placeholder 2"/>
          <p:cNvSpPr>
            <a:spLocks noGrp="1"/>
          </p:cNvSpPr>
          <p:nvPr>
            <p:ph type="ftr" sz="quarter" idx="11"/>
          </p:nvPr>
        </p:nvSpPr>
        <p:spPr/>
        <p:txBody>
          <a:bodyPr/>
          <a:lstStyle/>
          <a:p>
            <a:r>
              <a:rPr lang="en-US" smtClean="0"/>
              <a:t>05-418/818 | Spring 2021 | Design of Educational Games</a:t>
            </a:r>
            <a:endParaRPr lang="en-US"/>
          </a:p>
        </p:txBody>
      </p:sp>
      <p:sp>
        <p:nvSpPr>
          <p:cNvPr id="4" name="Slide Number Placeholder 3"/>
          <p:cNvSpPr>
            <a:spLocks noGrp="1"/>
          </p:cNvSpPr>
          <p:nvPr>
            <p:ph type="sldNum" sz="quarter" idx="12"/>
          </p:nvPr>
        </p:nvSpPr>
        <p:spPr/>
        <p:txBody>
          <a:bodyPr/>
          <a:lstStyle/>
          <a:p>
            <a:fld id="{4BE96267-9501-4B49-939F-F116B0669874}" type="slidenum">
              <a:rPr lang="en-US" smtClean="0"/>
              <a:t>24</a:t>
            </a:fld>
            <a:endParaRPr lang="en-US"/>
          </a:p>
        </p:txBody>
      </p:sp>
      <p:sp>
        <p:nvSpPr>
          <p:cNvPr id="7" name="Text Placeholder 6"/>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5288806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E323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3883AFE-CB18-4CFB-960A-0141DF6CB41D}"/>
              </a:ext>
            </a:extLst>
          </p:cNvPr>
          <p:cNvPicPr>
            <a:picLocks noChangeAspect="1"/>
          </p:cNvPicPr>
          <p:nvPr/>
        </p:nvPicPr>
        <p:blipFill rotWithShape="1">
          <a:blip r:embed="rId2"/>
          <a:srcRect r="1572"/>
          <a:stretch/>
        </p:blipFill>
        <p:spPr>
          <a:xfrm>
            <a:off x="0" y="327025"/>
            <a:ext cx="12000322" cy="6203950"/>
          </a:xfrm>
          <a:prstGeom prst="rect">
            <a:avLst/>
          </a:prstGeom>
        </p:spPr>
      </p:pic>
      <p:sp>
        <p:nvSpPr>
          <p:cNvPr id="3" name="Date Placeholder 2">
            <a:extLst>
              <a:ext uri="{FF2B5EF4-FFF2-40B4-BE49-F238E27FC236}">
                <a16:creationId xmlns:a16="http://schemas.microsoft.com/office/drawing/2014/main" id="{E0B48735-D6AD-48BB-B292-D01F43C1DCF5}"/>
              </a:ext>
            </a:extLst>
          </p:cNvPr>
          <p:cNvSpPr>
            <a:spLocks noGrp="1"/>
          </p:cNvSpPr>
          <p:nvPr>
            <p:ph type="dt" sz="half" idx="10"/>
          </p:nvPr>
        </p:nvSpPr>
        <p:spPr/>
        <p:txBody>
          <a:bodyPr/>
          <a:lstStyle/>
          <a:p>
            <a:r>
              <a:rPr lang="en-US" smtClean="0"/>
              <a:t>2020-02-16</a:t>
            </a:r>
            <a:endParaRPr lang="en-US"/>
          </a:p>
        </p:txBody>
      </p:sp>
      <p:sp>
        <p:nvSpPr>
          <p:cNvPr id="4" name="Footer Placeholder 3">
            <a:extLst>
              <a:ext uri="{FF2B5EF4-FFF2-40B4-BE49-F238E27FC236}">
                <a16:creationId xmlns:a16="http://schemas.microsoft.com/office/drawing/2014/main" id="{857E1953-7A5C-44B3-8534-63A52839AA3D}"/>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5" name="Slide Number Placeholder 4">
            <a:extLst>
              <a:ext uri="{FF2B5EF4-FFF2-40B4-BE49-F238E27FC236}">
                <a16:creationId xmlns:a16="http://schemas.microsoft.com/office/drawing/2014/main" id="{723394BD-4DAD-4A3D-9E55-C669E089F188}"/>
              </a:ext>
            </a:extLst>
          </p:cNvPr>
          <p:cNvSpPr>
            <a:spLocks noGrp="1"/>
          </p:cNvSpPr>
          <p:nvPr>
            <p:ph type="sldNum" sz="quarter" idx="12"/>
          </p:nvPr>
        </p:nvSpPr>
        <p:spPr/>
        <p:txBody>
          <a:bodyPr/>
          <a:lstStyle/>
          <a:p>
            <a:fld id="{4BE96267-9501-4B49-939F-F116B0669874}" type="slidenum">
              <a:rPr lang="en-US" smtClean="0"/>
              <a:t>25</a:t>
            </a:fld>
            <a:endParaRPr lang="en-US"/>
          </a:p>
        </p:txBody>
      </p:sp>
      <p:sp>
        <p:nvSpPr>
          <p:cNvPr id="7" name="Rectangle 6">
            <a:extLst>
              <a:ext uri="{FF2B5EF4-FFF2-40B4-BE49-F238E27FC236}">
                <a16:creationId xmlns:a16="http://schemas.microsoft.com/office/drawing/2014/main" id="{850B0B11-4413-45F1-B416-A962726EF663}"/>
              </a:ext>
            </a:extLst>
          </p:cNvPr>
          <p:cNvSpPr/>
          <p:nvPr/>
        </p:nvSpPr>
        <p:spPr>
          <a:xfrm>
            <a:off x="8185614" y="5519519"/>
            <a:ext cx="3593172" cy="646331"/>
          </a:xfrm>
          <a:prstGeom prst="rect">
            <a:avLst/>
          </a:prstGeom>
        </p:spPr>
        <p:txBody>
          <a:bodyPr wrap="square">
            <a:spAutoFit/>
          </a:bodyPr>
          <a:lstStyle/>
          <a:p>
            <a:r>
              <a:rPr lang="en-US" sz="1200" dirty="0" err="1">
                <a:solidFill>
                  <a:schemeClr val="bg2"/>
                </a:solidFill>
              </a:rPr>
              <a:t>Superbrothers</a:t>
            </a:r>
            <a:r>
              <a:rPr lang="en-US" sz="1200" dirty="0">
                <a:solidFill>
                  <a:schemeClr val="bg2"/>
                </a:solidFill>
              </a:rPr>
              <a:t>. 2010. Less Talk, More Rock. </a:t>
            </a:r>
            <a:r>
              <a:rPr lang="en-US" sz="1200" i="1" dirty="0" err="1">
                <a:solidFill>
                  <a:schemeClr val="bg2"/>
                </a:solidFill>
              </a:rPr>
              <a:t>boingboing</a:t>
            </a:r>
            <a:r>
              <a:rPr lang="en-US" sz="1200" dirty="0">
                <a:solidFill>
                  <a:schemeClr val="bg2"/>
                </a:solidFill>
              </a:rPr>
              <a:t>. Retrieved May 17, 2018 from https://boingboing.net/features/morerock.html</a:t>
            </a:r>
            <a:endParaRPr lang="en-US" sz="1200" dirty="0">
              <a:solidFill>
                <a:schemeClr val="bg2"/>
              </a:solidFill>
              <a:effectLst/>
            </a:endParaRPr>
          </a:p>
        </p:txBody>
      </p:sp>
    </p:spTree>
    <p:extLst>
      <p:ext uri="{BB962C8B-B14F-4D97-AF65-F5344CB8AC3E}">
        <p14:creationId xmlns:p14="http://schemas.microsoft.com/office/powerpoint/2010/main" val="35922312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13B05B0-A106-48EE-8B52-8BA0A52D2516}"/>
              </a:ext>
            </a:extLst>
          </p:cNvPr>
          <p:cNvSpPr>
            <a:spLocks noGrp="1"/>
          </p:cNvSpPr>
          <p:nvPr>
            <p:ph type="title"/>
          </p:nvPr>
        </p:nvSpPr>
        <p:spPr/>
        <p:txBody>
          <a:bodyPr/>
          <a:lstStyle/>
          <a:p>
            <a:r>
              <a:rPr lang="en-US" dirty="0"/>
              <a:t>What did you think? (Less Talk More Rock)</a:t>
            </a:r>
          </a:p>
        </p:txBody>
      </p:sp>
      <p:sp>
        <p:nvSpPr>
          <p:cNvPr id="7" name="Content Placeholder 6">
            <a:extLst>
              <a:ext uri="{FF2B5EF4-FFF2-40B4-BE49-F238E27FC236}">
                <a16:creationId xmlns:a16="http://schemas.microsoft.com/office/drawing/2014/main" id="{89DFB3FF-AA74-4FA4-91EC-7992DBEF3539}"/>
              </a:ext>
            </a:extLst>
          </p:cNvPr>
          <p:cNvSpPr>
            <a:spLocks noGrp="1"/>
          </p:cNvSpPr>
          <p:nvPr>
            <p:ph idx="1"/>
          </p:nvPr>
        </p:nvSpPr>
        <p:spPr/>
        <p:txBody>
          <a:bodyPr>
            <a:normAutofit lnSpcReduction="10000"/>
          </a:bodyPr>
          <a:lstStyle/>
          <a:p>
            <a:pPr marL="457200" indent="-457200">
              <a:buFont typeface="+mj-lt"/>
              <a:buAutoNum type="arabicPeriod"/>
            </a:pPr>
            <a:r>
              <a:rPr lang="en-US" dirty="0" smtClean="0"/>
              <a:t>Seemed like the author wasn’t really interested in narrative games</a:t>
            </a:r>
          </a:p>
          <a:p>
            <a:pPr lvl="1"/>
            <a:r>
              <a:rPr lang="en-US" dirty="0" smtClean="0"/>
              <a:t>Interesting question of what “narrative game” means</a:t>
            </a:r>
          </a:p>
          <a:p>
            <a:r>
              <a:rPr lang="en-US" dirty="0" smtClean="0"/>
              <a:t>This person seems extremely naïve in the industry</a:t>
            </a:r>
          </a:p>
          <a:p>
            <a:r>
              <a:rPr lang="en-US" dirty="0" smtClean="0"/>
              <a:t>An air of elitism about how games should work</a:t>
            </a:r>
          </a:p>
          <a:p>
            <a:r>
              <a:rPr lang="en-US" dirty="0" smtClean="0"/>
              <a:t>Thought it was a really interesting perspective, don’t waste you time planning, but the next one said don’t ever skip the planning</a:t>
            </a:r>
          </a:p>
          <a:p>
            <a:r>
              <a:rPr lang="en-US" dirty="0" smtClean="0"/>
              <a:t>It almost felt old fashioned, don’t worry about it just do it</a:t>
            </a:r>
          </a:p>
          <a:p>
            <a:r>
              <a:rPr lang="en-US" dirty="0" smtClean="0"/>
              <a:t>We tend to lean heavily on text in design, liked how it tried to focus on different affordances of play</a:t>
            </a:r>
          </a:p>
          <a:p>
            <a:r>
              <a:rPr lang="en-US" dirty="0" smtClean="0"/>
              <a:t>Interesting to think how graphic designers vs instructional designers would view it</a:t>
            </a:r>
          </a:p>
          <a:p>
            <a:r>
              <a:rPr lang="en-US" dirty="0" smtClean="0"/>
              <a:t>Almost a philosophical debate about trying everything or planning everything</a:t>
            </a:r>
            <a:endParaRPr lang="en-US" dirty="0"/>
          </a:p>
        </p:txBody>
      </p:sp>
      <p:sp>
        <p:nvSpPr>
          <p:cNvPr id="3" name="Date Placeholder 2">
            <a:extLst>
              <a:ext uri="{FF2B5EF4-FFF2-40B4-BE49-F238E27FC236}">
                <a16:creationId xmlns:a16="http://schemas.microsoft.com/office/drawing/2014/main" id="{F8F1C470-9B73-4F01-8C0F-0F2D291F7456}"/>
              </a:ext>
            </a:extLst>
          </p:cNvPr>
          <p:cNvSpPr>
            <a:spLocks noGrp="1"/>
          </p:cNvSpPr>
          <p:nvPr>
            <p:ph type="dt" sz="half" idx="10"/>
          </p:nvPr>
        </p:nvSpPr>
        <p:spPr/>
        <p:txBody>
          <a:bodyPr/>
          <a:lstStyle/>
          <a:p>
            <a:r>
              <a:rPr lang="en-US" smtClean="0"/>
              <a:t>2020-02-16</a:t>
            </a:r>
            <a:endParaRPr lang="en-US"/>
          </a:p>
        </p:txBody>
      </p:sp>
      <p:sp>
        <p:nvSpPr>
          <p:cNvPr id="4" name="Footer Placeholder 3">
            <a:extLst>
              <a:ext uri="{FF2B5EF4-FFF2-40B4-BE49-F238E27FC236}">
                <a16:creationId xmlns:a16="http://schemas.microsoft.com/office/drawing/2014/main" id="{7959636A-2FBE-4446-A691-F87C16C85E77}"/>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5" name="Slide Number Placeholder 4">
            <a:extLst>
              <a:ext uri="{FF2B5EF4-FFF2-40B4-BE49-F238E27FC236}">
                <a16:creationId xmlns:a16="http://schemas.microsoft.com/office/drawing/2014/main" id="{BA596963-A79B-49D0-A422-FF5991385F05}"/>
              </a:ext>
            </a:extLst>
          </p:cNvPr>
          <p:cNvSpPr>
            <a:spLocks noGrp="1"/>
          </p:cNvSpPr>
          <p:nvPr>
            <p:ph type="sldNum" sz="quarter" idx="12"/>
          </p:nvPr>
        </p:nvSpPr>
        <p:spPr/>
        <p:txBody>
          <a:bodyPr/>
          <a:lstStyle/>
          <a:p>
            <a:fld id="{4BE96267-9501-4B49-939F-F116B0669874}" type="slidenum">
              <a:rPr lang="en-US" smtClean="0"/>
              <a:t>26</a:t>
            </a:fld>
            <a:endParaRPr lang="en-US"/>
          </a:p>
        </p:txBody>
      </p:sp>
    </p:spTree>
    <p:extLst>
      <p:ext uri="{BB962C8B-B14F-4D97-AF65-F5344CB8AC3E}">
        <p14:creationId xmlns:p14="http://schemas.microsoft.com/office/powerpoint/2010/main" val="11483332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E3235"/>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2020-02-16</a:t>
            </a:r>
            <a:endParaRPr lang="en-US"/>
          </a:p>
        </p:txBody>
      </p:sp>
      <p:sp>
        <p:nvSpPr>
          <p:cNvPr id="5" name="Footer Placeholder 4"/>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p:cNvSpPr>
            <a:spLocks noGrp="1"/>
          </p:cNvSpPr>
          <p:nvPr>
            <p:ph type="sldNum" sz="quarter" idx="12"/>
          </p:nvPr>
        </p:nvSpPr>
        <p:spPr/>
        <p:txBody>
          <a:bodyPr/>
          <a:lstStyle/>
          <a:p>
            <a:fld id="{4BE96267-9501-4B49-939F-F116B0669874}" type="slidenum">
              <a:rPr lang="en-US" smtClean="0"/>
              <a:t>27</a:t>
            </a:fld>
            <a:endParaRPr lang="en-US"/>
          </a:p>
        </p:txBody>
      </p:sp>
      <p:pic>
        <p:nvPicPr>
          <p:cNvPr id="14" name="Picture 13"/>
          <p:cNvPicPr>
            <a:picLocks noChangeAspect="1"/>
          </p:cNvPicPr>
          <p:nvPr/>
        </p:nvPicPr>
        <p:blipFill>
          <a:blip r:embed="rId2"/>
          <a:stretch>
            <a:fillRect/>
          </a:stretch>
        </p:blipFill>
        <p:spPr>
          <a:xfrm>
            <a:off x="220681" y="2017427"/>
            <a:ext cx="4800000" cy="2971429"/>
          </a:xfrm>
          <a:prstGeom prst="rect">
            <a:avLst/>
          </a:prstGeom>
        </p:spPr>
      </p:pic>
      <p:pic>
        <p:nvPicPr>
          <p:cNvPr id="16" name="Picture 15"/>
          <p:cNvPicPr>
            <a:picLocks noChangeAspect="1"/>
          </p:cNvPicPr>
          <p:nvPr/>
        </p:nvPicPr>
        <p:blipFill>
          <a:blip r:embed="rId3"/>
          <a:stretch>
            <a:fillRect/>
          </a:stretch>
        </p:blipFill>
        <p:spPr>
          <a:xfrm>
            <a:off x="6561795" y="1803141"/>
            <a:ext cx="5409524" cy="3400000"/>
          </a:xfrm>
          <a:prstGeom prst="rect">
            <a:avLst/>
          </a:prstGeom>
        </p:spPr>
      </p:pic>
      <p:sp>
        <p:nvSpPr>
          <p:cNvPr id="17" name="TextBox 16"/>
          <p:cNvSpPr txBox="1"/>
          <p:nvPr/>
        </p:nvSpPr>
        <p:spPr>
          <a:xfrm>
            <a:off x="5241362" y="3041476"/>
            <a:ext cx="1099752" cy="923330"/>
          </a:xfrm>
          <a:prstGeom prst="rect">
            <a:avLst/>
          </a:prstGeom>
          <a:noFill/>
        </p:spPr>
        <p:txBody>
          <a:bodyPr wrap="square" rtlCol="0">
            <a:spAutoFit/>
          </a:bodyPr>
          <a:lstStyle/>
          <a:p>
            <a:pPr algn="ctr"/>
            <a:r>
              <a:rPr lang="en-US" sz="5400" b="1" dirty="0" smtClean="0">
                <a:solidFill>
                  <a:schemeClr val="bg2"/>
                </a:solidFill>
              </a:rPr>
              <a:t>VS</a:t>
            </a:r>
            <a:endParaRPr lang="en-US" sz="5400" b="1" dirty="0">
              <a:solidFill>
                <a:schemeClr val="bg2"/>
              </a:solidFill>
            </a:endParaRPr>
          </a:p>
        </p:txBody>
      </p:sp>
    </p:spTree>
    <p:extLst>
      <p:ext uri="{BB962C8B-B14F-4D97-AF65-F5344CB8AC3E}">
        <p14:creationId xmlns:p14="http://schemas.microsoft.com/office/powerpoint/2010/main" val="13287983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3094F6A-F7F1-4032-A819-A4A735CBEFA0}"/>
              </a:ext>
            </a:extLst>
          </p:cNvPr>
          <p:cNvSpPr>
            <a:spLocks noGrp="1"/>
          </p:cNvSpPr>
          <p:nvPr>
            <p:ph sz="half" idx="1"/>
          </p:nvPr>
        </p:nvSpPr>
        <p:spPr/>
        <p:txBody>
          <a:bodyPr anchor="ctr">
            <a:normAutofit/>
          </a:bodyPr>
          <a:lstStyle/>
          <a:p>
            <a:pPr marL="0" indent="0">
              <a:buNone/>
            </a:pPr>
            <a:r>
              <a:rPr lang="en-US" sz="2400" dirty="0" smtClean="0"/>
              <a:t>Remember these people?</a:t>
            </a:r>
            <a:endParaRPr lang="en-US" sz="2400" dirty="0"/>
          </a:p>
        </p:txBody>
      </p:sp>
      <p:sp>
        <p:nvSpPr>
          <p:cNvPr id="2" name="Date Placeholder 1">
            <a:extLst>
              <a:ext uri="{FF2B5EF4-FFF2-40B4-BE49-F238E27FC236}">
                <a16:creationId xmlns:a16="http://schemas.microsoft.com/office/drawing/2014/main" id="{444F8FCB-82B6-47CC-813A-B6CDB73C142E}"/>
              </a:ext>
            </a:extLst>
          </p:cNvPr>
          <p:cNvSpPr>
            <a:spLocks noGrp="1"/>
          </p:cNvSpPr>
          <p:nvPr>
            <p:ph type="dt" sz="half" idx="10"/>
          </p:nvPr>
        </p:nvSpPr>
        <p:spPr/>
        <p:txBody>
          <a:bodyPr/>
          <a:lstStyle/>
          <a:p>
            <a:r>
              <a:rPr lang="en-US" smtClean="0"/>
              <a:t>2020-02-16</a:t>
            </a:r>
            <a:endParaRPr lang="en-US"/>
          </a:p>
        </p:txBody>
      </p:sp>
      <p:sp>
        <p:nvSpPr>
          <p:cNvPr id="3" name="Footer Placeholder 2">
            <a:extLst>
              <a:ext uri="{FF2B5EF4-FFF2-40B4-BE49-F238E27FC236}">
                <a16:creationId xmlns:a16="http://schemas.microsoft.com/office/drawing/2014/main" id="{F12CCE4D-C0A4-48BA-B08F-8F7E9934D953}"/>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4" name="Slide Number Placeholder 3">
            <a:extLst>
              <a:ext uri="{FF2B5EF4-FFF2-40B4-BE49-F238E27FC236}">
                <a16:creationId xmlns:a16="http://schemas.microsoft.com/office/drawing/2014/main" id="{F4F8D29E-6023-4D0C-A1E5-D564FE8694E7}"/>
              </a:ext>
            </a:extLst>
          </p:cNvPr>
          <p:cNvSpPr>
            <a:spLocks noGrp="1"/>
          </p:cNvSpPr>
          <p:nvPr>
            <p:ph type="sldNum" sz="quarter" idx="12"/>
          </p:nvPr>
        </p:nvSpPr>
        <p:spPr/>
        <p:txBody>
          <a:bodyPr/>
          <a:lstStyle/>
          <a:p>
            <a:fld id="{4BE96267-9501-4B49-939F-F116B0669874}" type="slidenum">
              <a:rPr lang="en-US" smtClean="0"/>
              <a:t>28</a:t>
            </a:fld>
            <a:endParaRPr lang="en-US"/>
          </a:p>
        </p:txBody>
      </p:sp>
      <p:pic>
        <p:nvPicPr>
          <p:cNvPr id="12" name="Picture 2" descr="Image result for people playing game&quot;">
            <a:extLst>
              <a:ext uri="{FF2B5EF4-FFF2-40B4-BE49-F238E27FC236}">
                <a16:creationId xmlns:a16="http://schemas.microsoft.com/office/drawing/2014/main" id="{855B8DC6-F02D-41FA-8A8B-2E7DE2C8B3D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672840" y="574978"/>
            <a:ext cx="8046720" cy="5392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7232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3094F6A-F7F1-4032-A819-A4A735CBEFA0}"/>
              </a:ext>
            </a:extLst>
          </p:cNvPr>
          <p:cNvSpPr>
            <a:spLocks noGrp="1"/>
          </p:cNvSpPr>
          <p:nvPr>
            <p:ph sz="half" idx="1"/>
          </p:nvPr>
        </p:nvSpPr>
        <p:spPr/>
        <p:txBody>
          <a:bodyPr anchor="ctr">
            <a:normAutofit/>
          </a:bodyPr>
          <a:lstStyle/>
          <a:p>
            <a:pPr marL="0" indent="0">
              <a:buNone/>
            </a:pPr>
            <a:r>
              <a:rPr lang="en-US" sz="2400" dirty="0"/>
              <a:t>Remember these people?</a:t>
            </a:r>
            <a:endParaRPr lang="en-US" sz="2400" dirty="0"/>
          </a:p>
        </p:txBody>
      </p:sp>
      <p:sp>
        <p:nvSpPr>
          <p:cNvPr id="2" name="Date Placeholder 1">
            <a:extLst>
              <a:ext uri="{FF2B5EF4-FFF2-40B4-BE49-F238E27FC236}">
                <a16:creationId xmlns:a16="http://schemas.microsoft.com/office/drawing/2014/main" id="{444F8FCB-82B6-47CC-813A-B6CDB73C142E}"/>
              </a:ext>
            </a:extLst>
          </p:cNvPr>
          <p:cNvSpPr>
            <a:spLocks noGrp="1"/>
          </p:cNvSpPr>
          <p:nvPr>
            <p:ph type="dt" sz="half" idx="10"/>
          </p:nvPr>
        </p:nvSpPr>
        <p:spPr/>
        <p:txBody>
          <a:bodyPr/>
          <a:lstStyle/>
          <a:p>
            <a:r>
              <a:rPr lang="en-US" smtClean="0"/>
              <a:t>2020-02-16</a:t>
            </a:r>
            <a:endParaRPr lang="en-US"/>
          </a:p>
        </p:txBody>
      </p:sp>
      <p:sp>
        <p:nvSpPr>
          <p:cNvPr id="3" name="Footer Placeholder 2">
            <a:extLst>
              <a:ext uri="{FF2B5EF4-FFF2-40B4-BE49-F238E27FC236}">
                <a16:creationId xmlns:a16="http://schemas.microsoft.com/office/drawing/2014/main" id="{F12CCE4D-C0A4-48BA-B08F-8F7E9934D953}"/>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4" name="Slide Number Placeholder 3">
            <a:extLst>
              <a:ext uri="{FF2B5EF4-FFF2-40B4-BE49-F238E27FC236}">
                <a16:creationId xmlns:a16="http://schemas.microsoft.com/office/drawing/2014/main" id="{F4F8D29E-6023-4D0C-A1E5-D564FE8694E7}"/>
              </a:ext>
            </a:extLst>
          </p:cNvPr>
          <p:cNvSpPr>
            <a:spLocks noGrp="1"/>
          </p:cNvSpPr>
          <p:nvPr>
            <p:ph type="sldNum" sz="quarter" idx="12"/>
          </p:nvPr>
        </p:nvSpPr>
        <p:spPr/>
        <p:txBody>
          <a:bodyPr/>
          <a:lstStyle/>
          <a:p>
            <a:fld id="{4BE96267-9501-4B49-939F-F116B0669874}" type="slidenum">
              <a:rPr lang="en-US" smtClean="0"/>
              <a:t>29</a:t>
            </a:fld>
            <a:endParaRPr lang="en-US"/>
          </a:p>
        </p:txBody>
      </p:sp>
      <p:pic>
        <p:nvPicPr>
          <p:cNvPr id="12" name="Picture 2" descr="Image result for people playing game&quot;">
            <a:extLst>
              <a:ext uri="{FF2B5EF4-FFF2-40B4-BE49-F238E27FC236}">
                <a16:creationId xmlns:a16="http://schemas.microsoft.com/office/drawing/2014/main" id="{855B8DC6-F02D-41FA-8A8B-2E7DE2C8B3D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672840" y="574978"/>
            <a:ext cx="8046720" cy="5392132"/>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7A243D3F-0174-4399-BA3D-94002053D39F}"/>
              </a:ext>
            </a:extLst>
          </p:cNvPr>
          <p:cNvSpPr txBox="1"/>
          <p:nvPr/>
        </p:nvSpPr>
        <p:spPr>
          <a:xfrm>
            <a:off x="7277036" y="3972664"/>
            <a:ext cx="618696" cy="369332"/>
          </a:xfrm>
          <a:prstGeom prst="rect">
            <a:avLst/>
          </a:prstGeom>
          <a:noFill/>
        </p:spPr>
        <p:txBody>
          <a:bodyPr wrap="none" rtlCol="0">
            <a:spAutoFit/>
          </a:bodyPr>
          <a:lstStyle/>
          <a:p>
            <a:r>
              <a:rPr lang="en-US" b="1" dirty="0">
                <a:solidFill>
                  <a:schemeClr val="accent4"/>
                </a:solidFill>
              </a:rPr>
              <a:t>Talk</a:t>
            </a:r>
          </a:p>
        </p:txBody>
      </p:sp>
      <p:sp>
        <p:nvSpPr>
          <p:cNvPr id="5" name="Oval 4">
            <a:extLst>
              <a:ext uri="{FF2B5EF4-FFF2-40B4-BE49-F238E27FC236}">
                <a16:creationId xmlns:a16="http://schemas.microsoft.com/office/drawing/2014/main" id="{925C4959-4DF5-4392-97EC-4BB97B795C39}"/>
              </a:ext>
            </a:extLst>
          </p:cNvPr>
          <p:cNvSpPr/>
          <p:nvPr/>
        </p:nvSpPr>
        <p:spPr>
          <a:xfrm>
            <a:off x="6974956" y="2981406"/>
            <a:ext cx="1392865" cy="910107"/>
          </a:xfrm>
          <a:prstGeom prst="ellipse">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1D844FE4-22FC-4320-8D99-8C1E35B5A982}"/>
              </a:ext>
            </a:extLst>
          </p:cNvPr>
          <p:cNvCxnSpPr>
            <a:cxnSpLocks/>
            <a:stCxn id="26" idx="1"/>
          </p:cNvCxnSpPr>
          <p:nvPr/>
        </p:nvCxnSpPr>
        <p:spPr>
          <a:xfrm flipH="1">
            <a:off x="6858000" y="4157330"/>
            <a:ext cx="419036" cy="0"/>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6E3631C-4E4A-4273-A21D-85900117CDAB}"/>
              </a:ext>
            </a:extLst>
          </p:cNvPr>
          <p:cNvCxnSpPr>
            <a:cxnSpLocks/>
          </p:cNvCxnSpPr>
          <p:nvPr/>
        </p:nvCxnSpPr>
        <p:spPr>
          <a:xfrm flipH="1" flipV="1">
            <a:off x="6730410" y="3296094"/>
            <a:ext cx="579184" cy="746234"/>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74BC427-7F10-4088-B0FE-7B01480E6F46}"/>
              </a:ext>
            </a:extLst>
          </p:cNvPr>
          <p:cNvCxnSpPr>
            <a:cxnSpLocks/>
            <a:stCxn id="26" idx="0"/>
          </p:cNvCxnSpPr>
          <p:nvPr/>
        </p:nvCxnSpPr>
        <p:spPr>
          <a:xfrm flipV="1">
            <a:off x="7586384" y="2744226"/>
            <a:ext cx="1024216" cy="1228438"/>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A6AA2B1-B713-4489-B4FA-C3167ED30598}"/>
              </a:ext>
            </a:extLst>
          </p:cNvPr>
          <p:cNvCxnSpPr>
            <a:cxnSpLocks/>
            <a:stCxn id="26" idx="3"/>
          </p:cNvCxnSpPr>
          <p:nvPr/>
        </p:nvCxnSpPr>
        <p:spPr>
          <a:xfrm flipV="1">
            <a:off x="7895732" y="3296094"/>
            <a:ext cx="1386407" cy="861236"/>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9F27E7F-2C1C-46D1-BC6F-5A2B37CB8315}"/>
              </a:ext>
            </a:extLst>
          </p:cNvPr>
          <p:cNvCxnSpPr>
            <a:cxnSpLocks/>
            <a:stCxn id="26" idx="0"/>
          </p:cNvCxnSpPr>
          <p:nvPr/>
        </p:nvCxnSpPr>
        <p:spPr>
          <a:xfrm flipH="1" flipV="1">
            <a:off x="7281814" y="2646996"/>
            <a:ext cx="304570" cy="1325668"/>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C72ADB48-BCFD-4DAB-85EF-1563D0BF4F58}"/>
              </a:ext>
            </a:extLst>
          </p:cNvPr>
          <p:cNvSpPr/>
          <p:nvPr/>
        </p:nvSpPr>
        <p:spPr>
          <a:xfrm>
            <a:off x="5369442" y="3147237"/>
            <a:ext cx="893135" cy="967563"/>
          </a:xfrm>
          <a:prstGeom prst="ellipse">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6C36A04-295A-4257-9373-FF6A08933731}"/>
              </a:ext>
            </a:extLst>
          </p:cNvPr>
          <p:cNvSpPr/>
          <p:nvPr/>
        </p:nvSpPr>
        <p:spPr>
          <a:xfrm>
            <a:off x="6323536" y="4651907"/>
            <a:ext cx="1172417" cy="967563"/>
          </a:xfrm>
          <a:prstGeom prst="ellipse">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48827265-6044-4DB0-A9C0-192B45D949DC}"/>
              </a:ext>
            </a:extLst>
          </p:cNvPr>
          <p:cNvSpPr/>
          <p:nvPr/>
        </p:nvSpPr>
        <p:spPr>
          <a:xfrm>
            <a:off x="5475706" y="4114800"/>
            <a:ext cx="893135" cy="967563"/>
          </a:xfrm>
          <a:prstGeom prst="ellipse">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30E128F-B103-4252-A601-F5C461BD03CE}"/>
              </a:ext>
            </a:extLst>
          </p:cNvPr>
          <p:cNvSpPr/>
          <p:nvPr/>
        </p:nvSpPr>
        <p:spPr>
          <a:xfrm>
            <a:off x="9338930" y="2945218"/>
            <a:ext cx="893135" cy="967563"/>
          </a:xfrm>
          <a:prstGeom prst="ellipse">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FAC4EB8-8012-43BD-BB3C-88767A70F60C}"/>
              </a:ext>
            </a:extLst>
          </p:cNvPr>
          <p:cNvSpPr/>
          <p:nvPr/>
        </p:nvSpPr>
        <p:spPr>
          <a:xfrm>
            <a:off x="8159780" y="1821711"/>
            <a:ext cx="1377625" cy="1123507"/>
          </a:xfrm>
          <a:prstGeom prst="ellipse">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51799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Any Questions about </a:t>
            </a:r>
            <a:r>
              <a:rPr lang="en-US" dirty="0" err="1" smtClean="0"/>
              <a:t>Crit</a:t>
            </a:r>
            <a:r>
              <a:rPr lang="en-US" dirty="0" smtClean="0"/>
              <a:t> Post Assignments?</a:t>
            </a:r>
            <a:endParaRPr lang="en-US" dirty="0"/>
          </a:p>
        </p:txBody>
      </p:sp>
      <p:sp>
        <p:nvSpPr>
          <p:cNvPr id="9" name="Content Placeholder 8"/>
          <p:cNvSpPr>
            <a:spLocks noGrp="1"/>
          </p:cNvSpPr>
          <p:nvPr>
            <p:ph idx="1"/>
          </p:nvPr>
        </p:nvSpPr>
        <p:spPr/>
        <p:txBody>
          <a:bodyPr>
            <a:normAutofit fontScale="85000" lnSpcReduction="20000"/>
          </a:bodyPr>
          <a:lstStyle/>
          <a:p>
            <a:r>
              <a:rPr lang="en-US" dirty="0" smtClean="0"/>
              <a:t>How do I share a Twitch strea</a:t>
            </a:r>
            <a:r>
              <a:rPr lang="en-US" dirty="0" smtClean="0"/>
              <a:t>m?</a:t>
            </a:r>
          </a:p>
          <a:p>
            <a:pPr lvl="1"/>
            <a:r>
              <a:rPr lang="en-US" dirty="0" smtClean="0"/>
              <a:t>Whatever works for now, let me know if/when you get clips working</a:t>
            </a:r>
          </a:p>
          <a:p>
            <a:r>
              <a:rPr lang="en-US" dirty="0" smtClean="0"/>
              <a:t>Can people double up off the list</a:t>
            </a:r>
          </a:p>
          <a:p>
            <a:pPr lvl="1"/>
            <a:r>
              <a:rPr lang="en-US" dirty="0" smtClean="0"/>
              <a:t>Yes</a:t>
            </a:r>
          </a:p>
          <a:p>
            <a:r>
              <a:rPr lang="en-US" dirty="0" smtClean="0"/>
              <a:t>If I want to do a blog how do I send it?</a:t>
            </a:r>
          </a:p>
          <a:p>
            <a:pPr lvl="1"/>
            <a:r>
              <a:rPr lang="en-US" dirty="0" err="1" smtClean="0"/>
              <a:t>Youtube</a:t>
            </a:r>
            <a:endParaRPr lang="en-US" dirty="0" smtClean="0"/>
          </a:p>
          <a:p>
            <a:r>
              <a:rPr lang="en-US" dirty="0" smtClean="0"/>
              <a:t>How long should a blog be?</a:t>
            </a:r>
          </a:p>
          <a:p>
            <a:pPr lvl="1"/>
            <a:r>
              <a:rPr lang="en-US" dirty="0" smtClean="0"/>
              <a:t>About 1-2 paragraphs per pieces</a:t>
            </a:r>
          </a:p>
          <a:p>
            <a:r>
              <a:rPr lang="en-US" dirty="0" smtClean="0"/>
              <a:t>Is there a great </a:t>
            </a:r>
            <a:r>
              <a:rPr lang="en-US" dirty="0" err="1" smtClean="0"/>
              <a:t>expemplay</a:t>
            </a:r>
            <a:r>
              <a:rPr lang="en-US" dirty="0" smtClean="0"/>
              <a:t> post?</a:t>
            </a:r>
          </a:p>
          <a:p>
            <a:pPr lvl="1"/>
            <a:r>
              <a:rPr lang="en-US" dirty="0" smtClean="0"/>
              <a:t>Not for the truncated version</a:t>
            </a:r>
          </a:p>
          <a:p>
            <a:pPr lvl="1"/>
            <a:r>
              <a:rPr lang="en-US" dirty="0" smtClean="0"/>
              <a:t>I could reach to prior students and share theirs</a:t>
            </a:r>
          </a:p>
          <a:p>
            <a:r>
              <a:rPr lang="en-US" dirty="0" smtClean="0"/>
              <a:t>Copyright issue for recordings</a:t>
            </a:r>
          </a:p>
          <a:p>
            <a:pPr lvl="1"/>
            <a:r>
              <a:rPr lang="en-US" dirty="0" smtClean="0"/>
              <a:t>I wouldn’t worry about it?</a:t>
            </a:r>
          </a:p>
          <a:p>
            <a:r>
              <a:rPr lang="en-US" dirty="0" smtClean="0"/>
              <a:t>How can we share posts?</a:t>
            </a:r>
          </a:p>
          <a:p>
            <a:pPr lvl="1"/>
            <a:r>
              <a:rPr lang="en-US" dirty="0" smtClean="0"/>
              <a:t>Look for something in the announcement after class</a:t>
            </a:r>
          </a:p>
          <a:p>
            <a:r>
              <a:rPr lang="en-US" dirty="0" smtClean="0"/>
              <a:t>Guidance on how to write the learning objective</a:t>
            </a:r>
          </a:p>
          <a:p>
            <a:pPr lvl="1"/>
            <a:r>
              <a:rPr lang="en-US" dirty="0" smtClean="0"/>
              <a:t>Don’t trust what they say</a:t>
            </a:r>
          </a:p>
          <a:p>
            <a:pPr lvl="1"/>
            <a:r>
              <a:rPr lang="en-US" dirty="0" smtClean="0"/>
              <a:t>Try to state what could be learned in your own words</a:t>
            </a:r>
          </a:p>
          <a:p>
            <a:pPr lvl="1"/>
            <a:endParaRPr lang="en-US" dirty="0"/>
          </a:p>
        </p:txBody>
      </p:sp>
      <p:sp>
        <p:nvSpPr>
          <p:cNvPr id="4" name="Date Placeholder 3"/>
          <p:cNvSpPr>
            <a:spLocks noGrp="1"/>
          </p:cNvSpPr>
          <p:nvPr>
            <p:ph type="dt" sz="half" idx="10"/>
          </p:nvPr>
        </p:nvSpPr>
        <p:spPr/>
        <p:txBody>
          <a:bodyPr/>
          <a:lstStyle/>
          <a:p>
            <a:r>
              <a:rPr lang="en-US" smtClean="0"/>
              <a:t>2020-02-16</a:t>
            </a:r>
            <a:endParaRPr lang="en-US"/>
          </a:p>
        </p:txBody>
      </p:sp>
      <p:sp>
        <p:nvSpPr>
          <p:cNvPr id="5" name="Footer Placeholder 4"/>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p:cNvSpPr>
            <a:spLocks noGrp="1"/>
          </p:cNvSpPr>
          <p:nvPr>
            <p:ph type="sldNum" sz="quarter" idx="12"/>
          </p:nvPr>
        </p:nvSpPr>
        <p:spPr/>
        <p:txBody>
          <a:bodyPr/>
          <a:lstStyle/>
          <a:p>
            <a:fld id="{4BE96267-9501-4B49-939F-F116B0669874}" type="slidenum">
              <a:rPr lang="en-US" smtClean="0"/>
              <a:t>3</a:t>
            </a:fld>
            <a:endParaRPr lang="en-US"/>
          </a:p>
        </p:txBody>
      </p:sp>
    </p:spTree>
    <p:extLst>
      <p:ext uri="{BB962C8B-B14F-4D97-AF65-F5344CB8AC3E}">
        <p14:creationId xmlns:p14="http://schemas.microsoft.com/office/powerpoint/2010/main" val="1713746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3094F6A-F7F1-4032-A819-A4A735CBEFA0}"/>
              </a:ext>
            </a:extLst>
          </p:cNvPr>
          <p:cNvSpPr>
            <a:spLocks noGrp="1"/>
          </p:cNvSpPr>
          <p:nvPr>
            <p:ph sz="half" idx="1"/>
          </p:nvPr>
        </p:nvSpPr>
        <p:spPr/>
        <p:txBody>
          <a:bodyPr anchor="ctr">
            <a:normAutofit/>
          </a:bodyPr>
          <a:lstStyle/>
          <a:p>
            <a:pPr marL="0" indent="0">
              <a:buNone/>
            </a:pPr>
            <a:r>
              <a:rPr lang="en-US" sz="2400" dirty="0"/>
              <a:t>Remember these people?</a:t>
            </a:r>
            <a:endParaRPr lang="en-US" sz="2400" dirty="0"/>
          </a:p>
        </p:txBody>
      </p:sp>
      <p:sp>
        <p:nvSpPr>
          <p:cNvPr id="2" name="Date Placeholder 1">
            <a:extLst>
              <a:ext uri="{FF2B5EF4-FFF2-40B4-BE49-F238E27FC236}">
                <a16:creationId xmlns:a16="http://schemas.microsoft.com/office/drawing/2014/main" id="{444F8FCB-82B6-47CC-813A-B6CDB73C142E}"/>
              </a:ext>
            </a:extLst>
          </p:cNvPr>
          <p:cNvSpPr>
            <a:spLocks noGrp="1"/>
          </p:cNvSpPr>
          <p:nvPr>
            <p:ph type="dt" sz="half" idx="10"/>
          </p:nvPr>
        </p:nvSpPr>
        <p:spPr/>
        <p:txBody>
          <a:bodyPr/>
          <a:lstStyle/>
          <a:p>
            <a:r>
              <a:rPr lang="en-US" smtClean="0"/>
              <a:t>2020-02-16</a:t>
            </a:r>
            <a:endParaRPr lang="en-US"/>
          </a:p>
        </p:txBody>
      </p:sp>
      <p:sp>
        <p:nvSpPr>
          <p:cNvPr id="3" name="Footer Placeholder 2">
            <a:extLst>
              <a:ext uri="{FF2B5EF4-FFF2-40B4-BE49-F238E27FC236}">
                <a16:creationId xmlns:a16="http://schemas.microsoft.com/office/drawing/2014/main" id="{F12CCE4D-C0A4-48BA-B08F-8F7E9934D953}"/>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4" name="Slide Number Placeholder 3">
            <a:extLst>
              <a:ext uri="{FF2B5EF4-FFF2-40B4-BE49-F238E27FC236}">
                <a16:creationId xmlns:a16="http://schemas.microsoft.com/office/drawing/2014/main" id="{F4F8D29E-6023-4D0C-A1E5-D564FE8694E7}"/>
              </a:ext>
            </a:extLst>
          </p:cNvPr>
          <p:cNvSpPr>
            <a:spLocks noGrp="1"/>
          </p:cNvSpPr>
          <p:nvPr>
            <p:ph type="sldNum" sz="quarter" idx="12"/>
          </p:nvPr>
        </p:nvSpPr>
        <p:spPr/>
        <p:txBody>
          <a:bodyPr/>
          <a:lstStyle/>
          <a:p>
            <a:fld id="{4BE96267-9501-4B49-939F-F116B0669874}" type="slidenum">
              <a:rPr lang="en-US" smtClean="0"/>
              <a:t>30</a:t>
            </a:fld>
            <a:endParaRPr lang="en-US"/>
          </a:p>
        </p:txBody>
      </p:sp>
      <p:pic>
        <p:nvPicPr>
          <p:cNvPr id="12" name="Picture 2" descr="Image result for people playing game&quot;">
            <a:extLst>
              <a:ext uri="{FF2B5EF4-FFF2-40B4-BE49-F238E27FC236}">
                <a16:creationId xmlns:a16="http://schemas.microsoft.com/office/drawing/2014/main" id="{855B8DC6-F02D-41FA-8A8B-2E7DE2C8B3D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672840" y="574978"/>
            <a:ext cx="8046720" cy="5392132"/>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a:extLst>
              <a:ext uri="{FF2B5EF4-FFF2-40B4-BE49-F238E27FC236}">
                <a16:creationId xmlns:a16="http://schemas.microsoft.com/office/drawing/2014/main" id="{A89FBE37-6B41-4851-B98A-6C912BA9393D}"/>
              </a:ext>
            </a:extLst>
          </p:cNvPr>
          <p:cNvCxnSpPr>
            <a:cxnSpLocks/>
          </p:cNvCxnSpPr>
          <p:nvPr/>
        </p:nvCxnSpPr>
        <p:spPr>
          <a:xfrm flipH="1">
            <a:off x="4901610" y="3147237"/>
            <a:ext cx="2047830" cy="1422591"/>
          </a:xfrm>
          <a:prstGeom prst="straightConnector1">
            <a:avLst/>
          </a:prstGeom>
          <a:ln w="508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1B186BB-35DD-4665-8FFD-889180F20062}"/>
              </a:ext>
            </a:extLst>
          </p:cNvPr>
          <p:cNvCxnSpPr>
            <a:cxnSpLocks/>
            <a:stCxn id="26" idx="1"/>
          </p:cNvCxnSpPr>
          <p:nvPr/>
        </p:nvCxnSpPr>
        <p:spPr>
          <a:xfrm flipH="1" flipV="1">
            <a:off x="4481355" y="2616372"/>
            <a:ext cx="2195830" cy="265432"/>
          </a:xfrm>
          <a:prstGeom prst="straightConnector1">
            <a:avLst/>
          </a:prstGeom>
          <a:ln w="508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28B19DA-B0EB-4833-A594-AD85E2952509}"/>
              </a:ext>
            </a:extLst>
          </p:cNvPr>
          <p:cNvCxnSpPr>
            <a:cxnSpLocks/>
          </p:cNvCxnSpPr>
          <p:nvPr/>
        </p:nvCxnSpPr>
        <p:spPr>
          <a:xfrm flipV="1">
            <a:off x="7479712" y="1648048"/>
            <a:ext cx="3152846" cy="1233756"/>
          </a:xfrm>
          <a:prstGeom prst="straightConnector1">
            <a:avLst/>
          </a:prstGeom>
          <a:ln w="508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A243D3F-0174-4399-BA3D-94002053D39F}"/>
              </a:ext>
            </a:extLst>
          </p:cNvPr>
          <p:cNvSpPr txBox="1"/>
          <p:nvPr/>
        </p:nvSpPr>
        <p:spPr>
          <a:xfrm>
            <a:off x="6677185" y="2697138"/>
            <a:ext cx="711092" cy="369332"/>
          </a:xfrm>
          <a:prstGeom prst="rect">
            <a:avLst/>
          </a:prstGeom>
          <a:noFill/>
        </p:spPr>
        <p:txBody>
          <a:bodyPr wrap="none" rtlCol="0">
            <a:spAutoFit/>
          </a:bodyPr>
          <a:lstStyle/>
          <a:p>
            <a:r>
              <a:rPr lang="en-US" b="1" dirty="0">
                <a:solidFill>
                  <a:schemeClr val="accent6"/>
                </a:solidFill>
              </a:rPr>
              <a:t>Rock</a:t>
            </a:r>
          </a:p>
        </p:txBody>
      </p:sp>
      <p:cxnSp>
        <p:nvCxnSpPr>
          <p:cNvPr id="18435" name="Straight Arrow Connector 18434">
            <a:extLst>
              <a:ext uri="{FF2B5EF4-FFF2-40B4-BE49-F238E27FC236}">
                <a16:creationId xmlns:a16="http://schemas.microsoft.com/office/drawing/2014/main" id="{ACB9B9B7-C0E7-4F6B-B6B7-95D82C02B1B6}"/>
              </a:ext>
            </a:extLst>
          </p:cNvPr>
          <p:cNvCxnSpPr>
            <a:cxnSpLocks/>
          </p:cNvCxnSpPr>
          <p:nvPr/>
        </p:nvCxnSpPr>
        <p:spPr>
          <a:xfrm>
            <a:off x="7187609" y="3066470"/>
            <a:ext cx="1158949" cy="1114118"/>
          </a:xfrm>
          <a:prstGeom prst="straightConnector1">
            <a:avLst/>
          </a:prstGeom>
          <a:ln w="508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C95F7EC-C7C4-4D7E-BFC6-C90612769642}"/>
              </a:ext>
            </a:extLst>
          </p:cNvPr>
          <p:cNvCxnSpPr>
            <a:cxnSpLocks/>
          </p:cNvCxnSpPr>
          <p:nvPr/>
        </p:nvCxnSpPr>
        <p:spPr>
          <a:xfrm flipH="1" flipV="1">
            <a:off x="5528777" y="1749956"/>
            <a:ext cx="1239848" cy="947182"/>
          </a:xfrm>
          <a:prstGeom prst="straightConnector1">
            <a:avLst/>
          </a:prstGeom>
          <a:ln w="508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4144DAC-BFEF-4A77-BC22-FD4D581CA1AA}"/>
              </a:ext>
            </a:extLst>
          </p:cNvPr>
          <p:cNvCxnSpPr>
            <a:cxnSpLocks/>
            <a:stCxn id="26" idx="0"/>
          </p:cNvCxnSpPr>
          <p:nvPr/>
        </p:nvCxnSpPr>
        <p:spPr>
          <a:xfrm flipV="1">
            <a:off x="7032731" y="1360716"/>
            <a:ext cx="197409" cy="1336422"/>
          </a:xfrm>
          <a:prstGeom prst="straightConnector1">
            <a:avLst/>
          </a:prstGeom>
          <a:ln w="508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A931D6D-DE5A-499D-96B2-211A3D3B3F39}"/>
              </a:ext>
            </a:extLst>
          </p:cNvPr>
          <p:cNvCxnSpPr>
            <a:cxnSpLocks/>
          </p:cNvCxnSpPr>
          <p:nvPr/>
        </p:nvCxnSpPr>
        <p:spPr>
          <a:xfrm flipV="1">
            <a:off x="7230140" y="1029752"/>
            <a:ext cx="2222204" cy="1667386"/>
          </a:xfrm>
          <a:prstGeom prst="straightConnector1">
            <a:avLst/>
          </a:prstGeom>
          <a:ln w="508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5A698B3-F9B9-4CA4-B727-062D0110CE05}"/>
              </a:ext>
            </a:extLst>
          </p:cNvPr>
          <p:cNvCxnSpPr>
            <a:cxnSpLocks/>
          </p:cNvCxnSpPr>
          <p:nvPr/>
        </p:nvCxnSpPr>
        <p:spPr>
          <a:xfrm>
            <a:off x="9781953" y="1029752"/>
            <a:ext cx="850605" cy="618296"/>
          </a:xfrm>
          <a:prstGeom prst="straightConnector1">
            <a:avLst/>
          </a:prstGeom>
          <a:ln w="5080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68A35CD-13A5-4E1D-9C86-E5BD250C670B}"/>
              </a:ext>
            </a:extLst>
          </p:cNvPr>
          <p:cNvCxnSpPr>
            <a:cxnSpLocks/>
          </p:cNvCxnSpPr>
          <p:nvPr/>
        </p:nvCxnSpPr>
        <p:spPr>
          <a:xfrm flipH="1" flipV="1">
            <a:off x="7570382" y="1148316"/>
            <a:ext cx="2668771" cy="499732"/>
          </a:xfrm>
          <a:prstGeom prst="straightConnector1">
            <a:avLst/>
          </a:prstGeom>
          <a:ln w="5080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45885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BD92186-E95C-4614-9690-CDC484F74C47}"/>
              </a:ext>
            </a:extLst>
          </p:cNvPr>
          <p:cNvSpPr>
            <a:spLocks noGrp="1"/>
          </p:cNvSpPr>
          <p:nvPr>
            <p:ph type="title"/>
          </p:nvPr>
        </p:nvSpPr>
        <p:spPr/>
        <p:txBody>
          <a:bodyPr/>
          <a:lstStyle/>
          <a:p>
            <a:r>
              <a:rPr lang="en-US" dirty="0"/>
              <a:t>Talk vs Rock: Example</a:t>
            </a:r>
          </a:p>
        </p:txBody>
      </p:sp>
      <p:sp>
        <p:nvSpPr>
          <p:cNvPr id="8" name="Content Placeholder 7">
            <a:extLst>
              <a:ext uri="{FF2B5EF4-FFF2-40B4-BE49-F238E27FC236}">
                <a16:creationId xmlns:a16="http://schemas.microsoft.com/office/drawing/2014/main" id="{7637D709-4DDA-4229-B441-5C34443471A9}"/>
              </a:ext>
            </a:extLst>
          </p:cNvPr>
          <p:cNvSpPr>
            <a:spLocks noGrp="1"/>
          </p:cNvSpPr>
          <p:nvPr>
            <p:ph idx="1"/>
          </p:nvPr>
        </p:nvSpPr>
        <p:spPr/>
        <p:txBody>
          <a:bodyPr/>
          <a:lstStyle/>
          <a:p>
            <a:r>
              <a:rPr lang="en-US" dirty="0"/>
              <a:t>You play as a low-level bureaucrat and the game consist of you going over paperwork looking for errors deciding whether or not to approve them.</a:t>
            </a:r>
          </a:p>
          <a:p>
            <a:r>
              <a:rPr lang="en-US" dirty="0"/>
              <a:t>Does this sound like a good game?</a:t>
            </a:r>
          </a:p>
        </p:txBody>
      </p:sp>
      <p:sp>
        <p:nvSpPr>
          <p:cNvPr id="4" name="Date Placeholder 3">
            <a:extLst>
              <a:ext uri="{FF2B5EF4-FFF2-40B4-BE49-F238E27FC236}">
                <a16:creationId xmlns:a16="http://schemas.microsoft.com/office/drawing/2014/main" id="{3D08AF73-6200-42B9-9D89-889CAC103ED2}"/>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EDE22BA0-658F-4951-A09A-4C611AAFE83D}"/>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291ED477-35FF-44B3-B0F6-D4076D190901}"/>
              </a:ext>
            </a:extLst>
          </p:cNvPr>
          <p:cNvSpPr>
            <a:spLocks noGrp="1"/>
          </p:cNvSpPr>
          <p:nvPr>
            <p:ph type="sldNum" sz="quarter" idx="12"/>
          </p:nvPr>
        </p:nvSpPr>
        <p:spPr/>
        <p:txBody>
          <a:bodyPr/>
          <a:lstStyle/>
          <a:p>
            <a:fld id="{4BE96267-9501-4B49-939F-F116B0669874}" type="slidenum">
              <a:rPr lang="en-US" smtClean="0"/>
              <a:t>31</a:t>
            </a:fld>
            <a:endParaRPr lang="en-US"/>
          </a:p>
        </p:txBody>
      </p:sp>
      <p:sp>
        <p:nvSpPr>
          <p:cNvPr id="2" name="Text Placeholder 1"/>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6276745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4110F"/>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D08AF73-6200-42B9-9D89-889CAC103ED2}"/>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EDE22BA0-658F-4951-A09A-4C611AAFE83D}"/>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291ED477-35FF-44B3-B0F6-D4076D190901}"/>
              </a:ext>
            </a:extLst>
          </p:cNvPr>
          <p:cNvSpPr>
            <a:spLocks noGrp="1"/>
          </p:cNvSpPr>
          <p:nvPr>
            <p:ph type="sldNum" sz="quarter" idx="12"/>
          </p:nvPr>
        </p:nvSpPr>
        <p:spPr/>
        <p:txBody>
          <a:bodyPr/>
          <a:lstStyle/>
          <a:p>
            <a:fld id="{4BE96267-9501-4B49-939F-F116B0669874}" type="slidenum">
              <a:rPr lang="en-US" smtClean="0"/>
              <a:t>32</a:t>
            </a:fld>
            <a:endParaRPr lang="en-US"/>
          </a:p>
        </p:txBody>
      </p:sp>
      <p:pic>
        <p:nvPicPr>
          <p:cNvPr id="10" name="Picture 9">
            <a:extLst>
              <a:ext uri="{FF2B5EF4-FFF2-40B4-BE49-F238E27FC236}">
                <a16:creationId xmlns:a16="http://schemas.microsoft.com/office/drawing/2014/main" id="{A1538D64-B567-4B8F-B0A4-F727CFD77EA7}"/>
              </a:ext>
            </a:extLst>
          </p:cNvPr>
          <p:cNvPicPr>
            <a:picLocks noChangeAspect="1"/>
          </p:cNvPicPr>
          <p:nvPr/>
        </p:nvPicPr>
        <p:blipFill>
          <a:blip r:embed="rId2"/>
          <a:stretch>
            <a:fillRect/>
          </a:stretch>
        </p:blipFill>
        <p:spPr>
          <a:xfrm>
            <a:off x="1910624" y="596495"/>
            <a:ext cx="8446952" cy="571580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656" y="501649"/>
            <a:ext cx="10472144" cy="5879098"/>
          </a:xfrm>
          <a:prstGeom prst="rect">
            <a:avLst/>
          </a:prstGeom>
        </p:spPr>
      </p:pic>
      <p:pic>
        <p:nvPicPr>
          <p:cNvPr id="13" name="Picture 12">
            <a:extLst>
              <a:ext uri="{FF2B5EF4-FFF2-40B4-BE49-F238E27FC236}">
                <a16:creationId xmlns:a16="http://schemas.microsoft.com/office/drawing/2014/main" id="{46F841F1-8C3F-405B-B746-ABAB1C5AED9D}"/>
              </a:ext>
            </a:extLst>
          </p:cNvPr>
          <p:cNvPicPr>
            <a:picLocks noChangeAspect="1"/>
          </p:cNvPicPr>
          <p:nvPr/>
        </p:nvPicPr>
        <p:blipFill>
          <a:blip r:embed="rId4"/>
          <a:stretch>
            <a:fillRect/>
          </a:stretch>
        </p:blipFill>
        <p:spPr>
          <a:xfrm>
            <a:off x="0" y="1643119"/>
            <a:ext cx="12192000" cy="3571761"/>
          </a:xfrm>
          <a:prstGeom prst="rect">
            <a:avLst/>
          </a:prstGeom>
        </p:spPr>
      </p:pic>
    </p:spTree>
    <p:extLst>
      <p:ext uri="{BB962C8B-B14F-4D97-AF65-F5344CB8AC3E}">
        <p14:creationId xmlns:p14="http://schemas.microsoft.com/office/powerpoint/2010/main" val="184801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Prototyping and Playtesting</a:t>
            </a:r>
            <a:endParaRPr lang="en-US" dirty="0"/>
          </a:p>
        </p:txBody>
      </p:sp>
      <p:sp>
        <p:nvSpPr>
          <p:cNvPr id="6" name="Content Placeholder 5"/>
          <p:cNvSpPr>
            <a:spLocks noGrp="1"/>
          </p:cNvSpPr>
          <p:nvPr>
            <p:ph idx="1"/>
          </p:nvPr>
        </p:nvSpPr>
        <p:spPr/>
        <p:txBody>
          <a:bodyPr/>
          <a:lstStyle/>
          <a:p>
            <a:pPr>
              <a:spcBef>
                <a:spcPts val="2200"/>
              </a:spcBef>
            </a:pPr>
            <a:r>
              <a:rPr lang="en-US" dirty="0" smtClean="0"/>
              <a:t>Want to get to </a:t>
            </a:r>
            <a:r>
              <a:rPr lang="en-US" dirty="0" smtClean="0"/>
              <a:t>the experience as quickly as you can </a:t>
            </a:r>
            <a:r>
              <a:rPr lang="en-US" dirty="0" smtClean="0"/>
              <a:t>so you can decide if its on the right track</a:t>
            </a:r>
          </a:p>
          <a:p>
            <a:pPr>
              <a:spcBef>
                <a:spcPts val="2200"/>
              </a:spcBef>
            </a:pPr>
            <a:r>
              <a:rPr lang="en-US" dirty="0" smtClean="0"/>
              <a:t>We will talk more about this in a couple weeks and is the focus of assignment 2</a:t>
            </a:r>
            <a:endParaRPr lang="en-US" dirty="0"/>
          </a:p>
        </p:txBody>
      </p:sp>
      <p:sp>
        <p:nvSpPr>
          <p:cNvPr id="2" name="Date Placeholder 1"/>
          <p:cNvSpPr>
            <a:spLocks noGrp="1"/>
          </p:cNvSpPr>
          <p:nvPr>
            <p:ph type="dt" sz="half" idx="10"/>
          </p:nvPr>
        </p:nvSpPr>
        <p:spPr/>
        <p:txBody>
          <a:bodyPr/>
          <a:lstStyle/>
          <a:p>
            <a:r>
              <a:rPr lang="en-US" smtClean="0"/>
              <a:t>2020-02-16</a:t>
            </a:r>
            <a:endParaRPr lang="en-US"/>
          </a:p>
        </p:txBody>
      </p:sp>
      <p:sp>
        <p:nvSpPr>
          <p:cNvPr id="3" name="Footer Placeholder 2"/>
          <p:cNvSpPr>
            <a:spLocks noGrp="1"/>
          </p:cNvSpPr>
          <p:nvPr>
            <p:ph type="ftr" sz="quarter" idx="11"/>
          </p:nvPr>
        </p:nvSpPr>
        <p:spPr/>
        <p:txBody>
          <a:bodyPr/>
          <a:lstStyle/>
          <a:p>
            <a:r>
              <a:rPr lang="en-US" smtClean="0"/>
              <a:t>05-418/818 | Spring 2021 | Design of Educational Games</a:t>
            </a:r>
            <a:endParaRPr lang="en-US"/>
          </a:p>
        </p:txBody>
      </p:sp>
      <p:sp>
        <p:nvSpPr>
          <p:cNvPr id="4" name="Slide Number Placeholder 3"/>
          <p:cNvSpPr>
            <a:spLocks noGrp="1"/>
          </p:cNvSpPr>
          <p:nvPr>
            <p:ph type="sldNum" sz="quarter" idx="12"/>
          </p:nvPr>
        </p:nvSpPr>
        <p:spPr/>
        <p:txBody>
          <a:bodyPr/>
          <a:lstStyle/>
          <a:p>
            <a:fld id="{4BE96267-9501-4B49-939F-F116B0669874}" type="slidenum">
              <a:rPr lang="en-US" smtClean="0"/>
              <a:t>33</a:t>
            </a:fld>
            <a:endParaRPr lang="en-US"/>
          </a:p>
        </p:txBody>
      </p:sp>
      <p:sp>
        <p:nvSpPr>
          <p:cNvPr id="7" name="Text Placeholder 6"/>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41691637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8187F3-5AEA-4537-8235-12A3F545D4ED}"/>
              </a:ext>
            </a:extLst>
          </p:cNvPr>
          <p:cNvPicPr>
            <a:picLocks noChangeAspect="1"/>
          </p:cNvPicPr>
          <p:nvPr/>
        </p:nvPicPr>
        <p:blipFill rotWithShape="1">
          <a:blip r:embed="rId2"/>
          <a:srcRect l="22359" t="23293" r="22361" b="7166"/>
          <a:stretch/>
        </p:blipFill>
        <p:spPr>
          <a:xfrm>
            <a:off x="0" y="0"/>
            <a:ext cx="12192000" cy="6356351"/>
          </a:xfrm>
          <a:prstGeom prst="rect">
            <a:avLst/>
          </a:prstGeom>
        </p:spPr>
      </p:pic>
      <p:sp>
        <p:nvSpPr>
          <p:cNvPr id="4" name="Date Placeholder 3">
            <a:extLst>
              <a:ext uri="{FF2B5EF4-FFF2-40B4-BE49-F238E27FC236}">
                <a16:creationId xmlns:a16="http://schemas.microsoft.com/office/drawing/2014/main" id="{64D10AE2-9D9E-41E2-BF6E-4B9E9D7037F3}"/>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96717630-6DC2-4B04-A83E-85145B368CF4}"/>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3F09E8E0-CC3C-4800-B33C-8003459284E9}"/>
              </a:ext>
            </a:extLst>
          </p:cNvPr>
          <p:cNvSpPr>
            <a:spLocks noGrp="1"/>
          </p:cNvSpPr>
          <p:nvPr>
            <p:ph type="sldNum" sz="quarter" idx="12"/>
          </p:nvPr>
        </p:nvSpPr>
        <p:spPr/>
        <p:txBody>
          <a:bodyPr/>
          <a:lstStyle/>
          <a:p>
            <a:fld id="{4BE96267-9501-4B49-939F-F116B0669874}" type="slidenum">
              <a:rPr lang="en-US" smtClean="0"/>
              <a:t>34</a:t>
            </a:fld>
            <a:endParaRPr lang="en-US"/>
          </a:p>
        </p:txBody>
      </p:sp>
    </p:spTree>
    <p:extLst>
      <p:ext uri="{BB962C8B-B14F-4D97-AF65-F5344CB8AC3E}">
        <p14:creationId xmlns:p14="http://schemas.microsoft.com/office/powerpoint/2010/main" val="745308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Alignment</a:t>
            </a:r>
            <a:endParaRPr lang="en-US" dirty="0"/>
          </a:p>
        </p:txBody>
      </p:sp>
      <p:sp>
        <p:nvSpPr>
          <p:cNvPr id="3" name="Content Placeholder 2"/>
          <p:cNvSpPr>
            <a:spLocks noGrp="1"/>
          </p:cNvSpPr>
          <p:nvPr>
            <p:ph idx="1"/>
          </p:nvPr>
        </p:nvSpPr>
        <p:spPr/>
        <p:txBody>
          <a:bodyPr/>
          <a:lstStyle/>
          <a:p>
            <a:r>
              <a:rPr lang="en-US" dirty="0" smtClean="0"/>
              <a:t>Checking in to make sure you’re game and you goals agree with each other</a:t>
            </a:r>
          </a:p>
          <a:p>
            <a:r>
              <a:rPr lang="en-US" dirty="0" smtClean="0"/>
              <a:t>Making adjustments to the process and going back into one of the other loops</a:t>
            </a:r>
          </a:p>
          <a:p>
            <a:r>
              <a:rPr lang="en-US" dirty="0" smtClean="0"/>
              <a:t>Often where you think about the EDGE Framework</a:t>
            </a:r>
          </a:p>
          <a:p>
            <a:r>
              <a:rPr lang="en-US" dirty="0" smtClean="0"/>
              <a:t>Where </a:t>
            </a:r>
            <a:r>
              <a:rPr lang="en-US" dirty="0" smtClean="0"/>
              <a:t>formative and summative evaluations take place</a:t>
            </a:r>
          </a:p>
          <a:p>
            <a:pPr lvl="1"/>
            <a:r>
              <a:rPr lang="en-US" dirty="0" smtClean="0"/>
              <a:t>We will talk more about these with the spectrum of </a:t>
            </a:r>
            <a:r>
              <a:rPr lang="en-US" dirty="0" smtClean="0"/>
              <a:t>evaluation</a:t>
            </a:r>
          </a:p>
          <a:p>
            <a:endParaRPr lang="en-US" dirty="0" smtClean="0"/>
          </a:p>
        </p:txBody>
      </p:sp>
      <p:sp>
        <p:nvSpPr>
          <p:cNvPr id="4" name="Date Placeholder 3"/>
          <p:cNvSpPr>
            <a:spLocks noGrp="1"/>
          </p:cNvSpPr>
          <p:nvPr>
            <p:ph type="dt" sz="half" idx="10"/>
          </p:nvPr>
        </p:nvSpPr>
        <p:spPr/>
        <p:txBody>
          <a:bodyPr/>
          <a:lstStyle/>
          <a:p>
            <a:r>
              <a:rPr lang="en-US" smtClean="0"/>
              <a:t>2020-02-16</a:t>
            </a:r>
            <a:endParaRPr lang="en-US"/>
          </a:p>
        </p:txBody>
      </p:sp>
      <p:sp>
        <p:nvSpPr>
          <p:cNvPr id="5" name="Footer Placeholder 4"/>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p:cNvSpPr>
            <a:spLocks noGrp="1"/>
          </p:cNvSpPr>
          <p:nvPr>
            <p:ph type="sldNum" sz="quarter" idx="12"/>
          </p:nvPr>
        </p:nvSpPr>
        <p:spPr/>
        <p:txBody>
          <a:bodyPr/>
          <a:lstStyle/>
          <a:p>
            <a:fld id="{4BE96267-9501-4B49-939F-F116B0669874}" type="slidenum">
              <a:rPr lang="en-US" smtClean="0"/>
              <a:t>35</a:t>
            </a:fld>
            <a:endParaRPr lang="en-US"/>
          </a:p>
        </p:txBody>
      </p:sp>
      <p:sp>
        <p:nvSpPr>
          <p:cNvPr id="7" name="Text Placeholder 6"/>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7942614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Alignment with the EDGE Framework</a:t>
            </a:r>
            <a:endParaRPr lang="en-US" dirty="0"/>
          </a:p>
        </p:txBody>
      </p:sp>
      <p:sp>
        <p:nvSpPr>
          <p:cNvPr id="15" name="Content Placeholder 14"/>
          <p:cNvSpPr>
            <a:spLocks noGrp="1"/>
          </p:cNvSpPr>
          <p:nvPr>
            <p:ph sz="half" idx="1"/>
          </p:nvPr>
        </p:nvSpPr>
        <p:spPr/>
        <p:txBody>
          <a:bodyPr/>
          <a:lstStyle/>
          <a:p>
            <a:r>
              <a:rPr lang="en-US" dirty="0" smtClean="0"/>
              <a:t>Consider your design from the each lens</a:t>
            </a:r>
          </a:p>
          <a:p>
            <a:r>
              <a:rPr lang="en-US" dirty="0" smtClean="0"/>
              <a:t>Think about a change from that lens would impact the others</a:t>
            </a:r>
            <a:endParaRPr lang="en-US" dirty="0"/>
          </a:p>
        </p:txBody>
      </p:sp>
      <p:sp>
        <p:nvSpPr>
          <p:cNvPr id="4" name="Date Placeholder 3">
            <a:extLst>
              <a:ext uri="{FF2B5EF4-FFF2-40B4-BE49-F238E27FC236}">
                <a16:creationId xmlns:a16="http://schemas.microsoft.com/office/drawing/2014/main" id="{15476554-68C2-411E-B9FE-6526F56FBD95}"/>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6CCC38CC-7DAE-4DF2-AD28-4A9A3606A48D}"/>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0EC1314B-4946-4119-BFC6-272C78E30DD7}"/>
              </a:ext>
            </a:extLst>
          </p:cNvPr>
          <p:cNvSpPr>
            <a:spLocks noGrp="1"/>
          </p:cNvSpPr>
          <p:nvPr>
            <p:ph type="sldNum" sz="quarter" idx="12"/>
          </p:nvPr>
        </p:nvSpPr>
        <p:spPr/>
        <p:txBody>
          <a:bodyPr/>
          <a:lstStyle/>
          <a:p>
            <a:fld id="{4BE96267-9501-4B49-939F-F116B0669874}" type="slidenum">
              <a:rPr lang="en-US" smtClean="0"/>
              <a:t>36</a:t>
            </a:fld>
            <a:endParaRPr lang="en-US"/>
          </a:p>
        </p:txBody>
      </p:sp>
      <p:grpSp>
        <p:nvGrpSpPr>
          <p:cNvPr id="10" name="Group 9"/>
          <p:cNvGrpSpPr/>
          <p:nvPr/>
        </p:nvGrpSpPr>
        <p:grpSpPr>
          <a:xfrm>
            <a:off x="6959600" y="2294527"/>
            <a:ext cx="3888740" cy="2887493"/>
            <a:chOff x="2804160" y="1334863"/>
            <a:chExt cx="6583680" cy="4888558"/>
          </a:xfrm>
        </p:grpSpPr>
        <p:sp>
          <p:nvSpPr>
            <p:cNvPr id="3" name="Oval 2">
              <a:extLst>
                <a:ext uri="{FF2B5EF4-FFF2-40B4-BE49-F238E27FC236}">
                  <a16:creationId xmlns:a16="http://schemas.microsoft.com/office/drawing/2014/main" id="{F0C34CD3-70C7-4F81-A228-679C549CEAB8}"/>
                </a:ext>
              </a:extLst>
            </p:cNvPr>
            <p:cNvSpPr/>
            <p:nvPr/>
          </p:nvSpPr>
          <p:spPr>
            <a:xfrm>
              <a:off x="4998720" y="1334863"/>
              <a:ext cx="2194560" cy="219456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t>Educational Objectives</a:t>
              </a:r>
            </a:p>
          </p:txBody>
        </p:sp>
        <p:sp>
          <p:nvSpPr>
            <p:cNvPr id="13" name="Oval 12">
              <a:extLst>
                <a:ext uri="{FF2B5EF4-FFF2-40B4-BE49-F238E27FC236}">
                  <a16:creationId xmlns:a16="http://schemas.microsoft.com/office/drawing/2014/main" id="{11183F46-5D36-4FF5-AD2A-72D9DB39CAEE}"/>
                </a:ext>
              </a:extLst>
            </p:cNvPr>
            <p:cNvSpPr/>
            <p:nvPr/>
          </p:nvSpPr>
          <p:spPr>
            <a:xfrm>
              <a:off x="7193280" y="4028861"/>
              <a:ext cx="2194560" cy="21945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t>Learning Science Principles</a:t>
              </a:r>
            </a:p>
          </p:txBody>
        </p:sp>
        <p:sp>
          <p:nvSpPr>
            <p:cNvPr id="22" name="Oval 21">
              <a:extLst>
                <a:ext uri="{FF2B5EF4-FFF2-40B4-BE49-F238E27FC236}">
                  <a16:creationId xmlns:a16="http://schemas.microsoft.com/office/drawing/2014/main" id="{AD2C5986-433A-4530-9BD1-AD76AE778E1A}"/>
                </a:ext>
              </a:extLst>
            </p:cNvPr>
            <p:cNvSpPr/>
            <p:nvPr/>
          </p:nvSpPr>
          <p:spPr>
            <a:xfrm>
              <a:off x="2804160" y="4028861"/>
              <a:ext cx="2194560" cy="219456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t>Mechanics Dynamics Aesthetics</a:t>
              </a:r>
            </a:p>
          </p:txBody>
        </p:sp>
        <p:cxnSp>
          <p:nvCxnSpPr>
            <p:cNvPr id="7" name="Straight Arrow Connector 6">
              <a:extLst>
                <a:ext uri="{FF2B5EF4-FFF2-40B4-BE49-F238E27FC236}">
                  <a16:creationId xmlns:a16="http://schemas.microsoft.com/office/drawing/2014/main" id="{DC47FD21-A97A-4B86-9B30-583026F86F9C}"/>
                </a:ext>
              </a:extLst>
            </p:cNvPr>
            <p:cNvCxnSpPr>
              <a:cxnSpLocks/>
              <a:stCxn id="22" idx="6"/>
              <a:endCxn id="13" idx="2"/>
            </p:cNvCxnSpPr>
            <p:nvPr/>
          </p:nvCxnSpPr>
          <p:spPr>
            <a:xfrm>
              <a:off x="4998720" y="5126141"/>
              <a:ext cx="2194560"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6606DAB-C73F-4B92-950E-C3FBF52DF56D}"/>
                </a:ext>
              </a:extLst>
            </p:cNvPr>
            <p:cNvCxnSpPr>
              <a:cxnSpLocks/>
              <a:stCxn id="3" idx="3"/>
              <a:endCxn id="22" idx="7"/>
            </p:cNvCxnSpPr>
            <p:nvPr/>
          </p:nvCxnSpPr>
          <p:spPr>
            <a:xfrm flipH="1">
              <a:off x="4677334" y="3208037"/>
              <a:ext cx="642772" cy="114221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06C05A9-728C-4ADD-8F54-8EB06F01A4B2}"/>
                </a:ext>
              </a:extLst>
            </p:cNvPr>
            <p:cNvCxnSpPr>
              <a:cxnSpLocks/>
              <a:stCxn id="3" idx="5"/>
              <a:endCxn id="13" idx="1"/>
            </p:cNvCxnSpPr>
            <p:nvPr/>
          </p:nvCxnSpPr>
          <p:spPr>
            <a:xfrm>
              <a:off x="6871894" y="3208037"/>
              <a:ext cx="642772" cy="114221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18978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5DD7B-15DA-4475-B465-F765B12ED20B}"/>
              </a:ext>
            </a:extLst>
          </p:cNvPr>
          <p:cNvSpPr>
            <a:spLocks noGrp="1"/>
          </p:cNvSpPr>
          <p:nvPr>
            <p:ph type="title"/>
          </p:nvPr>
        </p:nvSpPr>
        <p:spPr/>
        <p:txBody>
          <a:bodyPr>
            <a:normAutofit fontScale="90000"/>
          </a:bodyPr>
          <a:lstStyle/>
          <a:p>
            <a:r>
              <a:rPr lang="en-US" dirty="0" smtClean="0"/>
              <a:t>Any surprising </a:t>
            </a:r>
            <a:r>
              <a:rPr lang="en-US" dirty="0" smtClean="0"/>
              <a:t>elements or notable holes to the approach? </a:t>
            </a:r>
            <a:endParaRPr lang="en-US" dirty="0"/>
          </a:p>
        </p:txBody>
      </p:sp>
      <p:sp>
        <p:nvSpPr>
          <p:cNvPr id="3" name="Content Placeholder 2">
            <a:extLst>
              <a:ext uri="{FF2B5EF4-FFF2-40B4-BE49-F238E27FC236}">
                <a16:creationId xmlns:a16="http://schemas.microsoft.com/office/drawing/2014/main" id="{AD662EA7-D18F-4315-9FDC-7ADAE761931E}"/>
              </a:ext>
            </a:extLst>
          </p:cNvPr>
          <p:cNvSpPr>
            <a:spLocks noGrp="1"/>
          </p:cNvSpPr>
          <p:nvPr>
            <p:ph idx="1"/>
          </p:nvPr>
        </p:nvSpPr>
        <p:spPr/>
        <p:txBody>
          <a:bodyPr/>
          <a:lstStyle/>
          <a:p>
            <a:r>
              <a:rPr lang="en-US" dirty="0" smtClean="0"/>
              <a:t>Where is defining the problem space?</a:t>
            </a:r>
          </a:p>
          <a:p>
            <a:pPr lvl="1"/>
            <a:r>
              <a:rPr lang="en-US" dirty="0" smtClean="0"/>
              <a:t>It can be more complicated</a:t>
            </a:r>
          </a:p>
          <a:p>
            <a:r>
              <a:rPr lang="en-US" dirty="0" smtClean="0"/>
              <a:t>A little hard to see how the process works if the goal is changing over time, at what point can you finally settle on a goal</a:t>
            </a:r>
          </a:p>
          <a:p>
            <a:pPr lvl="1"/>
            <a:r>
              <a:rPr lang="en-US" dirty="0" smtClean="0"/>
              <a:t>Excellent </a:t>
            </a:r>
            <a:r>
              <a:rPr lang="en-US" dirty="0" err="1" smtClean="0"/>
              <a:t>seque</a:t>
            </a:r>
            <a:endParaRPr lang="en-US" dirty="0"/>
          </a:p>
        </p:txBody>
      </p:sp>
      <p:sp>
        <p:nvSpPr>
          <p:cNvPr id="4" name="Date Placeholder 3">
            <a:extLst>
              <a:ext uri="{FF2B5EF4-FFF2-40B4-BE49-F238E27FC236}">
                <a16:creationId xmlns:a16="http://schemas.microsoft.com/office/drawing/2014/main" id="{92D53C6E-FE1E-4DD0-9ECA-2A30AB184DDC}"/>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98084B8B-0AC0-44C2-BE13-31180476D251}"/>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0D6EBDA3-E94B-4DB8-A8B2-50284316A39B}"/>
              </a:ext>
            </a:extLst>
          </p:cNvPr>
          <p:cNvSpPr>
            <a:spLocks noGrp="1"/>
          </p:cNvSpPr>
          <p:nvPr>
            <p:ph type="sldNum" sz="quarter" idx="12"/>
          </p:nvPr>
        </p:nvSpPr>
        <p:spPr/>
        <p:txBody>
          <a:bodyPr/>
          <a:lstStyle/>
          <a:p>
            <a:fld id="{4BE96267-9501-4B49-939F-F116B0669874}" type="slidenum">
              <a:rPr lang="en-US" smtClean="0"/>
              <a:t>37</a:t>
            </a:fld>
            <a:endParaRPr lang="en-US"/>
          </a:p>
        </p:txBody>
      </p:sp>
    </p:spTree>
    <p:extLst>
      <p:ext uri="{BB962C8B-B14F-4D97-AF65-F5344CB8AC3E}">
        <p14:creationId xmlns:p14="http://schemas.microsoft.com/office/powerpoint/2010/main" val="1412402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161B2E"/>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B8D9FC7-2E01-4981-87D8-35897D4041E6}"/>
              </a:ext>
            </a:extLst>
          </p:cNvPr>
          <p:cNvSpPr>
            <a:spLocks noGrp="1"/>
          </p:cNvSpPr>
          <p:nvPr>
            <p:ph type="dt" sz="half" idx="10"/>
          </p:nvPr>
        </p:nvSpPr>
        <p:spPr/>
        <p:txBody>
          <a:bodyPr/>
          <a:lstStyle/>
          <a:p>
            <a:r>
              <a:rPr lang="en-US" smtClean="0"/>
              <a:t>2020-02-16</a:t>
            </a:r>
            <a:endParaRPr lang="en-US"/>
          </a:p>
        </p:txBody>
      </p:sp>
      <p:sp>
        <p:nvSpPr>
          <p:cNvPr id="4" name="Footer Placeholder 3">
            <a:extLst>
              <a:ext uri="{FF2B5EF4-FFF2-40B4-BE49-F238E27FC236}">
                <a16:creationId xmlns:a16="http://schemas.microsoft.com/office/drawing/2014/main" id="{1A2E67CC-8B00-455F-A1FE-FEC1864AC7BA}"/>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5" name="Slide Number Placeholder 4">
            <a:extLst>
              <a:ext uri="{FF2B5EF4-FFF2-40B4-BE49-F238E27FC236}">
                <a16:creationId xmlns:a16="http://schemas.microsoft.com/office/drawing/2014/main" id="{A4D6B68A-FE37-4D71-93C8-74AE7AF78C1A}"/>
              </a:ext>
            </a:extLst>
          </p:cNvPr>
          <p:cNvSpPr>
            <a:spLocks noGrp="1"/>
          </p:cNvSpPr>
          <p:nvPr>
            <p:ph type="sldNum" sz="quarter" idx="12"/>
          </p:nvPr>
        </p:nvSpPr>
        <p:spPr/>
        <p:txBody>
          <a:bodyPr/>
          <a:lstStyle/>
          <a:p>
            <a:fld id="{4BE96267-9501-4B49-939F-F116B0669874}" type="slidenum">
              <a:rPr lang="en-US" smtClean="0"/>
              <a:t>38</a:t>
            </a:fld>
            <a:endParaRPr lang="en-US"/>
          </a:p>
        </p:txBody>
      </p:sp>
      <p:pic>
        <p:nvPicPr>
          <p:cNvPr id="6" name="Picture 5">
            <a:extLst>
              <a:ext uri="{FF2B5EF4-FFF2-40B4-BE49-F238E27FC236}">
                <a16:creationId xmlns:a16="http://schemas.microsoft.com/office/drawing/2014/main" id="{CFDCC0CE-BC9A-4136-9E46-4973332083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877" y="720290"/>
            <a:ext cx="11254247" cy="5417419"/>
          </a:xfrm>
          <a:prstGeom prst="rect">
            <a:avLst/>
          </a:prstGeom>
        </p:spPr>
      </p:pic>
    </p:spTree>
    <p:extLst>
      <p:ext uri="{BB962C8B-B14F-4D97-AF65-F5344CB8AC3E}">
        <p14:creationId xmlns:p14="http://schemas.microsoft.com/office/powerpoint/2010/main" val="2334709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ENGAGE</a:t>
            </a:r>
          </a:p>
        </p:txBody>
      </p:sp>
      <p:sp>
        <p:nvSpPr>
          <p:cNvPr id="6" name="Content Placeholder 5"/>
          <p:cNvSpPr>
            <a:spLocks noGrp="1"/>
          </p:cNvSpPr>
          <p:nvPr>
            <p:ph idx="1"/>
          </p:nvPr>
        </p:nvSpPr>
        <p:spPr/>
        <p:txBody>
          <a:bodyPr/>
          <a:lstStyle/>
          <a:p>
            <a:r>
              <a:rPr lang="en-US" dirty="0"/>
              <a:t>Collaboration between HCII and ETC</a:t>
            </a:r>
          </a:p>
          <a:p>
            <a:r>
              <a:rPr lang="en-US" dirty="0"/>
              <a:t>Developing educational games to teach STEM topics to Pre-K – 3</a:t>
            </a:r>
            <a:r>
              <a:rPr lang="en-US" baseline="30000" dirty="0"/>
              <a:t>rd</a:t>
            </a:r>
            <a:r>
              <a:rPr lang="en-US" dirty="0"/>
              <a:t> graders</a:t>
            </a:r>
          </a:p>
          <a:p>
            <a:r>
              <a:rPr lang="en-US" dirty="0"/>
              <a:t>Also explore positive social emotional learning</a:t>
            </a:r>
          </a:p>
          <a:p>
            <a:r>
              <a:rPr lang="en-US" dirty="0"/>
              <a:t>Focusing first on teaching stability and balance to 1</a:t>
            </a:r>
            <a:r>
              <a:rPr lang="en-US" baseline="30000" dirty="0"/>
              <a:t>st</a:t>
            </a:r>
            <a:r>
              <a:rPr lang="en-US" dirty="0"/>
              <a:t> grade</a:t>
            </a:r>
          </a:p>
        </p:txBody>
      </p:sp>
      <p:sp>
        <p:nvSpPr>
          <p:cNvPr id="3" name="Date Placeholder 2">
            <a:extLst>
              <a:ext uri="{FF2B5EF4-FFF2-40B4-BE49-F238E27FC236}">
                <a16:creationId xmlns:a16="http://schemas.microsoft.com/office/drawing/2014/main" id="{325511FD-31CF-48EF-B054-DD57391A0FE2}"/>
              </a:ext>
            </a:extLst>
          </p:cNvPr>
          <p:cNvSpPr>
            <a:spLocks noGrp="1"/>
          </p:cNvSpPr>
          <p:nvPr>
            <p:ph type="dt" sz="half" idx="10"/>
          </p:nvPr>
        </p:nvSpPr>
        <p:spPr/>
        <p:txBody>
          <a:bodyPr/>
          <a:lstStyle/>
          <a:p>
            <a:r>
              <a:rPr lang="en-US" smtClean="0"/>
              <a:t>2020-02-16</a:t>
            </a:r>
            <a:endParaRPr lang="en-US"/>
          </a:p>
        </p:txBody>
      </p:sp>
      <p:sp>
        <p:nvSpPr>
          <p:cNvPr id="4" name="Footer Placeholder 3">
            <a:extLst>
              <a:ext uri="{FF2B5EF4-FFF2-40B4-BE49-F238E27FC236}">
                <a16:creationId xmlns:a16="http://schemas.microsoft.com/office/drawing/2014/main" id="{BA131BC7-0DC6-4D87-92E4-09088C402598}"/>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5" name="Slide Number Placeholder 4">
            <a:extLst>
              <a:ext uri="{FF2B5EF4-FFF2-40B4-BE49-F238E27FC236}">
                <a16:creationId xmlns:a16="http://schemas.microsoft.com/office/drawing/2014/main" id="{EAE81DA0-FFF6-49A7-BA22-9CCE3FF76DA3}"/>
              </a:ext>
            </a:extLst>
          </p:cNvPr>
          <p:cNvSpPr>
            <a:spLocks noGrp="1"/>
          </p:cNvSpPr>
          <p:nvPr>
            <p:ph type="sldNum" sz="quarter" idx="12"/>
          </p:nvPr>
        </p:nvSpPr>
        <p:spPr/>
        <p:txBody>
          <a:bodyPr/>
          <a:lstStyle/>
          <a:p>
            <a:fld id="{4BE96267-9501-4B49-939F-F116B0669874}" type="slidenum">
              <a:rPr lang="en-US" smtClean="0"/>
              <a:t>39</a:t>
            </a:fld>
            <a:endParaRPr lang="en-US"/>
          </a:p>
        </p:txBody>
      </p:sp>
      <p:sp>
        <p:nvSpPr>
          <p:cNvPr id="7" name="Text Placeholder 6"/>
          <p:cNvSpPr>
            <a:spLocks noGrp="1"/>
          </p:cNvSpPr>
          <p:nvPr>
            <p:ph type="body" sz="quarter" idx="13"/>
          </p:nvPr>
        </p:nvSpPr>
        <p:spPr/>
        <p:txBody>
          <a:bodyPr/>
          <a:lstStyle/>
          <a:p>
            <a:endParaRPr lang="en-US"/>
          </a:p>
        </p:txBody>
      </p:sp>
      <p:pic>
        <p:nvPicPr>
          <p:cNvPr id="8" name="Picture 2" descr="ETC's Darpa Engage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65125"/>
            <a:ext cx="5975154" cy="1143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277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28946-46FA-46FE-98C9-6FF71204363A}"/>
              </a:ext>
            </a:extLst>
          </p:cNvPr>
          <p:cNvSpPr>
            <a:spLocks noGrp="1"/>
          </p:cNvSpPr>
          <p:nvPr>
            <p:ph type="title"/>
          </p:nvPr>
        </p:nvSpPr>
        <p:spPr/>
        <p:txBody>
          <a:bodyPr/>
          <a:lstStyle/>
          <a:p>
            <a:r>
              <a:rPr lang="en-US" dirty="0"/>
              <a:t>Plan for Today</a:t>
            </a:r>
          </a:p>
        </p:txBody>
      </p:sp>
      <p:sp>
        <p:nvSpPr>
          <p:cNvPr id="3" name="Content Placeholder 2">
            <a:extLst>
              <a:ext uri="{FF2B5EF4-FFF2-40B4-BE49-F238E27FC236}">
                <a16:creationId xmlns:a16="http://schemas.microsoft.com/office/drawing/2014/main" id="{2DE0A746-3EC5-4D4A-9ED3-8BD8AC73EDB2}"/>
              </a:ext>
            </a:extLst>
          </p:cNvPr>
          <p:cNvSpPr>
            <a:spLocks noGrp="1"/>
          </p:cNvSpPr>
          <p:nvPr>
            <p:ph idx="1"/>
          </p:nvPr>
        </p:nvSpPr>
        <p:spPr/>
        <p:txBody>
          <a:bodyPr>
            <a:normAutofit/>
          </a:bodyPr>
          <a:lstStyle/>
          <a:p>
            <a:pPr marL="514350" indent="-514350">
              <a:buFont typeface="+mj-lt"/>
              <a:buAutoNum type="arabicPeriod"/>
            </a:pPr>
            <a:r>
              <a:rPr lang="en-US" dirty="0" smtClean="0"/>
              <a:t>Talk about Design Processes in General</a:t>
            </a:r>
          </a:p>
          <a:p>
            <a:pPr marL="514350" indent="-514350">
              <a:buFont typeface="+mj-lt"/>
              <a:buAutoNum type="arabicPeriod"/>
            </a:pPr>
            <a:r>
              <a:rPr lang="en-US" dirty="0" smtClean="0"/>
              <a:t>Introduce the Tandem Transformational Game Design Process</a:t>
            </a:r>
          </a:p>
          <a:p>
            <a:pPr marL="514350" indent="-514350">
              <a:buFont typeface="+mj-lt"/>
              <a:buAutoNum type="arabicPeriod"/>
            </a:pPr>
            <a:r>
              <a:rPr lang="en-US" dirty="0" smtClean="0"/>
              <a:t>Walkthrough an iterative case study of the process</a:t>
            </a:r>
          </a:p>
          <a:p>
            <a:pPr marL="514350" indent="-514350">
              <a:buFont typeface="+mj-lt"/>
              <a:buAutoNum type="arabicPeriod"/>
            </a:pPr>
            <a:r>
              <a:rPr lang="en-US" dirty="0" smtClean="0"/>
              <a:t>Talk about some logistical realities of </a:t>
            </a:r>
            <a:r>
              <a:rPr lang="en-US" dirty="0" err="1" smtClean="0"/>
              <a:t>ed</a:t>
            </a:r>
            <a:r>
              <a:rPr lang="en-US" dirty="0" smtClean="0"/>
              <a:t> game design</a:t>
            </a:r>
          </a:p>
          <a:p>
            <a:pPr marL="514350" indent="-514350">
              <a:buFont typeface="+mj-lt"/>
              <a:buAutoNum type="arabicPeriod"/>
            </a:pPr>
            <a:endParaRPr lang="en-US" dirty="0"/>
          </a:p>
        </p:txBody>
      </p:sp>
      <p:sp>
        <p:nvSpPr>
          <p:cNvPr id="4" name="Date Placeholder 3">
            <a:extLst>
              <a:ext uri="{FF2B5EF4-FFF2-40B4-BE49-F238E27FC236}">
                <a16:creationId xmlns:a16="http://schemas.microsoft.com/office/drawing/2014/main" id="{68717C98-72B4-4DCE-85C5-EE8F1E6A0D9F}"/>
              </a:ext>
            </a:extLst>
          </p:cNvPr>
          <p:cNvSpPr>
            <a:spLocks noGrp="1"/>
          </p:cNvSpPr>
          <p:nvPr>
            <p:ph type="dt" sz="half" idx="10"/>
          </p:nvPr>
        </p:nvSpPr>
        <p:spPr/>
        <p:txBody>
          <a:bodyPr/>
          <a:lstStyle/>
          <a:p>
            <a:r>
              <a:rPr lang="en-US" smtClean="0"/>
              <a:t>2020-02-16</a:t>
            </a:r>
            <a:endParaRPr lang="en-US"/>
          </a:p>
        </p:txBody>
      </p:sp>
      <p:sp>
        <p:nvSpPr>
          <p:cNvPr id="7" name="Footer Placeholder 6"/>
          <p:cNvSpPr>
            <a:spLocks noGrp="1"/>
          </p:cNvSpPr>
          <p:nvPr>
            <p:ph type="ftr" sz="quarter" idx="11"/>
          </p:nvPr>
        </p:nvSpPr>
        <p:spPr/>
        <p:txBody>
          <a:bodyPr/>
          <a:lstStyle/>
          <a:p>
            <a:r>
              <a:rPr lang="en-US" smtClean="0"/>
              <a:t>05-418/818 | Spring 2021 | Design of Educational Games</a:t>
            </a:r>
            <a:endParaRPr lang="en-US"/>
          </a:p>
        </p:txBody>
      </p:sp>
      <p:sp>
        <p:nvSpPr>
          <p:cNvPr id="8" name="Slide Number Placeholder 7"/>
          <p:cNvSpPr>
            <a:spLocks noGrp="1"/>
          </p:cNvSpPr>
          <p:nvPr>
            <p:ph type="sldNum" sz="quarter" idx="12"/>
          </p:nvPr>
        </p:nvSpPr>
        <p:spPr/>
        <p:txBody>
          <a:bodyPr/>
          <a:lstStyle/>
          <a:p>
            <a:fld id="{4BE96267-9501-4B49-939F-F116B0669874}" type="slidenum">
              <a:rPr lang="en-US" smtClean="0"/>
              <a:t>4</a:t>
            </a:fld>
            <a:endParaRPr lang="en-US"/>
          </a:p>
        </p:txBody>
      </p:sp>
    </p:spTree>
    <p:extLst>
      <p:ext uri="{BB962C8B-B14F-4D97-AF65-F5344CB8AC3E}">
        <p14:creationId xmlns:p14="http://schemas.microsoft.com/office/powerpoint/2010/main" val="1338147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err="1" smtClean="0"/>
              <a:t>RumbleBlocks</a:t>
            </a:r>
            <a:r>
              <a:rPr lang="en-US" dirty="0" smtClean="0"/>
              <a:t/>
            </a:r>
            <a:br>
              <a:rPr lang="en-US" dirty="0" smtClean="0"/>
            </a:br>
            <a:r>
              <a:rPr lang="en-US" dirty="0" smtClean="0"/>
              <a:t>Iteration 1</a:t>
            </a:r>
            <a:endParaRPr lang="en-US" dirty="0"/>
          </a:p>
        </p:txBody>
      </p:sp>
      <p:sp>
        <p:nvSpPr>
          <p:cNvPr id="4" name="Date Placeholder 3"/>
          <p:cNvSpPr>
            <a:spLocks noGrp="1"/>
          </p:cNvSpPr>
          <p:nvPr>
            <p:ph type="dt" sz="half" idx="10"/>
          </p:nvPr>
        </p:nvSpPr>
        <p:spPr/>
        <p:txBody>
          <a:bodyPr/>
          <a:lstStyle/>
          <a:p>
            <a:r>
              <a:rPr lang="en-US" smtClean="0"/>
              <a:t>2020-02-16</a:t>
            </a:r>
            <a:endParaRPr lang="en-US"/>
          </a:p>
        </p:txBody>
      </p:sp>
      <p:sp>
        <p:nvSpPr>
          <p:cNvPr id="5" name="Footer Placeholder 4"/>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p:cNvSpPr>
            <a:spLocks noGrp="1"/>
          </p:cNvSpPr>
          <p:nvPr>
            <p:ph type="sldNum" sz="quarter" idx="12"/>
          </p:nvPr>
        </p:nvSpPr>
        <p:spPr/>
        <p:txBody>
          <a:bodyPr/>
          <a:lstStyle/>
          <a:p>
            <a:fld id="{4BE96267-9501-4B49-939F-F116B0669874}" type="slidenum">
              <a:rPr lang="en-US" smtClean="0"/>
              <a:t>40</a:t>
            </a:fld>
            <a:endParaRPr lang="en-US"/>
          </a:p>
        </p:txBody>
      </p:sp>
    </p:spTree>
    <p:extLst>
      <p:ext uri="{BB962C8B-B14F-4D97-AF65-F5344CB8AC3E}">
        <p14:creationId xmlns:p14="http://schemas.microsoft.com/office/powerpoint/2010/main" val="1953007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D10AE2-9D9E-41E2-BF6E-4B9E9D7037F3}"/>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96717630-6DC2-4B04-A83E-85145B368CF4}"/>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3F09E8E0-CC3C-4800-B33C-8003459284E9}"/>
              </a:ext>
            </a:extLst>
          </p:cNvPr>
          <p:cNvSpPr>
            <a:spLocks noGrp="1"/>
          </p:cNvSpPr>
          <p:nvPr>
            <p:ph type="sldNum" sz="quarter" idx="12"/>
          </p:nvPr>
        </p:nvSpPr>
        <p:spPr/>
        <p:txBody>
          <a:bodyPr/>
          <a:lstStyle/>
          <a:p>
            <a:fld id="{4BE96267-9501-4B49-939F-F116B0669874}" type="slidenum">
              <a:rPr lang="en-US" smtClean="0"/>
              <a:t>41</a:t>
            </a:fld>
            <a:endParaRPr lang="en-US"/>
          </a:p>
        </p:txBody>
      </p:sp>
      <p:pic>
        <p:nvPicPr>
          <p:cNvPr id="7" name="Picture 6">
            <a:extLst>
              <a:ext uri="{FF2B5EF4-FFF2-40B4-BE49-F238E27FC236}">
                <a16:creationId xmlns:a16="http://schemas.microsoft.com/office/drawing/2014/main" id="{B78187F3-5AEA-4537-8235-12A3F545D4ED}"/>
              </a:ext>
            </a:extLst>
          </p:cNvPr>
          <p:cNvPicPr>
            <a:picLocks noChangeAspect="1"/>
          </p:cNvPicPr>
          <p:nvPr/>
        </p:nvPicPr>
        <p:blipFill rotWithShape="1">
          <a:blip r:embed="rId2"/>
          <a:srcRect l="2167" t="25793" r="54128" b="5564"/>
          <a:stretch/>
        </p:blipFill>
        <p:spPr>
          <a:xfrm>
            <a:off x="914400" y="365125"/>
            <a:ext cx="9639300" cy="6274214"/>
          </a:xfrm>
          <a:prstGeom prst="rect">
            <a:avLst/>
          </a:prstGeom>
        </p:spPr>
      </p:pic>
      <p:sp>
        <p:nvSpPr>
          <p:cNvPr id="11" name="TextBox 10"/>
          <p:cNvSpPr txBox="1"/>
          <p:nvPr/>
        </p:nvSpPr>
        <p:spPr>
          <a:xfrm>
            <a:off x="8431480" y="365125"/>
            <a:ext cx="2922319" cy="707886"/>
          </a:xfrm>
          <a:prstGeom prst="rect">
            <a:avLst/>
          </a:prstGeom>
          <a:noFill/>
        </p:spPr>
        <p:txBody>
          <a:bodyPr wrap="square" rtlCol="0">
            <a:spAutoFit/>
          </a:bodyPr>
          <a:lstStyle/>
          <a:p>
            <a:pPr algn="r"/>
            <a:r>
              <a:rPr lang="en-US" sz="4000" b="1" dirty="0" smtClean="0"/>
              <a:t>Iteration 1</a:t>
            </a:r>
            <a:endParaRPr lang="en-US" sz="4000" b="1" dirty="0"/>
          </a:p>
        </p:txBody>
      </p:sp>
    </p:spTree>
    <p:extLst>
      <p:ext uri="{BB962C8B-B14F-4D97-AF65-F5344CB8AC3E}">
        <p14:creationId xmlns:p14="http://schemas.microsoft.com/office/powerpoint/2010/main" val="1297925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Funder Requirements</a:t>
            </a:r>
            <a:endParaRPr lang="en-US" dirty="0"/>
          </a:p>
        </p:txBody>
      </p:sp>
      <p:sp>
        <p:nvSpPr>
          <p:cNvPr id="6" name="Content Placeholder 5"/>
          <p:cNvSpPr>
            <a:spLocks noGrp="1"/>
          </p:cNvSpPr>
          <p:nvPr>
            <p:ph idx="1"/>
          </p:nvPr>
        </p:nvSpPr>
        <p:spPr/>
        <p:txBody>
          <a:bodyPr/>
          <a:lstStyle/>
          <a:p>
            <a:r>
              <a:rPr lang="en-US" dirty="0" smtClean="0"/>
              <a:t>Develop science games for K-3 Learners</a:t>
            </a:r>
          </a:p>
          <a:p>
            <a:r>
              <a:rPr lang="en-US" dirty="0" smtClean="0"/>
              <a:t>Several teams participated nationally</a:t>
            </a:r>
          </a:p>
          <a:p>
            <a:r>
              <a:rPr lang="en-US" dirty="0" smtClean="0"/>
              <a:t>We were assigned to work on non-projectile physics (statics)</a:t>
            </a:r>
            <a:endParaRPr lang="en-US" dirty="0"/>
          </a:p>
        </p:txBody>
      </p:sp>
      <p:sp>
        <p:nvSpPr>
          <p:cNvPr id="2" name="Date Placeholder 1"/>
          <p:cNvSpPr>
            <a:spLocks noGrp="1"/>
          </p:cNvSpPr>
          <p:nvPr>
            <p:ph type="dt" sz="half" idx="10"/>
          </p:nvPr>
        </p:nvSpPr>
        <p:spPr/>
        <p:txBody>
          <a:bodyPr/>
          <a:lstStyle/>
          <a:p>
            <a:r>
              <a:rPr lang="en-US" smtClean="0"/>
              <a:t>2020-02-16</a:t>
            </a:r>
            <a:endParaRPr lang="en-US"/>
          </a:p>
        </p:txBody>
      </p:sp>
      <p:sp>
        <p:nvSpPr>
          <p:cNvPr id="3" name="Footer Placeholder 2"/>
          <p:cNvSpPr>
            <a:spLocks noGrp="1"/>
          </p:cNvSpPr>
          <p:nvPr>
            <p:ph type="ftr" sz="quarter" idx="11"/>
          </p:nvPr>
        </p:nvSpPr>
        <p:spPr/>
        <p:txBody>
          <a:bodyPr/>
          <a:lstStyle/>
          <a:p>
            <a:r>
              <a:rPr lang="en-US" smtClean="0"/>
              <a:t>05-418/818 | Spring 2021 | Design of Educational Games</a:t>
            </a:r>
            <a:endParaRPr lang="en-US"/>
          </a:p>
        </p:txBody>
      </p:sp>
      <p:sp>
        <p:nvSpPr>
          <p:cNvPr id="4" name="Slide Number Placeholder 3"/>
          <p:cNvSpPr>
            <a:spLocks noGrp="1"/>
          </p:cNvSpPr>
          <p:nvPr>
            <p:ph type="sldNum" sz="quarter" idx="12"/>
          </p:nvPr>
        </p:nvSpPr>
        <p:spPr/>
        <p:txBody>
          <a:bodyPr/>
          <a:lstStyle/>
          <a:p>
            <a:fld id="{4BE96267-9501-4B49-939F-F116B0669874}" type="slidenum">
              <a:rPr lang="en-US" smtClean="0"/>
              <a:t>42</a:t>
            </a:fld>
            <a:endParaRPr lang="en-US"/>
          </a:p>
        </p:txBody>
      </p:sp>
      <p:sp>
        <p:nvSpPr>
          <p:cNvPr id="7" name="Text Placeholder 6"/>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158697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Goals for Science Process &amp; Content from </a:t>
            </a:r>
            <a:r>
              <a:rPr lang="en-US" dirty="0" smtClean="0"/>
              <a:t>National Research Council </a:t>
            </a:r>
            <a:r>
              <a:rPr lang="en-US" dirty="0"/>
              <a:t>Framework</a:t>
            </a:r>
          </a:p>
        </p:txBody>
      </p:sp>
      <p:pic>
        <p:nvPicPr>
          <p:cNvPr id="4" name="Content Placeholder 3" descr="science ed framework dimensions.tiff"/>
          <p:cNvPicPr>
            <a:picLocks noGrp="1" noChangeAspect="1"/>
          </p:cNvPicPr>
          <p:nvPr>
            <p:ph idx="1"/>
          </p:nvPr>
        </p:nvPicPr>
        <p:blipFill>
          <a:blip r:embed="rId2"/>
          <a:stretch>
            <a:fillRect/>
          </a:stretch>
        </p:blipFill>
        <p:spPr>
          <a:xfrm>
            <a:off x="2394549" y="1825625"/>
            <a:ext cx="7402902" cy="4113213"/>
          </a:xfrm>
        </p:spPr>
      </p:pic>
      <p:sp>
        <p:nvSpPr>
          <p:cNvPr id="3" name="Date Placeholder 2">
            <a:extLst>
              <a:ext uri="{FF2B5EF4-FFF2-40B4-BE49-F238E27FC236}">
                <a16:creationId xmlns:a16="http://schemas.microsoft.com/office/drawing/2014/main" id="{AECD062F-6E45-4A50-AFEB-5A716F01423A}"/>
              </a:ext>
            </a:extLst>
          </p:cNvPr>
          <p:cNvSpPr>
            <a:spLocks noGrp="1"/>
          </p:cNvSpPr>
          <p:nvPr>
            <p:ph type="dt" sz="half" idx="10"/>
          </p:nvPr>
        </p:nvSpPr>
        <p:spPr/>
        <p:txBody>
          <a:bodyPr/>
          <a:lstStyle/>
          <a:p>
            <a:r>
              <a:rPr lang="en-US" smtClean="0"/>
              <a:t>2020-02-16</a:t>
            </a:r>
            <a:endParaRPr lang="en-US"/>
          </a:p>
        </p:txBody>
      </p:sp>
      <p:sp>
        <p:nvSpPr>
          <p:cNvPr id="7" name="Footer Placeholder 6">
            <a:extLst>
              <a:ext uri="{FF2B5EF4-FFF2-40B4-BE49-F238E27FC236}">
                <a16:creationId xmlns:a16="http://schemas.microsoft.com/office/drawing/2014/main" id="{1BE92626-ACEA-469D-BF1D-BD92A337A5FC}"/>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8" name="Slide Number Placeholder 7">
            <a:extLst>
              <a:ext uri="{FF2B5EF4-FFF2-40B4-BE49-F238E27FC236}">
                <a16:creationId xmlns:a16="http://schemas.microsoft.com/office/drawing/2014/main" id="{E997D77A-5765-4A73-9823-A0D3DC739398}"/>
              </a:ext>
            </a:extLst>
          </p:cNvPr>
          <p:cNvSpPr>
            <a:spLocks noGrp="1"/>
          </p:cNvSpPr>
          <p:nvPr>
            <p:ph type="sldNum" sz="quarter" idx="12"/>
          </p:nvPr>
        </p:nvSpPr>
        <p:spPr/>
        <p:txBody>
          <a:bodyPr/>
          <a:lstStyle/>
          <a:p>
            <a:fld id="{4BE96267-9501-4B49-939F-F116B0669874}" type="slidenum">
              <a:rPr lang="en-US" smtClean="0"/>
              <a:t>43</a:t>
            </a:fld>
            <a:endParaRPr lang="en-US"/>
          </a:p>
        </p:txBody>
      </p:sp>
      <p:sp>
        <p:nvSpPr>
          <p:cNvPr id="9" name="Text Placeholder 8"/>
          <p:cNvSpPr>
            <a:spLocks noGrp="1"/>
          </p:cNvSpPr>
          <p:nvPr>
            <p:ph type="body" sz="quarter" idx="13"/>
          </p:nvPr>
        </p:nvSpPr>
        <p:spPr/>
        <p:txBody>
          <a:bodyPr/>
          <a:lstStyle/>
          <a:p>
            <a:endParaRPr lang="en-US"/>
          </a:p>
        </p:txBody>
      </p:sp>
      <p:sp>
        <p:nvSpPr>
          <p:cNvPr id="10" name="Rectangle 9"/>
          <p:cNvSpPr/>
          <p:nvPr/>
        </p:nvSpPr>
        <p:spPr>
          <a:xfrm>
            <a:off x="2779059" y="3388659"/>
            <a:ext cx="2958353" cy="573741"/>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221507" y="2805953"/>
            <a:ext cx="2590800" cy="19722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0469212"/>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Structure-Building </a:t>
            </a:r>
            <a:r>
              <a:rPr lang="en-US" dirty="0"/>
              <a:t>Context</a:t>
            </a:r>
          </a:p>
        </p:txBody>
      </p:sp>
      <p:sp>
        <p:nvSpPr>
          <p:cNvPr id="3" name="Content Placeholder 2"/>
          <p:cNvSpPr>
            <a:spLocks noGrp="1"/>
          </p:cNvSpPr>
          <p:nvPr>
            <p:ph sz="half" idx="1"/>
          </p:nvPr>
        </p:nvSpPr>
        <p:spPr/>
        <p:txBody>
          <a:bodyPr/>
          <a:lstStyle/>
          <a:p>
            <a:r>
              <a:rPr lang="en-US" sz="1800" b="1" i="1" dirty="0"/>
              <a:t>The Young Scientist Series: </a:t>
            </a:r>
          </a:p>
          <a:p>
            <a:pPr>
              <a:buNone/>
            </a:pPr>
            <a:r>
              <a:rPr lang="en-US" sz="1800" b="1" i="1" dirty="0"/>
              <a:t>	Building Structures with Young Children</a:t>
            </a:r>
          </a:p>
          <a:p>
            <a:pPr>
              <a:buNone/>
            </a:pPr>
            <a:r>
              <a:rPr lang="en-US" sz="1800" dirty="0"/>
              <a:t>	By Ingrid </a:t>
            </a:r>
            <a:r>
              <a:rPr lang="en-US" sz="1800" dirty="0" err="1"/>
              <a:t>Chalufour</a:t>
            </a:r>
            <a:r>
              <a:rPr lang="en-US" sz="1800" dirty="0"/>
              <a:t> and Karen Worth</a:t>
            </a:r>
          </a:p>
          <a:p>
            <a:endParaRPr lang="en-US" sz="1800" dirty="0"/>
          </a:p>
          <a:p>
            <a:r>
              <a:rPr lang="en-US" sz="1800" dirty="0"/>
              <a:t>The second installment in the Young Scientist </a:t>
            </a:r>
          </a:p>
          <a:p>
            <a:pPr>
              <a:buNone/>
            </a:pPr>
            <a:r>
              <a:rPr lang="en-US" sz="1800" dirty="0"/>
              <a:t>	Series, </a:t>
            </a:r>
            <a:r>
              <a:rPr lang="en-US" sz="1800" b="1" i="1" dirty="0"/>
              <a:t>Building Structures with Young </a:t>
            </a:r>
          </a:p>
          <a:p>
            <a:pPr>
              <a:buNone/>
            </a:pPr>
            <a:r>
              <a:rPr lang="en-US" sz="1800" b="1" i="1" dirty="0"/>
              <a:t>	Children </a:t>
            </a:r>
            <a:r>
              <a:rPr lang="en-US" sz="1800" dirty="0"/>
              <a:t>guides children's explorations to help deepen their understanding of the physical science present in building block structures, including concepts such as gravity, stability, and balance. This nationally field-tested curriculum supports children’s early development of important science inquiry skills such as questioning, investigating, discussing, and formulating ideas and theories through curriculum ranging from exploring and designing structures to building block creations.</a:t>
            </a:r>
          </a:p>
        </p:txBody>
      </p:sp>
      <p:pic>
        <p:nvPicPr>
          <p:cNvPr id="6" name="Content Placeholder 5" descr="buildingstructuresEDC.jpg">
            <a:extLst>
              <a:ext uri="{FF2B5EF4-FFF2-40B4-BE49-F238E27FC236}">
                <a16:creationId xmlns:a16="http://schemas.microsoft.com/office/drawing/2014/main" id="{72BFA434-3511-4AF4-92F9-A64AFFE19E73}"/>
              </a:ext>
            </a:extLst>
          </p:cNvPr>
          <p:cNvPicPr>
            <a:picLocks noGrp="1" noChangeAspect="1"/>
          </p:cNvPicPr>
          <p:nvPr>
            <p:ph sz="half" idx="2"/>
          </p:nvPr>
        </p:nvPicPr>
        <p:blipFill>
          <a:blip r:embed="rId2"/>
          <a:stretch>
            <a:fillRect/>
          </a:stretch>
        </p:blipFill>
        <p:spPr>
          <a:xfrm>
            <a:off x="8448189" y="2017307"/>
            <a:ext cx="3068022" cy="3967975"/>
          </a:xfrm>
          <a:prstGeom prst="rect">
            <a:avLst/>
          </a:prstGeom>
        </p:spPr>
      </p:pic>
      <p:sp>
        <p:nvSpPr>
          <p:cNvPr id="7" name="Date Placeholder 6">
            <a:extLst>
              <a:ext uri="{FF2B5EF4-FFF2-40B4-BE49-F238E27FC236}">
                <a16:creationId xmlns:a16="http://schemas.microsoft.com/office/drawing/2014/main" id="{F21B549E-EB00-43CB-9559-C10B200904AC}"/>
              </a:ext>
            </a:extLst>
          </p:cNvPr>
          <p:cNvSpPr>
            <a:spLocks noGrp="1"/>
          </p:cNvSpPr>
          <p:nvPr>
            <p:ph type="dt" sz="half" idx="10"/>
          </p:nvPr>
        </p:nvSpPr>
        <p:spPr/>
        <p:txBody>
          <a:bodyPr/>
          <a:lstStyle/>
          <a:p>
            <a:r>
              <a:rPr lang="en-US" smtClean="0"/>
              <a:t>2020-02-16</a:t>
            </a:r>
            <a:endParaRPr lang="en-US"/>
          </a:p>
        </p:txBody>
      </p:sp>
      <p:sp>
        <p:nvSpPr>
          <p:cNvPr id="8" name="Footer Placeholder 7">
            <a:extLst>
              <a:ext uri="{FF2B5EF4-FFF2-40B4-BE49-F238E27FC236}">
                <a16:creationId xmlns:a16="http://schemas.microsoft.com/office/drawing/2014/main" id="{CC4D0B86-3190-46D8-9D30-E15D92E364F0}"/>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9" name="Slide Number Placeholder 8">
            <a:extLst>
              <a:ext uri="{FF2B5EF4-FFF2-40B4-BE49-F238E27FC236}">
                <a16:creationId xmlns:a16="http://schemas.microsoft.com/office/drawing/2014/main" id="{75DA264A-AEFB-4B9E-B33D-E42193F3E36E}"/>
              </a:ext>
            </a:extLst>
          </p:cNvPr>
          <p:cNvSpPr>
            <a:spLocks noGrp="1"/>
          </p:cNvSpPr>
          <p:nvPr>
            <p:ph type="sldNum" sz="quarter" idx="12"/>
          </p:nvPr>
        </p:nvSpPr>
        <p:spPr/>
        <p:txBody>
          <a:bodyPr/>
          <a:lstStyle/>
          <a:p>
            <a:fld id="{4BE96267-9501-4B49-939F-F116B0669874}" type="slidenum">
              <a:rPr lang="en-US" smtClean="0"/>
              <a:t>44</a:t>
            </a:fld>
            <a:endParaRPr lang="en-US"/>
          </a:p>
        </p:txBody>
      </p:sp>
    </p:spTree>
    <p:extLst>
      <p:ext uri="{BB962C8B-B14F-4D97-AF65-F5344CB8AC3E}">
        <p14:creationId xmlns:p14="http://schemas.microsoft.com/office/powerpoint/2010/main" val="2315296812"/>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interactions </a:t>
            </a:r>
            <a:r>
              <a:rPr lang="en-US" dirty="0"/>
              <a:t>with kids</a:t>
            </a:r>
          </a:p>
        </p:txBody>
      </p:sp>
      <p:grpSp>
        <p:nvGrpSpPr>
          <p:cNvPr id="3" name="Group 2">
            <a:extLst>
              <a:ext uri="{FF2B5EF4-FFF2-40B4-BE49-F238E27FC236}">
                <a16:creationId xmlns:a16="http://schemas.microsoft.com/office/drawing/2014/main" id="{F45032D1-F02D-44A4-AEA4-F80EF5F5A66C}"/>
              </a:ext>
            </a:extLst>
          </p:cNvPr>
          <p:cNvGrpSpPr/>
          <p:nvPr/>
        </p:nvGrpSpPr>
        <p:grpSpPr>
          <a:xfrm>
            <a:off x="1083484" y="1440442"/>
            <a:ext cx="4902949" cy="4698421"/>
            <a:chOff x="857307" y="1440442"/>
            <a:chExt cx="4902949" cy="4698421"/>
          </a:xfrm>
        </p:grpSpPr>
        <p:pic>
          <p:nvPicPr>
            <p:cNvPr id="1027" name="Picture 3" descr="C:\Users\eharpste\Documents\P&amp;T\Project 1 Materials\tower pictures\which one will f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307" y="1440442"/>
              <a:ext cx="4902949" cy="365760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4">
              <a:extLst>
                <a:ext uri="{FF2B5EF4-FFF2-40B4-BE49-F238E27FC236}">
                  <a16:creationId xmlns:a16="http://schemas.microsoft.com/office/drawing/2014/main" id="{E6B8AEBA-A13B-4989-A858-2E69AC4FB1D0}"/>
                </a:ext>
              </a:extLst>
            </p:cNvPr>
            <p:cNvSpPr txBox="1">
              <a:spLocks/>
            </p:cNvSpPr>
            <p:nvPr/>
          </p:nvSpPr>
          <p:spPr>
            <a:xfrm>
              <a:off x="1289481" y="5097463"/>
              <a:ext cx="4038600" cy="1041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Segoe UI" panose="020B0502040204020203"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egoe UI" panose="020B0502040204020203"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egoe UI" panose="020B0502040204020203"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egoe UI" panose="020B0502040204020203"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egoe UI" panose="020B0502040204020203"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egoe UI" panose="020B0502040204020203" pitchFamily="34" charset="0"/>
                <a:buNone/>
              </a:pPr>
              <a:r>
                <a:rPr lang="en-US" sz="2000"/>
                <a:t>What will happen?</a:t>
              </a:r>
            </a:p>
            <a:p>
              <a:pPr marL="0" indent="0">
                <a:buFont typeface="Segoe UI" panose="020B0502040204020203" pitchFamily="34" charset="0"/>
                <a:buNone/>
              </a:pPr>
              <a:r>
                <a:rPr lang="en-US" sz="2000"/>
                <a:t>Why?</a:t>
              </a:r>
              <a:endParaRPr lang="en-US" sz="2000" dirty="0"/>
            </a:p>
          </p:txBody>
        </p:sp>
      </p:grpSp>
      <p:grpSp>
        <p:nvGrpSpPr>
          <p:cNvPr id="4" name="Group 3">
            <a:extLst>
              <a:ext uri="{FF2B5EF4-FFF2-40B4-BE49-F238E27FC236}">
                <a16:creationId xmlns:a16="http://schemas.microsoft.com/office/drawing/2014/main" id="{9C5020E4-8FA3-43A8-B44B-01BC119CDD74}"/>
              </a:ext>
            </a:extLst>
          </p:cNvPr>
          <p:cNvGrpSpPr/>
          <p:nvPr/>
        </p:nvGrpSpPr>
        <p:grpSpPr>
          <a:xfrm>
            <a:off x="7069917" y="1440442"/>
            <a:ext cx="4038600" cy="4838121"/>
            <a:chOff x="8026587" y="1440442"/>
            <a:chExt cx="4038600" cy="4838121"/>
          </a:xfrm>
        </p:grpSpPr>
        <p:pic>
          <p:nvPicPr>
            <p:cNvPr id="8" name="Picture 2" descr="C:\Users\eharpste\Documents\P&amp;T\Project 1 Materials\tower pictures\place on which o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4287" y="1440442"/>
              <a:ext cx="2743200" cy="365760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3">
              <a:extLst>
                <a:ext uri="{FF2B5EF4-FFF2-40B4-BE49-F238E27FC236}">
                  <a16:creationId xmlns:a16="http://schemas.microsoft.com/office/drawing/2014/main" id="{9F0E45EB-0FC0-41C6-BAFA-B357434AE20B}"/>
                </a:ext>
              </a:extLst>
            </p:cNvPr>
            <p:cNvSpPr txBox="1">
              <a:spLocks/>
            </p:cNvSpPr>
            <p:nvPr/>
          </p:nvSpPr>
          <p:spPr>
            <a:xfrm>
              <a:off x="8026587" y="5097463"/>
              <a:ext cx="4038600" cy="118110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Segoe UI" panose="020B0502040204020203"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egoe UI" panose="020B0502040204020203"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egoe UI" panose="020B0502040204020203"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egoe UI" panose="020B0502040204020203"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egoe UI" panose="020B0502040204020203"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egoe UI" panose="020B0502040204020203" pitchFamily="34" charset="0"/>
                <a:buNone/>
              </a:pPr>
              <a:r>
                <a:rPr lang="en-US" sz="2000"/>
                <a:t>Which block should I place the square on to build a tall tower that won’t fall over?</a:t>
              </a:r>
            </a:p>
            <a:p>
              <a:pPr marL="0" indent="0">
                <a:buFont typeface="Segoe UI" panose="020B0502040204020203" pitchFamily="34" charset="0"/>
                <a:buNone/>
              </a:pPr>
              <a:r>
                <a:rPr lang="en-US" sz="2000"/>
                <a:t>Why?</a:t>
              </a:r>
              <a:endParaRPr lang="en-US" sz="2000" dirty="0"/>
            </a:p>
          </p:txBody>
        </p:sp>
      </p:grpSp>
      <p:sp>
        <p:nvSpPr>
          <p:cNvPr id="6" name="Date Placeholder 5">
            <a:extLst>
              <a:ext uri="{FF2B5EF4-FFF2-40B4-BE49-F238E27FC236}">
                <a16:creationId xmlns:a16="http://schemas.microsoft.com/office/drawing/2014/main" id="{55D70B5F-858F-4857-B58F-5683A40F280D}"/>
              </a:ext>
            </a:extLst>
          </p:cNvPr>
          <p:cNvSpPr>
            <a:spLocks noGrp="1"/>
          </p:cNvSpPr>
          <p:nvPr>
            <p:ph type="dt" sz="half" idx="10"/>
          </p:nvPr>
        </p:nvSpPr>
        <p:spPr/>
        <p:txBody>
          <a:bodyPr/>
          <a:lstStyle/>
          <a:p>
            <a:r>
              <a:rPr lang="en-US" smtClean="0"/>
              <a:t>2020-02-16</a:t>
            </a:r>
            <a:endParaRPr lang="en-US"/>
          </a:p>
        </p:txBody>
      </p:sp>
      <p:sp>
        <p:nvSpPr>
          <p:cNvPr id="11" name="Footer Placeholder 10">
            <a:extLst>
              <a:ext uri="{FF2B5EF4-FFF2-40B4-BE49-F238E27FC236}">
                <a16:creationId xmlns:a16="http://schemas.microsoft.com/office/drawing/2014/main" id="{6C9FBC17-349D-4AD4-93B7-69D046166840}"/>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12" name="Slide Number Placeholder 11">
            <a:extLst>
              <a:ext uri="{FF2B5EF4-FFF2-40B4-BE49-F238E27FC236}">
                <a16:creationId xmlns:a16="http://schemas.microsoft.com/office/drawing/2014/main" id="{E2A048EB-866C-43ED-A3D7-E7FBA80DF324}"/>
              </a:ext>
            </a:extLst>
          </p:cNvPr>
          <p:cNvSpPr>
            <a:spLocks noGrp="1"/>
          </p:cNvSpPr>
          <p:nvPr>
            <p:ph type="sldNum" sz="quarter" idx="12"/>
          </p:nvPr>
        </p:nvSpPr>
        <p:spPr/>
        <p:txBody>
          <a:bodyPr/>
          <a:lstStyle/>
          <a:p>
            <a:fld id="{4BE96267-9501-4B49-939F-F116B0669874}" type="slidenum">
              <a:rPr lang="en-US" smtClean="0"/>
              <a:t>45</a:t>
            </a:fld>
            <a:endParaRPr lang="en-US"/>
          </a:p>
        </p:txBody>
      </p:sp>
    </p:spTree>
    <p:extLst>
      <p:ext uri="{BB962C8B-B14F-4D97-AF65-F5344CB8AC3E}">
        <p14:creationId xmlns:p14="http://schemas.microsoft.com/office/powerpoint/2010/main" val="3648614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Early interactions with kids</a:t>
            </a:r>
          </a:p>
        </p:txBody>
      </p:sp>
      <p:grpSp>
        <p:nvGrpSpPr>
          <p:cNvPr id="5" name="Group 4">
            <a:extLst>
              <a:ext uri="{FF2B5EF4-FFF2-40B4-BE49-F238E27FC236}">
                <a16:creationId xmlns:a16="http://schemas.microsoft.com/office/drawing/2014/main" id="{CC8D135D-C905-49D9-A20E-D8866219D0C0}"/>
              </a:ext>
            </a:extLst>
          </p:cNvPr>
          <p:cNvGrpSpPr/>
          <p:nvPr/>
        </p:nvGrpSpPr>
        <p:grpSpPr>
          <a:xfrm>
            <a:off x="6781800" y="1420811"/>
            <a:ext cx="4038600" cy="5072064"/>
            <a:chOff x="6407150" y="1358900"/>
            <a:chExt cx="4038600" cy="5072064"/>
          </a:xfrm>
        </p:grpSpPr>
        <p:pic>
          <p:nvPicPr>
            <p:cNvPr id="7" name="Picture 2" descr="C:\Users\eharpste\Documents\P&amp;T\Project 1 Materials\tower pictures\which is a better base.JPG">
              <a:extLst>
                <a:ext uri="{FF2B5EF4-FFF2-40B4-BE49-F238E27FC236}">
                  <a16:creationId xmlns:a16="http://schemas.microsoft.com/office/drawing/2014/main" id="{82EA3F86-0071-42B6-B084-C148C6A5C1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4850" y="1358900"/>
              <a:ext cx="2743200" cy="3657600"/>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3">
              <a:extLst>
                <a:ext uri="{FF2B5EF4-FFF2-40B4-BE49-F238E27FC236}">
                  <a16:creationId xmlns:a16="http://schemas.microsoft.com/office/drawing/2014/main" id="{7623C594-CEE5-4DAD-B5D0-AE73F57FB9AE}"/>
                </a:ext>
              </a:extLst>
            </p:cNvPr>
            <p:cNvSpPr txBox="1">
              <a:spLocks/>
            </p:cNvSpPr>
            <p:nvPr/>
          </p:nvSpPr>
          <p:spPr>
            <a:xfrm>
              <a:off x="6407150" y="5105400"/>
              <a:ext cx="4038600" cy="13255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Segoe UI" panose="020B0502040204020203"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egoe UI" panose="020B0502040204020203"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egoe UI" panose="020B0502040204020203"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egoe UI" panose="020B0502040204020203"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egoe UI" panose="020B0502040204020203"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egoe UI" panose="020B0502040204020203" pitchFamily="34" charset="0"/>
                <a:buNone/>
              </a:pPr>
              <a:r>
                <a:rPr lang="en-US" sz="2000"/>
                <a:t>Which of these would make a better base?</a:t>
              </a:r>
            </a:p>
            <a:p>
              <a:pPr marL="0" indent="0">
                <a:buFont typeface="Segoe UI" panose="020B0502040204020203" pitchFamily="34" charset="0"/>
                <a:buNone/>
              </a:pPr>
              <a:r>
                <a:rPr lang="en-US" sz="2000"/>
                <a:t>Why?</a:t>
              </a:r>
              <a:endParaRPr lang="en-US" sz="2000" dirty="0"/>
            </a:p>
          </p:txBody>
        </p:sp>
      </p:grpSp>
      <p:grpSp>
        <p:nvGrpSpPr>
          <p:cNvPr id="15" name="Group 14">
            <a:extLst>
              <a:ext uri="{FF2B5EF4-FFF2-40B4-BE49-F238E27FC236}">
                <a16:creationId xmlns:a16="http://schemas.microsoft.com/office/drawing/2014/main" id="{138AD06D-B03C-4B25-A0B2-6DF3F944BEF8}"/>
              </a:ext>
            </a:extLst>
          </p:cNvPr>
          <p:cNvGrpSpPr/>
          <p:nvPr/>
        </p:nvGrpSpPr>
        <p:grpSpPr>
          <a:xfrm>
            <a:off x="1371600" y="1447800"/>
            <a:ext cx="4038600" cy="5262564"/>
            <a:chOff x="774700" y="1447800"/>
            <a:chExt cx="4038600" cy="5262564"/>
          </a:xfrm>
        </p:grpSpPr>
        <p:pic>
          <p:nvPicPr>
            <p:cNvPr id="9" name="Picture 2" descr="C:\Users\eharpste\Documents\P&amp;T\Project 1 Materials\tower pictures\which tower is bet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2400" y="1447800"/>
              <a:ext cx="2743200" cy="3657600"/>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3">
              <a:extLst>
                <a:ext uri="{FF2B5EF4-FFF2-40B4-BE49-F238E27FC236}">
                  <a16:creationId xmlns:a16="http://schemas.microsoft.com/office/drawing/2014/main" id="{E8616562-BEAC-456A-AA2B-D402A62E637E}"/>
                </a:ext>
              </a:extLst>
            </p:cNvPr>
            <p:cNvSpPr txBox="1">
              <a:spLocks/>
            </p:cNvSpPr>
            <p:nvPr/>
          </p:nvSpPr>
          <p:spPr>
            <a:xfrm>
              <a:off x="774700" y="5105400"/>
              <a:ext cx="4038600" cy="16049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Segoe UI" panose="020B0502040204020203"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egoe UI" panose="020B0502040204020203"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egoe UI" panose="020B0502040204020203"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egoe UI" panose="020B0502040204020203"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egoe UI" panose="020B0502040204020203"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egoe UI" panose="020B0502040204020203" pitchFamily="34" charset="0"/>
                <a:buNone/>
              </a:pPr>
              <a:r>
                <a:rPr lang="en-US" sz="2000" dirty="0"/>
                <a:t>Which tower is less likely to fall over if the table is bumped?</a:t>
              </a:r>
            </a:p>
            <a:p>
              <a:pPr marL="0" indent="0">
                <a:buFont typeface="Segoe UI" panose="020B0502040204020203" pitchFamily="34" charset="0"/>
                <a:buNone/>
              </a:pPr>
              <a:r>
                <a:rPr lang="en-US" sz="2000" dirty="0"/>
                <a:t>Why?</a:t>
              </a:r>
            </a:p>
          </p:txBody>
        </p:sp>
      </p:grpSp>
      <p:sp>
        <p:nvSpPr>
          <p:cNvPr id="16" name="Date Placeholder 15">
            <a:extLst>
              <a:ext uri="{FF2B5EF4-FFF2-40B4-BE49-F238E27FC236}">
                <a16:creationId xmlns:a16="http://schemas.microsoft.com/office/drawing/2014/main" id="{39D2F3D5-600A-4117-A0A0-9713BC44F8E5}"/>
              </a:ext>
            </a:extLst>
          </p:cNvPr>
          <p:cNvSpPr>
            <a:spLocks noGrp="1"/>
          </p:cNvSpPr>
          <p:nvPr>
            <p:ph type="dt" sz="half" idx="10"/>
          </p:nvPr>
        </p:nvSpPr>
        <p:spPr/>
        <p:txBody>
          <a:bodyPr/>
          <a:lstStyle/>
          <a:p>
            <a:r>
              <a:rPr lang="en-US" smtClean="0"/>
              <a:t>2020-02-16</a:t>
            </a:r>
            <a:endParaRPr lang="en-US"/>
          </a:p>
        </p:txBody>
      </p:sp>
      <p:sp>
        <p:nvSpPr>
          <p:cNvPr id="17" name="Footer Placeholder 16">
            <a:extLst>
              <a:ext uri="{FF2B5EF4-FFF2-40B4-BE49-F238E27FC236}">
                <a16:creationId xmlns:a16="http://schemas.microsoft.com/office/drawing/2014/main" id="{73B18622-8597-4057-9AC6-DB60F67DB952}"/>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18" name="Slide Number Placeholder 17">
            <a:extLst>
              <a:ext uri="{FF2B5EF4-FFF2-40B4-BE49-F238E27FC236}">
                <a16:creationId xmlns:a16="http://schemas.microsoft.com/office/drawing/2014/main" id="{E866CDCA-D746-4C12-89F5-8D6BE9DFA4E6}"/>
              </a:ext>
            </a:extLst>
          </p:cNvPr>
          <p:cNvSpPr>
            <a:spLocks noGrp="1"/>
          </p:cNvSpPr>
          <p:nvPr>
            <p:ph type="sldNum" sz="quarter" idx="12"/>
          </p:nvPr>
        </p:nvSpPr>
        <p:spPr/>
        <p:txBody>
          <a:bodyPr/>
          <a:lstStyle/>
          <a:p>
            <a:fld id="{4BE96267-9501-4B49-939F-F116B0669874}" type="slidenum">
              <a:rPr lang="en-US" smtClean="0"/>
              <a:t>46</a:t>
            </a:fld>
            <a:endParaRPr lang="en-US"/>
          </a:p>
        </p:txBody>
      </p:sp>
    </p:spTree>
    <p:extLst>
      <p:ext uri="{BB962C8B-B14F-4D97-AF65-F5344CB8AC3E}">
        <p14:creationId xmlns:p14="http://schemas.microsoft.com/office/powerpoint/2010/main" val="2058044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Early interactions with kids</a:t>
            </a:r>
          </a:p>
        </p:txBody>
      </p:sp>
      <p:sp>
        <p:nvSpPr>
          <p:cNvPr id="3" name="Content Placeholder 2"/>
          <p:cNvSpPr>
            <a:spLocks noGrp="1"/>
          </p:cNvSpPr>
          <p:nvPr>
            <p:ph sz="half" idx="1"/>
          </p:nvPr>
        </p:nvSpPr>
        <p:spPr/>
        <p:txBody>
          <a:bodyPr>
            <a:normAutofit/>
          </a:bodyPr>
          <a:lstStyle/>
          <a:p>
            <a:r>
              <a:rPr lang="en-US" dirty="0"/>
              <a:t>Make the Tallest Tower</a:t>
            </a:r>
          </a:p>
          <a:p>
            <a:endParaRPr lang="en-US" dirty="0"/>
          </a:p>
          <a:p>
            <a:r>
              <a:rPr lang="en-US" dirty="0"/>
              <a:t>How do they build </a:t>
            </a:r>
            <a:r>
              <a:rPr lang="en-US" dirty="0" smtClean="0"/>
              <a:t>without </a:t>
            </a:r>
            <a:r>
              <a:rPr lang="en-US" dirty="0"/>
              <a:t>direction?</a:t>
            </a:r>
          </a:p>
          <a:p>
            <a:r>
              <a:rPr lang="en-US" dirty="0"/>
              <a:t>What patterns do they use in forced choice tasks of blocks?</a:t>
            </a:r>
          </a:p>
        </p:txBody>
      </p:sp>
      <p:pic>
        <p:nvPicPr>
          <p:cNvPr id="8" name="Content Placeholder 7">
            <a:extLst>
              <a:ext uri="{FF2B5EF4-FFF2-40B4-BE49-F238E27FC236}">
                <a16:creationId xmlns:a16="http://schemas.microsoft.com/office/drawing/2014/main" id="{997351CD-16A3-4ACF-85F1-3F4AD11C838B}"/>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5400000">
            <a:off x="7770823" y="2342452"/>
            <a:ext cx="4422754" cy="3319272"/>
          </a:xfrm>
          <a:prstGeom prst="rect">
            <a:avLst/>
          </a:prstGeom>
        </p:spPr>
      </p:pic>
      <p:sp>
        <p:nvSpPr>
          <p:cNvPr id="9" name="Date Placeholder 8">
            <a:extLst>
              <a:ext uri="{FF2B5EF4-FFF2-40B4-BE49-F238E27FC236}">
                <a16:creationId xmlns:a16="http://schemas.microsoft.com/office/drawing/2014/main" id="{EB0D2BFC-5B88-47CD-A75B-ADB43DB0F003}"/>
              </a:ext>
            </a:extLst>
          </p:cNvPr>
          <p:cNvSpPr>
            <a:spLocks noGrp="1"/>
          </p:cNvSpPr>
          <p:nvPr>
            <p:ph type="dt" sz="half" idx="10"/>
          </p:nvPr>
        </p:nvSpPr>
        <p:spPr/>
        <p:txBody>
          <a:bodyPr/>
          <a:lstStyle/>
          <a:p>
            <a:r>
              <a:rPr lang="en-US" smtClean="0"/>
              <a:t>2020-02-16</a:t>
            </a:r>
            <a:endParaRPr lang="en-US"/>
          </a:p>
        </p:txBody>
      </p:sp>
      <p:sp>
        <p:nvSpPr>
          <p:cNvPr id="10" name="Footer Placeholder 9">
            <a:extLst>
              <a:ext uri="{FF2B5EF4-FFF2-40B4-BE49-F238E27FC236}">
                <a16:creationId xmlns:a16="http://schemas.microsoft.com/office/drawing/2014/main" id="{0368C763-171B-4B08-B466-F9BDE6B8B316}"/>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11" name="Slide Number Placeholder 10">
            <a:extLst>
              <a:ext uri="{FF2B5EF4-FFF2-40B4-BE49-F238E27FC236}">
                <a16:creationId xmlns:a16="http://schemas.microsoft.com/office/drawing/2014/main" id="{F6CA9B56-EAA5-4A9F-9267-72F1B26B33B9}"/>
              </a:ext>
            </a:extLst>
          </p:cNvPr>
          <p:cNvSpPr>
            <a:spLocks noGrp="1"/>
          </p:cNvSpPr>
          <p:nvPr>
            <p:ph type="sldNum" sz="quarter" idx="12"/>
          </p:nvPr>
        </p:nvSpPr>
        <p:spPr/>
        <p:txBody>
          <a:bodyPr/>
          <a:lstStyle/>
          <a:p>
            <a:fld id="{4BE96267-9501-4B49-939F-F116B0669874}" type="slidenum">
              <a:rPr lang="en-US" smtClean="0"/>
              <a:t>47</a:t>
            </a:fld>
            <a:endParaRPr lang="en-US"/>
          </a:p>
        </p:txBody>
      </p:sp>
    </p:spTree>
    <p:extLst>
      <p:ext uri="{BB962C8B-B14F-4D97-AF65-F5344CB8AC3E}">
        <p14:creationId xmlns:p14="http://schemas.microsoft.com/office/powerpoint/2010/main" val="614966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t>Initial Educational </a:t>
            </a:r>
            <a:r>
              <a:rPr lang="en-US" dirty="0"/>
              <a:t>Objectives </a:t>
            </a:r>
            <a:br>
              <a:rPr lang="en-US" dirty="0"/>
            </a:br>
            <a:r>
              <a:rPr lang="en-US" sz="2800" dirty="0"/>
              <a:t>Science Content</a:t>
            </a:r>
            <a:endParaRPr lang="en-US" dirty="0"/>
          </a:p>
        </p:txBody>
      </p:sp>
      <p:sp>
        <p:nvSpPr>
          <p:cNvPr id="9" name="Content Placeholder 8"/>
          <p:cNvSpPr>
            <a:spLocks noGrp="1"/>
          </p:cNvSpPr>
          <p:nvPr>
            <p:ph idx="1"/>
          </p:nvPr>
        </p:nvSpPr>
        <p:spPr/>
        <p:txBody>
          <a:bodyPr/>
          <a:lstStyle/>
          <a:p>
            <a:endParaRPr lang="en-US" dirty="0"/>
          </a:p>
        </p:txBody>
      </p:sp>
      <p:sp>
        <p:nvSpPr>
          <p:cNvPr id="3" name="Date Placeholder 2">
            <a:extLst>
              <a:ext uri="{FF2B5EF4-FFF2-40B4-BE49-F238E27FC236}">
                <a16:creationId xmlns:a16="http://schemas.microsoft.com/office/drawing/2014/main" id="{4679B083-D866-4A26-A319-A725EB7543E3}"/>
              </a:ext>
            </a:extLst>
          </p:cNvPr>
          <p:cNvSpPr>
            <a:spLocks noGrp="1"/>
          </p:cNvSpPr>
          <p:nvPr>
            <p:ph type="dt" sz="half" idx="10"/>
          </p:nvPr>
        </p:nvSpPr>
        <p:spPr/>
        <p:txBody>
          <a:bodyPr/>
          <a:lstStyle/>
          <a:p>
            <a:r>
              <a:rPr lang="en-US" smtClean="0"/>
              <a:t>2020-02-16</a:t>
            </a:r>
            <a:endParaRPr lang="en-US"/>
          </a:p>
        </p:txBody>
      </p:sp>
      <p:sp>
        <p:nvSpPr>
          <p:cNvPr id="4" name="Footer Placeholder 3">
            <a:extLst>
              <a:ext uri="{FF2B5EF4-FFF2-40B4-BE49-F238E27FC236}">
                <a16:creationId xmlns:a16="http://schemas.microsoft.com/office/drawing/2014/main" id="{9470D153-CA60-4220-BCAB-F03EB0F50CDF}"/>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5" name="Slide Number Placeholder 4">
            <a:extLst>
              <a:ext uri="{FF2B5EF4-FFF2-40B4-BE49-F238E27FC236}">
                <a16:creationId xmlns:a16="http://schemas.microsoft.com/office/drawing/2014/main" id="{6CC710DF-D118-43FB-A92C-8BA04FA3E057}"/>
              </a:ext>
            </a:extLst>
          </p:cNvPr>
          <p:cNvSpPr>
            <a:spLocks noGrp="1"/>
          </p:cNvSpPr>
          <p:nvPr>
            <p:ph type="sldNum" sz="quarter" idx="12"/>
          </p:nvPr>
        </p:nvSpPr>
        <p:spPr/>
        <p:txBody>
          <a:bodyPr/>
          <a:lstStyle/>
          <a:p>
            <a:fld id="{4BE96267-9501-4B49-939F-F116B0669874}" type="slidenum">
              <a:rPr lang="en-US" smtClean="0"/>
              <a:t>48</a:t>
            </a:fld>
            <a:endParaRPr lang="en-US"/>
          </a:p>
        </p:txBody>
      </p:sp>
      <p:sp>
        <p:nvSpPr>
          <p:cNvPr id="11" name="Text Placeholder 10"/>
          <p:cNvSpPr>
            <a:spLocks noGrp="1"/>
          </p:cNvSpPr>
          <p:nvPr>
            <p:ph type="body" sz="quarter" idx="13"/>
          </p:nvPr>
        </p:nvSpPr>
        <p:spPr/>
        <p:txBody>
          <a:bodyPr/>
          <a:lstStyle/>
          <a:p>
            <a:endParaRPr lang="en-US"/>
          </a:p>
        </p:txBody>
      </p:sp>
      <p:graphicFrame>
        <p:nvGraphicFramePr>
          <p:cNvPr id="12" name="Table 11"/>
          <p:cNvGraphicFramePr>
            <a:graphicFrameLocks noGrp="1"/>
          </p:cNvGraphicFramePr>
          <p:nvPr>
            <p:extLst>
              <p:ext uri="{D42A27DB-BD31-4B8C-83A1-F6EECF244321}">
                <p14:modId xmlns:p14="http://schemas.microsoft.com/office/powerpoint/2010/main" val="173833399"/>
              </p:ext>
            </p:extLst>
          </p:nvPr>
        </p:nvGraphicFramePr>
        <p:xfrm>
          <a:off x="1881503" y="1841724"/>
          <a:ext cx="8339458" cy="3926840"/>
        </p:xfrm>
        <a:graphic>
          <a:graphicData uri="http://schemas.openxmlformats.org/drawingml/2006/table">
            <a:tbl>
              <a:tblPr firstRow="1" bandRow="1">
                <a:tableStyleId>{69CF1AB2-1976-4502-BF36-3FF5EA218861}</a:tableStyleId>
              </a:tblPr>
              <a:tblGrid>
                <a:gridCol w="1594049">
                  <a:extLst>
                    <a:ext uri="{9D8B030D-6E8A-4147-A177-3AD203B41FA5}">
                      <a16:colId xmlns:a16="http://schemas.microsoft.com/office/drawing/2014/main" val="20000"/>
                    </a:ext>
                  </a:extLst>
                </a:gridCol>
                <a:gridCol w="478764">
                  <a:extLst>
                    <a:ext uri="{9D8B030D-6E8A-4147-A177-3AD203B41FA5}">
                      <a16:colId xmlns:a16="http://schemas.microsoft.com/office/drawing/2014/main" val="20001"/>
                    </a:ext>
                  </a:extLst>
                </a:gridCol>
                <a:gridCol w="6266645">
                  <a:extLst>
                    <a:ext uri="{9D8B030D-6E8A-4147-A177-3AD203B41FA5}">
                      <a16:colId xmlns:a16="http://schemas.microsoft.com/office/drawing/2014/main" val="20002"/>
                    </a:ext>
                  </a:extLst>
                </a:gridCol>
              </a:tblGrid>
              <a:tr h="370840">
                <a:tc rowSpan="5">
                  <a:txBody>
                    <a:bodyPr/>
                    <a:lstStyle/>
                    <a:p>
                      <a:pPr algn="l"/>
                      <a:r>
                        <a:rPr lang="en-US" sz="1400" b="0" dirty="0">
                          <a:latin typeface="Verdana"/>
                          <a:cs typeface="Verdana"/>
                        </a:rPr>
                        <a:t>Principles for designing stable systems</a:t>
                      </a:r>
                    </a:p>
                  </a:txBody>
                  <a:tcPr anchor="ctr"/>
                </a:tc>
                <a:tc>
                  <a:txBody>
                    <a:bodyPr/>
                    <a:lstStyle/>
                    <a:p>
                      <a:pPr algn="ctr"/>
                      <a:r>
                        <a:rPr lang="en-US" sz="1400" b="0" dirty="0">
                          <a:latin typeface="Verdana"/>
                          <a:cs typeface="Verdana"/>
                        </a:rPr>
                        <a:t>1</a:t>
                      </a:r>
                    </a:p>
                  </a:txBody>
                  <a:tcPr anchor="ctr"/>
                </a:tc>
                <a:tc>
                  <a:txBody>
                    <a:bodyPr/>
                    <a:lstStyle/>
                    <a:p>
                      <a:r>
                        <a:rPr lang="en-US" sz="1400" b="1" dirty="0">
                          <a:latin typeface="Verdana"/>
                          <a:cs typeface="Verdana"/>
                        </a:rPr>
                        <a:t>Shorter</a:t>
                      </a:r>
                      <a:r>
                        <a:rPr lang="en-US" sz="1400" b="0" baseline="0" dirty="0">
                          <a:latin typeface="Verdana"/>
                          <a:cs typeface="Verdana"/>
                        </a:rPr>
                        <a:t> objects tend to be more stable</a:t>
                      </a:r>
                      <a:endParaRPr lang="en-US" sz="1400" b="0" dirty="0">
                        <a:latin typeface="Verdana"/>
                        <a:cs typeface="Verdana"/>
                      </a:endParaRPr>
                    </a:p>
                  </a:txBody>
                  <a:tcPr/>
                </a:tc>
                <a:extLst>
                  <a:ext uri="{0D108BD9-81ED-4DB2-BD59-A6C34878D82A}">
                    <a16:rowId xmlns:a16="http://schemas.microsoft.com/office/drawing/2014/main" val="10000"/>
                  </a:ext>
                </a:extLst>
              </a:tr>
              <a:tr h="370840">
                <a:tc vMerge="1">
                  <a:txBody>
                    <a:bodyPr/>
                    <a:lstStyle/>
                    <a:p>
                      <a:endParaRPr lang="en-US" dirty="0"/>
                    </a:p>
                  </a:txBody>
                  <a:tcPr/>
                </a:tc>
                <a:tc>
                  <a:txBody>
                    <a:bodyPr/>
                    <a:lstStyle/>
                    <a:p>
                      <a:pPr algn="ctr"/>
                      <a:r>
                        <a:rPr lang="en-US" sz="1400" dirty="0">
                          <a:latin typeface="Verdana"/>
                          <a:cs typeface="Verdana"/>
                        </a:rPr>
                        <a:t>2</a:t>
                      </a:r>
                    </a:p>
                  </a:txBody>
                  <a:tcPr anchor="ctr"/>
                </a:tc>
                <a:tc>
                  <a:txBody>
                    <a:bodyPr/>
                    <a:lstStyle/>
                    <a:p>
                      <a:r>
                        <a:rPr lang="en-US" sz="1400" dirty="0">
                          <a:latin typeface="Verdana"/>
                          <a:cs typeface="Verdana"/>
                        </a:rPr>
                        <a:t>Objects with a </a:t>
                      </a:r>
                      <a:r>
                        <a:rPr lang="en-US" sz="1400" b="1" dirty="0">
                          <a:latin typeface="Verdana"/>
                          <a:cs typeface="Verdana"/>
                        </a:rPr>
                        <a:t>wider base </a:t>
                      </a:r>
                      <a:r>
                        <a:rPr lang="en-US" sz="1400" dirty="0">
                          <a:latin typeface="Verdana"/>
                          <a:cs typeface="Verdana"/>
                        </a:rPr>
                        <a:t>tend to be more stable</a:t>
                      </a:r>
                    </a:p>
                  </a:txBody>
                  <a:tcPr/>
                </a:tc>
                <a:extLst>
                  <a:ext uri="{0D108BD9-81ED-4DB2-BD59-A6C34878D82A}">
                    <a16:rowId xmlns:a16="http://schemas.microsoft.com/office/drawing/2014/main" val="10001"/>
                  </a:ext>
                </a:extLst>
              </a:tr>
              <a:tr h="370840">
                <a:tc vMerge="1">
                  <a:txBody>
                    <a:bodyPr/>
                    <a:lstStyle/>
                    <a:p>
                      <a:endParaRPr lang="en-US" dirty="0"/>
                    </a:p>
                  </a:txBody>
                  <a:tcPr/>
                </a:tc>
                <a:tc>
                  <a:txBody>
                    <a:bodyPr/>
                    <a:lstStyle/>
                    <a:p>
                      <a:pPr algn="ctr"/>
                      <a:r>
                        <a:rPr lang="en-US" sz="1400" dirty="0">
                          <a:latin typeface="Verdana"/>
                          <a:cs typeface="Verdana"/>
                        </a:rPr>
                        <a:t>3</a:t>
                      </a:r>
                    </a:p>
                  </a:txBody>
                  <a:tcPr anchor="ctr"/>
                </a:tc>
                <a:tc>
                  <a:txBody>
                    <a:bodyPr/>
                    <a:lstStyle/>
                    <a:p>
                      <a:r>
                        <a:rPr lang="en-US" sz="1400" dirty="0">
                          <a:latin typeface="Verdana"/>
                          <a:cs typeface="Verdana"/>
                        </a:rPr>
                        <a:t>Objects with </a:t>
                      </a:r>
                      <a:r>
                        <a:rPr lang="en-US" sz="1400" b="1" dirty="0">
                          <a:latin typeface="Verdana"/>
                          <a:cs typeface="Verdana"/>
                        </a:rPr>
                        <a:t>more weight at the</a:t>
                      </a:r>
                      <a:r>
                        <a:rPr lang="en-US" sz="1400" b="1" baseline="0" dirty="0">
                          <a:latin typeface="Verdana"/>
                          <a:cs typeface="Verdana"/>
                        </a:rPr>
                        <a:t> bottom and less at the top </a:t>
                      </a:r>
                      <a:r>
                        <a:rPr lang="en-US" sz="1400" baseline="0" dirty="0">
                          <a:latin typeface="Verdana"/>
                          <a:cs typeface="Verdana"/>
                        </a:rPr>
                        <a:t>tend to be more stable</a:t>
                      </a:r>
                      <a:endParaRPr lang="en-US" sz="1400" dirty="0">
                        <a:latin typeface="Verdana"/>
                        <a:cs typeface="Verdana"/>
                      </a:endParaRPr>
                    </a:p>
                  </a:txBody>
                  <a:tcPr/>
                </a:tc>
                <a:extLst>
                  <a:ext uri="{0D108BD9-81ED-4DB2-BD59-A6C34878D82A}">
                    <a16:rowId xmlns:a16="http://schemas.microsoft.com/office/drawing/2014/main" val="10002"/>
                  </a:ext>
                </a:extLst>
              </a:tr>
              <a:tr h="370840">
                <a:tc vMerge="1">
                  <a:txBody>
                    <a:bodyPr/>
                    <a:lstStyle/>
                    <a:p>
                      <a:endParaRPr lang="en-US" dirty="0"/>
                    </a:p>
                  </a:txBody>
                  <a:tcPr/>
                </a:tc>
                <a:tc>
                  <a:txBody>
                    <a:bodyPr/>
                    <a:lstStyle/>
                    <a:p>
                      <a:pPr algn="ctr"/>
                      <a:r>
                        <a:rPr lang="en-US" sz="1400" dirty="0">
                          <a:latin typeface="Verdana"/>
                          <a:cs typeface="Verdana"/>
                        </a:rPr>
                        <a:t>4</a:t>
                      </a:r>
                    </a:p>
                  </a:txBody>
                  <a:tcPr anchor="ctr"/>
                </a:tc>
                <a:tc>
                  <a:txBody>
                    <a:bodyPr/>
                    <a:lstStyle/>
                    <a:p>
                      <a:r>
                        <a:rPr lang="en-US" sz="1400" b="1" dirty="0">
                          <a:latin typeface="Verdana"/>
                          <a:cs typeface="Verdana"/>
                        </a:rPr>
                        <a:t>Symmetrical</a:t>
                      </a:r>
                      <a:r>
                        <a:rPr lang="en-US" sz="1400" b="1" baseline="0" dirty="0">
                          <a:latin typeface="Verdana"/>
                          <a:cs typeface="Verdana"/>
                        </a:rPr>
                        <a:t> </a:t>
                      </a:r>
                      <a:r>
                        <a:rPr lang="en-US" sz="1400" b="0" baseline="0" dirty="0">
                          <a:latin typeface="Verdana"/>
                          <a:cs typeface="Verdana"/>
                        </a:rPr>
                        <a:t>objects</a:t>
                      </a:r>
                      <a:r>
                        <a:rPr lang="en-US" sz="1400" b="1" baseline="0" dirty="0">
                          <a:latin typeface="Verdana"/>
                          <a:cs typeface="Verdana"/>
                        </a:rPr>
                        <a:t> </a:t>
                      </a:r>
                      <a:r>
                        <a:rPr lang="en-US" sz="1400" baseline="0" dirty="0">
                          <a:latin typeface="Verdana"/>
                          <a:cs typeface="Verdana"/>
                        </a:rPr>
                        <a:t>tend to be more stable</a:t>
                      </a:r>
                      <a:endParaRPr lang="en-US" sz="1400" dirty="0">
                        <a:latin typeface="Verdana"/>
                        <a:cs typeface="Verdana"/>
                      </a:endParaRPr>
                    </a:p>
                  </a:txBody>
                  <a:tcPr/>
                </a:tc>
                <a:extLst>
                  <a:ext uri="{0D108BD9-81ED-4DB2-BD59-A6C34878D82A}">
                    <a16:rowId xmlns:a16="http://schemas.microsoft.com/office/drawing/2014/main" val="10003"/>
                  </a:ext>
                </a:extLst>
              </a:tr>
              <a:tr h="370840">
                <a:tc vMerge="1">
                  <a:txBody>
                    <a:bodyPr/>
                    <a:lstStyle/>
                    <a:p>
                      <a:pPr algn="l"/>
                      <a:endParaRPr lang="en-US" b="0" dirty="0"/>
                    </a:p>
                  </a:txBody>
                  <a:tcPr anchor="ctr"/>
                </a:tc>
                <a:tc>
                  <a:txBody>
                    <a:bodyPr/>
                    <a:lstStyle/>
                    <a:p>
                      <a:pPr algn="ctr"/>
                      <a:r>
                        <a:rPr lang="en-US" sz="1400" b="0">
                          <a:latin typeface="Verdana"/>
                          <a:cs typeface="Verdana"/>
                        </a:rPr>
                        <a:t>5</a:t>
                      </a:r>
                      <a:endParaRPr lang="en-US" sz="1400" b="0" dirty="0">
                        <a:latin typeface="Verdana"/>
                        <a:cs typeface="Verdana"/>
                      </a:endParaRPr>
                    </a:p>
                  </a:txBody>
                  <a:tcPr anchor="ctr"/>
                </a:tc>
                <a:tc>
                  <a:txBody>
                    <a:bodyPr/>
                    <a:lstStyle/>
                    <a:p>
                      <a:r>
                        <a:rPr lang="en-US" sz="1400" b="0" dirty="0">
                          <a:latin typeface="Verdana"/>
                          <a:cs typeface="Verdana"/>
                        </a:rPr>
                        <a:t>No</a:t>
                      </a:r>
                      <a:r>
                        <a:rPr lang="en-US" sz="1400" b="0" baseline="0" dirty="0">
                          <a:latin typeface="Verdana"/>
                          <a:cs typeface="Verdana"/>
                        </a:rPr>
                        <a:t> single principle is always true; these principles interact with one another to affect stability</a:t>
                      </a:r>
                      <a:endParaRPr lang="en-US" sz="1400" b="0" dirty="0">
                        <a:latin typeface="Verdana"/>
                        <a:cs typeface="Verdana"/>
                      </a:endParaRPr>
                    </a:p>
                  </a:txBody>
                  <a:tcPr/>
                </a:tc>
                <a:extLst>
                  <a:ext uri="{0D108BD9-81ED-4DB2-BD59-A6C34878D82A}">
                    <a16:rowId xmlns:a16="http://schemas.microsoft.com/office/drawing/2014/main" val="10004"/>
                  </a:ext>
                </a:extLst>
              </a:tr>
              <a:tr h="370840">
                <a:tc rowSpan="4">
                  <a:txBody>
                    <a:bodyPr/>
                    <a:lstStyle/>
                    <a:p>
                      <a:pPr algn="l"/>
                      <a:r>
                        <a:rPr lang="en-US" sz="1400" b="0" dirty="0">
                          <a:latin typeface="Verdana"/>
                          <a:cs typeface="Verdana"/>
                        </a:rPr>
                        <a:t>Stability and instability in physical systems</a:t>
                      </a:r>
                    </a:p>
                  </a:txBody>
                  <a:tcPr anchor="ctr"/>
                </a:tc>
                <a:tc>
                  <a:txBody>
                    <a:bodyPr/>
                    <a:lstStyle/>
                    <a:p>
                      <a:pPr algn="ctr"/>
                      <a:r>
                        <a:rPr lang="en-US" sz="1400" b="0" dirty="0">
                          <a:latin typeface="Verdana"/>
                          <a:cs typeface="Verdana"/>
                        </a:rPr>
                        <a:t>1</a:t>
                      </a:r>
                    </a:p>
                  </a:txBody>
                  <a:tcPr anchor="ctr"/>
                </a:tc>
                <a:tc>
                  <a:txBody>
                    <a:bodyPr/>
                    <a:lstStyle/>
                    <a:p>
                      <a:r>
                        <a:rPr lang="en-US" sz="1400" b="0" dirty="0">
                          <a:latin typeface="Verdana"/>
                          <a:cs typeface="Verdana"/>
                        </a:rPr>
                        <a:t>Gravity is an invisible force that pulls and object downwards</a:t>
                      </a:r>
                    </a:p>
                  </a:txBody>
                  <a:tcPr/>
                </a:tc>
                <a:extLst>
                  <a:ext uri="{0D108BD9-81ED-4DB2-BD59-A6C34878D82A}">
                    <a16:rowId xmlns:a16="http://schemas.microsoft.com/office/drawing/2014/main" val="10005"/>
                  </a:ext>
                </a:extLst>
              </a:tr>
              <a:tr h="370840">
                <a:tc vMerge="1">
                  <a:txBody>
                    <a:bodyPr/>
                    <a:lstStyle/>
                    <a:p>
                      <a:endParaRPr lang="en-US" dirty="0"/>
                    </a:p>
                  </a:txBody>
                  <a:tcPr/>
                </a:tc>
                <a:tc>
                  <a:txBody>
                    <a:bodyPr/>
                    <a:lstStyle/>
                    <a:p>
                      <a:pPr algn="ctr"/>
                      <a:r>
                        <a:rPr lang="en-US" sz="1400" dirty="0">
                          <a:latin typeface="Verdana"/>
                          <a:cs typeface="Verdana"/>
                        </a:rPr>
                        <a:t>2</a:t>
                      </a:r>
                    </a:p>
                  </a:txBody>
                  <a:tcPr anchor="ctr"/>
                </a:tc>
                <a:tc>
                  <a:txBody>
                    <a:bodyPr/>
                    <a:lstStyle/>
                    <a:p>
                      <a:r>
                        <a:rPr lang="en-US" sz="1400" dirty="0">
                          <a:latin typeface="Verdana"/>
                          <a:cs typeface="Verdana"/>
                        </a:rPr>
                        <a:t>An object has a center of mass (where mass is evenly</a:t>
                      </a:r>
                      <a:r>
                        <a:rPr lang="en-US" sz="1400" baseline="0" dirty="0">
                          <a:latin typeface="Verdana"/>
                          <a:cs typeface="Verdana"/>
                        </a:rPr>
                        <a:t> distributed on all sides)</a:t>
                      </a:r>
                      <a:endParaRPr lang="en-US" sz="1400" dirty="0">
                        <a:latin typeface="Verdana"/>
                        <a:cs typeface="Verdana"/>
                      </a:endParaRPr>
                    </a:p>
                  </a:txBody>
                  <a:tcPr/>
                </a:tc>
                <a:extLst>
                  <a:ext uri="{0D108BD9-81ED-4DB2-BD59-A6C34878D82A}">
                    <a16:rowId xmlns:a16="http://schemas.microsoft.com/office/drawing/2014/main" val="10006"/>
                  </a:ext>
                </a:extLst>
              </a:tr>
              <a:tr h="370840">
                <a:tc vMerge="1">
                  <a:txBody>
                    <a:bodyPr/>
                    <a:lstStyle/>
                    <a:p>
                      <a:endParaRPr lang="en-US" dirty="0"/>
                    </a:p>
                  </a:txBody>
                  <a:tcPr/>
                </a:tc>
                <a:tc>
                  <a:txBody>
                    <a:bodyPr/>
                    <a:lstStyle/>
                    <a:p>
                      <a:pPr algn="ctr"/>
                      <a:r>
                        <a:rPr lang="en-US" sz="1400" dirty="0">
                          <a:latin typeface="Verdana"/>
                          <a:cs typeface="Verdana"/>
                        </a:rPr>
                        <a:t>3</a:t>
                      </a:r>
                    </a:p>
                  </a:txBody>
                  <a:tcPr anchor="ctr"/>
                </a:tc>
                <a:tc>
                  <a:txBody>
                    <a:bodyPr/>
                    <a:lstStyle/>
                    <a:p>
                      <a:r>
                        <a:rPr lang="en-US" sz="1400" dirty="0">
                          <a:latin typeface="Verdana"/>
                          <a:cs typeface="Verdana"/>
                        </a:rPr>
                        <a:t>An object is subject to the</a:t>
                      </a:r>
                      <a:r>
                        <a:rPr lang="en-US" sz="1400" baseline="0" dirty="0">
                          <a:latin typeface="Verdana"/>
                          <a:cs typeface="Verdana"/>
                        </a:rPr>
                        <a:t> force of gravity, which acts at the center of mass</a:t>
                      </a:r>
                      <a:endParaRPr lang="en-US" sz="1400" dirty="0">
                        <a:latin typeface="Verdana"/>
                        <a:cs typeface="Verdana"/>
                      </a:endParaRPr>
                    </a:p>
                  </a:txBody>
                  <a:tcPr/>
                </a:tc>
                <a:extLst>
                  <a:ext uri="{0D108BD9-81ED-4DB2-BD59-A6C34878D82A}">
                    <a16:rowId xmlns:a16="http://schemas.microsoft.com/office/drawing/2014/main" val="10007"/>
                  </a:ext>
                </a:extLst>
              </a:tr>
              <a:tr h="370840">
                <a:tc vMerge="1">
                  <a:txBody>
                    <a:bodyPr/>
                    <a:lstStyle/>
                    <a:p>
                      <a:endParaRPr lang="en-US" dirty="0"/>
                    </a:p>
                  </a:txBody>
                  <a:tcPr/>
                </a:tc>
                <a:tc>
                  <a:txBody>
                    <a:bodyPr/>
                    <a:lstStyle/>
                    <a:p>
                      <a:pPr algn="ctr"/>
                      <a:r>
                        <a:rPr lang="en-US" sz="1400" dirty="0">
                          <a:latin typeface="Verdana"/>
                          <a:cs typeface="Verdana"/>
                        </a:rPr>
                        <a:t>4</a:t>
                      </a:r>
                    </a:p>
                  </a:txBody>
                  <a:tcPr anchor="ctr"/>
                </a:tc>
                <a:tc>
                  <a:txBody>
                    <a:bodyPr/>
                    <a:lstStyle/>
                    <a:p>
                      <a:r>
                        <a:rPr lang="en-US" sz="1400" dirty="0">
                          <a:latin typeface="Verdana"/>
                          <a:cs typeface="Verdana"/>
                        </a:rPr>
                        <a:t>An object will topple when its center of mass is not over its base</a:t>
                      </a:r>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124725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8187F3-5AEA-4537-8235-12A3F545D4ED}"/>
              </a:ext>
            </a:extLst>
          </p:cNvPr>
          <p:cNvPicPr>
            <a:picLocks noChangeAspect="1"/>
          </p:cNvPicPr>
          <p:nvPr/>
        </p:nvPicPr>
        <p:blipFill rotWithShape="1">
          <a:blip r:embed="rId2"/>
          <a:srcRect l="54724" t="23292" r="2606" b="4665"/>
          <a:stretch/>
        </p:blipFill>
        <p:spPr>
          <a:xfrm>
            <a:off x="1333500" y="136525"/>
            <a:ext cx="9410700" cy="6584950"/>
          </a:xfrm>
          <a:prstGeom prst="rect">
            <a:avLst/>
          </a:prstGeom>
        </p:spPr>
      </p:pic>
      <p:sp>
        <p:nvSpPr>
          <p:cNvPr id="4" name="Date Placeholder 3">
            <a:extLst>
              <a:ext uri="{FF2B5EF4-FFF2-40B4-BE49-F238E27FC236}">
                <a16:creationId xmlns:a16="http://schemas.microsoft.com/office/drawing/2014/main" id="{64D10AE2-9D9E-41E2-BF6E-4B9E9D7037F3}"/>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96717630-6DC2-4B04-A83E-85145B368CF4}"/>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3F09E8E0-CC3C-4800-B33C-8003459284E9}"/>
              </a:ext>
            </a:extLst>
          </p:cNvPr>
          <p:cNvSpPr>
            <a:spLocks noGrp="1"/>
          </p:cNvSpPr>
          <p:nvPr>
            <p:ph type="sldNum" sz="quarter" idx="12"/>
          </p:nvPr>
        </p:nvSpPr>
        <p:spPr/>
        <p:txBody>
          <a:bodyPr/>
          <a:lstStyle/>
          <a:p>
            <a:fld id="{4BE96267-9501-4B49-939F-F116B0669874}" type="slidenum">
              <a:rPr lang="en-US" smtClean="0"/>
              <a:t>49</a:t>
            </a:fld>
            <a:endParaRPr lang="en-US"/>
          </a:p>
        </p:txBody>
      </p:sp>
      <p:sp>
        <p:nvSpPr>
          <p:cNvPr id="8" name="TextBox 7"/>
          <p:cNvSpPr txBox="1"/>
          <p:nvPr/>
        </p:nvSpPr>
        <p:spPr>
          <a:xfrm>
            <a:off x="838200" y="377001"/>
            <a:ext cx="2922319" cy="707886"/>
          </a:xfrm>
          <a:prstGeom prst="rect">
            <a:avLst/>
          </a:prstGeom>
          <a:noFill/>
        </p:spPr>
        <p:txBody>
          <a:bodyPr wrap="square" rtlCol="0">
            <a:spAutoFit/>
          </a:bodyPr>
          <a:lstStyle/>
          <a:p>
            <a:pPr algn="r"/>
            <a:r>
              <a:rPr lang="en-US" sz="4000" b="1" dirty="0" smtClean="0"/>
              <a:t>Iteration 1</a:t>
            </a:r>
            <a:endParaRPr lang="en-US" sz="4000" b="1" dirty="0"/>
          </a:p>
        </p:txBody>
      </p:sp>
    </p:spTree>
    <p:extLst>
      <p:ext uri="{BB962C8B-B14F-4D97-AF65-F5344CB8AC3E}">
        <p14:creationId xmlns:p14="http://schemas.microsoft.com/office/powerpoint/2010/main" val="114610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smtClean="0"/>
              <a:t>3 Wisdoms of Educational Game Design</a:t>
            </a:r>
            <a:endParaRPr lang="en-US" dirty="0"/>
          </a:p>
        </p:txBody>
      </p:sp>
      <p:sp>
        <p:nvSpPr>
          <p:cNvPr id="3" name="Oval 2">
            <a:extLst>
              <a:ext uri="{FF2B5EF4-FFF2-40B4-BE49-F238E27FC236}">
                <a16:creationId xmlns:a16="http://schemas.microsoft.com/office/drawing/2014/main" id="{F0C34CD3-70C7-4F81-A228-679C549CEAB8}"/>
              </a:ext>
            </a:extLst>
          </p:cNvPr>
          <p:cNvSpPr/>
          <p:nvPr/>
        </p:nvSpPr>
        <p:spPr>
          <a:xfrm>
            <a:off x="4998720" y="1334863"/>
            <a:ext cx="2194560" cy="219456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Educational Objectives</a:t>
            </a:r>
          </a:p>
        </p:txBody>
      </p:sp>
      <p:sp>
        <p:nvSpPr>
          <p:cNvPr id="13" name="Oval 12">
            <a:extLst>
              <a:ext uri="{FF2B5EF4-FFF2-40B4-BE49-F238E27FC236}">
                <a16:creationId xmlns:a16="http://schemas.microsoft.com/office/drawing/2014/main" id="{11183F46-5D36-4FF5-AD2A-72D9DB39CAEE}"/>
              </a:ext>
            </a:extLst>
          </p:cNvPr>
          <p:cNvSpPr/>
          <p:nvPr/>
        </p:nvSpPr>
        <p:spPr>
          <a:xfrm>
            <a:off x="7193280" y="4028861"/>
            <a:ext cx="2194560" cy="21945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Learning Science Principles</a:t>
            </a:r>
          </a:p>
        </p:txBody>
      </p:sp>
      <p:sp>
        <p:nvSpPr>
          <p:cNvPr id="22" name="Oval 21">
            <a:extLst>
              <a:ext uri="{FF2B5EF4-FFF2-40B4-BE49-F238E27FC236}">
                <a16:creationId xmlns:a16="http://schemas.microsoft.com/office/drawing/2014/main" id="{AD2C5986-433A-4530-9BD1-AD76AE778E1A}"/>
              </a:ext>
            </a:extLst>
          </p:cNvPr>
          <p:cNvSpPr/>
          <p:nvPr/>
        </p:nvSpPr>
        <p:spPr>
          <a:xfrm>
            <a:off x="2804160" y="4028861"/>
            <a:ext cx="2194560" cy="219456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Mechanics Dynamics Aesthetics</a:t>
            </a:r>
          </a:p>
        </p:txBody>
      </p:sp>
      <p:cxnSp>
        <p:nvCxnSpPr>
          <p:cNvPr id="7" name="Straight Arrow Connector 6">
            <a:extLst>
              <a:ext uri="{FF2B5EF4-FFF2-40B4-BE49-F238E27FC236}">
                <a16:creationId xmlns:a16="http://schemas.microsoft.com/office/drawing/2014/main" id="{DC47FD21-A97A-4B86-9B30-583026F86F9C}"/>
              </a:ext>
            </a:extLst>
          </p:cNvPr>
          <p:cNvCxnSpPr>
            <a:cxnSpLocks/>
            <a:stCxn id="22" idx="6"/>
            <a:endCxn id="13" idx="2"/>
          </p:cNvCxnSpPr>
          <p:nvPr/>
        </p:nvCxnSpPr>
        <p:spPr>
          <a:xfrm>
            <a:off x="4998720" y="5126141"/>
            <a:ext cx="2194560"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6606DAB-C73F-4B92-950E-C3FBF52DF56D}"/>
              </a:ext>
            </a:extLst>
          </p:cNvPr>
          <p:cNvCxnSpPr>
            <a:cxnSpLocks/>
            <a:stCxn id="3" idx="3"/>
            <a:endCxn id="22" idx="7"/>
          </p:cNvCxnSpPr>
          <p:nvPr/>
        </p:nvCxnSpPr>
        <p:spPr>
          <a:xfrm flipH="1">
            <a:off x="4677334" y="3208037"/>
            <a:ext cx="642772" cy="114221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06C05A9-728C-4ADD-8F54-8EB06F01A4B2}"/>
              </a:ext>
            </a:extLst>
          </p:cNvPr>
          <p:cNvCxnSpPr>
            <a:cxnSpLocks/>
            <a:stCxn id="3" idx="5"/>
            <a:endCxn id="13" idx="1"/>
          </p:cNvCxnSpPr>
          <p:nvPr/>
        </p:nvCxnSpPr>
        <p:spPr>
          <a:xfrm>
            <a:off x="6871894" y="3208037"/>
            <a:ext cx="642772" cy="114221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15476554-68C2-411E-B9FE-6526F56FBD95}"/>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6CCC38CC-7DAE-4DF2-AD28-4A9A3606A48D}"/>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0EC1314B-4946-4119-BFC6-272C78E30DD7}"/>
              </a:ext>
            </a:extLst>
          </p:cNvPr>
          <p:cNvSpPr>
            <a:spLocks noGrp="1"/>
          </p:cNvSpPr>
          <p:nvPr>
            <p:ph type="sldNum" sz="quarter" idx="12"/>
          </p:nvPr>
        </p:nvSpPr>
        <p:spPr/>
        <p:txBody>
          <a:bodyPr/>
          <a:lstStyle/>
          <a:p>
            <a:fld id="{4BE96267-9501-4B49-939F-F116B0669874}" type="slidenum">
              <a:rPr lang="en-US" smtClean="0"/>
              <a:t>5</a:t>
            </a:fld>
            <a:endParaRPr lang="en-US"/>
          </a:p>
        </p:txBody>
      </p:sp>
      <p:sp>
        <p:nvSpPr>
          <p:cNvPr id="8" name="TextBox 7"/>
          <p:cNvSpPr txBox="1"/>
          <p:nvPr/>
        </p:nvSpPr>
        <p:spPr>
          <a:xfrm>
            <a:off x="7759700" y="1727450"/>
            <a:ext cx="3898900" cy="1446550"/>
          </a:xfrm>
          <a:prstGeom prst="rect">
            <a:avLst/>
          </a:prstGeom>
          <a:noFill/>
        </p:spPr>
        <p:txBody>
          <a:bodyPr wrap="square" rtlCol="0">
            <a:spAutoFit/>
          </a:bodyPr>
          <a:lstStyle/>
          <a:p>
            <a:pPr algn="ctr"/>
            <a:r>
              <a:rPr lang="en-US" sz="4400" b="1" dirty="0" smtClean="0">
                <a:solidFill>
                  <a:schemeClr val="accent5"/>
                </a:solidFill>
              </a:rPr>
              <a:t>But how do you </a:t>
            </a:r>
            <a:r>
              <a:rPr lang="en-US" sz="4400" b="1" i="1" dirty="0" smtClean="0">
                <a:solidFill>
                  <a:schemeClr val="accent5"/>
                </a:solidFill>
              </a:rPr>
              <a:t>do </a:t>
            </a:r>
            <a:r>
              <a:rPr lang="en-US" sz="4400" b="1" dirty="0" smtClean="0">
                <a:solidFill>
                  <a:schemeClr val="accent5"/>
                </a:solidFill>
              </a:rPr>
              <a:t>it?</a:t>
            </a:r>
            <a:endParaRPr lang="en-US" sz="4400" b="1" dirty="0">
              <a:solidFill>
                <a:schemeClr val="accent5"/>
              </a:solidFill>
            </a:endParaRPr>
          </a:p>
        </p:txBody>
      </p:sp>
    </p:spTree>
    <p:extLst>
      <p:ext uri="{BB962C8B-B14F-4D97-AF65-F5344CB8AC3E}">
        <p14:creationId xmlns:p14="http://schemas.microsoft.com/office/powerpoint/2010/main" val="755652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C98A4-26E7-4C26-BB7C-52CB01AE6F60}"/>
              </a:ext>
            </a:extLst>
          </p:cNvPr>
          <p:cNvSpPr>
            <a:spLocks noGrp="1"/>
          </p:cNvSpPr>
          <p:nvPr>
            <p:ph type="title"/>
          </p:nvPr>
        </p:nvSpPr>
        <p:spPr/>
        <p:txBody>
          <a:bodyPr/>
          <a:lstStyle/>
          <a:p>
            <a:r>
              <a:rPr lang="en-US" dirty="0"/>
              <a:t>Early Game Demos</a:t>
            </a:r>
          </a:p>
        </p:txBody>
      </p:sp>
      <p:sp>
        <p:nvSpPr>
          <p:cNvPr id="5" name="Date Placeholder 4">
            <a:extLst>
              <a:ext uri="{FF2B5EF4-FFF2-40B4-BE49-F238E27FC236}">
                <a16:creationId xmlns:a16="http://schemas.microsoft.com/office/drawing/2014/main" id="{F06E9E60-DE18-45BC-A123-4FA698A59D6A}"/>
              </a:ext>
            </a:extLst>
          </p:cNvPr>
          <p:cNvSpPr>
            <a:spLocks noGrp="1"/>
          </p:cNvSpPr>
          <p:nvPr>
            <p:ph type="dt" sz="half" idx="10"/>
          </p:nvPr>
        </p:nvSpPr>
        <p:spPr/>
        <p:txBody>
          <a:bodyPr/>
          <a:lstStyle/>
          <a:p>
            <a:r>
              <a:rPr lang="en-US" smtClean="0"/>
              <a:t>2020-02-16</a:t>
            </a:r>
            <a:endParaRPr lang="en-US"/>
          </a:p>
        </p:txBody>
      </p:sp>
      <p:sp>
        <p:nvSpPr>
          <p:cNvPr id="6" name="Footer Placeholder 5">
            <a:extLst>
              <a:ext uri="{FF2B5EF4-FFF2-40B4-BE49-F238E27FC236}">
                <a16:creationId xmlns:a16="http://schemas.microsoft.com/office/drawing/2014/main" id="{40520A8A-42D7-4B16-8A60-B518E06B2233}"/>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7" name="Slide Number Placeholder 6">
            <a:extLst>
              <a:ext uri="{FF2B5EF4-FFF2-40B4-BE49-F238E27FC236}">
                <a16:creationId xmlns:a16="http://schemas.microsoft.com/office/drawing/2014/main" id="{AEE18466-AB36-4F68-BB46-6241EBFEAA9C}"/>
              </a:ext>
            </a:extLst>
          </p:cNvPr>
          <p:cNvSpPr>
            <a:spLocks noGrp="1"/>
          </p:cNvSpPr>
          <p:nvPr>
            <p:ph type="sldNum" sz="quarter" idx="12"/>
          </p:nvPr>
        </p:nvSpPr>
        <p:spPr/>
        <p:txBody>
          <a:bodyPr/>
          <a:lstStyle/>
          <a:p>
            <a:fld id="{4BE96267-9501-4B49-939F-F116B0669874}" type="slidenum">
              <a:rPr lang="en-US" smtClean="0"/>
              <a:t>50</a:t>
            </a:fld>
            <a:endParaRPr lang="en-US"/>
          </a:p>
        </p:txBody>
      </p:sp>
      <p:pic>
        <p:nvPicPr>
          <p:cNvPr id="8" name="Picture 6">
            <a:extLst>
              <a:ext uri="{FF2B5EF4-FFF2-40B4-BE49-F238E27FC236}">
                <a16:creationId xmlns:a16="http://schemas.microsoft.com/office/drawing/2014/main" id="{F8B505CD-20AD-4A26-9FA3-AF5C0EDB2CA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400" y="1885198"/>
            <a:ext cx="5486400" cy="3087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7">
            <a:extLst>
              <a:ext uri="{FF2B5EF4-FFF2-40B4-BE49-F238E27FC236}">
                <a16:creationId xmlns:a16="http://schemas.microsoft.com/office/drawing/2014/main" id="{AB1727C9-3196-4078-81EB-BEBA3C4AD2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9200" y="1890084"/>
            <a:ext cx="5486400" cy="3077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1065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Early Game Demos</a:t>
            </a:r>
            <a:endParaRPr lang="en-US" dirty="0"/>
          </a:p>
        </p:txBody>
      </p:sp>
      <p:sp>
        <p:nvSpPr>
          <p:cNvPr id="7" name="Content Placeholder 6"/>
          <p:cNvSpPr>
            <a:spLocks noGrp="1"/>
          </p:cNvSpPr>
          <p:nvPr>
            <p:ph idx="1"/>
          </p:nvPr>
        </p:nvSpPr>
        <p:spPr/>
        <p:txBody>
          <a:bodyPr/>
          <a:lstStyle/>
          <a:p>
            <a:r>
              <a:rPr lang="en-US" dirty="0" smtClean="0"/>
              <a:t>Implemented several kinds of building mechanics</a:t>
            </a:r>
          </a:p>
          <a:p>
            <a:r>
              <a:rPr lang="en-US" dirty="0" smtClean="0"/>
              <a:t>Played with towers sticking together vs falling apart</a:t>
            </a:r>
          </a:p>
          <a:p>
            <a:r>
              <a:rPr lang="en-US" dirty="0" smtClean="0"/>
              <a:t>Building things up toward a goal made sense</a:t>
            </a:r>
          </a:p>
          <a:p>
            <a:r>
              <a:rPr lang="en-US" dirty="0" smtClean="0"/>
              <a:t>Towers falling apart was fun</a:t>
            </a:r>
          </a:p>
          <a:p>
            <a:r>
              <a:rPr lang="en-US" dirty="0" smtClean="0"/>
              <a:t>Gameplay dynamics heavily dependent on available blocks</a:t>
            </a:r>
            <a:endParaRPr lang="en-US" dirty="0"/>
          </a:p>
        </p:txBody>
      </p:sp>
      <p:sp>
        <p:nvSpPr>
          <p:cNvPr id="3" name="Date Placeholder 2"/>
          <p:cNvSpPr>
            <a:spLocks noGrp="1"/>
          </p:cNvSpPr>
          <p:nvPr>
            <p:ph type="dt" sz="half" idx="10"/>
          </p:nvPr>
        </p:nvSpPr>
        <p:spPr/>
        <p:txBody>
          <a:bodyPr/>
          <a:lstStyle/>
          <a:p>
            <a:r>
              <a:rPr lang="en-US" smtClean="0"/>
              <a:t>2020-02-16</a:t>
            </a:r>
            <a:endParaRPr lang="en-US"/>
          </a:p>
        </p:txBody>
      </p:sp>
      <p:sp>
        <p:nvSpPr>
          <p:cNvPr id="4" name="Footer Placeholder 3"/>
          <p:cNvSpPr>
            <a:spLocks noGrp="1"/>
          </p:cNvSpPr>
          <p:nvPr>
            <p:ph type="ftr" sz="quarter" idx="11"/>
          </p:nvPr>
        </p:nvSpPr>
        <p:spPr/>
        <p:txBody>
          <a:bodyPr/>
          <a:lstStyle/>
          <a:p>
            <a:r>
              <a:rPr lang="en-US" smtClean="0"/>
              <a:t>05-418/818 | Spring 2021 | Design of Educational Games</a:t>
            </a:r>
            <a:endParaRPr lang="en-US"/>
          </a:p>
        </p:txBody>
      </p:sp>
      <p:sp>
        <p:nvSpPr>
          <p:cNvPr id="5" name="Slide Number Placeholder 4"/>
          <p:cNvSpPr>
            <a:spLocks noGrp="1"/>
          </p:cNvSpPr>
          <p:nvPr>
            <p:ph type="sldNum" sz="quarter" idx="12"/>
          </p:nvPr>
        </p:nvSpPr>
        <p:spPr/>
        <p:txBody>
          <a:bodyPr/>
          <a:lstStyle/>
          <a:p>
            <a:fld id="{4BE96267-9501-4B49-939F-F116B0669874}" type="slidenum">
              <a:rPr lang="en-US" smtClean="0"/>
              <a:t>51</a:t>
            </a:fld>
            <a:endParaRPr lang="en-US"/>
          </a:p>
        </p:txBody>
      </p:sp>
      <p:sp>
        <p:nvSpPr>
          <p:cNvPr id="8" name="Text Placeholder 7"/>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782884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D10AE2-9D9E-41E2-BF6E-4B9E9D7037F3}"/>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96717630-6DC2-4B04-A83E-85145B368CF4}"/>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3F09E8E0-CC3C-4800-B33C-8003459284E9}"/>
              </a:ext>
            </a:extLst>
          </p:cNvPr>
          <p:cNvSpPr>
            <a:spLocks noGrp="1"/>
          </p:cNvSpPr>
          <p:nvPr>
            <p:ph type="sldNum" sz="quarter" idx="12"/>
          </p:nvPr>
        </p:nvSpPr>
        <p:spPr/>
        <p:txBody>
          <a:bodyPr/>
          <a:lstStyle/>
          <a:p>
            <a:fld id="{4BE96267-9501-4B49-939F-F116B0669874}" type="slidenum">
              <a:rPr lang="en-US" smtClean="0"/>
              <a:t>52</a:t>
            </a:fld>
            <a:endParaRPr lang="en-US"/>
          </a:p>
        </p:txBody>
      </p:sp>
      <p:pic>
        <p:nvPicPr>
          <p:cNvPr id="7" name="Picture 6">
            <a:extLst>
              <a:ext uri="{FF2B5EF4-FFF2-40B4-BE49-F238E27FC236}">
                <a16:creationId xmlns:a16="http://schemas.microsoft.com/office/drawing/2014/main" id="{B78187F3-5AEA-4537-8235-12A3F545D4ED}"/>
              </a:ext>
            </a:extLst>
          </p:cNvPr>
          <p:cNvPicPr>
            <a:picLocks noChangeAspect="1"/>
          </p:cNvPicPr>
          <p:nvPr/>
        </p:nvPicPr>
        <p:blipFill rotWithShape="1">
          <a:blip r:embed="rId2"/>
          <a:srcRect l="22359" t="23293" r="22361" b="7166"/>
          <a:stretch/>
        </p:blipFill>
        <p:spPr>
          <a:xfrm>
            <a:off x="0" y="0"/>
            <a:ext cx="12192000" cy="6356351"/>
          </a:xfrm>
          <a:prstGeom prst="rect">
            <a:avLst/>
          </a:prstGeom>
        </p:spPr>
      </p:pic>
      <p:sp>
        <p:nvSpPr>
          <p:cNvPr id="8" name="TextBox 7"/>
          <p:cNvSpPr txBox="1"/>
          <p:nvPr/>
        </p:nvSpPr>
        <p:spPr>
          <a:xfrm>
            <a:off x="4634841" y="377001"/>
            <a:ext cx="2922319" cy="707886"/>
          </a:xfrm>
          <a:prstGeom prst="rect">
            <a:avLst/>
          </a:prstGeom>
          <a:noFill/>
        </p:spPr>
        <p:txBody>
          <a:bodyPr wrap="square" rtlCol="0">
            <a:spAutoFit/>
          </a:bodyPr>
          <a:lstStyle/>
          <a:p>
            <a:pPr algn="r"/>
            <a:r>
              <a:rPr lang="en-US" sz="4000" b="1" dirty="0" smtClean="0"/>
              <a:t>Iteration 1</a:t>
            </a:r>
            <a:endParaRPr lang="en-US" sz="4000" b="1" dirty="0"/>
          </a:p>
        </p:txBody>
      </p:sp>
    </p:spTree>
    <p:extLst>
      <p:ext uri="{BB962C8B-B14F-4D97-AF65-F5344CB8AC3E}">
        <p14:creationId xmlns:p14="http://schemas.microsoft.com/office/powerpoint/2010/main" val="732104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Aligning Design Concepts with Stated Goals</a:t>
            </a:r>
            <a:endParaRPr lang="en-US" dirty="0"/>
          </a:p>
        </p:txBody>
      </p:sp>
      <p:sp>
        <p:nvSpPr>
          <p:cNvPr id="3" name="Date Placeholder 2"/>
          <p:cNvSpPr>
            <a:spLocks noGrp="1"/>
          </p:cNvSpPr>
          <p:nvPr>
            <p:ph type="dt" sz="half" idx="10"/>
          </p:nvPr>
        </p:nvSpPr>
        <p:spPr/>
        <p:txBody>
          <a:bodyPr/>
          <a:lstStyle/>
          <a:p>
            <a:r>
              <a:rPr lang="en-US" smtClean="0"/>
              <a:t>2020-02-16</a:t>
            </a:r>
            <a:endParaRPr lang="en-US"/>
          </a:p>
        </p:txBody>
      </p:sp>
      <p:sp>
        <p:nvSpPr>
          <p:cNvPr id="4" name="Footer Placeholder 3"/>
          <p:cNvSpPr>
            <a:spLocks noGrp="1"/>
          </p:cNvSpPr>
          <p:nvPr>
            <p:ph type="ftr" sz="quarter" idx="11"/>
          </p:nvPr>
        </p:nvSpPr>
        <p:spPr/>
        <p:txBody>
          <a:bodyPr/>
          <a:lstStyle/>
          <a:p>
            <a:r>
              <a:rPr lang="en-US" smtClean="0"/>
              <a:t>05-418/818 | Spring 2021 | Design of Educational Games</a:t>
            </a:r>
            <a:endParaRPr lang="en-US"/>
          </a:p>
        </p:txBody>
      </p:sp>
      <p:sp>
        <p:nvSpPr>
          <p:cNvPr id="5" name="Slide Number Placeholder 4"/>
          <p:cNvSpPr>
            <a:spLocks noGrp="1"/>
          </p:cNvSpPr>
          <p:nvPr>
            <p:ph type="sldNum" sz="quarter" idx="12"/>
          </p:nvPr>
        </p:nvSpPr>
        <p:spPr/>
        <p:txBody>
          <a:bodyPr/>
          <a:lstStyle/>
          <a:p>
            <a:fld id="{4BE96267-9501-4B49-939F-F116B0669874}" type="slidenum">
              <a:rPr lang="en-US" smtClean="0"/>
              <a:t>53</a:t>
            </a:fld>
            <a:endParaRPr lang="en-US"/>
          </a:p>
        </p:txBody>
      </p:sp>
      <p:pic>
        <p:nvPicPr>
          <p:cNvPr id="6" name="Picture 6">
            <a:extLst>
              <a:ext uri="{FF2B5EF4-FFF2-40B4-BE49-F238E27FC236}">
                <a16:creationId xmlns:a16="http://schemas.microsoft.com/office/drawing/2014/main" id="{F8B505CD-20AD-4A26-9FA3-AF5C0EDB2CA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400" y="1885198"/>
            <a:ext cx="5486400" cy="3087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Table 6"/>
          <p:cNvGraphicFramePr>
            <a:graphicFrameLocks noGrp="1"/>
          </p:cNvGraphicFramePr>
          <p:nvPr>
            <p:extLst>
              <p:ext uri="{D42A27DB-BD31-4B8C-83A1-F6EECF244321}">
                <p14:modId xmlns:p14="http://schemas.microsoft.com/office/powerpoint/2010/main" val="3082009753"/>
              </p:ext>
            </p:extLst>
          </p:nvPr>
        </p:nvGraphicFramePr>
        <p:xfrm>
          <a:off x="6096000" y="2083174"/>
          <a:ext cx="5716285" cy="2691652"/>
        </p:xfrm>
        <a:graphic>
          <a:graphicData uri="http://schemas.openxmlformats.org/drawingml/2006/table">
            <a:tbl>
              <a:tblPr firstRow="1" bandRow="1">
                <a:tableStyleId>{69CF1AB2-1976-4502-BF36-3FF5EA218861}</a:tableStyleId>
              </a:tblPr>
              <a:tblGrid>
                <a:gridCol w="1092641">
                  <a:extLst>
                    <a:ext uri="{9D8B030D-6E8A-4147-A177-3AD203B41FA5}">
                      <a16:colId xmlns:a16="http://schemas.microsoft.com/office/drawing/2014/main" val="20000"/>
                    </a:ext>
                  </a:extLst>
                </a:gridCol>
                <a:gridCol w="328169">
                  <a:extLst>
                    <a:ext uri="{9D8B030D-6E8A-4147-A177-3AD203B41FA5}">
                      <a16:colId xmlns:a16="http://schemas.microsoft.com/office/drawing/2014/main" val="20001"/>
                    </a:ext>
                  </a:extLst>
                </a:gridCol>
                <a:gridCol w="4295475">
                  <a:extLst>
                    <a:ext uri="{9D8B030D-6E8A-4147-A177-3AD203B41FA5}">
                      <a16:colId xmlns:a16="http://schemas.microsoft.com/office/drawing/2014/main" val="20002"/>
                    </a:ext>
                  </a:extLst>
                </a:gridCol>
              </a:tblGrid>
              <a:tr h="254192">
                <a:tc rowSpan="5">
                  <a:txBody>
                    <a:bodyPr/>
                    <a:lstStyle/>
                    <a:p>
                      <a:pPr algn="l"/>
                      <a:r>
                        <a:rPr lang="en-US" sz="900" b="0" dirty="0">
                          <a:latin typeface="Verdana"/>
                          <a:cs typeface="Verdana"/>
                        </a:rPr>
                        <a:t>Principles for designing stable systems</a:t>
                      </a:r>
                    </a:p>
                  </a:txBody>
                  <a:tcPr marL="62677" marR="62677" marT="31339" marB="31339" anchor="ctr"/>
                </a:tc>
                <a:tc>
                  <a:txBody>
                    <a:bodyPr/>
                    <a:lstStyle/>
                    <a:p>
                      <a:pPr algn="ctr"/>
                      <a:r>
                        <a:rPr lang="en-US" sz="900" b="0" dirty="0">
                          <a:latin typeface="Verdana"/>
                          <a:cs typeface="Verdana"/>
                        </a:rPr>
                        <a:t>1</a:t>
                      </a:r>
                    </a:p>
                  </a:txBody>
                  <a:tcPr marL="62677" marR="62677" marT="31339" marB="31339" anchor="ctr"/>
                </a:tc>
                <a:tc>
                  <a:txBody>
                    <a:bodyPr/>
                    <a:lstStyle/>
                    <a:p>
                      <a:r>
                        <a:rPr lang="en-US" sz="900" b="1" dirty="0">
                          <a:latin typeface="Verdana"/>
                          <a:cs typeface="Verdana"/>
                        </a:rPr>
                        <a:t>Shorter</a:t>
                      </a:r>
                      <a:r>
                        <a:rPr lang="en-US" sz="900" b="0" baseline="0" dirty="0">
                          <a:latin typeface="Verdana"/>
                          <a:cs typeface="Verdana"/>
                        </a:rPr>
                        <a:t> objects tend to be more stable</a:t>
                      </a:r>
                      <a:endParaRPr lang="en-US" sz="900" b="0" dirty="0">
                        <a:latin typeface="Verdana"/>
                        <a:cs typeface="Verdana"/>
                      </a:endParaRPr>
                    </a:p>
                  </a:txBody>
                  <a:tcPr marL="62677" marR="62677" marT="31339" marB="31339"/>
                </a:tc>
                <a:extLst>
                  <a:ext uri="{0D108BD9-81ED-4DB2-BD59-A6C34878D82A}">
                    <a16:rowId xmlns:a16="http://schemas.microsoft.com/office/drawing/2014/main" val="10000"/>
                  </a:ext>
                </a:extLst>
              </a:tr>
              <a:tr h="254192">
                <a:tc vMerge="1">
                  <a:txBody>
                    <a:bodyPr/>
                    <a:lstStyle/>
                    <a:p>
                      <a:endParaRPr lang="en-US" dirty="0"/>
                    </a:p>
                  </a:txBody>
                  <a:tcPr/>
                </a:tc>
                <a:tc>
                  <a:txBody>
                    <a:bodyPr/>
                    <a:lstStyle/>
                    <a:p>
                      <a:pPr algn="ctr"/>
                      <a:r>
                        <a:rPr lang="en-US" sz="900" dirty="0">
                          <a:latin typeface="Verdana"/>
                          <a:cs typeface="Verdana"/>
                        </a:rPr>
                        <a:t>2</a:t>
                      </a:r>
                    </a:p>
                  </a:txBody>
                  <a:tcPr marL="62677" marR="62677" marT="31339" marB="31339" anchor="ctr"/>
                </a:tc>
                <a:tc>
                  <a:txBody>
                    <a:bodyPr/>
                    <a:lstStyle/>
                    <a:p>
                      <a:r>
                        <a:rPr lang="en-US" sz="900" dirty="0">
                          <a:latin typeface="Verdana"/>
                          <a:cs typeface="Verdana"/>
                        </a:rPr>
                        <a:t>Objects with a </a:t>
                      </a:r>
                      <a:r>
                        <a:rPr lang="en-US" sz="900" b="1" dirty="0">
                          <a:latin typeface="Verdana"/>
                          <a:cs typeface="Verdana"/>
                        </a:rPr>
                        <a:t>wider base </a:t>
                      </a:r>
                      <a:r>
                        <a:rPr lang="en-US" sz="900" dirty="0">
                          <a:latin typeface="Verdana"/>
                          <a:cs typeface="Verdana"/>
                        </a:rPr>
                        <a:t>tend to be more stable</a:t>
                      </a:r>
                    </a:p>
                  </a:txBody>
                  <a:tcPr marL="62677" marR="62677" marT="31339" marB="31339"/>
                </a:tc>
                <a:extLst>
                  <a:ext uri="{0D108BD9-81ED-4DB2-BD59-A6C34878D82A}">
                    <a16:rowId xmlns:a16="http://schemas.microsoft.com/office/drawing/2014/main" val="10001"/>
                  </a:ext>
                </a:extLst>
              </a:tr>
              <a:tr h="355173">
                <a:tc vMerge="1">
                  <a:txBody>
                    <a:bodyPr/>
                    <a:lstStyle/>
                    <a:p>
                      <a:endParaRPr lang="en-US" dirty="0"/>
                    </a:p>
                  </a:txBody>
                  <a:tcPr/>
                </a:tc>
                <a:tc>
                  <a:txBody>
                    <a:bodyPr/>
                    <a:lstStyle/>
                    <a:p>
                      <a:pPr algn="ctr"/>
                      <a:r>
                        <a:rPr lang="en-US" sz="900" dirty="0">
                          <a:latin typeface="Verdana"/>
                          <a:cs typeface="Verdana"/>
                        </a:rPr>
                        <a:t>3</a:t>
                      </a:r>
                    </a:p>
                  </a:txBody>
                  <a:tcPr marL="62677" marR="62677" marT="31339" marB="31339" anchor="ctr"/>
                </a:tc>
                <a:tc>
                  <a:txBody>
                    <a:bodyPr/>
                    <a:lstStyle/>
                    <a:p>
                      <a:r>
                        <a:rPr lang="en-US" sz="900" dirty="0">
                          <a:latin typeface="Verdana"/>
                          <a:cs typeface="Verdana"/>
                        </a:rPr>
                        <a:t>Objects with </a:t>
                      </a:r>
                      <a:r>
                        <a:rPr lang="en-US" sz="900" b="1" dirty="0">
                          <a:latin typeface="Verdana"/>
                          <a:cs typeface="Verdana"/>
                        </a:rPr>
                        <a:t>more weight at the</a:t>
                      </a:r>
                      <a:r>
                        <a:rPr lang="en-US" sz="900" b="1" baseline="0" dirty="0">
                          <a:latin typeface="Verdana"/>
                          <a:cs typeface="Verdana"/>
                        </a:rPr>
                        <a:t> bottom and less at the top </a:t>
                      </a:r>
                      <a:r>
                        <a:rPr lang="en-US" sz="900" baseline="0" dirty="0">
                          <a:latin typeface="Verdana"/>
                          <a:cs typeface="Verdana"/>
                        </a:rPr>
                        <a:t>tend to be more stable</a:t>
                      </a:r>
                      <a:endParaRPr lang="en-US" sz="900" dirty="0">
                        <a:latin typeface="Verdana"/>
                        <a:cs typeface="Verdana"/>
                      </a:endParaRPr>
                    </a:p>
                  </a:txBody>
                  <a:tcPr marL="62677" marR="62677" marT="31339" marB="31339"/>
                </a:tc>
                <a:extLst>
                  <a:ext uri="{0D108BD9-81ED-4DB2-BD59-A6C34878D82A}">
                    <a16:rowId xmlns:a16="http://schemas.microsoft.com/office/drawing/2014/main" val="10002"/>
                  </a:ext>
                </a:extLst>
              </a:tr>
              <a:tr h="254192">
                <a:tc vMerge="1">
                  <a:txBody>
                    <a:bodyPr/>
                    <a:lstStyle/>
                    <a:p>
                      <a:endParaRPr lang="en-US" dirty="0"/>
                    </a:p>
                  </a:txBody>
                  <a:tcPr/>
                </a:tc>
                <a:tc>
                  <a:txBody>
                    <a:bodyPr/>
                    <a:lstStyle/>
                    <a:p>
                      <a:pPr algn="ctr"/>
                      <a:r>
                        <a:rPr lang="en-US" sz="900" dirty="0">
                          <a:latin typeface="Verdana"/>
                          <a:cs typeface="Verdana"/>
                        </a:rPr>
                        <a:t>4</a:t>
                      </a:r>
                    </a:p>
                  </a:txBody>
                  <a:tcPr marL="62677" marR="62677" marT="31339" marB="31339" anchor="ctr"/>
                </a:tc>
                <a:tc>
                  <a:txBody>
                    <a:bodyPr/>
                    <a:lstStyle/>
                    <a:p>
                      <a:r>
                        <a:rPr lang="en-US" sz="900" b="1" dirty="0">
                          <a:latin typeface="Verdana"/>
                          <a:cs typeface="Verdana"/>
                        </a:rPr>
                        <a:t>Symmetrical</a:t>
                      </a:r>
                      <a:r>
                        <a:rPr lang="en-US" sz="900" b="1" baseline="0" dirty="0">
                          <a:latin typeface="Verdana"/>
                          <a:cs typeface="Verdana"/>
                        </a:rPr>
                        <a:t> </a:t>
                      </a:r>
                      <a:r>
                        <a:rPr lang="en-US" sz="900" b="0" baseline="0" dirty="0">
                          <a:latin typeface="Verdana"/>
                          <a:cs typeface="Verdana"/>
                        </a:rPr>
                        <a:t>objects</a:t>
                      </a:r>
                      <a:r>
                        <a:rPr lang="en-US" sz="900" b="1" baseline="0" dirty="0">
                          <a:latin typeface="Verdana"/>
                          <a:cs typeface="Verdana"/>
                        </a:rPr>
                        <a:t> </a:t>
                      </a:r>
                      <a:r>
                        <a:rPr lang="en-US" sz="900" baseline="0" dirty="0">
                          <a:latin typeface="Verdana"/>
                          <a:cs typeface="Verdana"/>
                        </a:rPr>
                        <a:t>tend to be more stable</a:t>
                      </a:r>
                      <a:endParaRPr lang="en-US" sz="900" dirty="0">
                        <a:latin typeface="Verdana"/>
                        <a:cs typeface="Verdana"/>
                      </a:endParaRPr>
                    </a:p>
                  </a:txBody>
                  <a:tcPr marL="62677" marR="62677" marT="31339" marB="31339"/>
                </a:tc>
                <a:extLst>
                  <a:ext uri="{0D108BD9-81ED-4DB2-BD59-A6C34878D82A}">
                    <a16:rowId xmlns:a16="http://schemas.microsoft.com/office/drawing/2014/main" val="10003"/>
                  </a:ext>
                </a:extLst>
              </a:tr>
              <a:tr h="355173">
                <a:tc vMerge="1">
                  <a:txBody>
                    <a:bodyPr/>
                    <a:lstStyle/>
                    <a:p>
                      <a:pPr algn="l"/>
                      <a:endParaRPr lang="en-US" b="0" dirty="0"/>
                    </a:p>
                  </a:txBody>
                  <a:tcPr anchor="ctr"/>
                </a:tc>
                <a:tc>
                  <a:txBody>
                    <a:bodyPr/>
                    <a:lstStyle/>
                    <a:p>
                      <a:pPr algn="ctr"/>
                      <a:r>
                        <a:rPr lang="en-US" sz="900" b="0">
                          <a:latin typeface="Verdana"/>
                          <a:cs typeface="Verdana"/>
                        </a:rPr>
                        <a:t>5</a:t>
                      </a:r>
                      <a:endParaRPr lang="en-US" sz="900" b="0" dirty="0">
                        <a:latin typeface="Verdana"/>
                        <a:cs typeface="Verdana"/>
                      </a:endParaRPr>
                    </a:p>
                  </a:txBody>
                  <a:tcPr marL="62677" marR="62677" marT="31339" marB="31339" anchor="ctr"/>
                </a:tc>
                <a:tc>
                  <a:txBody>
                    <a:bodyPr/>
                    <a:lstStyle/>
                    <a:p>
                      <a:r>
                        <a:rPr lang="en-US" sz="900" b="0" dirty="0">
                          <a:latin typeface="Verdana"/>
                          <a:cs typeface="Verdana"/>
                        </a:rPr>
                        <a:t>No</a:t>
                      </a:r>
                      <a:r>
                        <a:rPr lang="en-US" sz="900" b="0" baseline="0" dirty="0">
                          <a:latin typeface="Verdana"/>
                          <a:cs typeface="Verdana"/>
                        </a:rPr>
                        <a:t> single principle is always true; these principles interact with one another to affect stability</a:t>
                      </a:r>
                      <a:endParaRPr lang="en-US" sz="900" b="0" dirty="0">
                        <a:latin typeface="Verdana"/>
                        <a:cs typeface="Verdana"/>
                      </a:endParaRPr>
                    </a:p>
                  </a:txBody>
                  <a:tcPr marL="62677" marR="62677" marT="31339" marB="31339"/>
                </a:tc>
                <a:extLst>
                  <a:ext uri="{0D108BD9-81ED-4DB2-BD59-A6C34878D82A}">
                    <a16:rowId xmlns:a16="http://schemas.microsoft.com/office/drawing/2014/main" val="10004"/>
                  </a:ext>
                </a:extLst>
              </a:tr>
              <a:tr h="254192">
                <a:tc rowSpan="4">
                  <a:txBody>
                    <a:bodyPr/>
                    <a:lstStyle/>
                    <a:p>
                      <a:pPr algn="l"/>
                      <a:r>
                        <a:rPr lang="en-US" sz="900" b="0" dirty="0">
                          <a:latin typeface="Verdana"/>
                          <a:cs typeface="Verdana"/>
                        </a:rPr>
                        <a:t>Stability and instability in physical systems</a:t>
                      </a:r>
                    </a:p>
                  </a:txBody>
                  <a:tcPr marL="62677" marR="62677" marT="31339" marB="31339" anchor="ctr"/>
                </a:tc>
                <a:tc>
                  <a:txBody>
                    <a:bodyPr/>
                    <a:lstStyle/>
                    <a:p>
                      <a:pPr algn="ctr"/>
                      <a:r>
                        <a:rPr lang="en-US" sz="900" b="0" dirty="0">
                          <a:latin typeface="Verdana"/>
                          <a:cs typeface="Verdana"/>
                        </a:rPr>
                        <a:t>1</a:t>
                      </a:r>
                    </a:p>
                  </a:txBody>
                  <a:tcPr marL="62677" marR="62677" marT="31339" marB="31339" anchor="ctr"/>
                </a:tc>
                <a:tc>
                  <a:txBody>
                    <a:bodyPr/>
                    <a:lstStyle/>
                    <a:p>
                      <a:r>
                        <a:rPr lang="en-US" sz="900" b="0" dirty="0">
                          <a:latin typeface="Verdana"/>
                          <a:cs typeface="Verdana"/>
                        </a:rPr>
                        <a:t>Gravity is an invisible force that pulls and object downwards</a:t>
                      </a:r>
                    </a:p>
                  </a:txBody>
                  <a:tcPr marL="62677" marR="62677" marT="31339" marB="31339"/>
                </a:tc>
                <a:extLst>
                  <a:ext uri="{0D108BD9-81ED-4DB2-BD59-A6C34878D82A}">
                    <a16:rowId xmlns:a16="http://schemas.microsoft.com/office/drawing/2014/main" val="10005"/>
                  </a:ext>
                </a:extLst>
              </a:tr>
              <a:tr h="355173">
                <a:tc vMerge="1">
                  <a:txBody>
                    <a:bodyPr/>
                    <a:lstStyle/>
                    <a:p>
                      <a:endParaRPr lang="en-US" dirty="0"/>
                    </a:p>
                  </a:txBody>
                  <a:tcPr/>
                </a:tc>
                <a:tc>
                  <a:txBody>
                    <a:bodyPr/>
                    <a:lstStyle/>
                    <a:p>
                      <a:pPr algn="ctr"/>
                      <a:r>
                        <a:rPr lang="en-US" sz="900" dirty="0">
                          <a:latin typeface="Verdana"/>
                          <a:cs typeface="Verdana"/>
                        </a:rPr>
                        <a:t>2</a:t>
                      </a:r>
                    </a:p>
                  </a:txBody>
                  <a:tcPr marL="62677" marR="62677" marT="31339" marB="31339" anchor="ctr"/>
                </a:tc>
                <a:tc>
                  <a:txBody>
                    <a:bodyPr/>
                    <a:lstStyle/>
                    <a:p>
                      <a:r>
                        <a:rPr lang="en-US" sz="900" dirty="0">
                          <a:latin typeface="Verdana"/>
                          <a:cs typeface="Verdana"/>
                        </a:rPr>
                        <a:t>An object has a center of mass (where mass is evenly</a:t>
                      </a:r>
                      <a:r>
                        <a:rPr lang="en-US" sz="900" baseline="0" dirty="0">
                          <a:latin typeface="Verdana"/>
                          <a:cs typeface="Verdana"/>
                        </a:rPr>
                        <a:t> distributed on all sides)</a:t>
                      </a:r>
                      <a:endParaRPr lang="en-US" sz="900" dirty="0">
                        <a:latin typeface="Verdana"/>
                        <a:cs typeface="Verdana"/>
                      </a:endParaRPr>
                    </a:p>
                  </a:txBody>
                  <a:tcPr marL="62677" marR="62677" marT="31339" marB="31339"/>
                </a:tc>
                <a:extLst>
                  <a:ext uri="{0D108BD9-81ED-4DB2-BD59-A6C34878D82A}">
                    <a16:rowId xmlns:a16="http://schemas.microsoft.com/office/drawing/2014/main" val="10006"/>
                  </a:ext>
                </a:extLst>
              </a:tr>
              <a:tr h="355173">
                <a:tc vMerge="1">
                  <a:txBody>
                    <a:bodyPr/>
                    <a:lstStyle/>
                    <a:p>
                      <a:endParaRPr lang="en-US" dirty="0"/>
                    </a:p>
                  </a:txBody>
                  <a:tcPr/>
                </a:tc>
                <a:tc>
                  <a:txBody>
                    <a:bodyPr/>
                    <a:lstStyle/>
                    <a:p>
                      <a:pPr algn="ctr"/>
                      <a:r>
                        <a:rPr lang="en-US" sz="900" dirty="0">
                          <a:latin typeface="Verdana"/>
                          <a:cs typeface="Verdana"/>
                        </a:rPr>
                        <a:t>3</a:t>
                      </a:r>
                    </a:p>
                  </a:txBody>
                  <a:tcPr marL="62677" marR="62677" marT="31339" marB="31339" anchor="ctr"/>
                </a:tc>
                <a:tc>
                  <a:txBody>
                    <a:bodyPr/>
                    <a:lstStyle/>
                    <a:p>
                      <a:r>
                        <a:rPr lang="en-US" sz="900" dirty="0">
                          <a:latin typeface="Verdana"/>
                          <a:cs typeface="Verdana"/>
                        </a:rPr>
                        <a:t>An object is subject to the</a:t>
                      </a:r>
                      <a:r>
                        <a:rPr lang="en-US" sz="900" baseline="0" dirty="0">
                          <a:latin typeface="Verdana"/>
                          <a:cs typeface="Verdana"/>
                        </a:rPr>
                        <a:t> force of gravity, which acts at the center of mass</a:t>
                      </a:r>
                      <a:endParaRPr lang="en-US" sz="900" dirty="0">
                        <a:latin typeface="Verdana"/>
                        <a:cs typeface="Verdana"/>
                      </a:endParaRPr>
                    </a:p>
                  </a:txBody>
                  <a:tcPr marL="62677" marR="62677" marT="31339" marB="31339"/>
                </a:tc>
                <a:extLst>
                  <a:ext uri="{0D108BD9-81ED-4DB2-BD59-A6C34878D82A}">
                    <a16:rowId xmlns:a16="http://schemas.microsoft.com/office/drawing/2014/main" val="10007"/>
                  </a:ext>
                </a:extLst>
              </a:tr>
              <a:tr h="254192">
                <a:tc vMerge="1">
                  <a:txBody>
                    <a:bodyPr/>
                    <a:lstStyle/>
                    <a:p>
                      <a:endParaRPr lang="en-US" dirty="0"/>
                    </a:p>
                  </a:txBody>
                  <a:tcPr/>
                </a:tc>
                <a:tc>
                  <a:txBody>
                    <a:bodyPr/>
                    <a:lstStyle/>
                    <a:p>
                      <a:pPr algn="ctr"/>
                      <a:r>
                        <a:rPr lang="en-US" sz="900" dirty="0">
                          <a:latin typeface="Verdana"/>
                          <a:cs typeface="Verdana"/>
                        </a:rPr>
                        <a:t>4</a:t>
                      </a:r>
                    </a:p>
                  </a:txBody>
                  <a:tcPr marL="62677" marR="62677" marT="31339" marB="31339" anchor="ctr"/>
                </a:tc>
                <a:tc>
                  <a:txBody>
                    <a:bodyPr/>
                    <a:lstStyle/>
                    <a:p>
                      <a:r>
                        <a:rPr lang="en-US" sz="900" dirty="0">
                          <a:latin typeface="Verdana"/>
                          <a:cs typeface="Verdana"/>
                        </a:rPr>
                        <a:t>An object will topple when its center of mass is not over its base</a:t>
                      </a:r>
                    </a:p>
                  </a:txBody>
                  <a:tcPr marL="62677" marR="62677" marT="31339" marB="31339"/>
                </a:tc>
                <a:extLst>
                  <a:ext uri="{0D108BD9-81ED-4DB2-BD59-A6C34878D82A}">
                    <a16:rowId xmlns:a16="http://schemas.microsoft.com/office/drawing/2014/main" val="10008"/>
                  </a:ext>
                </a:extLst>
              </a:tr>
            </a:tbl>
          </a:graphicData>
        </a:graphic>
      </p:graphicFrame>
      <p:sp>
        <p:nvSpPr>
          <p:cNvPr id="8" name="Rectangle 7"/>
          <p:cNvSpPr/>
          <p:nvPr/>
        </p:nvSpPr>
        <p:spPr>
          <a:xfrm>
            <a:off x="7138930" y="2083173"/>
            <a:ext cx="4673355" cy="297455"/>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138930" y="3194893"/>
            <a:ext cx="4673355" cy="382834"/>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5747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err="1" smtClean="0"/>
              <a:t>RumbleBlocks</a:t>
            </a:r>
            <a:r>
              <a:rPr lang="en-US" dirty="0" smtClean="0"/>
              <a:t/>
            </a:r>
            <a:br>
              <a:rPr lang="en-US" dirty="0" smtClean="0"/>
            </a:br>
            <a:r>
              <a:rPr lang="en-US" dirty="0" smtClean="0"/>
              <a:t>Iteration 2</a:t>
            </a:r>
            <a:endParaRPr lang="en-US" dirty="0"/>
          </a:p>
        </p:txBody>
      </p:sp>
      <p:sp>
        <p:nvSpPr>
          <p:cNvPr id="3" name="Date Placeholder 2"/>
          <p:cNvSpPr>
            <a:spLocks noGrp="1"/>
          </p:cNvSpPr>
          <p:nvPr>
            <p:ph type="dt" sz="half" idx="10"/>
          </p:nvPr>
        </p:nvSpPr>
        <p:spPr/>
        <p:txBody>
          <a:bodyPr/>
          <a:lstStyle/>
          <a:p>
            <a:r>
              <a:rPr lang="en-US" smtClean="0"/>
              <a:t>2020-02-16</a:t>
            </a:r>
            <a:endParaRPr lang="en-US"/>
          </a:p>
        </p:txBody>
      </p:sp>
      <p:sp>
        <p:nvSpPr>
          <p:cNvPr id="4" name="Footer Placeholder 3"/>
          <p:cNvSpPr>
            <a:spLocks noGrp="1"/>
          </p:cNvSpPr>
          <p:nvPr>
            <p:ph type="ftr" sz="quarter" idx="11"/>
          </p:nvPr>
        </p:nvSpPr>
        <p:spPr/>
        <p:txBody>
          <a:bodyPr/>
          <a:lstStyle/>
          <a:p>
            <a:r>
              <a:rPr lang="en-US" smtClean="0"/>
              <a:t>05-418/818 | Spring 2021 | Design of Educational Games</a:t>
            </a:r>
            <a:endParaRPr lang="en-US"/>
          </a:p>
        </p:txBody>
      </p:sp>
      <p:sp>
        <p:nvSpPr>
          <p:cNvPr id="5" name="Slide Number Placeholder 4"/>
          <p:cNvSpPr>
            <a:spLocks noGrp="1"/>
          </p:cNvSpPr>
          <p:nvPr>
            <p:ph type="sldNum" sz="quarter" idx="12"/>
          </p:nvPr>
        </p:nvSpPr>
        <p:spPr/>
        <p:txBody>
          <a:bodyPr/>
          <a:lstStyle/>
          <a:p>
            <a:fld id="{4BE96267-9501-4B49-939F-F116B0669874}" type="slidenum">
              <a:rPr lang="en-US" smtClean="0"/>
              <a:t>54</a:t>
            </a:fld>
            <a:endParaRPr lang="en-US"/>
          </a:p>
        </p:txBody>
      </p:sp>
    </p:spTree>
    <p:extLst>
      <p:ext uri="{BB962C8B-B14F-4D97-AF65-F5344CB8AC3E}">
        <p14:creationId xmlns:p14="http://schemas.microsoft.com/office/powerpoint/2010/main" val="979685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8187F3-5AEA-4537-8235-12A3F545D4ED}"/>
              </a:ext>
            </a:extLst>
          </p:cNvPr>
          <p:cNvPicPr>
            <a:picLocks noChangeAspect="1"/>
          </p:cNvPicPr>
          <p:nvPr/>
        </p:nvPicPr>
        <p:blipFill rotWithShape="1">
          <a:blip r:embed="rId2"/>
          <a:srcRect l="2167" t="25793" r="54128" b="5564"/>
          <a:stretch/>
        </p:blipFill>
        <p:spPr>
          <a:xfrm>
            <a:off x="914400" y="365125"/>
            <a:ext cx="9639300" cy="6274214"/>
          </a:xfrm>
          <a:prstGeom prst="rect">
            <a:avLst/>
          </a:prstGeom>
        </p:spPr>
      </p:pic>
      <p:sp>
        <p:nvSpPr>
          <p:cNvPr id="4" name="Date Placeholder 3">
            <a:extLst>
              <a:ext uri="{FF2B5EF4-FFF2-40B4-BE49-F238E27FC236}">
                <a16:creationId xmlns:a16="http://schemas.microsoft.com/office/drawing/2014/main" id="{64D10AE2-9D9E-41E2-BF6E-4B9E9D7037F3}"/>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96717630-6DC2-4B04-A83E-85145B368CF4}"/>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3F09E8E0-CC3C-4800-B33C-8003459284E9}"/>
              </a:ext>
            </a:extLst>
          </p:cNvPr>
          <p:cNvSpPr>
            <a:spLocks noGrp="1"/>
          </p:cNvSpPr>
          <p:nvPr>
            <p:ph type="sldNum" sz="quarter" idx="12"/>
          </p:nvPr>
        </p:nvSpPr>
        <p:spPr/>
        <p:txBody>
          <a:bodyPr/>
          <a:lstStyle/>
          <a:p>
            <a:fld id="{4BE96267-9501-4B49-939F-F116B0669874}" type="slidenum">
              <a:rPr lang="en-US" smtClean="0"/>
              <a:t>55</a:t>
            </a:fld>
            <a:endParaRPr lang="en-US"/>
          </a:p>
        </p:txBody>
      </p:sp>
      <p:sp>
        <p:nvSpPr>
          <p:cNvPr id="11" name="TextBox 10"/>
          <p:cNvSpPr txBox="1"/>
          <p:nvPr/>
        </p:nvSpPr>
        <p:spPr>
          <a:xfrm>
            <a:off x="8431480" y="365125"/>
            <a:ext cx="2922319" cy="707886"/>
          </a:xfrm>
          <a:prstGeom prst="rect">
            <a:avLst/>
          </a:prstGeom>
          <a:noFill/>
        </p:spPr>
        <p:txBody>
          <a:bodyPr wrap="square" rtlCol="0">
            <a:spAutoFit/>
          </a:bodyPr>
          <a:lstStyle/>
          <a:p>
            <a:pPr algn="r"/>
            <a:r>
              <a:rPr lang="en-US" sz="4000" b="1" dirty="0" smtClean="0"/>
              <a:t>Iteration 2</a:t>
            </a:r>
            <a:endParaRPr lang="en-US" sz="4000" b="1" dirty="0"/>
          </a:p>
        </p:txBody>
      </p:sp>
    </p:spTree>
    <p:extLst>
      <p:ext uri="{BB962C8B-B14F-4D97-AF65-F5344CB8AC3E}">
        <p14:creationId xmlns:p14="http://schemas.microsoft.com/office/powerpoint/2010/main" val="1604360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A7DA0829-C255-49DE-8DF9-A71585EB463E}"/>
              </a:ext>
            </a:extLst>
          </p:cNvPr>
          <p:cNvSpPr>
            <a:spLocks noGrp="1"/>
          </p:cNvSpPr>
          <p:nvPr>
            <p:ph type="title"/>
          </p:nvPr>
        </p:nvSpPr>
        <p:spPr/>
        <p:txBody>
          <a:bodyPr>
            <a:normAutofit/>
          </a:bodyPr>
          <a:lstStyle/>
          <a:p>
            <a:r>
              <a:rPr lang="en-US" altLang="en-US" dirty="0" smtClean="0"/>
              <a:t>More Formal </a:t>
            </a:r>
            <a:r>
              <a:rPr lang="en-US" altLang="en-US" dirty="0"/>
              <a:t>K</a:t>
            </a:r>
            <a:r>
              <a:rPr lang="en-US" altLang="en-US" dirty="0" smtClean="0"/>
              <a:t>nowledge Elicitation</a:t>
            </a:r>
            <a:endParaRPr lang="en-US" altLang="en-US" dirty="0"/>
          </a:p>
        </p:txBody>
      </p:sp>
      <p:sp>
        <p:nvSpPr>
          <p:cNvPr id="3" name="Content Placeholder 2">
            <a:extLst>
              <a:ext uri="{FF2B5EF4-FFF2-40B4-BE49-F238E27FC236}">
                <a16:creationId xmlns:a16="http://schemas.microsoft.com/office/drawing/2014/main" id="{273B959C-757F-4BD8-B013-009CC7B84636}"/>
              </a:ext>
            </a:extLst>
          </p:cNvPr>
          <p:cNvSpPr>
            <a:spLocks noGrp="1"/>
          </p:cNvSpPr>
          <p:nvPr>
            <p:ph idx="1"/>
          </p:nvPr>
        </p:nvSpPr>
        <p:spPr/>
        <p:txBody>
          <a:bodyPr/>
          <a:lstStyle/>
          <a:p>
            <a:pPr marL="0" indent="0">
              <a:spcBef>
                <a:spcPts val="2200"/>
              </a:spcBef>
              <a:buNone/>
            </a:pPr>
            <a:r>
              <a:rPr lang="en-US" altLang="en-US" dirty="0"/>
              <a:t>No existing instruments to assess the targeted building principles</a:t>
            </a:r>
          </a:p>
          <a:p>
            <a:pPr marL="0" indent="0">
              <a:spcBef>
                <a:spcPts val="2200"/>
              </a:spcBef>
              <a:buNone/>
            </a:pPr>
            <a:r>
              <a:rPr lang="en-US" altLang="en-US" dirty="0"/>
              <a:t>Novel approach: Use contrasting cases to isolate a single principle</a:t>
            </a:r>
          </a:p>
          <a:p>
            <a:pPr marL="0" indent="0">
              <a:spcBef>
                <a:spcPts val="2200"/>
              </a:spcBef>
              <a:buNone/>
            </a:pPr>
            <a:r>
              <a:rPr lang="en-US" altLang="en-US" dirty="0"/>
              <a:t>Student explanations of contrasting cases provide further insight into misconceptions or prior conceptions</a:t>
            </a:r>
          </a:p>
          <a:p>
            <a:pPr marL="0" indent="0">
              <a:spcBef>
                <a:spcPts val="2200"/>
              </a:spcBef>
              <a:buNone/>
            </a:pPr>
            <a:r>
              <a:rPr lang="en-US" altLang="en-US" dirty="0"/>
              <a:t>Piloted instrument with ~14 kindergarteners (CMU Children’s School)</a:t>
            </a:r>
          </a:p>
        </p:txBody>
      </p:sp>
      <p:sp>
        <p:nvSpPr>
          <p:cNvPr id="5" name="Date Placeholder 4">
            <a:extLst>
              <a:ext uri="{FF2B5EF4-FFF2-40B4-BE49-F238E27FC236}">
                <a16:creationId xmlns:a16="http://schemas.microsoft.com/office/drawing/2014/main" id="{4659F82D-AE07-4A13-BB82-E897E4831252}"/>
              </a:ext>
            </a:extLst>
          </p:cNvPr>
          <p:cNvSpPr>
            <a:spLocks noGrp="1"/>
          </p:cNvSpPr>
          <p:nvPr>
            <p:ph type="dt" sz="half" idx="10"/>
          </p:nvPr>
        </p:nvSpPr>
        <p:spPr/>
        <p:txBody>
          <a:bodyPr/>
          <a:lstStyle/>
          <a:p>
            <a:r>
              <a:rPr lang="en-US" smtClean="0"/>
              <a:t>2020-02-16</a:t>
            </a:r>
            <a:endParaRPr lang="en-US"/>
          </a:p>
        </p:txBody>
      </p:sp>
      <p:sp>
        <p:nvSpPr>
          <p:cNvPr id="6" name="Footer Placeholder 5">
            <a:extLst>
              <a:ext uri="{FF2B5EF4-FFF2-40B4-BE49-F238E27FC236}">
                <a16:creationId xmlns:a16="http://schemas.microsoft.com/office/drawing/2014/main" id="{733646D3-3D95-4227-9C0D-0D6F92296F90}"/>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7" name="Slide Number Placeholder 6">
            <a:extLst>
              <a:ext uri="{FF2B5EF4-FFF2-40B4-BE49-F238E27FC236}">
                <a16:creationId xmlns:a16="http://schemas.microsoft.com/office/drawing/2014/main" id="{19C4B735-CF4C-4FD8-9433-DA9886BAB78D}"/>
              </a:ext>
            </a:extLst>
          </p:cNvPr>
          <p:cNvSpPr>
            <a:spLocks noGrp="1"/>
          </p:cNvSpPr>
          <p:nvPr>
            <p:ph type="sldNum" sz="quarter" idx="12"/>
          </p:nvPr>
        </p:nvSpPr>
        <p:spPr/>
        <p:txBody>
          <a:bodyPr/>
          <a:lstStyle/>
          <a:p>
            <a:fld id="{4BE96267-9501-4B49-939F-F116B0669874}" type="slidenum">
              <a:rPr lang="en-US" smtClean="0"/>
              <a:t>56</a:t>
            </a:fld>
            <a:endParaRPr lang="en-US"/>
          </a:p>
        </p:txBody>
      </p:sp>
      <p:sp>
        <p:nvSpPr>
          <p:cNvPr id="2" name="Text Placeholder 1"/>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4226148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6">
            <a:extLst>
              <a:ext uri="{FF2B5EF4-FFF2-40B4-BE49-F238E27FC236}">
                <a16:creationId xmlns:a16="http://schemas.microsoft.com/office/drawing/2014/main" id="{D275FD24-4DD0-4760-A646-1FCF3E5AD369}"/>
              </a:ext>
            </a:extLst>
          </p:cNvPr>
          <p:cNvSpPr>
            <a:spLocks noChangeArrowheads="1"/>
          </p:cNvSpPr>
          <p:nvPr/>
        </p:nvSpPr>
        <p:spPr bwMode="auto">
          <a:xfrm>
            <a:off x="3657600" y="4114800"/>
            <a:ext cx="152400" cy="1752600"/>
          </a:xfrm>
          <a:prstGeom prst="rect">
            <a:avLst/>
          </a:prstGeom>
          <a:solidFill>
            <a:srgbClr val="9E6D32"/>
          </a:solidFill>
          <a:ln w="9525">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32770" name="Rectangle 7">
            <a:extLst>
              <a:ext uri="{FF2B5EF4-FFF2-40B4-BE49-F238E27FC236}">
                <a16:creationId xmlns:a16="http://schemas.microsoft.com/office/drawing/2014/main" id="{1B3892C4-22EF-472C-8629-AD8D44C3BB5A}"/>
              </a:ext>
            </a:extLst>
          </p:cNvPr>
          <p:cNvSpPr>
            <a:spLocks noChangeArrowheads="1"/>
          </p:cNvSpPr>
          <p:nvPr/>
        </p:nvSpPr>
        <p:spPr bwMode="auto">
          <a:xfrm>
            <a:off x="4038600" y="3998913"/>
            <a:ext cx="152400" cy="1752600"/>
          </a:xfrm>
          <a:prstGeom prst="rect">
            <a:avLst/>
          </a:prstGeom>
          <a:solidFill>
            <a:srgbClr val="9E6D32"/>
          </a:solidFill>
          <a:ln w="9525">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32771" name="Rectangle 8">
            <a:extLst>
              <a:ext uri="{FF2B5EF4-FFF2-40B4-BE49-F238E27FC236}">
                <a16:creationId xmlns:a16="http://schemas.microsoft.com/office/drawing/2014/main" id="{732DAA55-16D7-4799-B8D4-B5047CA786E7}"/>
              </a:ext>
            </a:extLst>
          </p:cNvPr>
          <p:cNvSpPr>
            <a:spLocks noChangeArrowheads="1"/>
          </p:cNvSpPr>
          <p:nvPr/>
        </p:nvSpPr>
        <p:spPr bwMode="auto">
          <a:xfrm>
            <a:off x="7848600" y="4002088"/>
            <a:ext cx="152400" cy="1752600"/>
          </a:xfrm>
          <a:prstGeom prst="rect">
            <a:avLst/>
          </a:prstGeom>
          <a:solidFill>
            <a:srgbClr val="9E6D32"/>
          </a:solidFill>
          <a:ln w="9525">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32772" name="Rectangle 9">
            <a:extLst>
              <a:ext uri="{FF2B5EF4-FFF2-40B4-BE49-F238E27FC236}">
                <a16:creationId xmlns:a16="http://schemas.microsoft.com/office/drawing/2014/main" id="{0698C714-F472-48CD-A9DF-C1C3736D9DCC}"/>
              </a:ext>
            </a:extLst>
          </p:cNvPr>
          <p:cNvSpPr>
            <a:spLocks noChangeArrowheads="1"/>
          </p:cNvSpPr>
          <p:nvPr/>
        </p:nvSpPr>
        <p:spPr bwMode="auto">
          <a:xfrm>
            <a:off x="8229600" y="4114800"/>
            <a:ext cx="152400" cy="1752600"/>
          </a:xfrm>
          <a:prstGeom prst="rect">
            <a:avLst/>
          </a:prstGeom>
          <a:solidFill>
            <a:srgbClr val="9E6D32"/>
          </a:solidFill>
          <a:ln w="9525">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32773" name="Can 5">
            <a:extLst>
              <a:ext uri="{FF2B5EF4-FFF2-40B4-BE49-F238E27FC236}">
                <a16:creationId xmlns:a16="http://schemas.microsoft.com/office/drawing/2014/main" id="{D2C80A84-6D6B-4D8A-BE5C-A84426DDC971}"/>
              </a:ext>
            </a:extLst>
          </p:cNvPr>
          <p:cNvSpPr>
            <a:spLocks noChangeArrowheads="1"/>
          </p:cNvSpPr>
          <p:nvPr/>
        </p:nvSpPr>
        <p:spPr bwMode="auto">
          <a:xfrm>
            <a:off x="3200400" y="3773488"/>
            <a:ext cx="5638800" cy="381000"/>
          </a:xfrm>
          <a:prstGeom prst="can">
            <a:avLst>
              <a:gd name="adj" fmla="val 50000"/>
            </a:avLst>
          </a:prstGeom>
          <a:solidFill>
            <a:srgbClr val="9E6D32"/>
          </a:solidFill>
          <a:ln w="9525">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32774" name="Rectangle 4">
            <a:extLst>
              <a:ext uri="{FF2B5EF4-FFF2-40B4-BE49-F238E27FC236}">
                <a16:creationId xmlns:a16="http://schemas.microsoft.com/office/drawing/2014/main" id="{B896405F-CD2C-4884-8B0A-2BF091709729}"/>
              </a:ext>
            </a:extLst>
          </p:cNvPr>
          <p:cNvSpPr>
            <a:spLocks noChangeArrowheads="1"/>
          </p:cNvSpPr>
          <p:nvPr/>
        </p:nvSpPr>
        <p:spPr bwMode="auto">
          <a:xfrm>
            <a:off x="4957763" y="3541713"/>
            <a:ext cx="381000" cy="304800"/>
          </a:xfrm>
          <a:prstGeom prst="rect">
            <a:avLst/>
          </a:prstGeom>
          <a:solidFill>
            <a:schemeClr val="accent1"/>
          </a:solidFill>
          <a:ln w="9525">
            <a:solidFill>
              <a:schemeClr val="tx1"/>
            </a:solidFill>
            <a:miter lim="800000"/>
            <a:headEnd/>
            <a:tailEnd/>
          </a:ln>
        </p:spPr>
        <p:txBody>
          <a:bodyPr wrap="none" anchor="ct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32775" name="Rectangle 6">
            <a:extLst>
              <a:ext uri="{FF2B5EF4-FFF2-40B4-BE49-F238E27FC236}">
                <a16:creationId xmlns:a16="http://schemas.microsoft.com/office/drawing/2014/main" id="{0B9BAE45-E14D-4DEC-A1E3-33C570AC42E3}"/>
              </a:ext>
            </a:extLst>
          </p:cNvPr>
          <p:cNvSpPr>
            <a:spLocks noChangeArrowheads="1"/>
          </p:cNvSpPr>
          <p:nvPr/>
        </p:nvSpPr>
        <p:spPr bwMode="auto">
          <a:xfrm>
            <a:off x="6570663" y="1712913"/>
            <a:ext cx="381000" cy="2133600"/>
          </a:xfrm>
          <a:prstGeom prst="rect">
            <a:avLst/>
          </a:prstGeom>
          <a:solidFill>
            <a:schemeClr val="accent1"/>
          </a:solidFill>
          <a:ln w="9525">
            <a:solidFill>
              <a:schemeClr val="tx1"/>
            </a:solidFill>
            <a:miter lim="800000"/>
            <a:headEnd/>
            <a:tailEnd/>
          </a:ln>
        </p:spPr>
        <p:txBody>
          <a:bodyPr wrap="none" anchor="ct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11" name="TextBox 10">
            <a:extLst>
              <a:ext uri="{FF2B5EF4-FFF2-40B4-BE49-F238E27FC236}">
                <a16:creationId xmlns:a16="http://schemas.microsoft.com/office/drawing/2014/main" id="{19DD07E6-EB1E-4E53-B5B3-42E08D59E9D6}"/>
              </a:ext>
            </a:extLst>
          </p:cNvPr>
          <p:cNvSpPr txBox="1">
            <a:spLocks noChangeArrowheads="1"/>
          </p:cNvSpPr>
          <p:nvPr/>
        </p:nvSpPr>
        <p:spPr bwMode="auto">
          <a:xfrm>
            <a:off x="3995739" y="549275"/>
            <a:ext cx="3667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r>
              <a:rPr lang="en-US" altLang="en-US" sz="3200" i="1"/>
              <a:t>“because it’s taller”</a:t>
            </a:r>
          </a:p>
        </p:txBody>
      </p:sp>
      <p:sp>
        <p:nvSpPr>
          <p:cNvPr id="32778" name="TextBox 13">
            <a:extLst>
              <a:ext uri="{FF2B5EF4-FFF2-40B4-BE49-F238E27FC236}">
                <a16:creationId xmlns:a16="http://schemas.microsoft.com/office/drawing/2014/main" id="{567BA37D-A3AC-47C9-91FC-2839E0C9E7F7}"/>
              </a:ext>
            </a:extLst>
          </p:cNvPr>
          <p:cNvSpPr txBox="1">
            <a:spLocks noChangeArrowheads="1"/>
          </p:cNvSpPr>
          <p:nvPr/>
        </p:nvSpPr>
        <p:spPr bwMode="auto">
          <a:xfrm>
            <a:off x="1795464" y="2622550"/>
            <a:ext cx="19446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r>
              <a:rPr lang="en-US" altLang="en-US"/>
              <a:t>Principle: Height</a:t>
            </a:r>
          </a:p>
        </p:txBody>
      </p:sp>
      <p:sp>
        <p:nvSpPr>
          <p:cNvPr id="32779" name="TextBox 14">
            <a:extLst>
              <a:ext uri="{FF2B5EF4-FFF2-40B4-BE49-F238E27FC236}">
                <a16:creationId xmlns:a16="http://schemas.microsoft.com/office/drawing/2014/main" id="{7BDC63C0-FCE5-410A-986B-A45828976B41}"/>
              </a:ext>
            </a:extLst>
          </p:cNvPr>
          <p:cNvSpPr txBox="1">
            <a:spLocks noChangeArrowheads="1"/>
          </p:cNvSpPr>
          <p:nvPr/>
        </p:nvSpPr>
        <p:spPr bwMode="auto">
          <a:xfrm>
            <a:off x="3038475" y="5757863"/>
            <a:ext cx="60404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pPr algn="ctr"/>
            <a:r>
              <a:rPr lang="en-US" altLang="en-US" sz="2400"/>
              <a:t>If the table shakes, will these two blocks fall at the same time or will one fall first?</a:t>
            </a:r>
          </a:p>
        </p:txBody>
      </p:sp>
      <p:grpSp>
        <p:nvGrpSpPr>
          <p:cNvPr id="4" name="Group 15">
            <a:extLst>
              <a:ext uri="{FF2B5EF4-FFF2-40B4-BE49-F238E27FC236}">
                <a16:creationId xmlns:a16="http://schemas.microsoft.com/office/drawing/2014/main" id="{ACF14A13-AC65-4FC5-8DE7-7B4D8B9EB700}"/>
              </a:ext>
            </a:extLst>
          </p:cNvPr>
          <p:cNvGrpSpPr>
            <a:grpSpLocks/>
          </p:cNvGrpSpPr>
          <p:nvPr/>
        </p:nvGrpSpPr>
        <p:grpSpPr bwMode="auto">
          <a:xfrm>
            <a:off x="7699375" y="1855788"/>
            <a:ext cx="1835150" cy="493712"/>
            <a:chOff x="6973332" y="1969896"/>
            <a:chExt cx="1834630" cy="492870"/>
          </a:xfrm>
        </p:grpSpPr>
        <p:sp>
          <p:nvSpPr>
            <p:cNvPr id="17" name="Notched Right Arrow 16">
              <a:extLst>
                <a:ext uri="{FF2B5EF4-FFF2-40B4-BE49-F238E27FC236}">
                  <a16:creationId xmlns:a16="http://schemas.microsoft.com/office/drawing/2014/main" id="{C9910261-BF65-4B65-B897-F21B8B24A345}"/>
                </a:ext>
              </a:extLst>
            </p:cNvPr>
            <p:cNvSpPr/>
            <p:nvPr/>
          </p:nvSpPr>
          <p:spPr bwMode="auto">
            <a:xfrm flipH="1">
              <a:off x="6973332" y="2123620"/>
              <a:ext cx="590383" cy="339146"/>
            </a:xfrm>
            <a:prstGeom prst="notchedRightArrow">
              <a:avLst/>
            </a:prstGeom>
            <a:solidFill>
              <a:schemeClr val="bg1">
                <a:lumMod val="50000"/>
              </a:schemeClr>
            </a:solidFill>
            <a:ln w="12700" cap="flat" cmpd="sng" algn="ctr">
              <a:solidFill>
                <a:schemeClr val="tx1"/>
              </a:solidFill>
              <a:prstDash val="solid"/>
              <a:round/>
              <a:headEnd type="none" w="med" len="med"/>
              <a:tailEnd type="none" w="med" len="med"/>
            </a:ln>
            <a:effectLst/>
          </p:spPr>
          <p:txBody>
            <a:bodyPr/>
            <a:lstStyle/>
            <a:p>
              <a:pPr>
                <a:defRPr/>
              </a:pPr>
              <a:endParaRPr lang="en-US" sz="1600">
                <a:latin typeface="Times New Roman" charset="0"/>
                <a:ea typeface="ＭＳ Ｐゴシック" charset="0"/>
                <a:cs typeface="ＭＳ Ｐゴシック" charset="0"/>
              </a:endParaRPr>
            </a:p>
          </p:txBody>
        </p:sp>
        <p:sp>
          <p:nvSpPr>
            <p:cNvPr id="32785" name="TextBox 17">
              <a:extLst>
                <a:ext uri="{FF2B5EF4-FFF2-40B4-BE49-F238E27FC236}">
                  <a16:creationId xmlns:a16="http://schemas.microsoft.com/office/drawing/2014/main" id="{D3921EE3-9C22-40B7-B20A-76C9B7A38AED}"/>
                </a:ext>
              </a:extLst>
            </p:cNvPr>
            <p:cNvSpPr txBox="1">
              <a:spLocks noChangeArrowheads="1"/>
            </p:cNvSpPr>
            <p:nvPr/>
          </p:nvSpPr>
          <p:spPr bwMode="auto">
            <a:xfrm>
              <a:off x="7635707" y="1969896"/>
              <a:ext cx="1172255" cy="46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pPr>
                <a:lnSpc>
                  <a:spcPts val="1400"/>
                </a:lnSpc>
              </a:pPr>
              <a:r>
                <a:rPr lang="en-US" altLang="en-US" sz="1800"/>
                <a:t>Student prediction</a:t>
              </a:r>
            </a:p>
          </p:txBody>
        </p:sp>
      </p:grpSp>
      <p:grpSp>
        <p:nvGrpSpPr>
          <p:cNvPr id="5" name="Group 18">
            <a:extLst>
              <a:ext uri="{FF2B5EF4-FFF2-40B4-BE49-F238E27FC236}">
                <a16:creationId xmlns:a16="http://schemas.microsoft.com/office/drawing/2014/main" id="{A0CBA06B-1E55-40E1-8021-51C6EF79E250}"/>
              </a:ext>
            </a:extLst>
          </p:cNvPr>
          <p:cNvGrpSpPr>
            <a:grpSpLocks/>
          </p:cNvGrpSpPr>
          <p:nvPr/>
        </p:nvGrpSpPr>
        <p:grpSpPr bwMode="auto">
          <a:xfrm>
            <a:off x="7715250" y="2562226"/>
            <a:ext cx="1797050" cy="492125"/>
            <a:chOff x="7233833" y="4857353"/>
            <a:chExt cx="1796200" cy="492870"/>
          </a:xfrm>
        </p:grpSpPr>
        <p:sp>
          <p:nvSpPr>
            <p:cNvPr id="32782" name="Notched Right Arrow 19">
              <a:extLst>
                <a:ext uri="{FF2B5EF4-FFF2-40B4-BE49-F238E27FC236}">
                  <a16:creationId xmlns:a16="http://schemas.microsoft.com/office/drawing/2014/main" id="{B9ACC883-2030-4AA2-9457-A4228B089F0F}"/>
                </a:ext>
              </a:extLst>
            </p:cNvPr>
            <p:cNvSpPr>
              <a:spLocks noChangeArrowheads="1"/>
            </p:cNvSpPr>
            <p:nvPr/>
          </p:nvSpPr>
          <p:spPr bwMode="auto">
            <a:xfrm flipH="1">
              <a:off x="7233833" y="5010813"/>
              <a:ext cx="591171" cy="339410"/>
            </a:xfrm>
            <a:prstGeom prst="notchedRightArrow">
              <a:avLst>
                <a:gd name="adj1" fmla="val 50000"/>
                <a:gd name="adj2" fmla="val 50003"/>
              </a:avLst>
            </a:prstGeom>
            <a:solidFill>
              <a:srgbClr val="FF6600"/>
            </a:solidFill>
            <a:ln w="12700">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sz="1600"/>
            </a:p>
          </p:txBody>
        </p:sp>
        <p:sp>
          <p:nvSpPr>
            <p:cNvPr id="32783" name="TextBox 20">
              <a:extLst>
                <a:ext uri="{FF2B5EF4-FFF2-40B4-BE49-F238E27FC236}">
                  <a16:creationId xmlns:a16="http://schemas.microsoft.com/office/drawing/2014/main" id="{156893C2-2EB1-4C78-9735-12D12102407E}"/>
                </a:ext>
              </a:extLst>
            </p:cNvPr>
            <p:cNvSpPr txBox="1">
              <a:spLocks noChangeArrowheads="1"/>
            </p:cNvSpPr>
            <p:nvPr/>
          </p:nvSpPr>
          <p:spPr bwMode="auto">
            <a:xfrm>
              <a:off x="7896208" y="4857353"/>
              <a:ext cx="1133825" cy="46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pPr>
                <a:lnSpc>
                  <a:spcPts val="1400"/>
                </a:lnSpc>
              </a:pPr>
              <a:r>
                <a:rPr lang="en-US" altLang="en-US" sz="1800"/>
                <a:t>Correct prediction</a:t>
              </a:r>
            </a:p>
          </p:txBody>
        </p:sp>
      </p:grpSp>
      <p:sp>
        <p:nvSpPr>
          <p:cNvPr id="2" name="Date Placeholder 1">
            <a:extLst>
              <a:ext uri="{FF2B5EF4-FFF2-40B4-BE49-F238E27FC236}">
                <a16:creationId xmlns:a16="http://schemas.microsoft.com/office/drawing/2014/main" id="{944EB8F0-902B-4EED-A051-6300CE66E8A4}"/>
              </a:ext>
            </a:extLst>
          </p:cNvPr>
          <p:cNvSpPr>
            <a:spLocks noGrp="1"/>
          </p:cNvSpPr>
          <p:nvPr>
            <p:ph type="dt" sz="half" idx="10"/>
          </p:nvPr>
        </p:nvSpPr>
        <p:spPr/>
        <p:txBody>
          <a:bodyPr/>
          <a:lstStyle/>
          <a:p>
            <a:r>
              <a:rPr lang="en-US" smtClean="0"/>
              <a:t>2020-02-16</a:t>
            </a:r>
            <a:endParaRPr lang="en-US"/>
          </a:p>
        </p:txBody>
      </p:sp>
      <p:sp>
        <p:nvSpPr>
          <p:cNvPr id="3" name="Footer Placeholder 2">
            <a:extLst>
              <a:ext uri="{FF2B5EF4-FFF2-40B4-BE49-F238E27FC236}">
                <a16:creationId xmlns:a16="http://schemas.microsoft.com/office/drawing/2014/main" id="{2A3E9FCA-EA9E-4722-99F0-974A32D2E324}"/>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10EF6296-27BD-4F6F-A358-CC8D8DEAE4AA}"/>
              </a:ext>
            </a:extLst>
          </p:cNvPr>
          <p:cNvSpPr>
            <a:spLocks noGrp="1"/>
          </p:cNvSpPr>
          <p:nvPr>
            <p:ph type="sldNum" sz="quarter" idx="12"/>
          </p:nvPr>
        </p:nvSpPr>
        <p:spPr/>
        <p:txBody>
          <a:bodyPr/>
          <a:lstStyle/>
          <a:p>
            <a:fld id="{4BE96267-9501-4B49-939F-F116B0669874}" type="slidenum">
              <a:rPr lang="en-US" smtClean="0"/>
              <a:t>57</a:t>
            </a:fld>
            <a:endParaRPr lang="en-US"/>
          </a:p>
        </p:txBody>
      </p:sp>
    </p:spTree>
    <p:extLst>
      <p:ext uri="{BB962C8B-B14F-4D97-AF65-F5344CB8AC3E}">
        <p14:creationId xmlns:p14="http://schemas.microsoft.com/office/powerpoint/2010/main" val="187774634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6">
            <a:extLst>
              <a:ext uri="{FF2B5EF4-FFF2-40B4-BE49-F238E27FC236}">
                <a16:creationId xmlns:a16="http://schemas.microsoft.com/office/drawing/2014/main" id="{891F55FF-FEDC-4853-BBFC-6F4D673F5E3C}"/>
              </a:ext>
            </a:extLst>
          </p:cNvPr>
          <p:cNvSpPr>
            <a:spLocks noChangeArrowheads="1"/>
          </p:cNvSpPr>
          <p:nvPr/>
        </p:nvSpPr>
        <p:spPr bwMode="auto">
          <a:xfrm>
            <a:off x="3657600" y="4114800"/>
            <a:ext cx="152400" cy="1752600"/>
          </a:xfrm>
          <a:prstGeom prst="rect">
            <a:avLst/>
          </a:prstGeom>
          <a:solidFill>
            <a:srgbClr val="9E6D32"/>
          </a:solidFill>
          <a:ln w="9525">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35842" name="Rectangle 7">
            <a:extLst>
              <a:ext uri="{FF2B5EF4-FFF2-40B4-BE49-F238E27FC236}">
                <a16:creationId xmlns:a16="http://schemas.microsoft.com/office/drawing/2014/main" id="{D70F4FDF-C530-436C-AF19-2BF1B82D9ED8}"/>
              </a:ext>
            </a:extLst>
          </p:cNvPr>
          <p:cNvSpPr>
            <a:spLocks noChangeArrowheads="1"/>
          </p:cNvSpPr>
          <p:nvPr/>
        </p:nvSpPr>
        <p:spPr bwMode="auto">
          <a:xfrm>
            <a:off x="4038600" y="3998913"/>
            <a:ext cx="152400" cy="1752600"/>
          </a:xfrm>
          <a:prstGeom prst="rect">
            <a:avLst/>
          </a:prstGeom>
          <a:solidFill>
            <a:srgbClr val="9E6D32"/>
          </a:solidFill>
          <a:ln w="9525">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35843" name="Rectangle 8">
            <a:extLst>
              <a:ext uri="{FF2B5EF4-FFF2-40B4-BE49-F238E27FC236}">
                <a16:creationId xmlns:a16="http://schemas.microsoft.com/office/drawing/2014/main" id="{C35E896F-E8CB-4E41-ACBF-1C5E3913B796}"/>
              </a:ext>
            </a:extLst>
          </p:cNvPr>
          <p:cNvSpPr>
            <a:spLocks noChangeArrowheads="1"/>
          </p:cNvSpPr>
          <p:nvPr/>
        </p:nvSpPr>
        <p:spPr bwMode="auto">
          <a:xfrm>
            <a:off x="7848600" y="4002088"/>
            <a:ext cx="152400" cy="1752600"/>
          </a:xfrm>
          <a:prstGeom prst="rect">
            <a:avLst/>
          </a:prstGeom>
          <a:solidFill>
            <a:srgbClr val="9E6D32"/>
          </a:solidFill>
          <a:ln w="9525">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35844" name="Rectangle 9">
            <a:extLst>
              <a:ext uri="{FF2B5EF4-FFF2-40B4-BE49-F238E27FC236}">
                <a16:creationId xmlns:a16="http://schemas.microsoft.com/office/drawing/2014/main" id="{630B3164-CB62-4751-8247-4FE188EC9D34}"/>
              </a:ext>
            </a:extLst>
          </p:cNvPr>
          <p:cNvSpPr>
            <a:spLocks noChangeArrowheads="1"/>
          </p:cNvSpPr>
          <p:nvPr/>
        </p:nvSpPr>
        <p:spPr bwMode="auto">
          <a:xfrm>
            <a:off x="8229600" y="4114800"/>
            <a:ext cx="152400" cy="1752600"/>
          </a:xfrm>
          <a:prstGeom prst="rect">
            <a:avLst/>
          </a:prstGeom>
          <a:solidFill>
            <a:srgbClr val="9E6D32"/>
          </a:solidFill>
          <a:ln w="9525">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35845" name="Can 5">
            <a:extLst>
              <a:ext uri="{FF2B5EF4-FFF2-40B4-BE49-F238E27FC236}">
                <a16:creationId xmlns:a16="http://schemas.microsoft.com/office/drawing/2014/main" id="{0C526FB8-69BC-4488-B40F-447C7D06E36D}"/>
              </a:ext>
            </a:extLst>
          </p:cNvPr>
          <p:cNvSpPr>
            <a:spLocks noChangeArrowheads="1"/>
          </p:cNvSpPr>
          <p:nvPr/>
        </p:nvSpPr>
        <p:spPr bwMode="auto">
          <a:xfrm>
            <a:off x="3200400" y="3773488"/>
            <a:ext cx="5638800" cy="381000"/>
          </a:xfrm>
          <a:prstGeom prst="can">
            <a:avLst>
              <a:gd name="adj" fmla="val 50000"/>
            </a:avLst>
          </a:prstGeom>
          <a:solidFill>
            <a:srgbClr val="9E6D32"/>
          </a:solidFill>
          <a:ln w="9525">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35846" name="Rectangle 3">
            <a:extLst>
              <a:ext uri="{FF2B5EF4-FFF2-40B4-BE49-F238E27FC236}">
                <a16:creationId xmlns:a16="http://schemas.microsoft.com/office/drawing/2014/main" id="{A71C3DDF-79B2-4B4A-B2A2-06C497AEE0B3}"/>
              </a:ext>
            </a:extLst>
          </p:cNvPr>
          <p:cNvSpPr>
            <a:spLocks noChangeArrowheads="1"/>
          </p:cNvSpPr>
          <p:nvPr/>
        </p:nvSpPr>
        <p:spPr bwMode="auto">
          <a:xfrm>
            <a:off x="4584701" y="2111375"/>
            <a:ext cx="709613" cy="1766888"/>
          </a:xfrm>
          <a:prstGeom prst="rect">
            <a:avLst/>
          </a:prstGeom>
          <a:solidFill>
            <a:schemeClr val="accent1"/>
          </a:solidFill>
          <a:ln w="9525">
            <a:solidFill>
              <a:schemeClr val="tx1"/>
            </a:solidFill>
            <a:miter lim="800000"/>
            <a:headEnd/>
            <a:tailEnd/>
          </a:ln>
        </p:spPr>
        <p:txBody>
          <a:bodyPr wrap="none" anchor="ct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35847" name="AutoShape 9">
            <a:extLst>
              <a:ext uri="{FF2B5EF4-FFF2-40B4-BE49-F238E27FC236}">
                <a16:creationId xmlns:a16="http://schemas.microsoft.com/office/drawing/2014/main" id="{72D7CD38-AB27-40A0-981E-C7DD918E221A}"/>
              </a:ext>
            </a:extLst>
          </p:cNvPr>
          <p:cNvSpPr>
            <a:spLocks noChangeArrowheads="1"/>
          </p:cNvSpPr>
          <p:nvPr/>
        </p:nvSpPr>
        <p:spPr bwMode="auto">
          <a:xfrm>
            <a:off x="6737351" y="2111375"/>
            <a:ext cx="708025" cy="1766888"/>
          </a:xfrm>
          <a:prstGeom prst="triangle">
            <a:avLst>
              <a:gd name="adj" fmla="val 50000"/>
            </a:avLst>
          </a:prstGeom>
          <a:solidFill>
            <a:schemeClr val="accent1"/>
          </a:solidFill>
          <a:ln w="9525">
            <a:solidFill>
              <a:schemeClr val="tx1"/>
            </a:solidFill>
            <a:miter lim="800000"/>
            <a:headEnd/>
            <a:tailEnd/>
          </a:ln>
        </p:spPr>
        <p:txBody>
          <a:bodyPr wrap="none" anchor="ct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12" name="TextBox 11">
            <a:extLst>
              <a:ext uri="{FF2B5EF4-FFF2-40B4-BE49-F238E27FC236}">
                <a16:creationId xmlns:a16="http://schemas.microsoft.com/office/drawing/2014/main" id="{5549A7BB-9183-4D2B-AD89-7F1FDF6048BA}"/>
              </a:ext>
            </a:extLst>
          </p:cNvPr>
          <p:cNvSpPr txBox="1">
            <a:spLocks noChangeArrowheads="1"/>
          </p:cNvSpPr>
          <p:nvPr/>
        </p:nvSpPr>
        <p:spPr bwMode="auto">
          <a:xfrm>
            <a:off x="2259013" y="1019176"/>
            <a:ext cx="76628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r>
              <a:rPr lang="en-US" altLang="en-US" sz="2400"/>
              <a:t>Misconception: objects with narrow tops are less stable</a:t>
            </a:r>
          </a:p>
        </p:txBody>
      </p:sp>
      <p:sp>
        <p:nvSpPr>
          <p:cNvPr id="35850" name="TextBox 13">
            <a:extLst>
              <a:ext uri="{FF2B5EF4-FFF2-40B4-BE49-F238E27FC236}">
                <a16:creationId xmlns:a16="http://schemas.microsoft.com/office/drawing/2014/main" id="{14275F68-7442-47BB-A11C-8E80D5A2F2D3}"/>
              </a:ext>
            </a:extLst>
          </p:cNvPr>
          <p:cNvSpPr txBox="1">
            <a:spLocks noChangeArrowheads="1"/>
          </p:cNvSpPr>
          <p:nvPr/>
        </p:nvSpPr>
        <p:spPr bwMode="auto">
          <a:xfrm>
            <a:off x="1795463" y="2622550"/>
            <a:ext cx="2393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r>
              <a:rPr lang="en-US" altLang="en-US"/>
              <a:t>Principle: low weight</a:t>
            </a:r>
          </a:p>
        </p:txBody>
      </p:sp>
      <p:grpSp>
        <p:nvGrpSpPr>
          <p:cNvPr id="18" name="Group 17">
            <a:extLst>
              <a:ext uri="{FF2B5EF4-FFF2-40B4-BE49-F238E27FC236}">
                <a16:creationId xmlns:a16="http://schemas.microsoft.com/office/drawing/2014/main" id="{BB22F52E-8D1C-437E-8E52-B3CDF85B149D}"/>
              </a:ext>
            </a:extLst>
          </p:cNvPr>
          <p:cNvGrpSpPr>
            <a:grpSpLocks/>
          </p:cNvGrpSpPr>
          <p:nvPr/>
        </p:nvGrpSpPr>
        <p:grpSpPr bwMode="auto">
          <a:xfrm>
            <a:off x="7504113" y="2035176"/>
            <a:ext cx="1835150" cy="492125"/>
            <a:chOff x="6973332" y="1969896"/>
            <a:chExt cx="1834630" cy="492870"/>
          </a:xfrm>
        </p:grpSpPr>
        <p:sp>
          <p:nvSpPr>
            <p:cNvPr id="19" name="Notched Right Arrow 18">
              <a:extLst>
                <a:ext uri="{FF2B5EF4-FFF2-40B4-BE49-F238E27FC236}">
                  <a16:creationId xmlns:a16="http://schemas.microsoft.com/office/drawing/2014/main" id="{E8887734-640E-4A84-8776-4A12493D8762}"/>
                </a:ext>
              </a:extLst>
            </p:cNvPr>
            <p:cNvSpPr/>
            <p:nvPr/>
          </p:nvSpPr>
          <p:spPr bwMode="auto">
            <a:xfrm flipH="1">
              <a:off x="6973332" y="2124117"/>
              <a:ext cx="590383" cy="338649"/>
            </a:xfrm>
            <a:prstGeom prst="notchedRightArrow">
              <a:avLst/>
            </a:prstGeom>
            <a:solidFill>
              <a:schemeClr val="bg1">
                <a:lumMod val="50000"/>
              </a:schemeClr>
            </a:solidFill>
            <a:ln w="12700" cap="flat" cmpd="sng" algn="ctr">
              <a:solidFill>
                <a:schemeClr val="tx1"/>
              </a:solidFill>
              <a:prstDash val="solid"/>
              <a:round/>
              <a:headEnd type="none" w="med" len="med"/>
              <a:tailEnd type="none" w="med" len="med"/>
            </a:ln>
            <a:effectLst/>
          </p:spPr>
          <p:txBody>
            <a:bodyPr/>
            <a:lstStyle/>
            <a:p>
              <a:pPr>
                <a:defRPr/>
              </a:pPr>
              <a:endParaRPr lang="en-US" sz="1600">
                <a:latin typeface="Times New Roman" charset="0"/>
                <a:ea typeface="ＭＳ Ｐゴシック" charset="0"/>
                <a:cs typeface="ＭＳ Ｐゴシック" charset="0"/>
              </a:endParaRPr>
            </a:p>
          </p:txBody>
        </p:sp>
        <p:sp>
          <p:nvSpPr>
            <p:cNvPr id="35858" name="TextBox 19">
              <a:extLst>
                <a:ext uri="{FF2B5EF4-FFF2-40B4-BE49-F238E27FC236}">
                  <a16:creationId xmlns:a16="http://schemas.microsoft.com/office/drawing/2014/main" id="{BB8F9077-1E08-466A-9FF6-6637C4BC2CA3}"/>
                </a:ext>
              </a:extLst>
            </p:cNvPr>
            <p:cNvSpPr txBox="1">
              <a:spLocks noChangeArrowheads="1"/>
            </p:cNvSpPr>
            <p:nvPr/>
          </p:nvSpPr>
          <p:spPr bwMode="auto">
            <a:xfrm>
              <a:off x="7635707" y="1969896"/>
              <a:ext cx="1172255" cy="46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pPr>
                <a:lnSpc>
                  <a:spcPts val="1400"/>
                </a:lnSpc>
              </a:pPr>
              <a:r>
                <a:rPr lang="en-US" altLang="en-US" sz="1800"/>
                <a:t>Student prediction</a:t>
              </a:r>
            </a:p>
          </p:txBody>
        </p:sp>
      </p:grpSp>
      <p:grpSp>
        <p:nvGrpSpPr>
          <p:cNvPr id="24" name="Group 23">
            <a:extLst>
              <a:ext uri="{FF2B5EF4-FFF2-40B4-BE49-F238E27FC236}">
                <a16:creationId xmlns:a16="http://schemas.microsoft.com/office/drawing/2014/main" id="{A34C05E4-9D3B-43B7-8579-B53359B9D1C9}"/>
              </a:ext>
            </a:extLst>
          </p:cNvPr>
          <p:cNvGrpSpPr>
            <a:grpSpLocks/>
          </p:cNvGrpSpPr>
          <p:nvPr/>
        </p:nvGrpSpPr>
        <p:grpSpPr bwMode="auto">
          <a:xfrm>
            <a:off x="5453064" y="2193925"/>
            <a:ext cx="1258887" cy="787400"/>
            <a:chOff x="6875643" y="1591988"/>
            <a:chExt cx="1258917" cy="786313"/>
          </a:xfrm>
        </p:grpSpPr>
        <p:sp>
          <p:nvSpPr>
            <p:cNvPr id="35855" name="Notched Right Arrow 24">
              <a:extLst>
                <a:ext uri="{FF2B5EF4-FFF2-40B4-BE49-F238E27FC236}">
                  <a16:creationId xmlns:a16="http://schemas.microsoft.com/office/drawing/2014/main" id="{44FE0A11-F4D9-4100-AB0C-E077941F1D3A}"/>
                </a:ext>
              </a:extLst>
            </p:cNvPr>
            <p:cNvSpPr>
              <a:spLocks noChangeArrowheads="1"/>
            </p:cNvSpPr>
            <p:nvPr/>
          </p:nvSpPr>
          <p:spPr bwMode="auto">
            <a:xfrm flipH="1">
              <a:off x="6875643" y="1591988"/>
              <a:ext cx="591171" cy="339410"/>
            </a:xfrm>
            <a:prstGeom prst="notchedRightArrow">
              <a:avLst>
                <a:gd name="adj1" fmla="val 50000"/>
                <a:gd name="adj2" fmla="val 50003"/>
              </a:avLst>
            </a:prstGeom>
            <a:solidFill>
              <a:srgbClr val="FF6600"/>
            </a:solidFill>
            <a:ln w="12700">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sz="1600"/>
            </a:p>
          </p:txBody>
        </p:sp>
        <p:sp>
          <p:nvSpPr>
            <p:cNvPr id="35856" name="TextBox 25">
              <a:extLst>
                <a:ext uri="{FF2B5EF4-FFF2-40B4-BE49-F238E27FC236}">
                  <a16:creationId xmlns:a16="http://schemas.microsoft.com/office/drawing/2014/main" id="{130B280C-0037-47F0-B306-005F19B05C36}"/>
                </a:ext>
              </a:extLst>
            </p:cNvPr>
            <p:cNvSpPr txBox="1">
              <a:spLocks noChangeArrowheads="1"/>
            </p:cNvSpPr>
            <p:nvPr/>
          </p:nvSpPr>
          <p:spPr bwMode="auto">
            <a:xfrm>
              <a:off x="7000735" y="1910652"/>
              <a:ext cx="1133825" cy="46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pPr>
                <a:lnSpc>
                  <a:spcPts val="1400"/>
                </a:lnSpc>
              </a:pPr>
              <a:r>
                <a:rPr lang="en-US" altLang="en-US" sz="1800"/>
                <a:t>Correct prediction</a:t>
              </a:r>
            </a:p>
          </p:txBody>
        </p:sp>
      </p:grpSp>
      <p:sp>
        <p:nvSpPr>
          <p:cNvPr id="35853" name="TextBox 20">
            <a:extLst>
              <a:ext uri="{FF2B5EF4-FFF2-40B4-BE49-F238E27FC236}">
                <a16:creationId xmlns:a16="http://schemas.microsoft.com/office/drawing/2014/main" id="{62B85308-14CA-48CF-B2DB-035C772DFFF6}"/>
              </a:ext>
            </a:extLst>
          </p:cNvPr>
          <p:cNvSpPr txBox="1">
            <a:spLocks noChangeArrowheads="1"/>
          </p:cNvSpPr>
          <p:nvPr/>
        </p:nvSpPr>
        <p:spPr bwMode="auto">
          <a:xfrm>
            <a:off x="3038475" y="5757863"/>
            <a:ext cx="60404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pPr algn="ctr"/>
            <a:r>
              <a:rPr lang="en-US" altLang="en-US" sz="2400"/>
              <a:t>If the table shakes, will these two blocks fall at the same time or will one fall first?</a:t>
            </a:r>
          </a:p>
        </p:txBody>
      </p:sp>
      <p:sp>
        <p:nvSpPr>
          <p:cNvPr id="22" name="TextBox 21">
            <a:extLst>
              <a:ext uri="{FF2B5EF4-FFF2-40B4-BE49-F238E27FC236}">
                <a16:creationId xmlns:a16="http://schemas.microsoft.com/office/drawing/2014/main" id="{397C675C-AB31-496E-97E7-6F686B21CA35}"/>
              </a:ext>
            </a:extLst>
          </p:cNvPr>
          <p:cNvSpPr txBox="1">
            <a:spLocks noChangeArrowheads="1"/>
          </p:cNvSpPr>
          <p:nvPr/>
        </p:nvSpPr>
        <p:spPr bwMode="auto">
          <a:xfrm>
            <a:off x="3413125" y="468314"/>
            <a:ext cx="545623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r>
              <a:rPr lang="en-US" altLang="en-US" sz="3200" i="1"/>
              <a:t>“because it’s pointy at the top”</a:t>
            </a:r>
          </a:p>
        </p:txBody>
      </p:sp>
      <p:sp>
        <p:nvSpPr>
          <p:cNvPr id="2" name="Date Placeholder 1">
            <a:extLst>
              <a:ext uri="{FF2B5EF4-FFF2-40B4-BE49-F238E27FC236}">
                <a16:creationId xmlns:a16="http://schemas.microsoft.com/office/drawing/2014/main" id="{A2538B7F-1CCA-4ABA-BCD8-E9885105B0E1}"/>
              </a:ext>
            </a:extLst>
          </p:cNvPr>
          <p:cNvSpPr>
            <a:spLocks noGrp="1"/>
          </p:cNvSpPr>
          <p:nvPr>
            <p:ph type="dt" sz="half" idx="10"/>
          </p:nvPr>
        </p:nvSpPr>
        <p:spPr/>
        <p:txBody>
          <a:bodyPr/>
          <a:lstStyle/>
          <a:p>
            <a:r>
              <a:rPr lang="en-US" smtClean="0"/>
              <a:t>2020-02-16</a:t>
            </a:r>
            <a:endParaRPr lang="en-US"/>
          </a:p>
        </p:txBody>
      </p:sp>
      <p:sp>
        <p:nvSpPr>
          <p:cNvPr id="3" name="Footer Placeholder 2">
            <a:extLst>
              <a:ext uri="{FF2B5EF4-FFF2-40B4-BE49-F238E27FC236}">
                <a16:creationId xmlns:a16="http://schemas.microsoft.com/office/drawing/2014/main" id="{BFDA46F9-F305-45EB-9F1B-20392B4D752F}"/>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4" name="Slide Number Placeholder 3">
            <a:extLst>
              <a:ext uri="{FF2B5EF4-FFF2-40B4-BE49-F238E27FC236}">
                <a16:creationId xmlns:a16="http://schemas.microsoft.com/office/drawing/2014/main" id="{CBB06340-26A2-43B4-91B4-559293661D49}"/>
              </a:ext>
            </a:extLst>
          </p:cNvPr>
          <p:cNvSpPr>
            <a:spLocks noGrp="1"/>
          </p:cNvSpPr>
          <p:nvPr>
            <p:ph type="sldNum" sz="quarter" idx="12"/>
          </p:nvPr>
        </p:nvSpPr>
        <p:spPr/>
        <p:txBody>
          <a:bodyPr/>
          <a:lstStyle/>
          <a:p>
            <a:fld id="{4BE96267-9501-4B49-939F-F116B0669874}" type="slidenum">
              <a:rPr lang="en-US" smtClean="0"/>
              <a:t>58</a:t>
            </a:fld>
            <a:endParaRPr lang="en-US"/>
          </a:p>
        </p:txBody>
      </p:sp>
    </p:spTree>
    <p:extLst>
      <p:ext uri="{BB962C8B-B14F-4D97-AF65-F5344CB8AC3E}">
        <p14:creationId xmlns:p14="http://schemas.microsoft.com/office/powerpoint/2010/main" val="355946532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6">
            <a:extLst>
              <a:ext uri="{FF2B5EF4-FFF2-40B4-BE49-F238E27FC236}">
                <a16:creationId xmlns:a16="http://schemas.microsoft.com/office/drawing/2014/main" id="{BE8DDAB0-FAEB-444B-97E5-4BE11604F578}"/>
              </a:ext>
            </a:extLst>
          </p:cNvPr>
          <p:cNvSpPr>
            <a:spLocks noChangeArrowheads="1"/>
          </p:cNvSpPr>
          <p:nvPr/>
        </p:nvSpPr>
        <p:spPr bwMode="auto">
          <a:xfrm>
            <a:off x="3657600" y="4114800"/>
            <a:ext cx="152400" cy="1752600"/>
          </a:xfrm>
          <a:prstGeom prst="rect">
            <a:avLst/>
          </a:prstGeom>
          <a:solidFill>
            <a:srgbClr val="9E6D32"/>
          </a:solidFill>
          <a:ln w="9525">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39938" name="Rectangle 7">
            <a:extLst>
              <a:ext uri="{FF2B5EF4-FFF2-40B4-BE49-F238E27FC236}">
                <a16:creationId xmlns:a16="http://schemas.microsoft.com/office/drawing/2014/main" id="{77275FCC-B685-429F-9371-F94A90DCE5F2}"/>
              </a:ext>
            </a:extLst>
          </p:cNvPr>
          <p:cNvSpPr>
            <a:spLocks noChangeArrowheads="1"/>
          </p:cNvSpPr>
          <p:nvPr/>
        </p:nvSpPr>
        <p:spPr bwMode="auto">
          <a:xfrm>
            <a:off x="4038600" y="3998913"/>
            <a:ext cx="152400" cy="1752600"/>
          </a:xfrm>
          <a:prstGeom prst="rect">
            <a:avLst/>
          </a:prstGeom>
          <a:solidFill>
            <a:srgbClr val="9E6D32"/>
          </a:solidFill>
          <a:ln w="9525">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39939" name="Rectangle 8">
            <a:extLst>
              <a:ext uri="{FF2B5EF4-FFF2-40B4-BE49-F238E27FC236}">
                <a16:creationId xmlns:a16="http://schemas.microsoft.com/office/drawing/2014/main" id="{F8B6710A-0B49-46C1-A562-913A5FFF1A0E}"/>
              </a:ext>
            </a:extLst>
          </p:cNvPr>
          <p:cNvSpPr>
            <a:spLocks noChangeArrowheads="1"/>
          </p:cNvSpPr>
          <p:nvPr/>
        </p:nvSpPr>
        <p:spPr bwMode="auto">
          <a:xfrm>
            <a:off x="7848600" y="4002088"/>
            <a:ext cx="152400" cy="1752600"/>
          </a:xfrm>
          <a:prstGeom prst="rect">
            <a:avLst/>
          </a:prstGeom>
          <a:solidFill>
            <a:srgbClr val="9E6D32"/>
          </a:solidFill>
          <a:ln w="9525">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39940" name="Rectangle 9">
            <a:extLst>
              <a:ext uri="{FF2B5EF4-FFF2-40B4-BE49-F238E27FC236}">
                <a16:creationId xmlns:a16="http://schemas.microsoft.com/office/drawing/2014/main" id="{D1AEC01A-E085-4952-B7A3-F379F83C8896}"/>
              </a:ext>
            </a:extLst>
          </p:cNvPr>
          <p:cNvSpPr>
            <a:spLocks noChangeArrowheads="1"/>
          </p:cNvSpPr>
          <p:nvPr/>
        </p:nvSpPr>
        <p:spPr bwMode="auto">
          <a:xfrm>
            <a:off x="8229600" y="4114800"/>
            <a:ext cx="152400" cy="1752600"/>
          </a:xfrm>
          <a:prstGeom prst="rect">
            <a:avLst/>
          </a:prstGeom>
          <a:solidFill>
            <a:srgbClr val="9E6D32"/>
          </a:solidFill>
          <a:ln w="9525">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39941" name="Can 5">
            <a:extLst>
              <a:ext uri="{FF2B5EF4-FFF2-40B4-BE49-F238E27FC236}">
                <a16:creationId xmlns:a16="http://schemas.microsoft.com/office/drawing/2014/main" id="{AE5B7AEC-D704-4AF6-A4AA-D7FFC7A30660}"/>
              </a:ext>
            </a:extLst>
          </p:cNvPr>
          <p:cNvSpPr>
            <a:spLocks noChangeArrowheads="1"/>
          </p:cNvSpPr>
          <p:nvPr/>
        </p:nvSpPr>
        <p:spPr bwMode="auto">
          <a:xfrm>
            <a:off x="3200400" y="3773488"/>
            <a:ext cx="5638800" cy="381000"/>
          </a:xfrm>
          <a:prstGeom prst="can">
            <a:avLst>
              <a:gd name="adj" fmla="val 50000"/>
            </a:avLst>
          </a:prstGeom>
          <a:solidFill>
            <a:srgbClr val="9E6D32"/>
          </a:solidFill>
          <a:ln w="9525">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grpSp>
        <p:nvGrpSpPr>
          <p:cNvPr id="39942" name="Group 1">
            <a:extLst>
              <a:ext uri="{FF2B5EF4-FFF2-40B4-BE49-F238E27FC236}">
                <a16:creationId xmlns:a16="http://schemas.microsoft.com/office/drawing/2014/main" id="{A848CEBE-3BEB-403A-BBD0-6A7B7D471CD0}"/>
              </a:ext>
            </a:extLst>
          </p:cNvPr>
          <p:cNvGrpSpPr>
            <a:grpSpLocks/>
          </p:cNvGrpSpPr>
          <p:nvPr/>
        </p:nvGrpSpPr>
        <p:grpSpPr bwMode="auto">
          <a:xfrm>
            <a:off x="4537075" y="1905000"/>
            <a:ext cx="914400" cy="1981200"/>
            <a:chOff x="3048000" y="1905000"/>
            <a:chExt cx="914400" cy="1981200"/>
          </a:xfrm>
        </p:grpSpPr>
        <p:sp>
          <p:nvSpPr>
            <p:cNvPr id="39958" name="Rectangle 3">
              <a:extLst>
                <a:ext uri="{FF2B5EF4-FFF2-40B4-BE49-F238E27FC236}">
                  <a16:creationId xmlns:a16="http://schemas.microsoft.com/office/drawing/2014/main" id="{0B35B6BE-970E-4806-93C5-55D9780F596B}"/>
                </a:ext>
              </a:extLst>
            </p:cNvPr>
            <p:cNvSpPr>
              <a:spLocks noChangeArrowheads="1"/>
            </p:cNvSpPr>
            <p:nvPr/>
          </p:nvSpPr>
          <p:spPr bwMode="auto">
            <a:xfrm>
              <a:off x="3048000" y="1905000"/>
              <a:ext cx="457200" cy="1981200"/>
            </a:xfrm>
            <a:prstGeom prst="rect">
              <a:avLst/>
            </a:prstGeom>
            <a:solidFill>
              <a:schemeClr val="accent1"/>
            </a:solidFill>
            <a:ln w="9525">
              <a:solidFill>
                <a:schemeClr val="tx1"/>
              </a:solidFill>
              <a:miter lim="800000"/>
              <a:headEnd/>
              <a:tailEnd/>
            </a:ln>
          </p:spPr>
          <p:txBody>
            <a:bodyPr wrap="none" anchor="ct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39959" name="Rectangle 3">
              <a:extLst>
                <a:ext uri="{FF2B5EF4-FFF2-40B4-BE49-F238E27FC236}">
                  <a16:creationId xmlns:a16="http://schemas.microsoft.com/office/drawing/2014/main" id="{025F693E-E9D2-42D6-B6B1-0122E0511AB7}"/>
                </a:ext>
              </a:extLst>
            </p:cNvPr>
            <p:cNvSpPr>
              <a:spLocks noChangeArrowheads="1"/>
            </p:cNvSpPr>
            <p:nvPr/>
          </p:nvSpPr>
          <p:spPr bwMode="auto">
            <a:xfrm>
              <a:off x="3048000" y="3505200"/>
              <a:ext cx="914400" cy="381000"/>
            </a:xfrm>
            <a:prstGeom prst="rect">
              <a:avLst/>
            </a:prstGeom>
            <a:solidFill>
              <a:schemeClr val="accent1"/>
            </a:solidFill>
            <a:ln w="9525">
              <a:solidFill>
                <a:schemeClr val="tx1"/>
              </a:solidFill>
              <a:miter lim="800000"/>
              <a:headEnd/>
              <a:tailEnd/>
            </a:ln>
          </p:spPr>
          <p:txBody>
            <a:bodyPr wrap="none" anchor="ct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39960" name="Rectangle 1">
              <a:extLst>
                <a:ext uri="{FF2B5EF4-FFF2-40B4-BE49-F238E27FC236}">
                  <a16:creationId xmlns:a16="http://schemas.microsoft.com/office/drawing/2014/main" id="{8108AFBE-9F4C-494A-AE70-67A98269DB02}"/>
                </a:ext>
              </a:extLst>
            </p:cNvPr>
            <p:cNvSpPr>
              <a:spLocks noChangeArrowheads="1"/>
            </p:cNvSpPr>
            <p:nvPr/>
          </p:nvSpPr>
          <p:spPr bwMode="auto">
            <a:xfrm>
              <a:off x="3055679" y="3352800"/>
              <a:ext cx="436428" cy="265700"/>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grpSp>
      <p:grpSp>
        <p:nvGrpSpPr>
          <p:cNvPr id="39943" name="Group 2">
            <a:extLst>
              <a:ext uri="{FF2B5EF4-FFF2-40B4-BE49-F238E27FC236}">
                <a16:creationId xmlns:a16="http://schemas.microsoft.com/office/drawing/2014/main" id="{8D548F8E-FF41-4211-9469-90DA2ABD6D41}"/>
              </a:ext>
            </a:extLst>
          </p:cNvPr>
          <p:cNvGrpSpPr>
            <a:grpSpLocks/>
          </p:cNvGrpSpPr>
          <p:nvPr/>
        </p:nvGrpSpPr>
        <p:grpSpPr bwMode="auto">
          <a:xfrm>
            <a:off x="6572250" y="1905000"/>
            <a:ext cx="914400" cy="1981200"/>
            <a:chOff x="4876800" y="1905000"/>
            <a:chExt cx="914400" cy="1981200"/>
          </a:xfrm>
        </p:grpSpPr>
        <p:sp>
          <p:nvSpPr>
            <p:cNvPr id="39955" name="Rectangle 3">
              <a:extLst>
                <a:ext uri="{FF2B5EF4-FFF2-40B4-BE49-F238E27FC236}">
                  <a16:creationId xmlns:a16="http://schemas.microsoft.com/office/drawing/2014/main" id="{DC2E97E1-35BB-490B-9296-242760B28DE8}"/>
                </a:ext>
              </a:extLst>
            </p:cNvPr>
            <p:cNvSpPr>
              <a:spLocks noChangeArrowheads="1"/>
            </p:cNvSpPr>
            <p:nvPr/>
          </p:nvSpPr>
          <p:spPr bwMode="auto">
            <a:xfrm>
              <a:off x="5105400" y="1905000"/>
              <a:ext cx="457200" cy="1981200"/>
            </a:xfrm>
            <a:prstGeom prst="rect">
              <a:avLst/>
            </a:prstGeom>
            <a:solidFill>
              <a:schemeClr val="accent1"/>
            </a:solidFill>
            <a:ln w="9525">
              <a:solidFill>
                <a:schemeClr val="tx1"/>
              </a:solidFill>
              <a:miter lim="800000"/>
              <a:headEnd/>
              <a:tailEnd/>
            </a:ln>
          </p:spPr>
          <p:txBody>
            <a:bodyPr wrap="none" anchor="ct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39956" name="Rectangle 3">
              <a:extLst>
                <a:ext uri="{FF2B5EF4-FFF2-40B4-BE49-F238E27FC236}">
                  <a16:creationId xmlns:a16="http://schemas.microsoft.com/office/drawing/2014/main" id="{CD0695B4-1DA6-4454-B208-5448500221C2}"/>
                </a:ext>
              </a:extLst>
            </p:cNvPr>
            <p:cNvSpPr>
              <a:spLocks noChangeArrowheads="1"/>
            </p:cNvSpPr>
            <p:nvPr/>
          </p:nvSpPr>
          <p:spPr bwMode="auto">
            <a:xfrm>
              <a:off x="4876800" y="3505200"/>
              <a:ext cx="914400" cy="381000"/>
            </a:xfrm>
            <a:prstGeom prst="rect">
              <a:avLst/>
            </a:prstGeom>
            <a:solidFill>
              <a:schemeClr val="accent1"/>
            </a:solidFill>
            <a:ln w="9525">
              <a:solidFill>
                <a:schemeClr val="tx1"/>
              </a:solidFill>
              <a:miter lim="800000"/>
              <a:headEnd/>
              <a:tailEnd/>
            </a:ln>
          </p:spPr>
          <p:txBody>
            <a:bodyPr wrap="none" anchor="ct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39957" name="Rectangle 12">
              <a:extLst>
                <a:ext uri="{FF2B5EF4-FFF2-40B4-BE49-F238E27FC236}">
                  <a16:creationId xmlns:a16="http://schemas.microsoft.com/office/drawing/2014/main" id="{50DD7A19-5431-44D8-8EF1-DCDB61C6549A}"/>
                </a:ext>
              </a:extLst>
            </p:cNvPr>
            <p:cNvSpPr>
              <a:spLocks noChangeArrowheads="1"/>
            </p:cNvSpPr>
            <p:nvPr/>
          </p:nvSpPr>
          <p:spPr bwMode="auto">
            <a:xfrm>
              <a:off x="5116135" y="3352800"/>
              <a:ext cx="436428" cy="265700"/>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grpSp>
      <p:sp>
        <p:nvSpPr>
          <p:cNvPr id="19" name="TextBox 18">
            <a:extLst>
              <a:ext uri="{FF2B5EF4-FFF2-40B4-BE49-F238E27FC236}">
                <a16:creationId xmlns:a16="http://schemas.microsoft.com/office/drawing/2014/main" id="{D7196AB0-19CD-4516-B670-EC50AB22B078}"/>
              </a:ext>
            </a:extLst>
          </p:cNvPr>
          <p:cNvSpPr txBox="1">
            <a:spLocks noChangeArrowheads="1"/>
          </p:cNvSpPr>
          <p:nvPr/>
        </p:nvSpPr>
        <p:spPr bwMode="auto">
          <a:xfrm>
            <a:off x="2679701" y="369889"/>
            <a:ext cx="643096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pPr algn="ctr"/>
            <a:r>
              <a:rPr lang="en-US" altLang="en-US" sz="3200" i="1"/>
              <a:t>“because they both have the same amount of support”</a:t>
            </a:r>
          </a:p>
        </p:txBody>
      </p:sp>
      <p:sp>
        <p:nvSpPr>
          <p:cNvPr id="39946" name="TextBox 19">
            <a:extLst>
              <a:ext uri="{FF2B5EF4-FFF2-40B4-BE49-F238E27FC236}">
                <a16:creationId xmlns:a16="http://schemas.microsoft.com/office/drawing/2014/main" id="{617E1F20-DC7F-45BB-A971-44E50EC19285}"/>
              </a:ext>
            </a:extLst>
          </p:cNvPr>
          <p:cNvSpPr txBox="1">
            <a:spLocks noChangeArrowheads="1"/>
          </p:cNvSpPr>
          <p:nvPr/>
        </p:nvSpPr>
        <p:spPr bwMode="auto">
          <a:xfrm>
            <a:off x="1795464" y="2622550"/>
            <a:ext cx="2314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r>
              <a:rPr lang="en-US" altLang="en-US"/>
              <a:t>Principle: Symmetry</a:t>
            </a:r>
          </a:p>
        </p:txBody>
      </p:sp>
      <p:grpSp>
        <p:nvGrpSpPr>
          <p:cNvPr id="5" name="Group 31">
            <a:extLst>
              <a:ext uri="{FF2B5EF4-FFF2-40B4-BE49-F238E27FC236}">
                <a16:creationId xmlns:a16="http://schemas.microsoft.com/office/drawing/2014/main" id="{2FFEEC64-089D-456F-A252-393766706F7D}"/>
              </a:ext>
            </a:extLst>
          </p:cNvPr>
          <p:cNvGrpSpPr>
            <a:grpSpLocks/>
          </p:cNvGrpSpPr>
          <p:nvPr/>
        </p:nvGrpSpPr>
        <p:grpSpPr bwMode="auto">
          <a:xfrm>
            <a:off x="5305426" y="2732088"/>
            <a:ext cx="1260475" cy="785812"/>
            <a:chOff x="6875643" y="1591988"/>
            <a:chExt cx="1258917" cy="786313"/>
          </a:xfrm>
        </p:grpSpPr>
        <p:sp>
          <p:nvSpPr>
            <p:cNvPr id="39953" name="Notched Right Arrow 24">
              <a:extLst>
                <a:ext uri="{FF2B5EF4-FFF2-40B4-BE49-F238E27FC236}">
                  <a16:creationId xmlns:a16="http://schemas.microsoft.com/office/drawing/2014/main" id="{10A6D5AA-3CE1-46EA-9BE9-F16B2DB08595}"/>
                </a:ext>
              </a:extLst>
            </p:cNvPr>
            <p:cNvSpPr>
              <a:spLocks noChangeArrowheads="1"/>
            </p:cNvSpPr>
            <p:nvPr/>
          </p:nvSpPr>
          <p:spPr bwMode="auto">
            <a:xfrm flipH="1">
              <a:off x="6875643" y="1591988"/>
              <a:ext cx="591171" cy="339410"/>
            </a:xfrm>
            <a:prstGeom prst="notchedRightArrow">
              <a:avLst>
                <a:gd name="adj1" fmla="val 50000"/>
                <a:gd name="adj2" fmla="val 50003"/>
              </a:avLst>
            </a:prstGeom>
            <a:solidFill>
              <a:srgbClr val="FF6600"/>
            </a:solidFill>
            <a:ln w="12700">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sz="1600"/>
            </a:p>
          </p:txBody>
        </p:sp>
        <p:sp>
          <p:nvSpPr>
            <p:cNvPr id="39954" name="TextBox 25">
              <a:extLst>
                <a:ext uri="{FF2B5EF4-FFF2-40B4-BE49-F238E27FC236}">
                  <a16:creationId xmlns:a16="http://schemas.microsoft.com/office/drawing/2014/main" id="{09F47E8A-0576-4DA1-BA8F-D09E10EE5E0E}"/>
                </a:ext>
              </a:extLst>
            </p:cNvPr>
            <p:cNvSpPr txBox="1">
              <a:spLocks noChangeArrowheads="1"/>
            </p:cNvSpPr>
            <p:nvPr/>
          </p:nvSpPr>
          <p:spPr bwMode="auto">
            <a:xfrm>
              <a:off x="7000735" y="1910652"/>
              <a:ext cx="1133825" cy="46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pPr>
                <a:lnSpc>
                  <a:spcPts val="1400"/>
                </a:lnSpc>
              </a:pPr>
              <a:r>
                <a:rPr lang="en-US" altLang="en-US" sz="1800"/>
                <a:t>Correct prediction</a:t>
              </a:r>
            </a:p>
          </p:txBody>
        </p:sp>
      </p:grpSp>
      <p:grpSp>
        <p:nvGrpSpPr>
          <p:cNvPr id="6" name="Group 30">
            <a:extLst>
              <a:ext uri="{FF2B5EF4-FFF2-40B4-BE49-F238E27FC236}">
                <a16:creationId xmlns:a16="http://schemas.microsoft.com/office/drawing/2014/main" id="{B8C6E09F-BAB3-45EA-91DA-00C2D11B41E7}"/>
              </a:ext>
            </a:extLst>
          </p:cNvPr>
          <p:cNvGrpSpPr>
            <a:grpSpLocks/>
          </p:cNvGrpSpPr>
          <p:nvPr/>
        </p:nvGrpSpPr>
        <p:grpSpPr bwMode="auto">
          <a:xfrm>
            <a:off x="5289550" y="1709738"/>
            <a:ext cx="1265238" cy="742950"/>
            <a:chOff x="6240672" y="1921056"/>
            <a:chExt cx="1264794" cy="742952"/>
          </a:xfrm>
        </p:grpSpPr>
        <p:sp>
          <p:nvSpPr>
            <p:cNvPr id="28" name="Notched Right Arrow 27">
              <a:extLst>
                <a:ext uri="{FF2B5EF4-FFF2-40B4-BE49-F238E27FC236}">
                  <a16:creationId xmlns:a16="http://schemas.microsoft.com/office/drawing/2014/main" id="{A9D196B5-4FEF-4305-995C-BAE8EB3BA31F}"/>
                </a:ext>
              </a:extLst>
            </p:cNvPr>
            <p:cNvSpPr/>
            <p:nvPr/>
          </p:nvSpPr>
          <p:spPr bwMode="auto">
            <a:xfrm flipH="1">
              <a:off x="6240672" y="2317932"/>
              <a:ext cx="591930" cy="339726"/>
            </a:xfrm>
            <a:prstGeom prst="notchedRightArrow">
              <a:avLst/>
            </a:prstGeom>
            <a:solidFill>
              <a:schemeClr val="bg1">
                <a:lumMod val="50000"/>
              </a:schemeClr>
            </a:solidFill>
            <a:ln w="12700" cap="flat" cmpd="sng" algn="ctr">
              <a:solidFill>
                <a:schemeClr val="tx1"/>
              </a:solidFill>
              <a:prstDash val="solid"/>
              <a:round/>
              <a:headEnd type="none" w="med" len="med"/>
              <a:tailEnd type="none" w="med" len="med"/>
            </a:ln>
            <a:effectLst/>
          </p:spPr>
          <p:txBody>
            <a:bodyPr/>
            <a:lstStyle/>
            <a:p>
              <a:pPr>
                <a:defRPr/>
              </a:pPr>
              <a:endParaRPr lang="en-US" sz="1600">
                <a:latin typeface="Times New Roman" charset="0"/>
                <a:ea typeface="ＭＳ Ｐゴシック" charset="0"/>
                <a:cs typeface="ＭＳ Ｐゴシック" charset="0"/>
              </a:endParaRPr>
            </a:p>
          </p:txBody>
        </p:sp>
        <p:sp>
          <p:nvSpPr>
            <p:cNvPr id="39951" name="TextBox 28">
              <a:extLst>
                <a:ext uri="{FF2B5EF4-FFF2-40B4-BE49-F238E27FC236}">
                  <a16:creationId xmlns:a16="http://schemas.microsoft.com/office/drawing/2014/main" id="{FCA5D297-ED11-47F3-B17A-240FB66E5774}"/>
                </a:ext>
              </a:extLst>
            </p:cNvPr>
            <p:cNvSpPr txBox="1">
              <a:spLocks noChangeArrowheads="1"/>
            </p:cNvSpPr>
            <p:nvPr/>
          </p:nvSpPr>
          <p:spPr bwMode="auto">
            <a:xfrm>
              <a:off x="6333211" y="1921056"/>
              <a:ext cx="1172255" cy="46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pPr>
                <a:lnSpc>
                  <a:spcPts val="1400"/>
                </a:lnSpc>
              </a:pPr>
              <a:r>
                <a:rPr lang="en-US" altLang="en-US" sz="1800"/>
                <a:t>Student prediction</a:t>
              </a:r>
            </a:p>
          </p:txBody>
        </p:sp>
        <p:sp>
          <p:nvSpPr>
            <p:cNvPr id="30" name="Notched Right Arrow 29">
              <a:extLst>
                <a:ext uri="{FF2B5EF4-FFF2-40B4-BE49-F238E27FC236}">
                  <a16:creationId xmlns:a16="http://schemas.microsoft.com/office/drawing/2014/main" id="{E8E98485-3133-4D4C-84F8-CD7366282B9A}"/>
                </a:ext>
              </a:extLst>
            </p:cNvPr>
            <p:cNvSpPr/>
            <p:nvPr/>
          </p:nvSpPr>
          <p:spPr bwMode="auto">
            <a:xfrm>
              <a:off x="6881797" y="2324282"/>
              <a:ext cx="590343" cy="339726"/>
            </a:xfrm>
            <a:prstGeom prst="notchedRightArrow">
              <a:avLst/>
            </a:prstGeom>
            <a:solidFill>
              <a:schemeClr val="bg1">
                <a:lumMod val="50000"/>
              </a:schemeClr>
            </a:solidFill>
            <a:ln w="12700" cap="flat" cmpd="sng" algn="ctr">
              <a:solidFill>
                <a:schemeClr val="tx1"/>
              </a:solidFill>
              <a:prstDash val="solid"/>
              <a:round/>
              <a:headEnd type="none" w="med" len="med"/>
              <a:tailEnd type="none" w="med" len="med"/>
            </a:ln>
            <a:effectLst/>
          </p:spPr>
          <p:txBody>
            <a:bodyPr/>
            <a:lstStyle/>
            <a:p>
              <a:pPr>
                <a:defRPr/>
              </a:pPr>
              <a:endParaRPr lang="en-US" sz="1600">
                <a:latin typeface="Times New Roman" charset="0"/>
                <a:ea typeface="ＭＳ Ｐゴシック" charset="0"/>
                <a:cs typeface="ＭＳ Ｐゴシック" charset="0"/>
              </a:endParaRPr>
            </a:p>
          </p:txBody>
        </p:sp>
      </p:grpSp>
      <p:sp>
        <p:nvSpPr>
          <p:cNvPr id="39949" name="TextBox 26">
            <a:extLst>
              <a:ext uri="{FF2B5EF4-FFF2-40B4-BE49-F238E27FC236}">
                <a16:creationId xmlns:a16="http://schemas.microsoft.com/office/drawing/2014/main" id="{2F9F53AA-8283-4527-801D-35FF805631A5}"/>
              </a:ext>
            </a:extLst>
          </p:cNvPr>
          <p:cNvSpPr txBox="1">
            <a:spLocks noChangeArrowheads="1"/>
          </p:cNvSpPr>
          <p:nvPr/>
        </p:nvSpPr>
        <p:spPr bwMode="auto">
          <a:xfrm>
            <a:off x="3038475" y="5757863"/>
            <a:ext cx="60404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pPr algn="ctr"/>
            <a:r>
              <a:rPr lang="en-US" altLang="en-US" sz="2400"/>
              <a:t>If the table shakes, will these two blocks fall at the same time or will one fall first?</a:t>
            </a:r>
          </a:p>
        </p:txBody>
      </p:sp>
      <p:sp>
        <p:nvSpPr>
          <p:cNvPr id="2" name="Date Placeholder 1">
            <a:extLst>
              <a:ext uri="{FF2B5EF4-FFF2-40B4-BE49-F238E27FC236}">
                <a16:creationId xmlns:a16="http://schemas.microsoft.com/office/drawing/2014/main" id="{34C0E08A-0882-451B-B9F3-54064C7B07FD}"/>
              </a:ext>
            </a:extLst>
          </p:cNvPr>
          <p:cNvSpPr>
            <a:spLocks noGrp="1"/>
          </p:cNvSpPr>
          <p:nvPr>
            <p:ph type="dt" sz="half" idx="10"/>
          </p:nvPr>
        </p:nvSpPr>
        <p:spPr/>
        <p:txBody>
          <a:bodyPr/>
          <a:lstStyle/>
          <a:p>
            <a:r>
              <a:rPr lang="en-US" smtClean="0"/>
              <a:t>2020-02-16</a:t>
            </a:r>
            <a:endParaRPr lang="en-US"/>
          </a:p>
        </p:txBody>
      </p:sp>
      <p:sp>
        <p:nvSpPr>
          <p:cNvPr id="3" name="Footer Placeholder 2">
            <a:extLst>
              <a:ext uri="{FF2B5EF4-FFF2-40B4-BE49-F238E27FC236}">
                <a16:creationId xmlns:a16="http://schemas.microsoft.com/office/drawing/2014/main" id="{07474E5B-B1DB-49F9-BBB3-684AFD9933A5}"/>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4" name="Slide Number Placeholder 3">
            <a:extLst>
              <a:ext uri="{FF2B5EF4-FFF2-40B4-BE49-F238E27FC236}">
                <a16:creationId xmlns:a16="http://schemas.microsoft.com/office/drawing/2014/main" id="{E94B0A12-C21B-442B-986F-E4ED7AB5DB78}"/>
              </a:ext>
            </a:extLst>
          </p:cNvPr>
          <p:cNvSpPr>
            <a:spLocks noGrp="1"/>
          </p:cNvSpPr>
          <p:nvPr>
            <p:ph type="sldNum" sz="quarter" idx="12"/>
          </p:nvPr>
        </p:nvSpPr>
        <p:spPr/>
        <p:txBody>
          <a:bodyPr/>
          <a:lstStyle/>
          <a:p>
            <a:fld id="{4BE96267-9501-4B49-939F-F116B0669874}" type="slidenum">
              <a:rPr lang="en-US" smtClean="0"/>
              <a:t>59</a:t>
            </a:fld>
            <a:endParaRPr lang="en-US"/>
          </a:p>
        </p:txBody>
      </p:sp>
    </p:spTree>
    <p:extLst>
      <p:ext uri="{BB962C8B-B14F-4D97-AF65-F5344CB8AC3E}">
        <p14:creationId xmlns:p14="http://schemas.microsoft.com/office/powerpoint/2010/main" val="130543918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6AC5D8E-D434-48A5-BBF7-605796AB70D2}"/>
              </a:ext>
            </a:extLst>
          </p:cNvPr>
          <p:cNvGraphicFramePr>
            <a:graphicFrameLocks noGrp="1"/>
          </p:cNvGraphicFramePr>
          <p:nvPr>
            <p:extLst>
              <p:ext uri="{D42A27DB-BD31-4B8C-83A1-F6EECF244321}">
                <p14:modId xmlns:p14="http://schemas.microsoft.com/office/powerpoint/2010/main" val="1130042012"/>
              </p:ext>
            </p:extLst>
          </p:nvPr>
        </p:nvGraphicFramePr>
        <p:xfrm>
          <a:off x="5153025" y="273135"/>
          <a:ext cx="6200775" cy="6151339"/>
        </p:xfrm>
        <a:graphic>
          <a:graphicData uri="http://schemas.openxmlformats.org/drawingml/2006/table">
            <a:tbl>
              <a:tblPr firstRow="1" firstCol="1" bandRow="1">
                <a:tableStyleId>{2D5ABB26-0587-4C30-8999-92F81FD0307C}</a:tableStyleId>
              </a:tblPr>
              <a:tblGrid>
                <a:gridCol w="505557">
                  <a:extLst>
                    <a:ext uri="{9D8B030D-6E8A-4147-A177-3AD203B41FA5}">
                      <a16:colId xmlns:a16="http://schemas.microsoft.com/office/drawing/2014/main" val="3561318827"/>
                    </a:ext>
                  </a:extLst>
                </a:gridCol>
                <a:gridCol w="416430">
                  <a:extLst>
                    <a:ext uri="{9D8B030D-6E8A-4147-A177-3AD203B41FA5}">
                      <a16:colId xmlns:a16="http://schemas.microsoft.com/office/drawing/2014/main" val="1645843848"/>
                    </a:ext>
                  </a:extLst>
                </a:gridCol>
                <a:gridCol w="1799785">
                  <a:extLst>
                    <a:ext uri="{9D8B030D-6E8A-4147-A177-3AD203B41FA5}">
                      <a16:colId xmlns:a16="http://schemas.microsoft.com/office/drawing/2014/main" val="4126774487"/>
                    </a:ext>
                  </a:extLst>
                </a:gridCol>
                <a:gridCol w="1446485">
                  <a:extLst>
                    <a:ext uri="{9D8B030D-6E8A-4147-A177-3AD203B41FA5}">
                      <a16:colId xmlns:a16="http://schemas.microsoft.com/office/drawing/2014/main" val="3211006409"/>
                    </a:ext>
                  </a:extLst>
                </a:gridCol>
                <a:gridCol w="737118">
                  <a:extLst>
                    <a:ext uri="{9D8B030D-6E8A-4147-A177-3AD203B41FA5}">
                      <a16:colId xmlns:a16="http://schemas.microsoft.com/office/drawing/2014/main" val="1737189493"/>
                    </a:ext>
                  </a:extLst>
                </a:gridCol>
                <a:gridCol w="1295400">
                  <a:extLst>
                    <a:ext uri="{9D8B030D-6E8A-4147-A177-3AD203B41FA5}">
                      <a16:colId xmlns:a16="http://schemas.microsoft.com/office/drawing/2014/main" val="4044193025"/>
                    </a:ext>
                  </a:extLst>
                </a:gridCol>
              </a:tblGrid>
              <a:tr h="146279">
                <a:tc>
                  <a:txBody>
                    <a:bodyPr/>
                    <a:lstStyle/>
                    <a:p>
                      <a:pPr rtl="0" fontAlgn="t"/>
                      <a:endParaRPr lang="en-US" sz="900" dirty="0">
                        <a:effectLst/>
                      </a:endParaRPr>
                    </a:p>
                  </a:txBody>
                  <a:tcPr marL="28575" marR="28575" marT="19050" marB="19050">
                    <a:lnB w="12700" cap="flat" cmpd="sng" algn="ctr">
                      <a:solidFill>
                        <a:schemeClr val="tx1"/>
                      </a:solidFill>
                      <a:prstDash val="solid"/>
                      <a:round/>
                      <a:headEnd type="none" w="med" len="med"/>
                      <a:tailEnd type="none" w="med" len="med"/>
                    </a:lnB>
                  </a:tcPr>
                </a:tc>
                <a:tc>
                  <a:txBody>
                    <a:bodyPr/>
                    <a:lstStyle/>
                    <a:p>
                      <a:pPr rtl="0" fontAlgn="t"/>
                      <a:endParaRPr lang="en-US" sz="900">
                        <a:effectLst/>
                      </a:endParaRPr>
                    </a:p>
                  </a:txBody>
                  <a:tcPr marL="28575" marR="28575" marT="19050" marB="19050">
                    <a:lnB w="12700" cap="flat" cmpd="sng" algn="ctr">
                      <a:solidFill>
                        <a:schemeClr val="tx1"/>
                      </a:solidFill>
                      <a:prstDash val="solid"/>
                      <a:round/>
                      <a:headEnd type="none" w="med" len="med"/>
                      <a:tailEnd type="none" w="med" len="med"/>
                    </a:lnB>
                  </a:tcPr>
                </a:tc>
                <a:tc>
                  <a:txBody>
                    <a:bodyPr/>
                    <a:lstStyle/>
                    <a:p>
                      <a:pPr rtl="0" fontAlgn="t"/>
                      <a:r>
                        <a:rPr lang="en-US" sz="900" b="1" dirty="0">
                          <a:effectLst/>
                        </a:rPr>
                        <a:t>Topic</a:t>
                      </a:r>
                    </a:p>
                  </a:txBody>
                  <a:tcPr marL="28575" marR="28575" marT="19050" marB="19050">
                    <a:lnB w="12700" cap="flat" cmpd="sng" algn="ctr">
                      <a:solidFill>
                        <a:schemeClr val="tx1"/>
                      </a:solidFill>
                      <a:prstDash val="solid"/>
                      <a:round/>
                      <a:headEnd type="none" w="med" len="med"/>
                      <a:tailEnd type="none" w="med" len="med"/>
                    </a:lnB>
                  </a:tcPr>
                </a:tc>
                <a:tc>
                  <a:txBody>
                    <a:bodyPr/>
                    <a:lstStyle/>
                    <a:p>
                      <a:pPr rtl="0" fontAlgn="t"/>
                      <a:r>
                        <a:rPr lang="en-US" sz="900" b="1" dirty="0">
                          <a:effectLst/>
                        </a:rPr>
                        <a:t>Assignments</a:t>
                      </a:r>
                    </a:p>
                  </a:txBody>
                  <a:tcPr marL="28575" marR="28575" marT="19050" marB="19050">
                    <a:lnB w="12700" cap="flat" cmpd="sng" algn="ctr">
                      <a:solidFill>
                        <a:schemeClr val="tx1"/>
                      </a:solidFill>
                      <a:prstDash val="solid"/>
                      <a:round/>
                      <a:headEnd type="none" w="med" len="med"/>
                      <a:tailEnd type="none" w="med" len="med"/>
                    </a:lnB>
                  </a:tcPr>
                </a:tc>
                <a:tc>
                  <a:txBody>
                    <a:bodyPr/>
                    <a:lstStyle/>
                    <a:p>
                      <a:pPr rtl="0" fontAlgn="t"/>
                      <a:r>
                        <a:rPr lang="en-US" sz="900" b="1">
                          <a:effectLst/>
                        </a:rPr>
                        <a:t>Blog Posts</a:t>
                      </a:r>
                    </a:p>
                  </a:txBody>
                  <a:tcPr marL="28575" marR="28575" marT="19050" marB="19050">
                    <a:lnB w="12700" cap="flat" cmpd="sng" algn="ctr">
                      <a:solidFill>
                        <a:schemeClr val="tx1"/>
                      </a:solidFill>
                      <a:prstDash val="solid"/>
                      <a:round/>
                      <a:headEnd type="none" w="med" len="med"/>
                      <a:tailEnd type="none" w="med" len="med"/>
                    </a:lnB>
                  </a:tcPr>
                </a:tc>
                <a:tc>
                  <a:txBody>
                    <a:bodyPr/>
                    <a:lstStyle/>
                    <a:p>
                      <a:pPr rtl="0" fontAlgn="t"/>
                      <a:r>
                        <a:rPr lang="en-US" sz="900" b="1">
                          <a:effectLst/>
                        </a:rPr>
                        <a:t>Final Project</a:t>
                      </a:r>
                    </a:p>
                  </a:txBody>
                  <a:tcPr marL="28575" marR="28575" marT="19050" marB="1905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9477735"/>
                  </a:ext>
                </a:extLst>
              </a:tr>
              <a:tr h="146279">
                <a:tc>
                  <a:txBody>
                    <a:bodyPr/>
                    <a:lstStyle/>
                    <a:p>
                      <a:pPr rtl="0" fontAlgn="t"/>
                      <a:r>
                        <a:rPr lang="en-US" sz="900" b="1">
                          <a:effectLst/>
                        </a:rPr>
                        <a:t>Feb</a:t>
                      </a:r>
                    </a:p>
                  </a:txBody>
                  <a:tcPr marL="28575" marR="28575" marT="19050" marB="19050">
                    <a:lnT w="12700" cap="flat" cmpd="sng" algn="ctr">
                      <a:solidFill>
                        <a:schemeClr val="tx1"/>
                      </a:solidFill>
                      <a:prstDash val="solid"/>
                      <a:round/>
                      <a:headEnd type="none" w="med" len="med"/>
                      <a:tailEnd type="none" w="med" len="med"/>
                    </a:lnT>
                  </a:tcPr>
                </a:tc>
                <a:tc>
                  <a:txBody>
                    <a:bodyPr/>
                    <a:lstStyle/>
                    <a:p>
                      <a:pPr algn="r" rtl="0" fontAlgn="t"/>
                      <a:r>
                        <a:rPr lang="en-US" sz="900">
                          <a:effectLst/>
                        </a:rPr>
                        <a:t>2</a:t>
                      </a:r>
                    </a:p>
                  </a:txBody>
                  <a:tcPr marL="28575" marR="28575" marT="19050" marB="19050">
                    <a:lnT w="12700" cap="flat" cmpd="sng" algn="ctr">
                      <a:solidFill>
                        <a:schemeClr val="tx1"/>
                      </a:solidFill>
                      <a:prstDash val="solid"/>
                      <a:round/>
                      <a:headEnd type="none" w="med" len="med"/>
                      <a:tailEnd type="none" w="med" len="med"/>
                    </a:lnT>
                  </a:tcPr>
                </a:tc>
                <a:tc>
                  <a:txBody>
                    <a:bodyPr/>
                    <a:lstStyle/>
                    <a:p>
                      <a:pPr rtl="0" fontAlgn="t"/>
                      <a:r>
                        <a:rPr lang="en-US" sz="900">
                          <a:effectLst/>
                        </a:rPr>
                        <a:t>Intro &amp; the EDGE Framework</a:t>
                      </a:r>
                    </a:p>
                  </a:txBody>
                  <a:tcPr marL="28575" marR="28575" marT="19050" marB="19050">
                    <a:lnT w="12700" cap="flat" cmpd="sng" algn="ctr">
                      <a:solidFill>
                        <a:schemeClr val="tx1"/>
                      </a:solidFill>
                      <a:prstDash val="solid"/>
                      <a:round/>
                      <a:headEnd type="none" w="med" len="med"/>
                      <a:tailEnd type="none" w="med" len="med"/>
                    </a:lnT>
                  </a:tcPr>
                </a:tc>
                <a:tc>
                  <a:txBody>
                    <a:bodyPr/>
                    <a:lstStyle/>
                    <a:p>
                      <a:pPr rtl="0" fontAlgn="t"/>
                      <a:endParaRPr lang="en-US" sz="900">
                        <a:effectLst/>
                      </a:endParaRPr>
                    </a:p>
                  </a:txBody>
                  <a:tcPr marL="28575" marR="28575" marT="19050" marB="19050">
                    <a:lnT w="12700" cap="flat" cmpd="sng" algn="ctr">
                      <a:solidFill>
                        <a:schemeClr val="tx1"/>
                      </a:solidFill>
                      <a:prstDash val="solid"/>
                      <a:round/>
                      <a:headEnd type="none" w="med" len="med"/>
                      <a:tailEnd type="none" w="med" len="med"/>
                    </a:lnT>
                  </a:tcPr>
                </a:tc>
                <a:tc>
                  <a:txBody>
                    <a:bodyPr/>
                    <a:lstStyle/>
                    <a:p>
                      <a:pPr rtl="0" fontAlgn="t"/>
                      <a:endParaRPr lang="en-US" sz="900">
                        <a:effectLst/>
                      </a:endParaRPr>
                    </a:p>
                  </a:txBody>
                  <a:tcPr marL="28575" marR="28575" marT="19050" marB="19050">
                    <a:lnT w="12700" cap="flat" cmpd="sng" algn="ctr">
                      <a:solidFill>
                        <a:schemeClr val="tx1"/>
                      </a:solidFill>
                      <a:prstDash val="solid"/>
                      <a:round/>
                      <a:headEnd type="none" w="med" len="med"/>
                      <a:tailEnd type="none" w="med" len="med"/>
                    </a:lnT>
                  </a:tcPr>
                </a:tc>
                <a:tc>
                  <a:txBody>
                    <a:bodyPr/>
                    <a:lstStyle/>
                    <a:p>
                      <a:pPr rtl="0" fontAlgn="t"/>
                      <a:endParaRPr lang="en-US" sz="900">
                        <a:effectLst/>
                      </a:endParaRPr>
                    </a:p>
                  </a:txBody>
                  <a:tcPr marL="28575" marR="28575" marT="19050" marB="1905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78444709"/>
                  </a:ext>
                </a:extLst>
              </a:tr>
              <a:tr h="146279">
                <a:tc>
                  <a:txBody>
                    <a:bodyPr/>
                    <a:lstStyle/>
                    <a:p>
                      <a:pPr rtl="0" fontAlgn="t"/>
                      <a:endParaRPr lang="en-US" sz="900" dirty="0">
                        <a:effectLst/>
                      </a:endParaRPr>
                    </a:p>
                  </a:txBody>
                  <a:tcPr marL="28575" marR="28575" marT="19050" marB="19050"/>
                </a:tc>
                <a:tc>
                  <a:txBody>
                    <a:bodyPr/>
                    <a:lstStyle/>
                    <a:p>
                      <a:pPr algn="r" rtl="0" fontAlgn="t"/>
                      <a:r>
                        <a:rPr lang="en-US" sz="900" dirty="0">
                          <a:effectLst/>
                        </a:rPr>
                        <a:t>4</a:t>
                      </a:r>
                    </a:p>
                  </a:txBody>
                  <a:tcPr marL="28575" marR="28575" marT="19050" marB="19050">
                    <a:lnB w="12700" cap="flat" cmpd="sng" algn="ctr">
                      <a:solidFill>
                        <a:schemeClr val="tx1"/>
                      </a:solidFill>
                      <a:prstDash val="sysDash"/>
                      <a:round/>
                      <a:headEnd type="none" w="med" len="med"/>
                      <a:tailEnd type="none" w="med" len="med"/>
                    </a:lnB>
                  </a:tcPr>
                </a:tc>
                <a:tc>
                  <a:txBody>
                    <a:bodyPr/>
                    <a:lstStyle/>
                    <a:p>
                      <a:pPr rtl="0" fontAlgn="t"/>
                      <a:r>
                        <a:rPr lang="en-US" sz="900">
                          <a:effectLst/>
                        </a:rPr>
                        <a:t>Instructional Design</a:t>
                      </a:r>
                    </a:p>
                  </a:txBody>
                  <a:tcPr marL="28575" marR="28575" marT="19050" marB="19050">
                    <a:lnB w="12700" cap="flat" cmpd="sng" algn="ctr">
                      <a:solidFill>
                        <a:schemeClr val="tx1"/>
                      </a:solidFill>
                      <a:prstDash val="sysDash"/>
                      <a:round/>
                      <a:headEnd type="none" w="med" len="med"/>
                      <a:tailEnd type="none" w="med" len="med"/>
                    </a:lnB>
                  </a:tcPr>
                </a:tc>
                <a:tc>
                  <a:txBody>
                    <a:bodyPr/>
                    <a:lstStyle/>
                    <a:p>
                      <a:pPr rtl="0" fontAlgn="t"/>
                      <a:endParaRPr lang="en-US" sz="900">
                        <a:effectLst/>
                      </a:endParaRPr>
                    </a:p>
                  </a:txBody>
                  <a:tcPr marL="28575" marR="28575" marT="19050" marB="19050">
                    <a:lnB w="12700" cap="flat" cmpd="sng" algn="ctr">
                      <a:solidFill>
                        <a:schemeClr val="tx1"/>
                      </a:solidFill>
                      <a:prstDash val="sysDash"/>
                      <a:round/>
                      <a:headEnd type="none" w="med" len="med"/>
                      <a:tailEnd type="none" w="med" len="med"/>
                    </a:lnB>
                  </a:tcPr>
                </a:tc>
                <a:tc>
                  <a:txBody>
                    <a:bodyPr/>
                    <a:lstStyle/>
                    <a:p>
                      <a:pPr rtl="0" fontAlgn="t"/>
                      <a:endParaRPr lang="en-US" sz="900">
                        <a:effectLst/>
                      </a:endParaRPr>
                    </a:p>
                  </a:txBody>
                  <a:tcPr marL="28575" marR="28575" marT="19050" marB="19050">
                    <a:lnB w="12700" cap="flat" cmpd="sng" algn="ctr">
                      <a:solidFill>
                        <a:schemeClr val="tx1"/>
                      </a:solidFill>
                      <a:prstDash val="sysDash"/>
                      <a:round/>
                      <a:headEnd type="none" w="med" len="med"/>
                      <a:tailEnd type="none" w="med" len="med"/>
                    </a:lnB>
                  </a:tcPr>
                </a:tc>
                <a:tc>
                  <a:txBody>
                    <a:bodyPr/>
                    <a:lstStyle/>
                    <a:p>
                      <a:pPr rtl="0" fontAlgn="t"/>
                      <a:endParaRPr lang="en-US" sz="900">
                        <a:effectLst/>
                      </a:endParaRPr>
                    </a:p>
                  </a:txBody>
                  <a:tcPr marL="28575" marR="28575" marT="19050" marB="19050">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755654299"/>
                  </a:ext>
                </a:extLst>
              </a:tr>
              <a:tr h="138667">
                <a:tc>
                  <a:txBody>
                    <a:bodyPr/>
                    <a:lstStyle/>
                    <a:p>
                      <a:pPr rtl="0" fontAlgn="t"/>
                      <a:endParaRPr lang="en-US" sz="900">
                        <a:effectLst/>
                      </a:endParaRPr>
                    </a:p>
                  </a:txBody>
                  <a:tcPr marL="28575" marR="28575" marT="19050" marB="19050"/>
                </a:tc>
                <a:tc>
                  <a:txBody>
                    <a:bodyPr/>
                    <a:lstStyle/>
                    <a:p>
                      <a:pPr algn="r" rtl="0" fontAlgn="t"/>
                      <a:r>
                        <a:rPr lang="en-US" sz="900">
                          <a:effectLst/>
                        </a:rPr>
                        <a:t>9</a:t>
                      </a:r>
                    </a:p>
                  </a:txBody>
                  <a:tcPr marL="28575" marR="28575" marT="19050" marB="19050">
                    <a:lnT w="12700" cap="flat" cmpd="sng" algn="ctr">
                      <a:solidFill>
                        <a:schemeClr val="tx1"/>
                      </a:solidFill>
                      <a:prstDash val="sysDash"/>
                      <a:round/>
                      <a:headEnd type="none" w="med" len="med"/>
                      <a:tailEnd type="none" w="med" len="med"/>
                    </a:lnT>
                  </a:tcPr>
                </a:tc>
                <a:tc>
                  <a:txBody>
                    <a:bodyPr/>
                    <a:lstStyle/>
                    <a:p>
                      <a:pPr rtl="0" fontAlgn="t"/>
                      <a:r>
                        <a:rPr lang="en-US" sz="900" dirty="0">
                          <a:effectLst/>
                        </a:rPr>
                        <a:t>Game Design</a:t>
                      </a:r>
                    </a:p>
                  </a:txBody>
                  <a:tcPr marL="28575" marR="28575" marT="19050" marB="19050">
                    <a:lnT w="12700" cap="flat" cmpd="sng" algn="ctr">
                      <a:solidFill>
                        <a:schemeClr val="tx1"/>
                      </a:solidFill>
                      <a:prstDash val="sysDash"/>
                      <a:round/>
                      <a:headEnd type="none" w="med" len="med"/>
                      <a:tailEnd type="none" w="med" len="med"/>
                    </a:lnT>
                  </a:tcPr>
                </a:tc>
                <a:tc>
                  <a:txBody>
                    <a:bodyPr/>
                    <a:lstStyle/>
                    <a:p>
                      <a:pPr rtl="0" fontAlgn="t"/>
                      <a:endParaRPr lang="en-US" sz="900">
                        <a:effectLst/>
                      </a:endParaRPr>
                    </a:p>
                  </a:txBody>
                  <a:tcPr marL="28575" marR="28575" marT="19050" marB="19050">
                    <a:lnT w="12700" cap="flat" cmpd="sng" algn="ctr">
                      <a:solidFill>
                        <a:schemeClr val="tx1"/>
                      </a:solidFill>
                      <a:prstDash val="sysDash"/>
                      <a:round/>
                      <a:headEnd type="none" w="med" len="med"/>
                      <a:tailEnd type="none" w="med" len="med"/>
                    </a:lnT>
                  </a:tcPr>
                </a:tc>
                <a:tc>
                  <a:txBody>
                    <a:bodyPr/>
                    <a:lstStyle/>
                    <a:p>
                      <a:pPr rtl="0" fontAlgn="t"/>
                      <a:endParaRPr lang="en-US" sz="900">
                        <a:effectLst/>
                      </a:endParaRPr>
                    </a:p>
                  </a:txBody>
                  <a:tcPr marL="28575" marR="28575" marT="19050" marB="19050">
                    <a:lnT w="12700" cap="flat" cmpd="sng" algn="ctr">
                      <a:solidFill>
                        <a:schemeClr val="tx1"/>
                      </a:solidFill>
                      <a:prstDash val="sysDash"/>
                      <a:round/>
                      <a:headEnd type="none" w="med" len="med"/>
                      <a:tailEnd type="none" w="med" len="med"/>
                    </a:lnT>
                  </a:tcPr>
                </a:tc>
                <a:tc>
                  <a:txBody>
                    <a:bodyPr/>
                    <a:lstStyle/>
                    <a:p>
                      <a:pPr rtl="0" fontAlgn="t"/>
                      <a:endParaRPr lang="en-US" sz="900">
                        <a:effectLst/>
                      </a:endParaRPr>
                    </a:p>
                  </a:txBody>
                  <a:tcPr marL="28575" marR="28575" marT="19050" marB="19050">
                    <a:lnT w="12700" cap="flat" cmpd="sng" algn="ctr">
                      <a:solidFill>
                        <a:schemeClr val="tx1"/>
                      </a:solidFill>
                      <a:prstDash val="sysDash"/>
                      <a:round/>
                      <a:headEnd type="none" w="med" len="med"/>
                      <a:tailEnd type="none" w="med" len="med"/>
                    </a:lnT>
                  </a:tcPr>
                </a:tc>
                <a:extLst>
                  <a:ext uri="{0D108BD9-81ED-4DB2-BD59-A6C34878D82A}">
                    <a16:rowId xmlns:a16="http://schemas.microsoft.com/office/drawing/2014/main" val="3080939840"/>
                  </a:ext>
                </a:extLst>
              </a:tr>
              <a:tr h="138667">
                <a:tc>
                  <a:txBody>
                    <a:bodyPr/>
                    <a:lstStyle/>
                    <a:p>
                      <a:pPr rtl="0" fontAlgn="t"/>
                      <a:endParaRPr lang="en-US" sz="900">
                        <a:effectLst/>
                      </a:endParaRPr>
                    </a:p>
                  </a:txBody>
                  <a:tcPr marL="28575" marR="28575" marT="19050" marB="19050"/>
                </a:tc>
                <a:tc>
                  <a:txBody>
                    <a:bodyPr/>
                    <a:lstStyle/>
                    <a:p>
                      <a:pPr algn="r" rtl="0" fontAlgn="t"/>
                      <a:r>
                        <a:rPr lang="en-US" sz="900">
                          <a:effectLst/>
                        </a:rPr>
                        <a:t>11</a:t>
                      </a:r>
                    </a:p>
                  </a:txBody>
                  <a:tcPr marL="28575" marR="28575" marT="19050" marB="19050">
                    <a:lnB w="12700" cap="flat" cmpd="sng" algn="ctr">
                      <a:solidFill>
                        <a:schemeClr val="tx1"/>
                      </a:solidFill>
                      <a:prstDash val="sysDash"/>
                      <a:round/>
                      <a:headEnd type="none" w="med" len="med"/>
                      <a:tailEnd type="none" w="med" len="med"/>
                    </a:lnB>
                  </a:tcPr>
                </a:tc>
                <a:tc>
                  <a:txBody>
                    <a:bodyPr/>
                    <a:lstStyle/>
                    <a:p>
                      <a:pPr rtl="0" fontAlgn="t"/>
                      <a:r>
                        <a:rPr lang="en-US" sz="900">
                          <a:effectLst/>
                        </a:rPr>
                        <a:t>Learning Science</a:t>
                      </a:r>
                    </a:p>
                  </a:txBody>
                  <a:tcPr marL="28575" marR="28575" marT="19050" marB="19050">
                    <a:lnB w="12700" cap="flat" cmpd="sng" algn="ctr">
                      <a:solidFill>
                        <a:schemeClr val="tx1"/>
                      </a:solidFill>
                      <a:prstDash val="sysDash"/>
                      <a:round/>
                      <a:headEnd type="none" w="med" len="med"/>
                      <a:tailEnd type="none" w="med" len="med"/>
                    </a:lnB>
                  </a:tcPr>
                </a:tc>
                <a:tc>
                  <a:txBody>
                    <a:bodyPr/>
                    <a:lstStyle/>
                    <a:p>
                      <a:pPr rtl="0" fontAlgn="t"/>
                      <a:endParaRPr lang="en-US" sz="900">
                        <a:effectLst/>
                      </a:endParaRPr>
                    </a:p>
                  </a:txBody>
                  <a:tcPr marL="28575" marR="28575" marT="19050" marB="19050">
                    <a:lnB w="12700" cap="flat" cmpd="sng" algn="ctr">
                      <a:solidFill>
                        <a:schemeClr val="tx1"/>
                      </a:solidFill>
                      <a:prstDash val="sysDash"/>
                      <a:round/>
                      <a:headEnd type="none" w="med" len="med"/>
                      <a:tailEnd type="none" w="med" len="med"/>
                    </a:lnB>
                  </a:tcPr>
                </a:tc>
                <a:tc>
                  <a:txBody>
                    <a:bodyPr/>
                    <a:lstStyle/>
                    <a:p>
                      <a:pPr rtl="0" fontAlgn="t"/>
                      <a:endParaRPr lang="en-US" sz="900">
                        <a:effectLst/>
                      </a:endParaRPr>
                    </a:p>
                  </a:txBody>
                  <a:tcPr marL="28575" marR="28575" marT="19050" marB="19050">
                    <a:lnB w="12700" cap="flat" cmpd="sng" algn="ctr">
                      <a:solidFill>
                        <a:schemeClr val="tx1"/>
                      </a:solidFill>
                      <a:prstDash val="sysDash"/>
                      <a:round/>
                      <a:headEnd type="none" w="med" len="med"/>
                      <a:tailEnd type="none" w="med" len="med"/>
                    </a:lnB>
                  </a:tcPr>
                </a:tc>
                <a:tc>
                  <a:txBody>
                    <a:bodyPr/>
                    <a:lstStyle/>
                    <a:p>
                      <a:pPr rtl="0" fontAlgn="t"/>
                      <a:endParaRPr lang="en-US" sz="900">
                        <a:effectLst/>
                      </a:endParaRPr>
                    </a:p>
                  </a:txBody>
                  <a:tcPr marL="28575" marR="28575" marT="19050" marB="19050">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76984578"/>
                  </a:ext>
                </a:extLst>
              </a:tr>
              <a:tr h="146279">
                <a:tc>
                  <a:txBody>
                    <a:bodyPr/>
                    <a:lstStyle/>
                    <a:p>
                      <a:pPr rtl="0" fontAlgn="t"/>
                      <a:endParaRPr lang="en-US" sz="900">
                        <a:effectLst/>
                      </a:endParaRPr>
                    </a:p>
                  </a:txBody>
                  <a:tcPr marL="28575" marR="28575" marT="19050" marB="19050"/>
                </a:tc>
                <a:tc>
                  <a:txBody>
                    <a:bodyPr/>
                    <a:lstStyle/>
                    <a:p>
                      <a:pPr algn="r" rtl="0" fontAlgn="t"/>
                      <a:r>
                        <a:rPr lang="en-US" sz="900">
                          <a:effectLst/>
                        </a:rPr>
                        <a:t>16</a:t>
                      </a:r>
                    </a:p>
                  </a:txBody>
                  <a:tcPr marL="28575" marR="28575" marT="19050" marB="19050">
                    <a:lnT w="12700" cap="flat" cmpd="sng" algn="ctr">
                      <a:solidFill>
                        <a:schemeClr val="tx1"/>
                      </a:solidFill>
                      <a:prstDash val="sysDash"/>
                      <a:round/>
                      <a:headEnd type="none" w="med" len="med"/>
                      <a:tailEnd type="none" w="med" len="med"/>
                    </a:lnT>
                  </a:tcPr>
                </a:tc>
                <a:tc>
                  <a:txBody>
                    <a:bodyPr/>
                    <a:lstStyle/>
                    <a:p>
                      <a:pPr rtl="0" fontAlgn="t"/>
                      <a:r>
                        <a:rPr lang="en-US" sz="900">
                          <a:effectLst/>
                        </a:rPr>
                        <a:t>Ed Game Design Process</a:t>
                      </a:r>
                    </a:p>
                  </a:txBody>
                  <a:tcPr marL="28575" marR="28575" marT="19050" marB="19050">
                    <a:lnT w="12700" cap="flat" cmpd="sng" algn="ctr">
                      <a:solidFill>
                        <a:schemeClr val="tx1"/>
                      </a:solidFill>
                      <a:prstDash val="sysDash"/>
                      <a:round/>
                      <a:headEnd type="none" w="med" len="med"/>
                      <a:tailEnd type="none" w="med" len="med"/>
                    </a:lnT>
                  </a:tcPr>
                </a:tc>
                <a:tc>
                  <a:txBody>
                    <a:bodyPr/>
                    <a:lstStyle/>
                    <a:p>
                      <a:pPr rtl="0" fontAlgn="t"/>
                      <a:endParaRPr lang="en-US" sz="900">
                        <a:effectLst/>
                      </a:endParaRPr>
                    </a:p>
                  </a:txBody>
                  <a:tcPr marL="28575" marR="28575" marT="19050" marB="19050">
                    <a:lnT w="12700" cap="flat" cmpd="sng" algn="ctr">
                      <a:solidFill>
                        <a:schemeClr val="tx1"/>
                      </a:solidFill>
                      <a:prstDash val="sysDash"/>
                      <a:round/>
                      <a:headEnd type="none" w="med" len="med"/>
                      <a:tailEnd type="none" w="med" len="med"/>
                    </a:lnT>
                  </a:tcPr>
                </a:tc>
                <a:tc>
                  <a:txBody>
                    <a:bodyPr/>
                    <a:lstStyle/>
                    <a:p>
                      <a:pPr rtl="0" fontAlgn="t"/>
                      <a:r>
                        <a:rPr lang="en-US" sz="900">
                          <a:effectLst/>
                        </a:rPr>
                        <a:t>Post 1</a:t>
                      </a:r>
                    </a:p>
                  </a:txBody>
                  <a:tcPr marL="28575" marR="28575" marT="19050" marB="19050">
                    <a:lnT w="12700" cap="flat" cmpd="sng" algn="ctr">
                      <a:solidFill>
                        <a:schemeClr val="tx1"/>
                      </a:solidFill>
                      <a:prstDash val="sysDash"/>
                      <a:round/>
                      <a:headEnd type="none" w="med" len="med"/>
                      <a:tailEnd type="none" w="med" len="med"/>
                    </a:lnT>
                  </a:tcPr>
                </a:tc>
                <a:tc>
                  <a:txBody>
                    <a:bodyPr/>
                    <a:lstStyle/>
                    <a:p>
                      <a:pPr rtl="0" fontAlgn="t"/>
                      <a:endParaRPr lang="en-US" sz="900">
                        <a:effectLst/>
                      </a:endParaRPr>
                    </a:p>
                  </a:txBody>
                  <a:tcPr marL="28575" marR="28575" marT="19050" marB="19050">
                    <a:lnT w="12700" cap="flat" cmpd="sng" algn="ctr">
                      <a:solidFill>
                        <a:schemeClr val="tx1"/>
                      </a:solidFill>
                      <a:prstDash val="sysDash"/>
                      <a:round/>
                      <a:headEnd type="none" w="med" len="med"/>
                      <a:tailEnd type="none" w="med" len="med"/>
                    </a:lnT>
                  </a:tcPr>
                </a:tc>
                <a:extLst>
                  <a:ext uri="{0D108BD9-81ED-4DB2-BD59-A6C34878D82A}">
                    <a16:rowId xmlns:a16="http://schemas.microsoft.com/office/drawing/2014/main" val="1452708123"/>
                  </a:ext>
                </a:extLst>
              </a:tr>
              <a:tr h="146279">
                <a:tc>
                  <a:txBody>
                    <a:bodyPr/>
                    <a:lstStyle/>
                    <a:p>
                      <a:pPr rtl="0" fontAlgn="t"/>
                      <a:endParaRPr lang="en-US" sz="900" dirty="0">
                        <a:effectLst/>
                      </a:endParaRPr>
                    </a:p>
                  </a:txBody>
                  <a:tcPr marL="28575" marR="28575" marT="19050" marB="19050">
                    <a:lnB w="12700" cap="flat" cmpd="sng" algn="ctr">
                      <a:solidFill>
                        <a:schemeClr val="tx1"/>
                      </a:solidFill>
                      <a:prstDash val="solid"/>
                      <a:round/>
                      <a:headEnd type="none" w="med" len="med"/>
                      <a:tailEnd type="none" w="med" len="med"/>
                    </a:lnB>
                  </a:tcPr>
                </a:tc>
                <a:tc>
                  <a:txBody>
                    <a:bodyPr/>
                    <a:lstStyle/>
                    <a:p>
                      <a:pPr algn="r" rtl="0" fontAlgn="t"/>
                      <a:r>
                        <a:rPr lang="en-US" sz="900">
                          <a:effectLst/>
                        </a:rPr>
                        <a:t>18</a:t>
                      </a:r>
                    </a:p>
                  </a:txBody>
                  <a:tcPr marL="28575" marR="28575" marT="19050" marB="19050">
                    <a:lnB w="12700" cap="flat" cmpd="sng" algn="ctr">
                      <a:solidFill>
                        <a:schemeClr val="tx1"/>
                      </a:solidFill>
                      <a:prstDash val="solid"/>
                      <a:round/>
                      <a:headEnd type="none" w="med" len="med"/>
                      <a:tailEnd type="none" w="med" len="med"/>
                    </a:lnB>
                  </a:tcPr>
                </a:tc>
                <a:tc>
                  <a:txBody>
                    <a:bodyPr/>
                    <a:lstStyle/>
                    <a:p>
                      <a:pPr rtl="0" fontAlgn="t"/>
                      <a:r>
                        <a:rPr lang="en-US" sz="900">
                          <a:effectLst/>
                        </a:rPr>
                        <a:t>Knowledge Ellicitation</a:t>
                      </a:r>
                    </a:p>
                  </a:txBody>
                  <a:tcPr marL="28575" marR="28575" marT="19050" marB="19050">
                    <a:lnB w="12700" cap="flat" cmpd="sng" algn="ctr">
                      <a:solidFill>
                        <a:schemeClr val="tx1"/>
                      </a:solidFill>
                      <a:prstDash val="solid"/>
                      <a:round/>
                      <a:headEnd type="none" w="med" len="med"/>
                      <a:tailEnd type="none" w="med" len="med"/>
                    </a:lnB>
                  </a:tcPr>
                </a:tc>
                <a:tc>
                  <a:txBody>
                    <a:bodyPr/>
                    <a:lstStyle/>
                    <a:p>
                      <a:pPr rtl="0" fontAlgn="t"/>
                      <a:r>
                        <a:rPr lang="en-US" sz="900">
                          <a:effectLst/>
                        </a:rPr>
                        <a:t>Assignment 1 OUT</a:t>
                      </a:r>
                    </a:p>
                  </a:txBody>
                  <a:tcPr marL="28575" marR="28575" marT="19050" marB="19050">
                    <a:lnB w="12700" cap="flat" cmpd="sng" algn="ctr">
                      <a:solidFill>
                        <a:schemeClr val="tx1"/>
                      </a:solidFill>
                      <a:prstDash val="solid"/>
                      <a:round/>
                      <a:headEnd type="none" w="med" len="med"/>
                      <a:tailEnd type="none" w="med" len="med"/>
                    </a:lnB>
                  </a:tcPr>
                </a:tc>
                <a:tc>
                  <a:txBody>
                    <a:bodyPr/>
                    <a:lstStyle/>
                    <a:p>
                      <a:pPr rtl="0" fontAlgn="t"/>
                      <a:endParaRPr lang="en-US" sz="900">
                        <a:effectLst/>
                      </a:endParaRPr>
                    </a:p>
                  </a:txBody>
                  <a:tcPr marL="28575" marR="28575" marT="19050" marB="19050">
                    <a:lnB w="12700" cap="flat" cmpd="sng" algn="ctr">
                      <a:solidFill>
                        <a:schemeClr val="tx1"/>
                      </a:solidFill>
                      <a:prstDash val="solid"/>
                      <a:round/>
                      <a:headEnd type="none" w="med" len="med"/>
                      <a:tailEnd type="none" w="med" len="med"/>
                    </a:lnB>
                  </a:tcPr>
                </a:tc>
                <a:tc>
                  <a:txBody>
                    <a:bodyPr/>
                    <a:lstStyle/>
                    <a:p>
                      <a:pPr rtl="0" fontAlgn="t"/>
                      <a:endParaRPr lang="en-US" sz="900">
                        <a:effectLst/>
                      </a:endParaRPr>
                    </a:p>
                  </a:txBody>
                  <a:tcPr marL="28575" marR="28575" marT="19050" marB="1905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3579993"/>
                  </a:ext>
                </a:extLst>
              </a:tr>
              <a:tr h="138667">
                <a:tc>
                  <a:txBody>
                    <a:bodyPr/>
                    <a:lstStyle/>
                    <a:p>
                      <a:pPr rtl="0" fontAlgn="t"/>
                      <a:endParaRPr lang="en-US" sz="900">
                        <a:effectLst/>
                      </a:endParaRPr>
                    </a:p>
                  </a:txBody>
                  <a:tcPr marL="28575" marR="28575" marT="19050" marB="19050">
                    <a:lnT w="12700" cap="flat" cmpd="sng" algn="ctr">
                      <a:solidFill>
                        <a:schemeClr val="tx1"/>
                      </a:solidFill>
                      <a:prstDash val="solid"/>
                      <a:round/>
                      <a:headEnd type="none" w="med" len="med"/>
                      <a:tailEnd type="none" w="med" len="med"/>
                    </a:lnT>
                  </a:tcPr>
                </a:tc>
                <a:tc>
                  <a:txBody>
                    <a:bodyPr/>
                    <a:lstStyle/>
                    <a:p>
                      <a:pPr algn="r" rtl="0" fontAlgn="t"/>
                      <a:r>
                        <a:rPr lang="en-US" sz="900" dirty="0">
                          <a:effectLst/>
                        </a:rPr>
                        <a:t>23</a:t>
                      </a:r>
                    </a:p>
                  </a:txBody>
                  <a:tcPr marL="28575" marR="28575" marT="19050" marB="19050">
                    <a:lnT w="12700" cap="flat" cmpd="sng" algn="ctr">
                      <a:solidFill>
                        <a:schemeClr val="tx1"/>
                      </a:solidFill>
                      <a:prstDash val="solid"/>
                      <a:round/>
                      <a:headEnd type="none" w="med" len="med"/>
                      <a:tailEnd type="none" w="med" len="med"/>
                    </a:lnT>
                    <a:solidFill>
                      <a:schemeClr val="bg2">
                        <a:lumMod val="75000"/>
                      </a:schemeClr>
                    </a:solidFill>
                  </a:tcPr>
                </a:tc>
                <a:tc>
                  <a:txBody>
                    <a:bodyPr/>
                    <a:lstStyle/>
                    <a:p>
                      <a:pPr rtl="0" fontAlgn="t"/>
                      <a:r>
                        <a:rPr lang="en-US" sz="900" b="1" dirty="0">
                          <a:effectLst/>
                        </a:rPr>
                        <a:t>No Class</a:t>
                      </a:r>
                    </a:p>
                  </a:txBody>
                  <a:tcPr marL="28575" marR="28575" marT="19050" marB="19050">
                    <a:lnT w="12700" cap="flat" cmpd="sng" algn="ctr">
                      <a:solidFill>
                        <a:schemeClr val="tx1"/>
                      </a:solidFill>
                      <a:prstDash val="solid"/>
                      <a:round/>
                      <a:headEnd type="none" w="med" len="med"/>
                      <a:tailEnd type="none" w="med" len="med"/>
                    </a:lnT>
                    <a:solidFill>
                      <a:schemeClr val="bg2">
                        <a:lumMod val="75000"/>
                      </a:schemeClr>
                    </a:solidFill>
                  </a:tcPr>
                </a:tc>
                <a:tc>
                  <a:txBody>
                    <a:bodyPr/>
                    <a:lstStyle/>
                    <a:p>
                      <a:pPr rtl="0" fontAlgn="t"/>
                      <a:endParaRPr lang="en-US" sz="900">
                        <a:effectLst/>
                      </a:endParaRPr>
                    </a:p>
                  </a:txBody>
                  <a:tcPr marL="28575" marR="28575" marT="19050" marB="19050">
                    <a:lnT w="12700" cap="flat" cmpd="sng" algn="ctr">
                      <a:solidFill>
                        <a:schemeClr val="tx1"/>
                      </a:solidFill>
                      <a:prstDash val="solid"/>
                      <a:round/>
                      <a:headEnd type="none" w="med" len="med"/>
                      <a:tailEnd type="none" w="med" len="med"/>
                    </a:lnT>
                    <a:solidFill>
                      <a:schemeClr val="bg2">
                        <a:lumMod val="75000"/>
                      </a:schemeClr>
                    </a:solidFill>
                  </a:tcPr>
                </a:tc>
                <a:tc>
                  <a:txBody>
                    <a:bodyPr/>
                    <a:lstStyle/>
                    <a:p>
                      <a:pPr rtl="0" fontAlgn="t"/>
                      <a:endParaRPr lang="en-US" sz="900" dirty="0">
                        <a:effectLst/>
                      </a:endParaRPr>
                    </a:p>
                  </a:txBody>
                  <a:tcPr marL="28575" marR="28575" marT="19050" marB="19050">
                    <a:lnT w="12700" cap="flat" cmpd="sng" algn="ctr">
                      <a:solidFill>
                        <a:schemeClr val="tx1"/>
                      </a:solidFill>
                      <a:prstDash val="solid"/>
                      <a:round/>
                      <a:headEnd type="none" w="med" len="med"/>
                      <a:tailEnd type="none" w="med" len="med"/>
                    </a:lnT>
                    <a:solidFill>
                      <a:schemeClr val="bg2">
                        <a:lumMod val="75000"/>
                      </a:schemeClr>
                    </a:solidFill>
                  </a:tcPr>
                </a:tc>
                <a:tc>
                  <a:txBody>
                    <a:bodyPr/>
                    <a:lstStyle/>
                    <a:p>
                      <a:pPr rtl="0" fontAlgn="t"/>
                      <a:endParaRPr lang="en-US" sz="900" dirty="0">
                        <a:effectLst/>
                      </a:endParaRPr>
                    </a:p>
                  </a:txBody>
                  <a:tcPr marL="28575" marR="28575" marT="19050" marB="19050">
                    <a:lnT w="12700" cap="flat" cmpd="sng" algn="ctr">
                      <a:solidFill>
                        <a:schemeClr val="tx1"/>
                      </a:solidFill>
                      <a:prstDash val="solid"/>
                      <a:round/>
                      <a:headEnd type="none" w="med" len="med"/>
                      <a:tailEnd type="none" w="med" len="med"/>
                    </a:lnT>
                    <a:solidFill>
                      <a:schemeClr val="bg2">
                        <a:lumMod val="75000"/>
                      </a:schemeClr>
                    </a:solidFill>
                  </a:tcPr>
                </a:tc>
                <a:extLst>
                  <a:ext uri="{0D108BD9-81ED-4DB2-BD59-A6C34878D82A}">
                    <a16:rowId xmlns:a16="http://schemas.microsoft.com/office/drawing/2014/main" val="4075655880"/>
                  </a:ext>
                </a:extLst>
              </a:tr>
              <a:tr h="138667">
                <a:tc>
                  <a:txBody>
                    <a:bodyPr/>
                    <a:lstStyle/>
                    <a:p>
                      <a:pPr rtl="0" fontAlgn="t"/>
                      <a:endParaRPr lang="en-US" sz="900">
                        <a:effectLst/>
                      </a:endParaRPr>
                    </a:p>
                  </a:txBody>
                  <a:tcPr marL="28575" marR="28575" marT="19050" marB="19050"/>
                </a:tc>
                <a:tc>
                  <a:txBody>
                    <a:bodyPr/>
                    <a:lstStyle/>
                    <a:p>
                      <a:pPr algn="r" rtl="0" fontAlgn="t"/>
                      <a:r>
                        <a:rPr lang="en-US" sz="900">
                          <a:effectLst/>
                        </a:rPr>
                        <a:t>25</a:t>
                      </a:r>
                    </a:p>
                  </a:txBody>
                  <a:tcPr marL="28575" marR="28575" marT="19050" marB="19050">
                    <a:lnB w="12700" cap="flat" cmpd="sng" algn="ctr">
                      <a:solidFill>
                        <a:schemeClr val="tx1"/>
                      </a:solidFill>
                      <a:prstDash val="sysDash"/>
                      <a:round/>
                      <a:headEnd type="none" w="med" len="med"/>
                      <a:tailEnd type="none" w="med" len="med"/>
                    </a:lnB>
                  </a:tcPr>
                </a:tc>
                <a:tc>
                  <a:txBody>
                    <a:bodyPr/>
                    <a:lstStyle/>
                    <a:p>
                      <a:pPr rtl="0" fontAlgn="t"/>
                      <a:r>
                        <a:rPr lang="en-US" sz="900">
                          <a:effectLst/>
                        </a:rPr>
                        <a:t>Transfer</a:t>
                      </a:r>
                    </a:p>
                  </a:txBody>
                  <a:tcPr marL="28575" marR="28575" marT="19050" marB="19050">
                    <a:lnB w="12700" cap="flat" cmpd="sng" algn="ctr">
                      <a:solidFill>
                        <a:schemeClr val="tx1"/>
                      </a:solidFill>
                      <a:prstDash val="sysDash"/>
                      <a:round/>
                      <a:headEnd type="none" w="med" len="med"/>
                      <a:tailEnd type="none" w="med" len="med"/>
                    </a:lnB>
                  </a:tcPr>
                </a:tc>
                <a:tc>
                  <a:txBody>
                    <a:bodyPr/>
                    <a:lstStyle/>
                    <a:p>
                      <a:pPr rtl="0" fontAlgn="t"/>
                      <a:r>
                        <a:rPr lang="en-US" sz="900" dirty="0" smtClean="0">
                          <a:effectLst/>
                        </a:rPr>
                        <a:t>Assignment</a:t>
                      </a:r>
                      <a:r>
                        <a:rPr lang="en-US" sz="900" baseline="0" dirty="0" smtClean="0">
                          <a:effectLst/>
                        </a:rPr>
                        <a:t> 1A DUE</a:t>
                      </a:r>
                      <a:endParaRPr lang="en-US" sz="900" dirty="0">
                        <a:effectLst/>
                      </a:endParaRPr>
                    </a:p>
                  </a:txBody>
                  <a:tcPr marL="28575" marR="28575" marT="19050" marB="19050">
                    <a:lnB w="12700" cap="flat" cmpd="sng" algn="ctr">
                      <a:solidFill>
                        <a:schemeClr val="tx1"/>
                      </a:solidFill>
                      <a:prstDash val="sysDash"/>
                      <a:round/>
                      <a:headEnd type="none" w="med" len="med"/>
                      <a:tailEnd type="none" w="med" len="med"/>
                    </a:lnB>
                  </a:tcPr>
                </a:tc>
                <a:tc>
                  <a:txBody>
                    <a:bodyPr/>
                    <a:lstStyle/>
                    <a:p>
                      <a:pPr rtl="0" fontAlgn="t"/>
                      <a:endParaRPr lang="en-US" sz="900" dirty="0">
                        <a:effectLst/>
                      </a:endParaRPr>
                    </a:p>
                  </a:txBody>
                  <a:tcPr marL="28575" marR="28575" marT="19050" marB="19050">
                    <a:lnB w="12700" cap="flat" cmpd="sng" algn="ctr">
                      <a:solidFill>
                        <a:schemeClr val="tx1"/>
                      </a:solidFill>
                      <a:prstDash val="sysDash"/>
                      <a:round/>
                      <a:headEnd type="none" w="med" len="med"/>
                      <a:tailEnd type="none" w="med" len="med"/>
                    </a:lnB>
                  </a:tcPr>
                </a:tc>
                <a:tc>
                  <a:txBody>
                    <a:bodyPr/>
                    <a:lstStyle/>
                    <a:p>
                      <a:pPr rtl="0" fontAlgn="t"/>
                      <a:endParaRPr lang="en-US" sz="900">
                        <a:effectLst/>
                      </a:endParaRPr>
                    </a:p>
                  </a:txBody>
                  <a:tcPr marL="28575" marR="28575" marT="19050" marB="19050">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4139232979"/>
                  </a:ext>
                </a:extLst>
              </a:tr>
              <a:tr h="288527">
                <a:tc>
                  <a:txBody>
                    <a:bodyPr/>
                    <a:lstStyle/>
                    <a:p>
                      <a:pPr rtl="0" fontAlgn="t"/>
                      <a:r>
                        <a:rPr lang="en-US" sz="900" b="1">
                          <a:effectLst/>
                        </a:rPr>
                        <a:t>Mar</a:t>
                      </a:r>
                    </a:p>
                  </a:txBody>
                  <a:tcPr marL="28575" marR="28575" marT="19050" marB="19050"/>
                </a:tc>
                <a:tc>
                  <a:txBody>
                    <a:bodyPr/>
                    <a:lstStyle/>
                    <a:p>
                      <a:pPr algn="r" rtl="0" fontAlgn="t"/>
                      <a:r>
                        <a:rPr lang="en-US" sz="900">
                          <a:effectLst/>
                        </a:rPr>
                        <a:t>2</a:t>
                      </a:r>
                    </a:p>
                  </a:txBody>
                  <a:tcPr marL="28575" marR="28575" marT="19050" marB="19050">
                    <a:lnT w="12700" cap="flat" cmpd="sng" algn="ctr">
                      <a:solidFill>
                        <a:schemeClr val="tx1"/>
                      </a:solidFill>
                      <a:prstDash val="sysDash"/>
                      <a:round/>
                      <a:headEnd type="none" w="med" len="med"/>
                      <a:tailEnd type="none" w="med" len="med"/>
                    </a:lnT>
                  </a:tcPr>
                </a:tc>
                <a:tc>
                  <a:txBody>
                    <a:bodyPr/>
                    <a:lstStyle/>
                    <a:p>
                      <a:pPr rtl="0" fontAlgn="t"/>
                      <a:r>
                        <a:rPr lang="en-US" sz="900" dirty="0">
                          <a:effectLst/>
                        </a:rPr>
                        <a:t>Integration and Alignment</a:t>
                      </a:r>
                    </a:p>
                  </a:txBody>
                  <a:tcPr marL="28575" marR="28575" marT="19050" marB="19050">
                    <a:lnT w="12700" cap="flat" cmpd="sng" algn="ctr">
                      <a:solidFill>
                        <a:schemeClr val="tx1"/>
                      </a:solidFill>
                      <a:prstDash val="sysDash"/>
                      <a:round/>
                      <a:headEnd type="none" w="med" len="med"/>
                      <a:tailEnd type="none" w="med" len="med"/>
                    </a:lnT>
                  </a:tcPr>
                </a:tc>
                <a:tc>
                  <a:txBody>
                    <a:bodyPr/>
                    <a:lstStyle/>
                    <a:p>
                      <a:pPr rtl="0" fontAlgn="t"/>
                      <a:endParaRPr lang="en-US" sz="900">
                        <a:effectLst/>
                      </a:endParaRPr>
                    </a:p>
                  </a:txBody>
                  <a:tcPr marL="28575" marR="28575" marT="19050" marB="19050">
                    <a:lnT w="12700" cap="flat" cmpd="sng" algn="ctr">
                      <a:solidFill>
                        <a:schemeClr val="tx1"/>
                      </a:solidFill>
                      <a:prstDash val="sysDash"/>
                      <a:round/>
                      <a:headEnd type="none" w="med" len="med"/>
                      <a:tailEnd type="none" w="med" len="med"/>
                    </a:lnT>
                  </a:tcPr>
                </a:tc>
                <a:tc>
                  <a:txBody>
                    <a:bodyPr/>
                    <a:lstStyle/>
                    <a:p>
                      <a:pPr rtl="0" fontAlgn="t"/>
                      <a:r>
                        <a:rPr lang="en-US" sz="900" dirty="0">
                          <a:effectLst/>
                        </a:rPr>
                        <a:t>Post 2</a:t>
                      </a:r>
                    </a:p>
                  </a:txBody>
                  <a:tcPr marL="28575" marR="28575" marT="19050" marB="19050">
                    <a:lnT w="12700" cap="flat" cmpd="sng" algn="ctr">
                      <a:solidFill>
                        <a:schemeClr val="tx1"/>
                      </a:solidFill>
                      <a:prstDash val="sysDash"/>
                      <a:round/>
                      <a:headEnd type="none" w="med" len="med"/>
                      <a:tailEnd type="none" w="med" len="med"/>
                    </a:lnT>
                  </a:tcPr>
                </a:tc>
                <a:tc>
                  <a:txBody>
                    <a:bodyPr/>
                    <a:lstStyle/>
                    <a:p>
                      <a:pPr rtl="0" fontAlgn="t"/>
                      <a:endParaRPr lang="en-US" sz="900">
                        <a:effectLst/>
                      </a:endParaRPr>
                    </a:p>
                  </a:txBody>
                  <a:tcPr marL="28575" marR="28575" marT="19050" marB="19050">
                    <a:lnT w="12700" cap="flat" cmpd="sng" algn="ctr">
                      <a:solidFill>
                        <a:schemeClr val="tx1"/>
                      </a:solidFill>
                      <a:prstDash val="sysDash"/>
                      <a:round/>
                      <a:headEnd type="none" w="med" len="med"/>
                      <a:tailEnd type="none" w="med" len="med"/>
                    </a:lnT>
                  </a:tcPr>
                </a:tc>
                <a:extLst>
                  <a:ext uri="{0D108BD9-81ED-4DB2-BD59-A6C34878D82A}">
                    <a16:rowId xmlns:a16="http://schemas.microsoft.com/office/drawing/2014/main" val="1798913852"/>
                  </a:ext>
                </a:extLst>
              </a:tr>
              <a:tr h="146279">
                <a:tc>
                  <a:txBody>
                    <a:bodyPr/>
                    <a:lstStyle/>
                    <a:p>
                      <a:pPr rtl="0" fontAlgn="t"/>
                      <a:endParaRPr lang="en-US" sz="900">
                        <a:effectLst/>
                      </a:endParaRPr>
                    </a:p>
                  </a:txBody>
                  <a:tcPr marL="28575" marR="28575" marT="19050" marB="19050"/>
                </a:tc>
                <a:tc>
                  <a:txBody>
                    <a:bodyPr/>
                    <a:lstStyle/>
                    <a:p>
                      <a:pPr algn="r" rtl="0" fontAlgn="t"/>
                      <a:r>
                        <a:rPr lang="en-US" sz="900">
                          <a:effectLst/>
                        </a:rPr>
                        <a:t>4</a:t>
                      </a:r>
                    </a:p>
                  </a:txBody>
                  <a:tcPr marL="28575" marR="28575" marT="19050" marB="19050">
                    <a:lnB w="12700" cap="flat" cmpd="sng" algn="ctr">
                      <a:solidFill>
                        <a:schemeClr val="tx1"/>
                      </a:solidFill>
                      <a:prstDash val="sysDash"/>
                      <a:round/>
                      <a:headEnd type="none" w="med" len="med"/>
                      <a:tailEnd type="none" w="med" len="med"/>
                    </a:lnB>
                  </a:tcPr>
                </a:tc>
                <a:tc>
                  <a:txBody>
                    <a:bodyPr/>
                    <a:lstStyle/>
                    <a:p>
                      <a:pPr rtl="0" fontAlgn="t"/>
                      <a:r>
                        <a:rPr lang="en-US" sz="900" dirty="0">
                          <a:effectLst/>
                        </a:rPr>
                        <a:t>Ideation + Player Experience</a:t>
                      </a:r>
                    </a:p>
                  </a:txBody>
                  <a:tcPr marL="28575" marR="28575" marT="19050" marB="19050">
                    <a:lnB w="12700" cap="flat" cmpd="sng" algn="ctr">
                      <a:solidFill>
                        <a:schemeClr val="tx1"/>
                      </a:solidFill>
                      <a:prstDash val="sysDash"/>
                      <a:round/>
                      <a:headEnd type="none" w="med" len="med"/>
                      <a:tailEnd type="none" w="med" len="med"/>
                    </a:lnB>
                  </a:tcPr>
                </a:tc>
                <a:tc>
                  <a:txBody>
                    <a:bodyPr/>
                    <a:lstStyle/>
                    <a:p>
                      <a:pPr rtl="0" fontAlgn="t"/>
                      <a:r>
                        <a:rPr lang="en-US" sz="900" dirty="0">
                          <a:effectLst/>
                        </a:rPr>
                        <a:t>Assignment </a:t>
                      </a:r>
                      <a:r>
                        <a:rPr lang="en-US" sz="900" dirty="0" smtClean="0">
                          <a:effectLst/>
                        </a:rPr>
                        <a:t>1B </a:t>
                      </a:r>
                      <a:r>
                        <a:rPr lang="en-US" sz="900" dirty="0">
                          <a:effectLst/>
                        </a:rPr>
                        <a:t>DUE Assignment </a:t>
                      </a:r>
                      <a:r>
                        <a:rPr lang="en-US" sz="900" dirty="0" smtClean="0">
                          <a:effectLst/>
                        </a:rPr>
                        <a:t>2 OUT</a:t>
                      </a:r>
                      <a:endParaRPr lang="en-US" sz="900" dirty="0">
                        <a:effectLst/>
                      </a:endParaRPr>
                    </a:p>
                  </a:txBody>
                  <a:tcPr marL="28575" marR="28575" marT="19050" marB="19050">
                    <a:lnB w="12700" cap="flat" cmpd="sng" algn="ctr">
                      <a:solidFill>
                        <a:schemeClr val="tx1"/>
                      </a:solidFill>
                      <a:prstDash val="sysDash"/>
                      <a:round/>
                      <a:headEnd type="none" w="med" len="med"/>
                      <a:tailEnd type="none" w="med" len="med"/>
                    </a:lnB>
                  </a:tcPr>
                </a:tc>
                <a:tc>
                  <a:txBody>
                    <a:bodyPr/>
                    <a:lstStyle/>
                    <a:p>
                      <a:pPr rtl="0" fontAlgn="t"/>
                      <a:endParaRPr lang="en-US" sz="900" dirty="0">
                        <a:effectLst/>
                      </a:endParaRPr>
                    </a:p>
                  </a:txBody>
                  <a:tcPr marL="28575" marR="28575" marT="19050" marB="19050">
                    <a:lnB w="12700" cap="flat" cmpd="sng" algn="ctr">
                      <a:solidFill>
                        <a:schemeClr val="tx1"/>
                      </a:solidFill>
                      <a:prstDash val="sysDash"/>
                      <a:round/>
                      <a:headEnd type="none" w="med" len="med"/>
                      <a:tailEnd type="none" w="med" len="med"/>
                    </a:lnB>
                  </a:tcPr>
                </a:tc>
                <a:tc>
                  <a:txBody>
                    <a:bodyPr/>
                    <a:lstStyle/>
                    <a:p>
                      <a:pPr rtl="0" fontAlgn="t"/>
                      <a:endParaRPr lang="en-US" sz="900">
                        <a:effectLst/>
                      </a:endParaRPr>
                    </a:p>
                  </a:txBody>
                  <a:tcPr marL="28575" marR="28575" marT="19050" marB="19050">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3884977073"/>
                  </a:ext>
                </a:extLst>
              </a:tr>
              <a:tr h="138667">
                <a:tc>
                  <a:txBody>
                    <a:bodyPr/>
                    <a:lstStyle/>
                    <a:p>
                      <a:pPr rtl="0" fontAlgn="t"/>
                      <a:endParaRPr lang="en-US" sz="900">
                        <a:effectLst/>
                      </a:endParaRPr>
                    </a:p>
                  </a:txBody>
                  <a:tcPr marL="28575" marR="28575" marT="19050" marB="19050"/>
                </a:tc>
                <a:tc>
                  <a:txBody>
                    <a:bodyPr/>
                    <a:lstStyle/>
                    <a:p>
                      <a:pPr algn="r" rtl="0" fontAlgn="t"/>
                      <a:r>
                        <a:rPr lang="en-US" sz="900">
                          <a:effectLst/>
                        </a:rPr>
                        <a:t>9</a:t>
                      </a:r>
                    </a:p>
                  </a:txBody>
                  <a:tcPr marL="28575" marR="28575" marT="19050" marB="19050">
                    <a:lnT w="12700" cap="flat" cmpd="sng" algn="ctr">
                      <a:solidFill>
                        <a:schemeClr val="tx1"/>
                      </a:solidFill>
                      <a:prstDash val="sysDash"/>
                      <a:round/>
                      <a:headEnd type="none" w="med" len="med"/>
                      <a:tailEnd type="none" w="med" len="med"/>
                    </a:lnT>
                  </a:tcPr>
                </a:tc>
                <a:tc>
                  <a:txBody>
                    <a:bodyPr/>
                    <a:lstStyle/>
                    <a:p>
                      <a:pPr rtl="0" fontAlgn="t"/>
                      <a:r>
                        <a:rPr lang="en-US" sz="900">
                          <a:effectLst/>
                        </a:rPr>
                        <a:t>Prototying + Playtesting</a:t>
                      </a:r>
                    </a:p>
                  </a:txBody>
                  <a:tcPr marL="28575" marR="28575" marT="19050" marB="19050">
                    <a:lnT w="12700" cap="flat" cmpd="sng" algn="ctr">
                      <a:solidFill>
                        <a:schemeClr val="tx1"/>
                      </a:solidFill>
                      <a:prstDash val="sysDash"/>
                      <a:round/>
                      <a:headEnd type="none" w="med" len="med"/>
                      <a:tailEnd type="none" w="med" len="med"/>
                    </a:lnT>
                  </a:tcPr>
                </a:tc>
                <a:tc>
                  <a:txBody>
                    <a:bodyPr/>
                    <a:lstStyle/>
                    <a:p>
                      <a:pPr rtl="0" fontAlgn="b"/>
                      <a:r>
                        <a:rPr lang="en-US" sz="900" dirty="0">
                          <a:effectLst/>
                        </a:rPr>
                        <a:t>Assignment 2A DUE</a:t>
                      </a:r>
                    </a:p>
                  </a:txBody>
                  <a:tcPr marL="28575" marR="28575" marT="19050" marB="19050" anchor="b">
                    <a:lnT w="12700" cap="flat" cmpd="sng" algn="ctr">
                      <a:solidFill>
                        <a:schemeClr val="tx1"/>
                      </a:solidFill>
                      <a:prstDash val="sysDash"/>
                      <a:round/>
                      <a:headEnd type="none" w="med" len="med"/>
                      <a:tailEnd type="none" w="med" len="med"/>
                    </a:lnT>
                  </a:tcPr>
                </a:tc>
                <a:tc>
                  <a:txBody>
                    <a:bodyPr/>
                    <a:lstStyle/>
                    <a:p>
                      <a:pPr rtl="0" fontAlgn="t"/>
                      <a:endParaRPr lang="en-US" sz="900">
                        <a:effectLst/>
                      </a:endParaRPr>
                    </a:p>
                  </a:txBody>
                  <a:tcPr marL="28575" marR="28575" marT="19050" marB="19050">
                    <a:lnT w="12700" cap="flat" cmpd="sng" algn="ctr">
                      <a:solidFill>
                        <a:schemeClr val="tx1"/>
                      </a:solidFill>
                      <a:prstDash val="sysDash"/>
                      <a:round/>
                      <a:headEnd type="none" w="med" len="med"/>
                      <a:tailEnd type="none" w="med" len="med"/>
                    </a:lnT>
                  </a:tcPr>
                </a:tc>
                <a:tc>
                  <a:txBody>
                    <a:bodyPr/>
                    <a:lstStyle/>
                    <a:p>
                      <a:pPr rtl="0" fontAlgn="t"/>
                      <a:endParaRPr lang="en-US" sz="900">
                        <a:effectLst/>
                      </a:endParaRPr>
                    </a:p>
                  </a:txBody>
                  <a:tcPr marL="28575" marR="28575" marT="19050" marB="19050">
                    <a:lnT w="12700" cap="flat" cmpd="sng" algn="ctr">
                      <a:solidFill>
                        <a:schemeClr val="tx1"/>
                      </a:solidFill>
                      <a:prstDash val="sysDash"/>
                      <a:round/>
                      <a:headEnd type="none" w="med" len="med"/>
                      <a:tailEnd type="none" w="med" len="med"/>
                    </a:lnT>
                  </a:tcPr>
                </a:tc>
                <a:extLst>
                  <a:ext uri="{0D108BD9-81ED-4DB2-BD59-A6C34878D82A}">
                    <a16:rowId xmlns:a16="http://schemas.microsoft.com/office/drawing/2014/main" val="3076718940"/>
                  </a:ext>
                </a:extLst>
              </a:tr>
              <a:tr h="146279">
                <a:tc>
                  <a:txBody>
                    <a:bodyPr/>
                    <a:lstStyle/>
                    <a:p>
                      <a:pPr rtl="0" fontAlgn="t"/>
                      <a:endParaRPr lang="en-US" sz="900">
                        <a:effectLst/>
                      </a:endParaRPr>
                    </a:p>
                  </a:txBody>
                  <a:tcPr marL="28575" marR="28575" marT="19050" marB="19050"/>
                </a:tc>
                <a:tc>
                  <a:txBody>
                    <a:bodyPr/>
                    <a:lstStyle/>
                    <a:p>
                      <a:pPr algn="r" rtl="0" fontAlgn="t"/>
                      <a:r>
                        <a:rPr lang="en-US" sz="900">
                          <a:effectLst/>
                        </a:rPr>
                        <a:t>11</a:t>
                      </a:r>
                    </a:p>
                  </a:txBody>
                  <a:tcPr marL="28575" marR="28575" marT="19050" marB="19050">
                    <a:lnB w="12700" cap="flat" cmpd="sng" algn="ctr">
                      <a:solidFill>
                        <a:schemeClr val="tx1"/>
                      </a:solidFill>
                      <a:prstDash val="sysDash"/>
                      <a:round/>
                      <a:headEnd type="none" w="med" len="med"/>
                      <a:tailEnd type="none" w="med" len="med"/>
                    </a:lnB>
                  </a:tcPr>
                </a:tc>
                <a:tc>
                  <a:txBody>
                    <a:bodyPr/>
                    <a:lstStyle/>
                    <a:p>
                      <a:pPr rtl="0" fontAlgn="t"/>
                      <a:r>
                        <a:rPr lang="en-US" sz="900">
                          <a:effectLst/>
                        </a:rPr>
                        <a:t>Systems and Mechanics</a:t>
                      </a:r>
                    </a:p>
                  </a:txBody>
                  <a:tcPr marL="28575" marR="28575" marT="19050" marB="19050">
                    <a:lnB w="12700" cap="flat" cmpd="sng" algn="ctr">
                      <a:solidFill>
                        <a:schemeClr val="tx1"/>
                      </a:solidFill>
                      <a:prstDash val="sysDash"/>
                      <a:round/>
                      <a:headEnd type="none" w="med" len="med"/>
                      <a:tailEnd type="none" w="med" len="med"/>
                    </a:lnB>
                  </a:tcPr>
                </a:tc>
                <a:tc>
                  <a:txBody>
                    <a:bodyPr/>
                    <a:lstStyle/>
                    <a:p>
                      <a:pPr rtl="0" fontAlgn="t"/>
                      <a:endParaRPr lang="en-US" sz="900" dirty="0">
                        <a:effectLst/>
                      </a:endParaRPr>
                    </a:p>
                  </a:txBody>
                  <a:tcPr marL="28575" marR="28575" marT="19050" marB="19050">
                    <a:lnB w="12700" cap="flat" cmpd="sng" algn="ctr">
                      <a:solidFill>
                        <a:schemeClr val="tx1"/>
                      </a:solidFill>
                      <a:prstDash val="sysDash"/>
                      <a:round/>
                      <a:headEnd type="none" w="med" len="med"/>
                      <a:tailEnd type="none" w="med" len="med"/>
                    </a:lnB>
                  </a:tcPr>
                </a:tc>
                <a:tc>
                  <a:txBody>
                    <a:bodyPr/>
                    <a:lstStyle/>
                    <a:p>
                      <a:pPr rtl="0" fontAlgn="t"/>
                      <a:endParaRPr lang="en-US" sz="900">
                        <a:effectLst/>
                      </a:endParaRPr>
                    </a:p>
                  </a:txBody>
                  <a:tcPr marL="28575" marR="28575" marT="19050" marB="19050">
                    <a:lnB w="12700" cap="flat" cmpd="sng" algn="ctr">
                      <a:solidFill>
                        <a:schemeClr val="tx1"/>
                      </a:solidFill>
                      <a:prstDash val="sysDash"/>
                      <a:round/>
                      <a:headEnd type="none" w="med" len="med"/>
                      <a:tailEnd type="none" w="med" len="med"/>
                    </a:lnB>
                  </a:tcPr>
                </a:tc>
                <a:tc>
                  <a:txBody>
                    <a:bodyPr/>
                    <a:lstStyle/>
                    <a:p>
                      <a:pPr rtl="0" fontAlgn="t"/>
                      <a:endParaRPr lang="en-US" sz="900">
                        <a:effectLst/>
                      </a:endParaRPr>
                    </a:p>
                  </a:txBody>
                  <a:tcPr marL="28575" marR="28575" marT="19050" marB="19050">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588234699"/>
                  </a:ext>
                </a:extLst>
              </a:tr>
              <a:tr h="288527">
                <a:tc>
                  <a:txBody>
                    <a:bodyPr/>
                    <a:lstStyle/>
                    <a:p>
                      <a:pPr rtl="0" fontAlgn="t"/>
                      <a:endParaRPr lang="en-US" sz="900">
                        <a:effectLst/>
                      </a:endParaRPr>
                    </a:p>
                  </a:txBody>
                  <a:tcPr marL="28575" marR="28575" marT="19050" marB="19050"/>
                </a:tc>
                <a:tc>
                  <a:txBody>
                    <a:bodyPr/>
                    <a:lstStyle/>
                    <a:p>
                      <a:pPr algn="r" rtl="0" fontAlgn="t"/>
                      <a:r>
                        <a:rPr lang="en-US" sz="900">
                          <a:effectLst/>
                        </a:rPr>
                        <a:t>16</a:t>
                      </a:r>
                    </a:p>
                  </a:txBody>
                  <a:tcPr marL="28575" marR="28575" marT="19050" marB="19050">
                    <a:lnT w="12700" cap="flat" cmpd="sng" algn="ctr">
                      <a:solidFill>
                        <a:schemeClr val="tx1"/>
                      </a:solidFill>
                      <a:prstDash val="sysDash"/>
                      <a:round/>
                      <a:headEnd type="none" w="med" len="med"/>
                      <a:tailEnd type="none" w="med" len="med"/>
                    </a:lnT>
                  </a:tcPr>
                </a:tc>
                <a:tc>
                  <a:txBody>
                    <a:bodyPr/>
                    <a:lstStyle/>
                    <a:p>
                      <a:pPr rtl="0" fontAlgn="t"/>
                      <a:r>
                        <a:rPr lang="en-US" sz="900">
                          <a:effectLst/>
                        </a:rPr>
                        <a:t>Spectrum of Evaluation</a:t>
                      </a:r>
                    </a:p>
                  </a:txBody>
                  <a:tcPr marL="28575" marR="28575" marT="19050" marB="19050">
                    <a:lnT w="12700" cap="flat" cmpd="sng" algn="ctr">
                      <a:solidFill>
                        <a:schemeClr val="tx1"/>
                      </a:solidFill>
                      <a:prstDash val="sysDash"/>
                      <a:round/>
                      <a:headEnd type="none" w="med" len="med"/>
                      <a:tailEnd type="none" w="med" len="med"/>
                    </a:lnT>
                  </a:tcPr>
                </a:tc>
                <a:tc>
                  <a:txBody>
                    <a:bodyPr/>
                    <a:lstStyle/>
                    <a:p>
                      <a:pPr rtl="0" fontAlgn="t"/>
                      <a:endParaRPr lang="en-US" sz="900" dirty="0">
                        <a:effectLst/>
                      </a:endParaRPr>
                    </a:p>
                  </a:txBody>
                  <a:tcPr marL="28575" marR="28575" marT="19050" marB="19050">
                    <a:lnT w="12700" cap="flat" cmpd="sng" algn="ctr">
                      <a:solidFill>
                        <a:schemeClr val="tx1"/>
                      </a:solidFill>
                      <a:prstDash val="sysDash"/>
                      <a:round/>
                      <a:headEnd type="none" w="med" len="med"/>
                      <a:tailEnd type="none" w="med" len="med"/>
                    </a:lnT>
                  </a:tcPr>
                </a:tc>
                <a:tc>
                  <a:txBody>
                    <a:bodyPr/>
                    <a:lstStyle/>
                    <a:p>
                      <a:pPr rtl="0" fontAlgn="t"/>
                      <a:r>
                        <a:rPr lang="en-US" sz="900">
                          <a:effectLst/>
                        </a:rPr>
                        <a:t>Post 3</a:t>
                      </a:r>
                    </a:p>
                  </a:txBody>
                  <a:tcPr marL="28575" marR="28575" marT="19050" marB="19050">
                    <a:lnT w="12700" cap="flat" cmpd="sng" algn="ctr">
                      <a:solidFill>
                        <a:schemeClr val="tx1"/>
                      </a:solidFill>
                      <a:prstDash val="sysDash"/>
                      <a:round/>
                      <a:headEnd type="none" w="med" len="med"/>
                      <a:tailEnd type="none" w="med" len="med"/>
                    </a:lnT>
                  </a:tcPr>
                </a:tc>
                <a:tc>
                  <a:txBody>
                    <a:bodyPr/>
                    <a:lstStyle/>
                    <a:p>
                      <a:pPr rtl="0" fontAlgn="t"/>
                      <a:r>
                        <a:rPr lang="en-US" sz="900">
                          <a:effectLst/>
                        </a:rPr>
                        <a:t>Begin Team Formation</a:t>
                      </a:r>
                    </a:p>
                  </a:txBody>
                  <a:tcPr marL="28575" marR="28575" marT="19050" marB="19050">
                    <a:lnT w="12700" cap="flat" cmpd="sng" algn="ctr">
                      <a:solidFill>
                        <a:schemeClr val="tx1"/>
                      </a:solidFill>
                      <a:prstDash val="sysDash"/>
                      <a:round/>
                      <a:headEnd type="none" w="med" len="med"/>
                      <a:tailEnd type="none" w="med" len="med"/>
                    </a:lnT>
                  </a:tcPr>
                </a:tc>
                <a:extLst>
                  <a:ext uri="{0D108BD9-81ED-4DB2-BD59-A6C34878D82A}">
                    <a16:rowId xmlns:a16="http://schemas.microsoft.com/office/drawing/2014/main" val="3895443367"/>
                  </a:ext>
                </a:extLst>
              </a:tr>
              <a:tr h="146279">
                <a:tc>
                  <a:txBody>
                    <a:bodyPr/>
                    <a:lstStyle/>
                    <a:p>
                      <a:pPr rtl="0" fontAlgn="t"/>
                      <a:endParaRPr lang="en-US" sz="900">
                        <a:effectLst/>
                      </a:endParaRPr>
                    </a:p>
                  </a:txBody>
                  <a:tcPr marL="28575" marR="28575" marT="19050" marB="19050">
                    <a:lnB w="12700" cap="flat" cmpd="sng" algn="ctr">
                      <a:solidFill>
                        <a:schemeClr val="tx1"/>
                      </a:solidFill>
                      <a:prstDash val="solid"/>
                      <a:round/>
                      <a:headEnd type="none" w="med" len="med"/>
                      <a:tailEnd type="none" w="med" len="med"/>
                    </a:lnB>
                  </a:tcPr>
                </a:tc>
                <a:tc>
                  <a:txBody>
                    <a:bodyPr/>
                    <a:lstStyle/>
                    <a:p>
                      <a:pPr algn="r" rtl="0" fontAlgn="t"/>
                      <a:r>
                        <a:rPr lang="en-US" sz="900">
                          <a:effectLst/>
                        </a:rPr>
                        <a:t>18</a:t>
                      </a:r>
                    </a:p>
                  </a:txBody>
                  <a:tcPr marL="28575" marR="28575" marT="19050" marB="19050">
                    <a:lnB w="12700" cap="flat" cmpd="sng" algn="ctr">
                      <a:solidFill>
                        <a:schemeClr val="tx1"/>
                      </a:solidFill>
                      <a:prstDash val="solid"/>
                      <a:round/>
                      <a:headEnd type="none" w="med" len="med"/>
                      <a:tailEnd type="none" w="med" len="med"/>
                    </a:lnB>
                  </a:tcPr>
                </a:tc>
                <a:tc>
                  <a:txBody>
                    <a:bodyPr/>
                    <a:lstStyle/>
                    <a:p>
                      <a:pPr rtl="0" fontAlgn="t"/>
                      <a:r>
                        <a:rPr lang="en-US" sz="900">
                          <a:effectLst/>
                        </a:rPr>
                        <a:t>Spectrum of Evaluation</a:t>
                      </a:r>
                    </a:p>
                  </a:txBody>
                  <a:tcPr marL="28575" marR="28575" marT="19050" marB="19050">
                    <a:lnB w="12700" cap="flat" cmpd="sng" algn="ctr">
                      <a:solidFill>
                        <a:schemeClr val="tx1"/>
                      </a:solidFill>
                      <a:prstDash val="solid"/>
                      <a:round/>
                      <a:headEnd type="none" w="med" len="med"/>
                      <a:tailEnd type="none" w="med" len="med"/>
                    </a:lnB>
                  </a:tcPr>
                </a:tc>
                <a:tc>
                  <a:txBody>
                    <a:bodyPr/>
                    <a:lstStyle/>
                    <a:p>
                      <a:pPr rtl="0" fontAlgn="t"/>
                      <a:endParaRPr lang="en-US" sz="900">
                        <a:effectLst/>
                      </a:endParaRPr>
                    </a:p>
                  </a:txBody>
                  <a:tcPr marL="28575" marR="28575" marT="19050" marB="19050">
                    <a:lnB w="12700" cap="flat" cmpd="sng" algn="ctr">
                      <a:solidFill>
                        <a:schemeClr val="tx1"/>
                      </a:solidFill>
                      <a:prstDash val="solid"/>
                      <a:round/>
                      <a:headEnd type="none" w="med" len="med"/>
                      <a:tailEnd type="none" w="med" len="med"/>
                    </a:lnB>
                  </a:tcPr>
                </a:tc>
                <a:tc>
                  <a:txBody>
                    <a:bodyPr/>
                    <a:lstStyle/>
                    <a:p>
                      <a:pPr rtl="0" fontAlgn="t"/>
                      <a:endParaRPr lang="en-US" sz="900">
                        <a:effectLst/>
                      </a:endParaRPr>
                    </a:p>
                  </a:txBody>
                  <a:tcPr marL="28575" marR="28575" marT="19050" marB="19050">
                    <a:lnB w="12700" cap="flat" cmpd="sng" algn="ctr">
                      <a:solidFill>
                        <a:schemeClr val="tx1"/>
                      </a:solidFill>
                      <a:prstDash val="solid"/>
                      <a:round/>
                      <a:headEnd type="none" w="med" len="med"/>
                      <a:tailEnd type="none" w="med" len="med"/>
                    </a:lnB>
                  </a:tcPr>
                </a:tc>
                <a:tc>
                  <a:txBody>
                    <a:bodyPr/>
                    <a:lstStyle/>
                    <a:p>
                      <a:pPr rtl="0" fontAlgn="t"/>
                      <a:endParaRPr lang="en-US" sz="900" dirty="0">
                        <a:effectLst/>
                      </a:endParaRPr>
                    </a:p>
                  </a:txBody>
                  <a:tcPr marL="28575" marR="28575" marT="19050" marB="1905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1856336"/>
                  </a:ext>
                </a:extLst>
              </a:tr>
              <a:tr h="146279">
                <a:tc>
                  <a:txBody>
                    <a:bodyPr/>
                    <a:lstStyle/>
                    <a:p>
                      <a:pPr rtl="0" fontAlgn="t"/>
                      <a:endParaRPr lang="en-US" sz="900">
                        <a:effectLst/>
                      </a:endParaRPr>
                    </a:p>
                  </a:txBody>
                  <a:tcPr marL="28575" marR="28575" marT="19050" marB="19050">
                    <a:lnT w="12700" cap="flat" cmpd="sng" algn="ctr">
                      <a:solidFill>
                        <a:schemeClr val="tx1"/>
                      </a:solidFill>
                      <a:prstDash val="solid"/>
                      <a:round/>
                      <a:headEnd type="none" w="med" len="med"/>
                      <a:tailEnd type="none" w="med" len="med"/>
                    </a:lnT>
                  </a:tcPr>
                </a:tc>
                <a:tc>
                  <a:txBody>
                    <a:bodyPr/>
                    <a:lstStyle/>
                    <a:p>
                      <a:pPr algn="r" rtl="0" fontAlgn="t"/>
                      <a:r>
                        <a:rPr lang="en-US" sz="900">
                          <a:effectLst/>
                        </a:rPr>
                        <a:t>23</a:t>
                      </a:r>
                    </a:p>
                  </a:txBody>
                  <a:tcPr marL="28575" marR="28575" marT="19050" marB="19050">
                    <a:lnT w="12700" cap="flat" cmpd="sng" algn="ctr">
                      <a:solidFill>
                        <a:schemeClr val="tx1"/>
                      </a:solidFill>
                      <a:prstDash val="solid"/>
                      <a:round/>
                      <a:headEnd type="none" w="med" len="med"/>
                      <a:tailEnd type="none" w="med" len="med"/>
                    </a:lnT>
                    <a:lnB w="12700" cap="flat" cmpd="sng" algn="ctr">
                      <a:noFill/>
                      <a:prstDash val="sysDash"/>
                      <a:round/>
                      <a:headEnd type="none" w="med" len="med"/>
                      <a:tailEnd type="none" w="med" len="med"/>
                    </a:lnB>
                  </a:tcPr>
                </a:tc>
                <a:tc>
                  <a:txBody>
                    <a:bodyPr/>
                    <a:lstStyle/>
                    <a:p>
                      <a:pPr rtl="0" fontAlgn="t"/>
                      <a:r>
                        <a:rPr lang="en-US" sz="900">
                          <a:effectLst/>
                        </a:rPr>
                        <a:t>Tabletop vs Digital Games</a:t>
                      </a:r>
                    </a:p>
                  </a:txBody>
                  <a:tcPr marL="28575" marR="28575" marT="19050" marB="19050">
                    <a:lnT w="12700" cap="flat" cmpd="sng" algn="ctr">
                      <a:solidFill>
                        <a:schemeClr val="tx1"/>
                      </a:solidFill>
                      <a:prstDash val="solid"/>
                      <a:round/>
                      <a:headEnd type="none" w="med" len="med"/>
                      <a:tailEnd type="none" w="med" len="med"/>
                    </a:lnT>
                    <a:lnB w="12700" cap="flat" cmpd="sng" algn="ctr">
                      <a:noFill/>
                      <a:prstDash val="sysDash"/>
                      <a:round/>
                      <a:headEnd type="none" w="med" len="med"/>
                      <a:tailEnd type="none" w="med" len="med"/>
                    </a:lnB>
                  </a:tcPr>
                </a:tc>
                <a:tc>
                  <a:txBody>
                    <a:bodyPr/>
                    <a:lstStyle/>
                    <a:p>
                      <a:pPr rtl="0" fontAlgn="t"/>
                      <a:endParaRPr lang="en-US" sz="900">
                        <a:effectLst/>
                      </a:endParaRPr>
                    </a:p>
                  </a:txBody>
                  <a:tcPr marL="28575" marR="28575" marT="19050" marB="19050">
                    <a:lnT w="12700" cap="flat" cmpd="sng" algn="ctr">
                      <a:solidFill>
                        <a:schemeClr val="tx1"/>
                      </a:solidFill>
                      <a:prstDash val="solid"/>
                      <a:round/>
                      <a:headEnd type="none" w="med" len="med"/>
                      <a:tailEnd type="none" w="med" len="med"/>
                    </a:lnT>
                    <a:lnB w="12700" cap="flat" cmpd="sng" algn="ctr">
                      <a:noFill/>
                      <a:prstDash val="sysDash"/>
                      <a:round/>
                      <a:headEnd type="none" w="med" len="med"/>
                      <a:tailEnd type="none" w="med" len="med"/>
                    </a:lnB>
                  </a:tcPr>
                </a:tc>
                <a:tc>
                  <a:txBody>
                    <a:bodyPr/>
                    <a:lstStyle/>
                    <a:p>
                      <a:pPr rtl="0" fontAlgn="t"/>
                      <a:endParaRPr lang="en-US" sz="900">
                        <a:effectLst/>
                      </a:endParaRPr>
                    </a:p>
                  </a:txBody>
                  <a:tcPr marL="28575" marR="28575" marT="19050" marB="19050">
                    <a:lnT w="12700" cap="flat" cmpd="sng" algn="ctr">
                      <a:solidFill>
                        <a:schemeClr val="tx1"/>
                      </a:solidFill>
                      <a:prstDash val="solid"/>
                      <a:round/>
                      <a:headEnd type="none" w="med" len="med"/>
                      <a:tailEnd type="none" w="med" len="med"/>
                    </a:lnT>
                    <a:lnB w="12700" cap="flat" cmpd="sng" algn="ctr">
                      <a:noFill/>
                      <a:prstDash val="sysDash"/>
                      <a:round/>
                      <a:headEnd type="none" w="med" len="med"/>
                      <a:tailEnd type="none" w="med" len="med"/>
                    </a:lnB>
                  </a:tcPr>
                </a:tc>
                <a:tc>
                  <a:txBody>
                    <a:bodyPr/>
                    <a:lstStyle/>
                    <a:p>
                      <a:pPr rtl="0" fontAlgn="t"/>
                      <a:endParaRPr lang="en-US" sz="900">
                        <a:effectLst/>
                      </a:endParaRPr>
                    </a:p>
                  </a:txBody>
                  <a:tcPr marL="28575" marR="28575" marT="19050" marB="19050">
                    <a:lnT w="12700" cap="flat" cmpd="sng" algn="ctr">
                      <a:solidFill>
                        <a:schemeClr val="tx1"/>
                      </a:solidFill>
                      <a:prstDash val="solid"/>
                      <a:round/>
                      <a:headEnd type="none" w="med" len="med"/>
                      <a:tailEnd type="none" w="med" len="med"/>
                    </a:lnT>
                    <a:lnB w="12700" cap="flat" cmpd="sng" algn="ctr">
                      <a:noFill/>
                      <a:prstDash val="sysDash"/>
                      <a:round/>
                      <a:headEnd type="none" w="med" len="med"/>
                      <a:tailEnd type="none" w="med" len="med"/>
                    </a:lnB>
                  </a:tcPr>
                </a:tc>
                <a:extLst>
                  <a:ext uri="{0D108BD9-81ED-4DB2-BD59-A6C34878D82A}">
                    <a16:rowId xmlns:a16="http://schemas.microsoft.com/office/drawing/2014/main" val="2617648116"/>
                  </a:ext>
                </a:extLst>
              </a:tr>
              <a:tr h="222705">
                <a:tc>
                  <a:txBody>
                    <a:bodyPr/>
                    <a:lstStyle/>
                    <a:p>
                      <a:pPr rtl="0" fontAlgn="t"/>
                      <a:endParaRPr lang="en-US" sz="900">
                        <a:effectLst/>
                      </a:endParaRPr>
                    </a:p>
                  </a:txBody>
                  <a:tcPr marL="28575" marR="28575" marT="19050" marB="19050">
                    <a:lnR>
                      <a:noFill/>
                    </a:lnR>
                  </a:tcPr>
                </a:tc>
                <a:tc>
                  <a:txBody>
                    <a:bodyPr/>
                    <a:lstStyle/>
                    <a:p>
                      <a:pPr algn="r" rtl="0" fontAlgn="t"/>
                      <a:r>
                        <a:rPr lang="en-US" sz="900">
                          <a:effectLst/>
                        </a:rPr>
                        <a:t>25</a:t>
                      </a:r>
                    </a:p>
                  </a:txBody>
                  <a:tcPr marL="28575" marR="28575" marT="19050" marB="19050">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rtl="0" fontAlgn="t"/>
                      <a:r>
                        <a:rPr lang="en-US" sz="900">
                          <a:effectLst/>
                        </a:rPr>
                        <a:t>Peer Feedback &amp; Pitching</a:t>
                      </a:r>
                    </a:p>
                  </a:txBody>
                  <a:tcPr marL="28575" marR="28575" marT="19050" marB="19050">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rtl="0" fontAlgn="t"/>
                      <a:r>
                        <a:rPr lang="en-US" sz="900">
                          <a:effectLst/>
                        </a:rPr>
                        <a:t>Assignment 2B DUE</a:t>
                      </a:r>
                    </a:p>
                  </a:txBody>
                  <a:tcPr marL="28575" marR="28575" marT="19050" marB="19050">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rtl="0" fontAlgn="t"/>
                      <a:endParaRPr lang="en-US" sz="900">
                        <a:effectLst/>
                      </a:endParaRPr>
                    </a:p>
                  </a:txBody>
                  <a:tcPr marL="28575" marR="28575" marT="19050" marB="19050">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rtl="0" fontAlgn="t"/>
                      <a:endParaRPr lang="en-US" sz="900" dirty="0">
                        <a:effectLst/>
                      </a:endParaRPr>
                    </a:p>
                  </a:txBody>
                  <a:tcPr marL="28575" marR="28575" marT="19050" marB="19050">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1172828"/>
                  </a:ext>
                </a:extLst>
              </a:tr>
              <a:tr h="146279">
                <a:tc>
                  <a:txBody>
                    <a:bodyPr/>
                    <a:lstStyle/>
                    <a:p>
                      <a:pPr rtl="0" fontAlgn="t"/>
                      <a:endParaRPr lang="en-US" sz="900">
                        <a:effectLst/>
                      </a:endParaRPr>
                    </a:p>
                  </a:txBody>
                  <a:tcPr marL="28575" marR="28575" marT="19050" marB="19050">
                    <a:lnR>
                      <a:noFill/>
                    </a:lnR>
                  </a:tcPr>
                </a:tc>
                <a:tc>
                  <a:txBody>
                    <a:bodyPr/>
                    <a:lstStyle/>
                    <a:p>
                      <a:pPr algn="r" rtl="0" fontAlgn="t"/>
                      <a:r>
                        <a:rPr lang="en-US" sz="900" dirty="0">
                          <a:effectLst/>
                        </a:rPr>
                        <a:t>30</a:t>
                      </a:r>
                    </a:p>
                  </a:txBody>
                  <a:tcPr marL="28575" marR="28575" marT="19050" marB="19050">
                    <a:lnL>
                      <a:noFill/>
                    </a:lnL>
                    <a:lnR>
                      <a:noFill/>
                    </a:lnR>
                    <a:lnT w="12700" cap="flat" cmpd="sng" algn="ctr">
                      <a:solidFill>
                        <a:schemeClr val="tx1"/>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rtl="0" fontAlgn="t"/>
                      <a:r>
                        <a:rPr lang="en-US" sz="900" dirty="0">
                          <a:effectLst/>
                        </a:rPr>
                        <a:t>Pitch Presentations</a:t>
                      </a:r>
                    </a:p>
                  </a:txBody>
                  <a:tcPr marL="28575" marR="28575" marT="19050" marB="19050">
                    <a:lnL>
                      <a:noFill/>
                    </a:lnL>
                    <a:lnR>
                      <a:noFill/>
                    </a:lnR>
                    <a:lnT w="12700" cap="flat" cmpd="sng" algn="ctr">
                      <a:solidFill>
                        <a:schemeClr val="tx1"/>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rtl="0" fontAlgn="t"/>
                      <a:endParaRPr lang="en-US" sz="900" dirty="0">
                        <a:effectLst/>
                      </a:endParaRPr>
                    </a:p>
                  </a:txBody>
                  <a:tcPr marL="28575" marR="28575" marT="19050" marB="19050">
                    <a:lnL>
                      <a:noFill/>
                    </a:lnL>
                    <a:lnR>
                      <a:noFill/>
                    </a:lnR>
                    <a:lnT w="12700" cap="flat" cmpd="sng" algn="ctr">
                      <a:solidFill>
                        <a:schemeClr val="tx1"/>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rtl="0" fontAlgn="t"/>
                      <a:r>
                        <a:rPr lang="en-US" sz="900" dirty="0">
                          <a:effectLst/>
                        </a:rPr>
                        <a:t>Post 4</a:t>
                      </a:r>
                    </a:p>
                  </a:txBody>
                  <a:tcPr marL="28575" marR="28575" marT="19050" marB="19050">
                    <a:lnL>
                      <a:noFill/>
                    </a:lnL>
                    <a:lnR>
                      <a:noFill/>
                    </a:lnR>
                    <a:lnT w="12700" cap="flat" cmpd="sng" algn="ctr">
                      <a:solidFill>
                        <a:schemeClr val="tx1"/>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rtl="0" fontAlgn="t"/>
                      <a:r>
                        <a:rPr lang="en-US" sz="900">
                          <a:effectLst/>
                        </a:rPr>
                        <a:t>Scoping Proposals Due</a:t>
                      </a:r>
                    </a:p>
                  </a:txBody>
                  <a:tcPr marL="28575" marR="28575" marT="19050" marB="19050">
                    <a:lnL>
                      <a:noFill/>
                    </a:lnL>
                    <a:lnR>
                      <a:noFill/>
                    </a:lnR>
                    <a:lnT w="12700" cap="flat" cmpd="sng" algn="ctr">
                      <a:solidFill>
                        <a:schemeClr val="tx1"/>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7890762"/>
                  </a:ext>
                </a:extLst>
              </a:tr>
              <a:tr h="146279">
                <a:tc>
                  <a:txBody>
                    <a:bodyPr/>
                    <a:lstStyle/>
                    <a:p>
                      <a:pPr rtl="0" fontAlgn="t"/>
                      <a:r>
                        <a:rPr lang="en-US" sz="900" b="1">
                          <a:effectLst/>
                        </a:rPr>
                        <a:t>Apr</a:t>
                      </a:r>
                    </a:p>
                  </a:txBody>
                  <a:tcPr marL="28575" marR="28575" marT="19050" marB="19050">
                    <a:lnR>
                      <a:noFill/>
                    </a:lnR>
                  </a:tcPr>
                </a:tc>
                <a:tc>
                  <a:txBody>
                    <a:bodyPr/>
                    <a:lstStyle/>
                    <a:p>
                      <a:pPr algn="r" rtl="0" fontAlgn="t"/>
                      <a:r>
                        <a:rPr lang="en-US" sz="900">
                          <a:effectLst/>
                        </a:rPr>
                        <a:t>1</a:t>
                      </a:r>
                    </a:p>
                  </a:txBody>
                  <a:tcPr marL="28575" marR="28575" marT="19050" marB="19050">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rtl="0" fontAlgn="t"/>
                      <a:r>
                        <a:rPr lang="en-US" sz="900">
                          <a:effectLst/>
                        </a:rPr>
                        <a:t>Pitch Processing</a:t>
                      </a:r>
                    </a:p>
                  </a:txBody>
                  <a:tcPr marL="28575" marR="28575" marT="19050" marB="19050">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rtl="0" fontAlgn="t"/>
                      <a:endParaRPr lang="en-US" sz="900">
                        <a:effectLst/>
                      </a:endParaRPr>
                    </a:p>
                  </a:txBody>
                  <a:tcPr marL="28575" marR="28575" marT="19050" marB="19050">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rtl="0" fontAlgn="t"/>
                      <a:endParaRPr lang="en-US" sz="900" dirty="0">
                        <a:effectLst/>
                      </a:endParaRPr>
                    </a:p>
                  </a:txBody>
                  <a:tcPr marL="28575" marR="28575" marT="19050" marB="19050">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rtl="0" fontAlgn="t"/>
                      <a:endParaRPr lang="en-US" sz="900" dirty="0">
                        <a:effectLst/>
                      </a:endParaRPr>
                    </a:p>
                  </a:txBody>
                  <a:tcPr marL="28575" marR="28575" marT="19050" marB="19050">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8255273"/>
                  </a:ext>
                </a:extLst>
              </a:tr>
              <a:tr h="146279">
                <a:tc>
                  <a:txBody>
                    <a:bodyPr/>
                    <a:lstStyle/>
                    <a:p>
                      <a:pPr rtl="0" fontAlgn="t"/>
                      <a:endParaRPr lang="en-US" sz="900">
                        <a:effectLst/>
                      </a:endParaRPr>
                    </a:p>
                  </a:txBody>
                  <a:tcPr marL="28575" marR="28575" marT="19050" marB="19050">
                    <a:lnR>
                      <a:noFill/>
                    </a:lnR>
                  </a:tcPr>
                </a:tc>
                <a:tc>
                  <a:txBody>
                    <a:bodyPr/>
                    <a:lstStyle/>
                    <a:p>
                      <a:pPr algn="r" rtl="0" fontAlgn="t"/>
                      <a:r>
                        <a:rPr lang="en-US" sz="900">
                          <a:effectLst/>
                        </a:rPr>
                        <a:t>6</a:t>
                      </a:r>
                    </a:p>
                  </a:txBody>
                  <a:tcPr marL="28575" marR="28575" marT="19050" marB="19050">
                    <a:lnL>
                      <a:noFill/>
                    </a:lnL>
                    <a:lnR>
                      <a:noFill/>
                    </a:lnR>
                    <a:lnT w="12700" cap="flat" cmpd="sng" algn="ctr">
                      <a:solidFill>
                        <a:schemeClr val="tx1"/>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rtl="0" fontAlgn="t"/>
                      <a:r>
                        <a:rPr lang="en-US" sz="900">
                          <a:effectLst/>
                        </a:rPr>
                        <a:t>[Special Topic]</a:t>
                      </a:r>
                    </a:p>
                  </a:txBody>
                  <a:tcPr marL="28575" marR="28575" marT="19050" marB="19050">
                    <a:lnL>
                      <a:noFill/>
                    </a:lnL>
                    <a:lnR>
                      <a:noFill/>
                    </a:lnR>
                    <a:lnT w="12700" cap="flat" cmpd="sng" algn="ctr">
                      <a:solidFill>
                        <a:schemeClr val="tx1"/>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rtl="0" fontAlgn="t"/>
                      <a:endParaRPr lang="en-US" sz="900">
                        <a:effectLst/>
                      </a:endParaRPr>
                    </a:p>
                  </a:txBody>
                  <a:tcPr marL="28575" marR="28575" marT="19050" marB="19050">
                    <a:lnL>
                      <a:noFill/>
                    </a:lnL>
                    <a:lnR>
                      <a:noFill/>
                    </a:lnR>
                    <a:lnT w="12700" cap="flat" cmpd="sng" algn="ctr">
                      <a:solidFill>
                        <a:schemeClr val="tx1"/>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rtl="0" fontAlgn="t"/>
                      <a:endParaRPr lang="en-US" sz="900">
                        <a:effectLst/>
                      </a:endParaRPr>
                    </a:p>
                  </a:txBody>
                  <a:tcPr marL="28575" marR="28575" marT="19050" marB="19050">
                    <a:lnL>
                      <a:noFill/>
                    </a:lnL>
                    <a:lnR>
                      <a:noFill/>
                    </a:lnR>
                    <a:lnT w="12700" cap="flat" cmpd="sng" algn="ctr">
                      <a:solidFill>
                        <a:schemeClr val="tx1"/>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rtl="0" fontAlgn="t"/>
                      <a:endParaRPr lang="en-US" sz="900">
                        <a:effectLst/>
                      </a:endParaRPr>
                    </a:p>
                  </a:txBody>
                  <a:tcPr marL="28575" marR="28575" marT="19050" marB="19050">
                    <a:lnL>
                      <a:noFill/>
                    </a:lnL>
                    <a:lnR>
                      <a:noFill/>
                    </a:lnR>
                    <a:lnT w="12700" cap="flat" cmpd="sng" algn="ctr">
                      <a:solidFill>
                        <a:schemeClr val="tx1"/>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3334583"/>
                  </a:ext>
                </a:extLst>
              </a:tr>
              <a:tr h="290340">
                <a:tc>
                  <a:txBody>
                    <a:bodyPr/>
                    <a:lstStyle/>
                    <a:p>
                      <a:pPr rtl="0" fontAlgn="t"/>
                      <a:endParaRPr lang="en-US" sz="900">
                        <a:effectLst/>
                      </a:endParaRPr>
                    </a:p>
                  </a:txBody>
                  <a:tcPr marL="28575" marR="28575" marT="19050" marB="19050">
                    <a:lnR>
                      <a:noFill/>
                    </a:lnR>
                  </a:tcPr>
                </a:tc>
                <a:tc>
                  <a:txBody>
                    <a:bodyPr/>
                    <a:lstStyle/>
                    <a:p>
                      <a:pPr algn="r" rtl="0" fontAlgn="t"/>
                      <a:r>
                        <a:rPr lang="en-US" sz="900">
                          <a:effectLst/>
                        </a:rPr>
                        <a:t>8</a:t>
                      </a:r>
                    </a:p>
                  </a:txBody>
                  <a:tcPr marL="28575" marR="28575" marT="19050" marB="19050">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rtl="0" fontAlgn="t"/>
                      <a:r>
                        <a:rPr lang="en-US" sz="900">
                          <a:effectLst/>
                        </a:rPr>
                        <a:t>[Special Topic]</a:t>
                      </a:r>
                    </a:p>
                  </a:txBody>
                  <a:tcPr marL="28575" marR="28575" marT="19050" marB="19050">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rtl="0" fontAlgn="t"/>
                      <a:endParaRPr lang="en-US" sz="900">
                        <a:effectLst/>
                      </a:endParaRPr>
                    </a:p>
                  </a:txBody>
                  <a:tcPr marL="28575" marR="28575" marT="19050" marB="19050">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rtl="0" fontAlgn="t"/>
                      <a:endParaRPr lang="en-US" sz="900">
                        <a:effectLst/>
                      </a:endParaRPr>
                    </a:p>
                  </a:txBody>
                  <a:tcPr marL="28575" marR="28575" marT="19050" marB="19050">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rtl="0" fontAlgn="t"/>
                      <a:endParaRPr lang="en-US" sz="900">
                        <a:effectLst/>
                      </a:endParaRPr>
                    </a:p>
                  </a:txBody>
                  <a:tcPr marL="28575" marR="28575" marT="19050" marB="19050">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57508434"/>
                  </a:ext>
                </a:extLst>
              </a:tr>
              <a:tr h="138667">
                <a:tc>
                  <a:txBody>
                    <a:bodyPr/>
                    <a:lstStyle/>
                    <a:p>
                      <a:pPr rtl="0" fontAlgn="t"/>
                      <a:endParaRPr lang="en-US" sz="900">
                        <a:effectLst/>
                      </a:endParaRPr>
                    </a:p>
                  </a:txBody>
                  <a:tcPr marL="28575" marR="28575" marT="19050" marB="19050"/>
                </a:tc>
                <a:tc>
                  <a:txBody>
                    <a:bodyPr/>
                    <a:lstStyle/>
                    <a:p>
                      <a:pPr algn="r" rtl="0" fontAlgn="t"/>
                      <a:r>
                        <a:rPr lang="en-US" sz="900">
                          <a:effectLst/>
                        </a:rPr>
                        <a:t>13</a:t>
                      </a:r>
                    </a:p>
                  </a:txBody>
                  <a:tcPr marL="28575" marR="28575" marT="19050" marB="19050">
                    <a:lnT w="12700" cap="flat" cmpd="sng" algn="ctr">
                      <a:solidFill>
                        <a:schemeClr val="tx1"/>
                      </a:solidFill>
                      <a:prstDash val="sysDash"/>
                      <a:round/>
                      <a:headEnd type="none" w="med" len="med"/>
                      <a:tailEnd type="none" w="med" len="med"/>
                    </a:lnT>
                  </a:tcPr>
                </a:tc>
                <a:tc>
                  <a:txBody>
                    <a:bodyPr/>
                    <a:lstStyle/>
                    <a:p>
                      <a:pPr rtl="0" fontAlgn="t"/>
                      <a:r>
                        <a:rPr lang="en-US" sz="900">
                          <a:effectLst/>
                        </a:rPr>
                        <a:t>Check-in 1 Presentations</a:t>
                      </a:r>
                    </a:p>
                  </a:txBody>
                  <a:tcPr marL="28575" marR="28575" marT="19050" marB="19050">
                    <a:lnT w="12700" cap="flat" cmpd="sng" algn="ctr">
                      <a:solidFill>
                        <a:schemeClr val="tx1"/>
                      </a:solidFill>
                      <a:prstDash val="sysDash"/>
                      <a:round/>
                      <a:headEnd type="none" w="med" len="med"/>
                      <a:tailEnd type="none" w="med" len="med"/>
                    </a:lnT>
                  </a:tcPr>
                </a:tc>
                <a:tc>
                  <a:txBody>
                    <a:bodyPr/>
                    <a:lstStyle/>
                    <a:p>
                      <a:pPr rtl="0" fontAlgn="t"/>
                      <a:endParaRPr lang="en-US" sz="900">
                        <a:effectLst/>
                      </a:endParaRPr>
                    </a:p>
                  </a:txBody>
                  <a:tcPr marL="28575" marR="28575" marT="19050" marB="19050">
                    <a:lnT w="12700" cap="flat" cmpd="sng" algn="ctr">
                      <a:solidFill>
                        <a:schemeClr val="tx1"/>
                      </a:solidFill>
                      <a:prstDash val="sysDash"/>
                      <a:round/>
                      <a:headEnd type="none" w="med" len="med"/>
                      <a:tailEnd type="none" w="med" len="med"/>
                    </a:lnT>
                  </a:tcPr>
                </a:tc>
                <a:tc>
                  <a:txBody>
                    <a:bodyPr/>
                    <a:lstStyle/>
                    <a:p>
                      <a:pPr rtl="0" fontAlgn="t"/>
                      <a:r>
                        <a:rPr lang="en-US" sz="900">
                          <a:effectLst/>
                        </a:rPr>
                        <a:t>Post 5</a:t>
                      </a:r>
                    </a:p>
                  </a:txBody>
                  <a:tcPr marL="28575" marR="28575" marT="19050" marB="19050">
                    <a:lnT w="12700" cap="flat" cmpd="sng" algn="ctr">
                      <a:solidFill>
                        <a:schemeClr val="tx1"/>
                      </a:solidFill>
                      <a:prstDash val="sysDash"/>
                      <a:round/>
                      <a:headEnd type="none" w="med" len="med"/>
                      <a:tailEnd type="none" w="med" len="med"/>
                    </a:lnT>
                  </a:tcPr>
                </a:tc>
                <a:tc>
                  <a:txBody>
                    <a:bodyPr/>
                    <a:lstStyle/>
                    <a:p>
                      <a:pPr rtl="0" fontAlgn="t"/>
                      <a:r>
                        <a:rPr lang="en-US" sz="900">
                          <a:effectLst/>
                        </a:rPr>
                        <a:t>Final Project Check-in 1</a:t>
                      </a:r>
                    </a:p>
                  </a:txBody>
                  <a:tcPr marL="28575" marR="28575" marT="19050" marB="19050">
                    <a:lnT w="12700" cap="flat" cmpd="sng" algn="ctr">
                      <a:solidFill>
                        <a:schemeClr val="tx1"/>
                      </a:solidFill>
                      <a:prstDash val="sysDash"/>
                      <a:round/>
                      <a:headEnd type="none" w="med" len="med"/>
                      <a:tailEnd type="none" w="med" len="med"/>
                    </a:lnT>
                  </a:tcPr>
                </a:tc>
                <a:extLst>
                  <a:ext uri="{0D108BD9-81ED-4DB2-BD59-A6C34878D82A}">
                    <a16:rowId xmlns:a16="http://schemas.microsoft.com/office/drawing/2014/main" val="1249611529"/>
                  </a:ext>
                </a:extLst>
              </a:tr>
              <a:tr h="138667">
                <a:tc>
                  <a:txBody>
                    <a:bodyPr/>
                    <a:lstStyle/>
                    <a:p>
                      <a:pPr rtl="0" fontAlgn="t"/>
                      <a:endParaRPr lang="en-US" sz="900">
                        <a:effectLst/>
                      </a:endParaRPr>
                    </a:p>
                  </a:txBody>
                  <a:tcPr marL="28575" marR="28575" marT="19050" marB="19050"/>
                </a:tc>
                <a:tc>
                  <a:txBody>
                    <a:bodyPr/>
                    <a:lstStyle/>
                    <a:p>
                      <a:pPr algn="r" rtl="0" fontAlgn="t"/>
                      <a:r>
                        <a:rPr lang="en-US" sz="900" dirty="0">
                          <a:effectLst/>
                        </a:rPr>
                        <a:t>15</a:t>
                      </a:r>
                    </a:p>
                  </a:txBody>
                  <a:tcPr marL="28575" marR="28575" marT="19050" marB="19050">
                    <a:lnB w="12700" cap="flat" cmpd="sng" algn="ctr">
                      <a:solidFill>
                        <a:schemeClr val="tx1"/>
                      </a:solidFill>
                      <a:prstDash val="sysDash"/>
                      <a:round/>
                      <a:headEnd type="none" w="med" len="med"/>
                      <a:tailEnd type="none" w="med" len="med"/>
                    </a:lnB>
                    <a:solidFill>
                      <a:schemeClr val="bg2">
                        <a:lumMod val="75000"/>
                      </a:schemeClr>
                    </a:solidFill>
                  </a:tcPr>
                </a:tc>
                <a:tc>
                  <a:txBody>
                    <a:bodyPr/>
                    <a:lstStyle/>
                    <a:p>
                      <a:pPr rtl="0" fontAlgn="t"/>
                      <a:r>
                        <a:rPr lang="en-US" sz="900" b="1" dirty="0">
                          <a:effectLst/>
                        </a:rPr>
                        <a:t>No Class</a:t>
                      </a:r>
                    </a:p>
                  </a:txBody>
                  <a:tcPr marL="28575" marR="28575" marT="19050" marB="19050">
                    <a:lnB w="12700" cap="flat" cmpd="sng" algn="ctr">
                      <a:solidFill>
                        <a:schemeClr val="tx1"/>
                      </a:solidFill>
                      <a:prstDash val="sysDash"/>
                      <a:round/>
                      <a:headEnd type="none" w="med" len="med"/>
                      <a:tailEnd type="none" w="med" len="med"/>
                    </a:lnB>
                    <a:solidFill>
                      <a:schemeClr val="bg2">
                        <a:lumMod val="75000"/>
                      </a:schemeClr>
                    </a:solidFill>
                  </a:tcPr>
                </a:tc>
                <a:tc>
                  <a:txBody>
                    <a:bodyPr/>
                    <a:lstStyle/>
                    <a:p>
                      <a:pPr rtl="0" fontAlgn="t"/>
                      <a:endParaRPr lang="en-US" sz="900" dirty="0">
                        <a:effectLst/>
                      </a:endParaRPr>
                    </a:p>
                  </a:txBody>
                  <a:tcPr marL="28575" marR="28575" marT="19050" marB="19050">
                    <a:lnB w="12700" cap="flat" cmpd="sng" algn="ctr">
                      <a:solidFill>
                        <a:schemeClr val="tx1"/>
                      </a:solidFill>
                      <a:prstDash val="sysDash"/>
                      <a:round/>
                      <a:headEnd type="none" w="med" len="med"/>
                      <a:tailEnd type="none" w="med" len="med"/>
                    </a:lnB>
                    <a:solidFill>
                      <a:schemeClr val="bg2">
                        <a:lumMod val="75000"/>
                      </a:schemeClr>
                    </a:solidFill>
                  </a:tcPr>
                </a:tc>
                <a:tc>
                  <a:txBody>
                    <a:bodyPr/>
                    <a:lstStyle/>
                    <a:p>
                      <a:pPr rtl="0" fontAlgn="t"/>
                      <a:endParaRPr lang="en-US" sz="900" dirty="0">
                        <a:effectLst/>
                      </a:endParaRPr>
                    </a:p>
                  </a:txBody>
                  <a:tcPr marL="28575" marR="28575" marT="19050" marB="19050">
                    <a:lnB w="12700" cap="flat" cmpd="sng" algn="ctr">
                      <a:solidFill>
                        <a:schemeClr val="tx1"/>
                      </a:solidFill>
                      <a:prstDash val="sysDash"/>
                      <a:round/>
                      <a:headEnd type="none" w="med" len="med"/>
                      <a:tailEnd type="none" w="med" len="med"/>
                    </a:lnB>
                    <a:solidFill>
                      <a:schemeClr val="bg2">
                        <a:lumMod val="75000"/>
                      </a:schemeClr>
                    </a:solidFill>
                  </a:tcPr>
                </a:tc>
                <a:tc>
                  <a:txBody>
                    <a:bodyPr/>
                    <a:lstStyle/>
                    <a:p>
                      <a:pPr rtl="0" fontAlgn="t"/>
                      <a:endParaRPr lang="en-US" sz="900" dirty="0">
                        <a:effectLst/>
                      </a:endParaRPr>
                    </a:p>
                  </a:txBody>
                  <a:tcPr marL="28575" marR="28575" marT="19050" marB="19050">
                    <a:lnB w="12700" cap="flat" cmpd="sng" algn="ctr">
                      <a:solidFill>
                        <a:schemeClr val="tx1"/>
                      </a:solidFill>
                      <a:prstDash val="sysDash"/>
                      <a:round/>
                      <a:headEnd type="none" w="med" len="med"/>
                      <a:tailEnd type="none" w="med" len="med"/>
                    </a:lnB>
                    <a:solidFill>
                      <a:schemeClr val="bg2">
                        <a:lumMod val="75000"/>
                      </a:schemeClr>
                    </a:solidFill>
                  </a:tcPr>
                </a:tc>
                <a:extLst>
                  <a:ext uri="{0D108BD9-81ED-4DB2-BD59-A6C34878D82A}">
                    <a16:rowId xmlns:a16="http://schemas.microsoft.com/office/drawing/2014/main" val="3233462015"/>
                  </a:ext>
                </a:extLst>
              </a:tr>
              <a:tr h="290340">
                <a:tc>
                  <a:txBody>
                    <a:bodyPr/>
                    <a:lstStyle/>
                    <a:p>
                      <a:pPr rtl="0" fontAlgn="t"/>
                      <a:endParaRPr lang="en-US" sz="900">
                        <a:effectLst/>
                      </a:endParaRPr>
                    </a:p>
                  </a:txBody>
                  <a:tcPr marL="28575" marR="28575" marT="19050" marB="19050">
                    <a:lnB w="12700" cap="flat" cmpd="sng" algn="ctr">
                      <a:solidFill>
                        <a:schemeClr val="tx1"/>
                      </a:solidFill>
                      <a:prstDash val="solid"/>
                      <a:round/>
                      <a:headEnd type="none" w="med" len="med"/>
                      <a:tailEnd type="none" w="med" len="med"/>
                    </a:lnB>
                  </a:tcPr>
                </a:tc>
                <a:tc>
                  <a:txBody>
                    <a:bodyPr/>
                    <a:lstStyle/>
                    <a:p>
                      <a:pPr algn="r" rtl="0" fontAlgn="t"/>
                      <a:r>
                        <a:rPr lang="en-US" sz="900">
                          <a:effectLst/>
                        </a:rPr>
                        <a:t>20</a:t>
                      </a:r>
                    </a:p>
                  </a:txBody>
                  <a:tcPr marL="28575" marR="28575" marT="19050" marB="19050">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t"/>
                      <a:r>
                        <a:rPr lang="en-US" sz="900">
                          <a:effectLst/>
                        </a:rPr>
                        <a:t>[Special Topic]</a:t>
                      </a:r>
                    </a:p>
                  </a:txBody>
                  <a:tcPr marL="28575" marR="28575" marT="19050" marB="19050">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t"/>
                      <a:endParaRPr lang="en-US" sz="900">
                        <a:effectLst/>
                      </a:endParaRPr>
                    </a:p>
                  </a:txBody>
                  <a:tcPr marL="28575" marR="28575" marT="19050" marB="19050">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t"/>
                      <a:endParaRPr lang="en-US" sz="900">
                        <a:effectLst/>
                      </a:endParaRPr>
                    </a:p>
                  </a:txBody>
                  <a:tcPr marL="28575" marR="28575" marT="19050" marB="19050">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t"/>
                      <a:endParaRPr lang="en-US" sz="900">
                        <a:effectLst/>
                      </a:endParaRPr>
                    </a:p>
                  </a:txBody>
                  <a:tcPr marL="28575" marR="28575" marT="19050" marB="19050">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9840192"/>
                  </a:ext>
                </a:extLst>
              </a:tr>
              <a:tr h="290340">
                <a:tc>
                  <a:txBody>
                    <a:bodyPr/>
                    <a:lstStyle/>
                    <a:p>
                      <a:pPr rtl="0" fontAlgn="t"/>
                      <a:endParaRPr lang="en-US" sz="900">
                        <a:effectLst/>
                      </a:endParaRPr>
                    </a:p>
                  </a:txBody>
                  <a:tcPr marL="28575" marR="28575" marT="19050" marB="19050">
                    <a:lnT w="12700" cap="flat" cmpd="sng" algn="ctr">
                      <a:solidFill>
                        <a:schemeClr val="tx1"/>
                      </a:solidFill>
                      <a:prstDash val="solid"/>
                      <a:round/>
                      <a:headEnd type="none" w="med" len="med"/>
                      <a:tailEnd type="none" w="med" len="med"/>
                    </a:lnT>
                  </a:tcPr>
                </a:tc>
                <a:tc>
                  <a:txBody>
                    <a:bodyPr/>
                    <a:lstStyle/>
                    <a:p>
                      <a:pPr algn="r" rtl="0" fontAlgn="t"/>
                      <a:r>
                        <a:rPr lang="en-US" sz="900">
                          <a:effectLst/>
                        </a:rPr>
                        <a:t>22</a:t>
                      </a:r>
                    </a:p>
                  </a:txBody>
                  <a:tcPr marL="28575" marR="28575" marT="19050" marB="19050">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rtl="0" fontAlgn="t"/>
                      <a:r>
                        <a:rPr lang="en-US" sz="900">
                          <a:effectLst/>
                        </a:rPr>
                        <a:t>[Speical Topic]</a:t>
                      </a:r>
                    </a:p>
                  </a:txBody>
                  <a:tcPr marL="28575" marR="28575" marT="19050" marB="19050">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rtl="0" fontAlgn="t"/>
                      <a:endParaRPr lang="en-US" sz="900">
                        <a:effectLst/>
                      </a:endParaRPr>
                    </a:p>
                  </a:txBody>
                  <a:tcPr marL="28575" marR="28575" marT="19050" marB="19050">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rtl="0" fontAlgn="t"/>
                      <a:endParaRPr lang="en-US" sz="900">
                        <a:effectLst/>
                      </a:endParaRPr>
                    </a:p>
                  </a:txBody>
                  <a:tcPr marL="28575" marR="28575" marT="19050" marB="19050">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rtl="0" fontAlgn="t"/>
                      <a:endParaRPr lang="en-US" sz="900">
                        <a:effectLst/>
                      </a:endParaRPr>
                    </a:p>
                  </a:txBody>
                  <a:tcPr marL="28575" marR="28575" marT="19050" marB="19050">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2894829282"/>
                  </a:ext>
                </a:extLst>
              </a:tr>
              <a:tr h="138667">
                <a:tc>
                  <a:txBody>
                    <a:bodyPr/>
                    <a:lstStyle/>
                    <a:p>
                      <a:pPr rtl="0" fontAlgn="t"/>
                      <a:endParaRPr lang="en-US" sz="900">
                        <a:effectLst/>
                      </a:endParaRPr>
                    </a:p>
                  </a:txBody>
                  <a:tcPr marL="28575" marR="28575" marT="19050" marB="19050"/>
                </a:tc>
                <a:tc>
                  <a:txBody>
                    <a:bodyPr/>
                    <a:lstStyle/>
                    <a:p>
                      <a:pPr algn="r" rtl="0" fontAlgn="t"/>
                      <a:r>
                        <a:rPr lang="en-US" sz="900">
                          <a:effectLst/>
                        </a:rPr>
                        <a:t>27</a:t>
                      </a:r>
                    </a:p>
                  </a:txBody>
                  <a:tcPr marL="28575" marR="28575" marT="19050" marB="19050">
                    <a:lnT w="12700" cap="flat" cmpd="sng" algn="ctr">
                      <a:solidFill>
                        <a:schemeClr val="tx1"/>
                      </a:solidFill>
                      <a:prstDash val="sysDash"/>
                      <a:round/>
                      <a:headEnd type="none" w="med" len="med"/>
                      <a:tailEnd type="none" w="med" len="med"/>
                    </a:lnT>
                  </a:tcPr>
                </a:tc>
                <a:tc>
                  <a:txBody>
                    <a:bodyPr/>
                    <a:lstStyle/>
                    <a:p>
                      <a:pPr rtl="0" fontAlgn="t"/>
                      <a:r>
                        <a:rPr lang="en-US" sz="900" dirty="0">
                          <a:effectLst/>
                        </a:rPr>
                        <a:t>Check-in 2 Presentations</a:t>
                      </a:r>
                    </a:p>
                  </a:txBody>
                  <a:tcPr marL="28575" marR="28575" marT="19050" marB="19050">
                    <a:lnT w="12700" cap="flat" cmpd="sng" algn="ctr">
                      <a:solidFill>
                        <a:schemeClr val="tx1"/>
                      </a:solidFill>
                      <a:prstDash val="sysDash"/>
                      <a:round/>
                      <a:headEnd type="none" w="med" len="med"/>
                      <a:tailEnd type="none" w="med" len="med"/>
                    </a:lnT>
                  </a:tcPr>
                </a:tc>
                <a:tc>
                  <a:txBody>
                    <a:bodyPr/>
                    <a:lstStyle/>
                    <a:p>
                      <a:pPr rtl="0" fontAlgn="t"/>
                      <a:endParaRPr lang="en-US" sz="900">
                        <a:effectLst/>
                      </a:endParaRPr>
                    </a:p>
                  </a:txBody>
                  <a:tcPr marL="28575" marR="28575" marT="19050" marB="19050">
                    <a:lnT w="12700" cap="flat" cmpd="sng" algn="ctr">
                      <a:solidFill>
                        <a:schemeClr val="tx1"/>
                      </a:solidFill>
                      <a:prstDash val="sysDash"/>
                      <a:round/>
                      <a:headEnd type="none" w="med" len="med"/>
                      <a:tailEnd type="none" w="med" len="med"/>
                    </a:lnT>
                  </a:tcPr>
                </a:tc>
                <a:tc>
                  <a:txBody>
                    <a:bodyPr/>
                    <a:lstStyle/>
                    <a:p>
                      <a:pPr rtl="0" fontAlgn="t"/>
                      <a:r>
                        <a:rPr lang="en-US" sz="900">
                          <a:effectLst/>
                        </a:rPr>
                        <a:t>Post 6</a:t>
                      </a:r>
                    </a:p>
                  </a:txBody>
                  <a:tcPr marL="28575" marR="28575" marT="19050" marB="19050">
                    <a:lnT w="12700" cap="flat" cmpd="sng" algn="ctr">
                      <a:solidFill>
                        <a:schemeClr val="tx1"/>
                      </a:solidFill>
                      <a:prstDash val="sysDash"/>
                      <a:round/>
                      <a:headEnd type="none" w="med" len="med"/>
                      <a:tailEnd type="none" w="med" len="med"/>
                    </a:lnT>
                  </a:tcPr>
                </a:tc>
                <a:tc>
                  <a:txBody>
                    <a:bodyPr/>
                    <a:lstStyle/>
                    <a:p>
                      <a:pPr rtl="0" fontAlgn="t"/>
                      <a:r>
                        <a:rPr lang="en-US" sz="900">
                          <a:effectLst/>
                        </a:rPr>
                        <a:t>Final Project Check-in 2</a:t>
                      </a:r>
                    </a:p>
                  </a:txBody>
                  <a:tcPr marL="28575" marR="28575" marT="19050" marB="19050">
                    <a:lnT w="12700" cap="flat" cmpd="sng" algn="ctr">
                      <a:solidFill>
                        <a:schemeClr val="tx1"/>
                      </a:solidFill>
                      <a:prstDash val="sysDash"/>
                      <a:round/>
                      <a:headEnd type="none" w="med" len="med"/>
                      <a:tailEnd type="none" w="med" len="med"/>
                    </a:lnT>
                  </a:tcPr>
                </a:tc>
                <a:extLst>
                  <a:ext uri="{0D108BD9-81ED-4DB2-BD59-A6C34878D82A}">
                    <a16:rowId xmlns:a16="http://schemas.microsoft.com/office/drawing/2014/main" val="1431365493"/>
                  </a:ext>
                </a:extLst>
              </a:tr>
              <a:tr h="138667">
                <a:tc>
                  <a:txBody>
                    <a:bodyPr/>
                    <a:lstStyle/>
                    <a:p>
                      <a:pPr rtl="0" fontAlgn="t"/>
                      <a:endParaRPr lang="en-US" sz="900">
                        <a:effectLst/>
                      </a:endParaRPr>
                    </a:p>
                  </a:txBody>
                  <a:tcPr marL="28575" marR="28575" marT="19050" marB="19050"/>
                </a:tc>
                <a:tc>
                  <a:txBody>
                    <a:bodyPr/>
                    <a:lstStyle/>
                    <a:p>
                      <a:pPr algn="r" rtl="0" fontAlgn="t"/>
                      <a:r>
                        <a:rPr lang="en-US" sz="900">
                          <a:effectLst/>
                        </a:rPr>
                        <a:t>29</a:t>
                      </a:r>
                    </a:p>
                  </a:txBody>
                  <a:tcPr marL="28575" marR="28575" marT="19050" marB="19050">
                    <a:lnB w="12700" cap="flat" cmpd="sng" algn="ctr">
                      <a:solidFill>
                        <a:schemeClr val="tx1"/>
                      </a:solidFill>
                      <a:prstDash val="sysDash"/>
                      <a:round/>
                      <a:headEnd type="none" w="med" len="med"/>
                      <a:tailEnd type="none" w="med" len="med"/>
                    </a:lnB>
                  </a:tcPr>
                </a:tc>
                <a:tc>
                  <a:txBody>
                    <a:bodyPr/>
                    <a:lstStyle/>
                    <a:p>
                      <a:pPr rtl="0" fontAlgn="t"/>
                      <a:r>
                        <a:rPr lang="en-US" sz="900" dirty="0">
                          <a:effectLst/>
                        </a:rPr>
                        <a:t>Check-in 2 Processing</a:t>
                      </a:r>
                    </a:p>
                  </a:txBody>
                  <a:tcPr marL="28575" marR="28575" marT="19050" marB="19050">
                    <a:lnB w="12700" cap="flat" cmpd="sng" algn="ctr">
                      <a:solidFill>
                        <a:schemeClr val="tx1"/>
                      </a:solidFill>
                      <a:prstDash val="sysDash"/>
                      <a:round/>
                      <a:headEnd type="none" w="med" len="med"/>
                      <a:tailEnd type="none" w="med" len="med"/>
                    </a:lnB>
                  </a:tcPr>
                </a:tc>
                <a:tc>
                  <a:txBody>
                    <a:bodyPr/>
                    <a:lstStyle/>
                    <a:p>
                      <a:pPr rtl="0" fontAlgn="t"/>
                      <a:endParaRPr lang="en-US" sz="900">
                        <a:effectLst/>
                      </a:endParaRPr>
                    </a:p>
                  </a:txBody>
                  <a:tcPr marL="28575" marR="28575" marT="19050" marB="19050">
                    <a:lnB w="12700" cap="flat" cmpd="sng" algn="ctr">
                      <a:solidFill>
                        <a:schemeClr val="tx1"/>
                      </a:solidFill>
                      <a:prstDash val="sysDash"/>
                      <a:round/>
                      <a:headEnd type="none" w="med" len="med"/>
                      <a:tailEnd type="none" w="med" len="med"/>
                    </a:lnB>
                  </a:tcPr>
                </a:tc>
                <a:tc>
                  <a:txBody>
                    <a:bodyPr/>
                    <a:lstStyle/>
                    <a:p>
                      <a:pPr rtl="0" fontAlgn="t"/>
                      <a:endParaRPr lang="en-US" sz="900">
                        <a:effectLst/>
                      </a:endParaRPr>
                    </a:p>
                  </a:txBody>
                  <a:tcPr marL="28575" marR="28575" marT="19050" marB="19050">
                    <a:lnB w="12700" cap="flat" cmpd="sng" algn="ctr">
                      <a:solidFill>
                        <a:schemeClr val="tx1"/>
                      </a:solidFill>
                      <a:prstDash val="sysDash"/>
                      <a:round/>
                      <a:headEnd type="none" w="med" len="med"/>
                      <a:tailEnd type="none" w="med" len="med"/>
                    </a:lnB>
                  </a:tcPr>
                </a:tc>
                <a:tc>
                  <a:txBody>
                    <a:bodyPr/>
                    <a:lstStyle/>
                    <a:p>
                      <a:pPr rtl="0" fontAlgn="t"/>
                      <a:endParaRPr lang="en-US" sz="900">
                        <a:effectLst/>
                      </a:endParaRPr>
                    </a:p>
                  </a:txBody>
                  <a:tcPr marL="28575" marR="28575" marT="19050" marB="19050">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644764758"/>
                  </a:ext>
                </a:extLst>
              </a:tr>
              <a:tr h="138667">
                <a:tc>
                  <a:txBody>
                    <a:bodyPr/>
                    <a:lstStyle/>
                    <a:p>
                      <a:pPr rtl="0" fontAlgn="t"/>
                      <a:r>
                        <a:rPr lang="en-US" sz="900" b="1">
                          <a:effectLst/>
                        </a:rPr>
                        <a:t>May</a:t>
                      </a:r>
                    </a:p>
                  </a:txBody>
                  <a:tcPr marL="28575" marR="28575" marT="19050" marB="19050"/>
                </a:tc>
                <a:tc>
                  <a:txBody>
                    <a:bodyPr/>
                    <a:lstStyle/>
                    <a:p>
                      <a:pPr algn="r" rtl="0" fontAlgn="t"/>
                      <a:r>
                        <a:rPr lang="en-US" sz="900">
                          <a:effectLst/>
                        </a:rPr>
                        <a:t>4</a:t>
                      </a:r>
                    </a:p>
                  </a:txBody>
                  <a:tcPr marL="28575" marR="28575" marT="19050" marB="19050">
                    <a:lnT w="12700" cap="flat" cmpd="sng" algn="ctr">
                      <a:solidFill>
                        <a:schemeClr val="tx1"/>
                      </a:solidFill>
                      <a:prstDash val="sysDash"/>
                      <a:round/>
                      <a:headEnd type="none" w="med" len="med"/>
                      <a:tailEnd type="none" w="med" len="med"/>
                    </a:lnT>
                  </a:tcPr>
                </a:tc>
                <a:tc>
                  <a:txBody>
                    <a:bodyPr/>
                    <a:lstStyle/>
                    <a:p>
                      <a:pPr rtl="0" fontAlgn="t"/>
                      <a:r>
                        <a:rPr lang="en-US" sz="900" dirty="0">
                          <a:effectLst/>
                        </a:rPr>
                        <a:t>[Special Topic]</a:t>
                      </a:r>
                    </a:p>
                  </a:txBody>
                  <a:tcPr marL="28575" marR="28575" marT="19050" marB="19050">
                    <a:lnT w="12700" cap="flat" cmpd="sng" algn="ctr">
                      <a:solidFill>
                        <a:schemeClr val="tx1"/>
                      </a:solidFill>
                      <a:prstDash val="sysDash"/>
                      <a:round/>
                      <a:headEnd type="none" w="med" len="med"/>
                      <a:tailEnd type="none" w="med" len="med"/>
                    </a:lnT>
                  </a:tcPr>
                </a:tc>
                <a:tc>
                  <a:txBody>
                    <a:bodyPr/>
                    <a:lstStyle/>
                    <a:p>
                      <a:pPr rtl="0" fontAlgn="t"/>
                      <a:endParaRPr lang="en-US" sz="900">
                        <a:effectLst/>
                      </a:endParaRPr>
                    </a:p>
                  </a:txBody>
                  <a:tcPr marL="28575" marR="28575" marT="19050" marB="19050">
                    <a:lnT w="12700" cap="flat" cmpd="sng" algn="ctr">
                      <a:solidFill>
                        <a:schemeClr val="tx1"/>
                      </a:solidFill>
                      <a:prstDash val="sysDash"/>
                      <a:round/>
                      <a:headEnd type="none" w="med" len="med"/>
                      <a:tailEnd type="none" w="med" len="med"/>
                    </a:lnT>
                  </a:tcPr>
                </a:tc>
                <a:tc>
                  <a:txBody>
                    <a:bodyPr/>
                    <a:lstStyle/>
                    <a:p>
                      <a:pPr rtl="0" fontAlgn="t"/>
                      <a:endParaRPr lang="en-US" sz="900">
                        <a:effectLst/>
                      </a:endParaRPr>
                    </a:p>
                  </a:txBody>
                  <a:tcPr marL="28575" marR="28575" marT="19050" marB="19050">
                    <a:lnT w="12700" cap="flat" cmpd="sng" algn="ctr">
                      <a:solidFill>
                        <a:schemeClr val="tx1"/>
                      </a:solidFill>
                      <a:prstDash val="sysDash"/>
                      <a:round/>
                      <a:headEnd type="none" w="med" len="med"/>
                      <a:tailEnd type="none" w="med" len="med"/>
                    </a:lnT>
                  </a:tcPr>
                </a:tc>
                <a:tc>
                  <a:txBody>
                    <a:bodyPr/>
                    <a:lstStyle/>
                    <a:p>
                      <a:pPr rtl="0" fontAlgn="t"/>
                      <a:endParaRPr lang="en-US" sz="900">
                        <a:effectLst/>
                      </a:endParaRPr>
                    </a:p>
                  </a:txBody>
                  <a:tcPr marL="28575" marR="28575" marT="19050" marB="19050">
                    <a:lnT w="12700" cap="flat" cmpd="sng" algn="ctr">
                      <a:solidFill>
                        <a:schemeClr val="tx1"/>
                      </a:solidFill>
                      <a:prstDash val="sysDash"/>
                      <a:round/>
                      <a:headEnd type="none" w="med" len="med"/>
                      <a:tailEnd type="none" w="med" len="med"/>
                    </a:lnT>
                  </a:tcPr>
                </a:tc>
                <a:extLst>
                  <a:ext uri="{0D108BD9-81ED-4DB2-BD59-A6C34878D82A}">
                    <a16:rowId xmlns:a16="http://schemas.microsoft.com/office/drawing/2014/main" val="3746154576"/>
                  </a:ext>
                </a:extLst>
              </a:tr>
              <a:tr h="146279">
                <a:tc>
                  <a:txBody>
                    <a:bodyPr/>
                    <a:lstStyle/>
                    <a:p>
                      <a:pPr rtl="0" fontAlgn="t"/>
                      <a:endParaRPr lang="en-US" sz="900">
                        <a:effectLst/>
                      </a:endParaRPr>
                    </a:p>
                  </a:txBody>
                  <a:tcPr marL="28575" marR="28575" marT="19050" marB="19050"/>
                </a:tc>
                <a:tc>
                  <a:txBody>
                    <a:bodyPr/>
                    <a:lstStyle/>
                    <a:p>
                      <a:pPr algn="r" rtl="0" fontAlgn="t"/>
                      <a:r>
                        <a:rPr lang="en-US" sz="900" dirty="0">
                          <a:effectLst/>
                        </a:rPr>
                        <a:t>6</a:t>
                      </a:r>
                    </a:p>
                  </a:txBody>
                  <a:tcPr marL="28575" marR="28575" marT="19050" marB="19050">
                    <a:lnB w="12700" cap="flat" cmpd="sng" algn="ctr">
                      <a:solidFill>
                        <a:schemeClr val="tx1"/>
                      </a:solidFill>
                      <a:prstDash val="sysDash"/>
                      <a:round/>
                      <a:headEnd type="none" w="med" len="med"/>
                      <a:tailEnd type="none" w="med" len="med"/>
                    </a:lnB>
                    <a:noFill/>
                  </a:tcPr>
                </a:tc>
                <a:tc>
                  <a:txBody>
                    <a:bodyPr/>
                    <a:lstStyle/>
                    <a:p>
                      <a:pPr rtl="0" fontAlgn="t"/>
                      <a:r>
                        <a:rPr lang="en-US" sz="900" dirty="0">
                          <a:effectLst/>
                        </a:rPr>
                        <a:t>Last Lecture</a:t>
                      </a:r>
                    </a:p>
                  </a:txBody>
                  <a:tcPr marL="28575" marR="28575" marT="19050" marB="19050">
                    <a:lnB w="12700" cap="flat" cmpd="sng" algn="ctr">
                      <a:solidFill>
                        <a:schemeClr val="tx1"/>
                      </a:solidFill>
                      <a:prstDash val="sysDash"/>
                      <a:round/>
                      <a:headEnd type="none" w="med" len="med"/>
                      <a:tailEnd type="none" w="med" len="med"/>
                    </a:lnB>
                    <a:noFill/>
                  </a:tcPr>
                </a:tc>
                <a:tc>
                  <a:txBody>
                    <a:bodyPr/>
                    <a:lstStyle/>
                    <a:p>
                      <a:pPr rtl="0" fontAlgn="t"/>
                      <a:endParaRPr lang="en-US" sz="900" dirty="0">
                        <a:effectLst/>
                      </a:endParaRPr>
                    </a:p>
                  </a:txBody>
                  <a:tcPr marL="28575" marR="28575" marT="19050" marB="19050">
                    <a:lnB w="12700" cap="flat" cmpd="sng" algn="ctr">
                      <a:solidFill>
                        <a:schemeClr val="tx1"/>
                      </a:solidFill>
                      <a:prstDash val="sysDash"/>
                      <a:round/>
                      <a:headEnd type="none" w="med" len="med"/>
                      <a:tailEnd type="none" w="med" len="med"/>
                    </a:lnB>
                    <a:noFill/>
                  </a:tcPr>
                </a:tc>
                <a:tc>
                  <a:txBody>
                    <a:bodyPr/>
                    <a:lstStyle/>
                    <a:p>
                      <a:pPr rtl="0" fontAlgn="t"/>
                      <a:endParaRPr lang="en-US" sz="900" dirty="0">
                        <a:effectLst/>
                      </a:endParaRPr>
                    </a:p>
                  </a:txBody>
                  <a:tcPr marL="28575" marR="28575" marT="19050" marB="19050">
                    <a:lnB w="12700" cap="flat" cmpd="sng" algn="ctr">
                      <a:solidFill>
                        <a:schemeClr val="tx1"/>
                      </a:solidFill>
                      <a:prstDash val="sysDash"/>
                      <a:round/>
                      <a:headEnd type="none" w="med" len="med"/>
                      <a:tailEnd type="none" w="med" len="med"/>
                    </a:lnB>
                    <a:noFill/>
                  </a:tcPr>
                </a:tc>
                <a:tc>
                  <a:txBody>
                    <a:bodyPr/>
                    <a:lstStyle/>
                    <a:p>
                      <a:pPr rtl="0" fontAlgn="t"/>
                      <a:endParaRPr lang="en-US" sz="900" dirty="0">
                        <a:effectLst/>
                      </a:endParaRPr>
                    </a:p>
                  </a:txBody>
                  <a:tcPr marL="28575" marR="28575" marT="19050" marB="19050">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4268449460"/>
                  </a:ext>
                </a:extLst>
              </a:tr>
              <a:tr h="137407">
                <a:tc>
                  <a:txBody>
                    <a:bodyPr/>
                    <a:lstStyle/>
                    <a:p>
                      <a:pPr rtl="0" fontAlgn="b"/>
                      <a:endParaRPr lang="en-US" sz="900">
                        <a:effectLst/>
                      </a:endParaRPr>
                    </a:p>
                  </a:txBody>
                  <a:tcPr marL="28575" marR="28575" marT="19050" marB="19050" anchor="b"/>
                </a:tc>
                <a:tc>
                  <a:txBody>
                    <a:bodyPr/>
                    <a:lstStyle/>
                    <a:p>
                      <a:pPr rtl="0" fontAlgn="b"/>
                      <a:r>
                        <a:rPr lang="en-US" sz="900">
                          <a:effectLst/>
                        </a:rPr>
                        <a:t>TBD</a:t>
                      </a:r>
                    </a:p>
                  </a:txBody>
                  <a:tcPr marL="28575" marR="28575" marT="19050" marB="19050" anchor="b">
                    <a:lnT w="12700" cap="flat" cmpd="sng" algn="ctr">
                      <a:solidFill>
                        <a:schemeClr val="tx1"/>
                      </a:solidFill>
                      <a:prstDash val="sysDash"/>
                      <a:round/>
                      <a:headEnd type="none" w="med" len="med"/>
                      <a:tailEnd type="none" w="med" len="med"/>
                    </a:lnT>
                  </a:tcPr>
                </a:tc>
                <a:tc>
                  <a:txBody>
                    <a:bodyPr/>
                    <a:lstStyle/>
                    <a:p>
                      <a:pPr rtl="0" fontAlgn="b"/>
                      <a:r>
                        <a:rPr lang="en-US" sz="900" dirty="0" smtClean="0">
                          <a:effectLst/>
                        </a:rPr>
                        <a:t>Final</a:t>
                      </a:r>
                      <a:r>
                        <a:rPr lang="en-US" sz="900" baseline="0" dirty="0" smtClean="0">
                          <a:effectLst/>
                        </a:rPr>
                        <a:t> Project Showcase (Finals Week)</a:t>
                      </a:r>
                      <a:endParaRPr lang="en-US" sz="900" dirty="0">
                        <a:effectLst/>
                      </a:endParaRPr>
                    </a:p>
                  </a:txBody>
                  <a:tcPr marL="28575" marR="28575" marT="19050" marB="19050" anchor="b">
                    <a:lnT w="12700" cap="flat" cmpd="sng" algn="ctr">
                      <a:solidFill>
                        <a:schemeClr val="tx1"/>
                      </a:solidFill>
                      <a:prstDash val="sysDash"/>
                      <a:round/>
                      <a:headEnd type="none" w="med" len="med"/>
                      <a:tailEnd type="none" w="med" len="med"/>
                    </a:lnT>
                  </a:tcPr>
                </a:tc>
                <a:tc>
                  <a:txBody>
                    <a:bodyPr/>
                    <a:lstStyle/>
                    <a:p>
                      <a:pPr rtl="0" fontAlgn="b"/>
                      <a:endParaRPr lang="en-US" sz="900">
                        <a:effectLst/>
                      </a:endParaRPr>
                    </a:p>
                  </a:txBody>
                  <a:tcPr marL="28575" marR="28575" marT="19050" marB="19050" anchor="b">
                    <a:lnT w="12700" cap="flat" cmpd="sng" algn="ctr">
                      <a:solidFill>
                        <a:schemeClr val="tx1"/>
                      </a:solidFill>
                      <a:prstDash val="sysDash"/>
                      <a:round/>
                      <a:headEnd type="none" w="med" len="med"/>
                      <a:tailEnd type="none" w="med" len="med"/>
                    </a:lnT>
                  </a:tcPr>
                </a:tc>
                <a:tc>
                  <a:txBody>
                    <a:bodyPr/>
                    <a:lstStyle/>
                    <a:p>
                      <a:pPr rtl="0" fontAlgn="b"/>
                      <a:endParaRPr lang="en-US" sz="900">
                        <a:effectLst/>
                      </a:endParaRPr>
                    </a:p>
                  </a:txBody>
                  <a:tcPr marL="28575" marR="28575" marT="19050" marB="19050" anchor="b">
                    <a:lnT w="12700" cap="flat" cmpd="sng" algn="ctr">
                      <a:solidFill>
                        <a:schemeClr val="tx1"/>
                      </a:solidFill>
                      <a:prstDash val="sysDash"/>
                      <a:round/>
                      <a:headEnd type="none" w="med" len="med"/>
                      <a:tailEnd type="none" w="med" len="med"/>
                    </a:lnT>
                  </a:tcPr>
                </a:tc>
                <a:tc>
                  <a:txBody>
                    <a:bodyPr/>
                    <a:lstStyle/>
                    <a:p>
                      <a:pPr rtl="0" fontAlgn="b"/>
                      <a:r>
                        <a:rPr lang="en-US" sz="900" dirty="0" smtClean="0">
                          <a:effectLst/>
                        </a:rPr>
                        <a:t>Final Project</a:t>
                      </a:r>
                      <a:r>
                        <a:rPr lang="en-US" sz="900" baseline="0" dirty="0" smtClean="0">
                          <a:effectLst/>
                        </a:rPr>
                        <a:t> Deliverable</a:t>
                      </a:r>
                      <a:endParaRPr lang="en-US" sz="900" dirty="0">
                        <a:effectLst/>
                      </a:endParaRPr>
                    </a:p>
                  </a:txBody>
                  <a:tcPr marL="28575" marR="28575" marT="19050" marB="19050" anchor="b">
                    <a:lnT w="12700" cap="flat" cmpd="sng" algn="ctr">
                      <a:solidFill>
                        <a:schemeClr val="tx1"/>
                      </a:solidFill>
                      <a:prstDash val="sysDash"/>
                      <a:round/>
                      <a:headEnd type="none" w="med" len="med"/>
                      <a:tailEnd type="none" w="med" len="med"/>
                    </a:lnT>
                  </a:tcPr>
                </a:tc>
                <a:extLst>
                  <a:ext uri="{0D108BD9-81ED-4DB2-BD59-A6C34878D82A}">
                    <a16:rowId xmlns:a16="http://schemas.microsoft.com/office/drawing/2014/main" val="3042530108"/>
                  </a:ext>
                </a:extLst>
              </a:tr>
            </a:tbl>
          </a:graphicData>
        </a:graphic>
      </p:graphicFrame>
      <p:sp>
        <p:nvSpPr>
          <p:cNvPr id="9" name="Footer Placeholder 8">
            <a:extLst>
              <a:ext uri="{FF2B5EF4-FFF2-40B4-BE49-F238E27FC236}">
                <a16:creationId xmlns:a16="http://schemas.microsoft.com/office/drawing/2014/main" id="{E3EC7575-BB7A-4569-A500-9CD974BA8830}"/>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8" name="Date Placeholder 7">
            <a:extLst>
              <a:ext uri="{FF2B5EF4-FFF2-40B4-BE49-F238E27FC236}">
                <a16:creationId xmlns:a16="http://schemas.microsoft.com/office/drawing/2014/main" id="{7D198C23-8964-49EA-8F34-3080A532F6DD}"/>
              </a:ext>
            </a:extLst>
          </p:cNvPr>
          <p:cNvSpPr>
            <a:spLocks noGrp="1"/>
          </p:cNvSpPr>
          <p:nvPr>
            <p:ph type="dt" sz="half" idx="10"/>
          </p:nvPr>
        </p:nvSpPr>
        <p:spPr/>
        <p:txBody>
          <a:bodyPr/>
          <a:lstStyle/>
          <a:p>
            <a:r>
              <a:rPr lang="en-US" smtClean="0"/>
              <a:t>2020-02-16</a:t>
            </a:r>
            <a:endParaRPr lang="en-US"/>
          </a:p>
        </p:txBody>
      </p:sp>
      <p:sp>
        <p:nvSpPr>
          <p:cNvPr id="10" name="Slide Number Placeholder 9">
            <a:extLst>
              <a:ext uri="{FF2B5EF4-FFF2-40B4-BE49-F238E27FC236}">
                <a16:creationId xmlns:a16="http://schemas.microsoft.com/office/drawing/2014/main" id="{59AA1962-59DA-4866-92A4-73982D94948A}"/>
              </a:ext>
            </a:extLst>
          </p:cNvPr>
          <p:cNvSpPr>
            <a:spLocks noGrp="1"/>
          </p:cNvSpPr>
          <p:nvPr>
            <p:ph type="sldNum" sz="quarter" idx="12"/>
          </p:nvPr>
        </p:nvSpPr>
        <p:spPr>
          <a:xfrm>
            <a:off x="8610600" y="6356350"/>
            <a:ext cx="2743200" cy="365125"/>
          </a:xfrm>
        </p:spPr>
        <p:txBody>
          <a:bodyPr/>
          <a:lstStyle/>
          <a:p>
            <a:fld id="{4BE96267-9501-4B49-939F-F116B0669874}" type="slidenum">
              <a:rPr lang="en-US" smtClean="0"/>
              <a:t>6</a:t>
            </a:fld>
            <a:endParaRPr lang="en-US"/>
          </a:p>
        </p:txBody>
      </p:sp>
      <p:sp>
        <p:nvSpPr>
          <p:cNvPr id="11" name="Rectangle 10">
            <a:extLst>
              <a:ext uri="{FF2B5EF4-FFF2-40B4-BE49-F238E27FC236}">
                <a16:creationId xmlns:a16="http://schemas.microsoft.com/office/drawing/2014/main" id="{16A5C3A2-0662-4F3E-AA46-AFA16E9F835D}"/>
              </a:ext>
            </a:extLst>
          </p:cNvPr>
          <p:cNvSpPr/>
          <p:nvPr/>
        </p:nvSpPr>
        <p:spPr>
          <a:xfrm>
            <a:off x="5153014" y="445510"/>
            <a:ext cx="6200775" cy="702253"/>
          </a:xfrm>
          <a:prstGeom prst="rect">
            <a:avLst/>
          </a:prstGeom>
          <a:solidFill>
            <a:schemeClr val="accent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mj-lt"/>
              </a:rPr>
              <a:t>The EDGE Framework</a:t>
            </a:r>
          </a:p>
        </p:txBody>
      </p:sp>
      <p:sp>
        <p:nvSpPr>
          <p:cNvPr id="12" name="Rectangle 11">
            <a:extLst>
              <a:ext uri="{FF2B5EF4-FFF2-40B4-BE49-F238E27FC236}">
                <a16:creationId xmlns:a16="http://schemas.microsoft.com/office/drawing/2014/main" id="{C743C944-B94D-423D-BFA0-91FF805E7489}"/>
              </a:ext>
            </a:extLst>
          </p:cNvPr>
          <p:cNvSpPr/>
          <p:nvPr/>
        </p:nvSpPr>
        <p:spPr>
          <a:xfrm>
            <a:off x="5153014" y="1147763"/>
            <a:ext cx="6200775" cy="2094202"/>
          </a:xfrm>
          <a:prstGeom prst="rect">
            <a:avLst/>
          </a:prstGeom>
          <a:solidFill>
            <a:schemeClr val="accent2">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mj-lt"/>
              </a:rPr>
              <a:t>Process Techniques </a:t>
            </a:r>
          </a:p>
          <a:p>
            <a:pPr algn="ctr"/>
            <a:r>
              <a:rPr lang="en-US" sz="3200" b="1" dirty="0">
                <a:latin typeface="+mj-lt"/>
              </a:rPr>
              <a:t>&amp; </a:t>
            </a:r>
          </a:p>
          <a:p>
            <a:pPr algn="ctr"/>
            <a:r>
              <a:rPr lang="en-US" sz="3200" b="1" dirty="0">
                <a:latin typeface="+mj-lt"/>
              </a:rPr>
              <a:t>Practice</a:t>
            </a:r>
          </a:p>
        </p:txBody>
      </p:sp>
      <p:sp>
        <p:nvSpPr>
          <p:cNvPr id="13" name="Rectangle 12">
            <a:extLst>
              <a:ext uri="{FF2B5EF4-FFF2-40B4-BE49-F238E27FC236}">
                <a16:creationId xmlns:a16="http://schemas.microsoft.com/office/drawing/2014/main" id="{628DE342-67AA-42EF-B957-7BA604B8C6AB}"/>
              </a:ext>
            </a:extLst>
          </p:cNvPr>
          <p:cNvSpPr/>
          <p:nvPr/>
        </p:nvSpPr>
        <p:spPr>
          <a:xfrm>
            <a:off x="5153014" y="3241965"/>
            <a:ext cx="6200775" cy="3182509"/>
          </a:xfrm>
          <a:prstGeom prst="rect">
            <a:avLst/>
          </a:prstGeom>
          <a:solidFill>
            <a:schemeClr val="accent3">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mj-lt"/>
              </a:rPr>
              <a:t>Final Projects </a:t>
            </a:r>
          </a:p>
          <a:p>
            <a:pPr algn="ctr"/>
            <a:r>
              <a:rPr lang="en-US" sz="3200" b="1" dirty="0">
                <a:latin typeface="+mj-lt"/>
              </a:rPr>
              <a:t>&amp; </a:t>
            </a:r>
          </a:p>
          <a:p>
            <a:pPr algn="ctr"/>
            <a:r>
              <a:rPr lang="en-US" sz="3200" b="1" dirty="0">
                <a:latin typeface="+mj-lt"/>
              </a:rPr>
              <a:t>Special Topics / Theory</a:t>
            </a:r>
          </a:p>
        </p:txBody>
      </p:sp>
      <p:sp>
        <p:nvSpPr>
          <p:cNvPr id="2" name="TextBox 1">
            <a:extLst>
              <a:ext uri="{FF2B5EF4-FFF2-40B4-BE49-F238E27FC236}">
                <a16:creationId xmlns:a16="http://schemas.microsoft.com/office/drawing/2014/main" id="{F6BEC94F-49BA-4B25-BA7E-954D9278B11A}"/>
              </a:ext>
            </a:extLst>
          </p:cNvPr>
          <p:cNvSpPr txBox="1"/>
          <p:nvPr/>
        </p:nvSpPr>
        <p:spPr>
          <a:xfrm>
            <a:off x="714364" y="2767281"/>
            <a:ext cx="3790950" cy="1323439"/>
          </a:xfrm>
          <a:prstGeom prst="rect">
            <a:avLst/>
          </a:prstGeom>
          <a:noFill/>
        </p:spPr>
        <p:txBody>
          <a:bodyPr wrap="square" rtlCol="0">
            <a:spAutoFit/>
          </a:bodyPr>
          <a:lstStyle/>
          <a:p>
            <a:pPr algn="ctr"/>
            <a:r>
              <a:rPr lang="en-US" sz="4000" dirty="0"/>
              <a:t>A Course in </a:t>
            </a:r>
          </a:p>
          <a:p>
            <a:pPr algn="ctr"/>
            <a:r>
              <a:rPr lang="en-US" sz="4000" dirty="0"/>
              <a:t>3 Acts</a:t>
            </a:r>
          </a:p>
        </p:txBody>
      </p:sp>
      <p:sp>
        <p:nvSpPr>
          <p:cNvPr id="3" name="TextBox 2"/>
          <p:cNvSpPr txBox="1"/>
          <p:nvPr/>
        </p:nvSpPr>
        <p:spPr>
          <a:xfrm>
            <a:off x="1914023" y="671480"/>
            <a:ext cx="1952760" cy="1077218"/>
          </a:xfrm>
          <a:prstGeom prst="rect">
            <a:avLst/>
          </a:prstGeom>
          <a:noFill/>
        </p:spPr>
        <p:txBody>
          <a:bodyPr wrap="square" rtlCol="0">
            <a:spAutoFit/>
          </a:bodyPr>
          <a:lstStyle/>
          <a:p>
            <a:pPr algn="ctr"/>
            <a:r>
              <a:rPr lang="en-US" sz="3200" b="1" dirty="0" smtClean="0">
                <a:solidFill>
                  <a:schemeClr val="accent4"/>
                </a:solidFill>
              </a:rPr>
              <a:t>You are Here</a:t>
            </a:r>
            <a:endParaRPr lang="en-US" sz="3200" b="1" dirty="0">
              <a:solidFill>
                <a:schemeClr val="accent4"/>
              </a:solidFill>
            </a:endParaRPr>
          </a:p>
        </p:txBody>
      </p:sp>
      <p:cxnSp>
        <p:nvCxnSpPr>
          <p:cNvPr id="6" name="Straight Arrow Connector 5"/>
          <p:cNvCxnSpPr>
            <a:stCxn id="3" idx="3"/>
          </p:cNvCxnSpPr>
          <p:nvPr/>
        </p:nvCxnSpPr>
        <p:spPr>
          <a:xfrm flipV="1">
            <a:off x="3866783" y="1194590"/>
            <a:ext cx="1924762" cy="15499"/>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9297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6">
            <a:extLst>
              <a:ext uri="{FF2B5EF4-FFF2-40B4-BE49-F238E27FC236}">
                <a16:creationId xmlns:a16="http://schemas.microsoft.com/office/drawing/2014/main" id="{CAFC5255-E593-45BA-97AB-3BDFBBB587BF}"/>
              </a:ext>
            </a:extLst>
          </p:cNvPr>
          <p:cNvSpPr>
            <a:spLocks noChangeArrowheads="1"/>
          </p:cNvSpPr>
          <p:nvPr/>
        </p:nvSpPr>
        <p:spPr bwMode="auto">
          <a:xfrm>
            <a:off x="3657600" y="4114800"/>
            <a:ext cx="152400" cy="1752600"/>
          </a:xfrm>
          <a:prstGeom prst="rect">
            <a:avLst/>
          </a:prstGeom>
          <a:solidFill>
            <a:srgbClr val="9E6D32"/>
          </a:solidFill>
          <a:ln w="9525">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44034" name="Rectangle 7">
            <a:extLst>
              <a:ext uri="{FF2B5EF4-FFF2-40B4-BE49-F238E27FC236}">
                <a16:creationId xmlns:a16="http://schemas.microsoft.com/office/drawing/2014/main" id="{C34F8647-BE4B-4550-8D8B-BFDB1C5FA1B1}"/>
              </a:ext>
            </a:extLst>
          </p:cNvPr>
          <p:cNvSpPr>
            <a:spLocks noChangeArrowheads="1"/>
          </p:cNvSpPr>
          <p:nvPr/>
        </p:nvSpPr>
        <p:spPr bwMode="auto">
          <a:xfrm>
            <a:off x="4038600" y="3998913"/>
            <a:ext cx="152400" cy="1752600"/>
          </a:xfrm>
          <a:prstGeom prst="rect">
            <a:avLst/>
          </a:prstGeom>
          <a:solidFill>
            <a:srgbClr val="9E6D32"/>
          </a:solidFill>
          <a:ln w="9525">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44035" name="Rectangle 8">
            <a:extLst>
              <a:ext uri="{FF2B5EF4-FFF2-40B4-BE49-F238E27FC236}">
                <a16:creationId xmlns:a16="http://schemas.microsoft.com/office/drawing/2014/main" id="{61641F4A-6142-4756-8A4C-0E372ED2958C}"/>
              </a:ext>
            </a:extLst>
          </p:cNvPr>
          <p:cNvSpPr>
            <a:spLocks noChangeArrowheads="1"/>
          </p:cNvSpPr>
          <p:nvPr/>
        </p:nvSpPr>
        <p:spPr bwMode="auto">
          <a:xfrm>
            <a:off x="7848600" y="4002088"/>
            <a:ext cx="152400" cy="1752600"/>
          </a:xfrm>
          <a:prstGeom prst="rect">
            <a:avLst/>
          </a:prstGeom>
          <a:solidFill>
            <a:srgbClr val="9E6D32"/>
          </a:solidFill>
          <a:ln w="9525">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44036" name="Rectangle 9">
            <a:extLst>
              <a:ext uri="{FF2B5EF4-FFF2-40B4-BE49-F238E27FC236}">
                <a16:creationId xmlns:a16="http://schemas.microsoft.com/office/drawing/2014/main" id="{0408202F-BDA7-4A73-974C-511E11166D9E}"/>
              </a:ext>
            </a:extLst>
          </p:cNvPr>
          <p:cNvSpPr>
            <a:spLocks noChangeArrowheads="1"/>
          </p:cNvSpPr>
          <p:nvPr/>
        </p:nvSpPr>
        <p:spPr bwMode="auto">
          <a:xfrm>
            <a:off x="8229600" y="4114800"/>
            <a:ext cx="152400" cy="1752600"/>
          </a:xfrm>
          <a:prstGeom prst="rect">
            <a:avLst/>
          </a:prstGeom>
          <a:solidFill>
            <a:srgbClr val="9E6D32"/>
          </a:solidFill>
          <a:ln w="9525">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44037" name="Can 5">
            <a:extLst>
              <a:ext uri="{FF2B5EF4-FFF2-40B4-BE49-F238E27FC236}">
                <a16:creationId xmlns:a16="http://schemas.microsoft.com/office/drawing/2014/main" id="{36D28F75-1B32-4D23-9038-7C0D7BB0ABF4}"/>
              </a:ext>
            </a:extLst>
          </p:cNvPr>
          <p:cNvSpPr>
            <a:spLocks noChangeArrowheads="1"/>
          </p:cNvSpPr>
          <p:nvPr/>
        </p:nvSpPr>
        <p:spPr bwMode="auto">
          <a:xfrm>
            <a:off x="3200400" y="3773488"/>
            <a:ext cx="5638800" cy="381000"/>
          </a:xfrm>
          <a:prstGeom prst="can">
            <a:avLst>
              <a:gd name="adj" fmla="val 50000"/>
            </a:avLst>
          </a:prstGeom>
          <a:solidFill>
            <a:srgbClr val="9E6D32"/>
          </a:solidFill>
          <a:ln w="9525">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44038" name="AutoShape 9">
            <a:extLst>
              <a:ext uri="{FF2B5EF4-FFF2-40B4-BE49-F238E27FC236}">
                <a16:creationId xmlns:a16="http://schemas.microsoft.com/office/drawing/2014/main" id="{D2A9275E-8533-4316-824E-47B3C65D430E}"/>
              </a:ext>
            </a:extLst>
          </p:cNvPr>
          <p:cNvSpPr>
            <a:spLocks noChangeArrowheads="1"/>
          </p:cNvSpPr>
          <p:nvPr/>
        </p:nvSpPr>
        <p:spPr bwMode="auto">
          <a:xfrm>
            <a:off x="6964363" y="2106613"/>
            <a:ext cx="868362" cy="1752600"/>
          </a:xfrm>
          <a:prstGeom prst="parallelogram">
            <a:avLst>
              <a:gd name="adj" fmla="val 18310"/>
            </a:avLst>
          </a:prstGeom>
          <a:solidFill>
            <a:schemeClr val="accent1"/>
          </a:solidFill>
          <a:ln w="9525">
            <a:solidFill>
              <a:schemeClr val="tx1"/>
            </a:solidFill>
            <a:miter lim="800000"/>
            <a:headEnd/>
            <a:tailEnd/>
          </a:ln>
        </p:spPr>
        <p:txBody>
          <a:bodyPr wrap="none" anchor="ct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44039" name="Rectangle 3">
            <a:extLst>
              <a:ext uri="{FF2B5EF4-FFF2-40B4-BE49-F238E27FC236}">
                <a16:creationId xmlns:a16="http://schemas.microsoft.com/office/drawing/2014/main" id="{9651D473-2E24-47F3-9930-3C0C82CED162}"/>
              </a:ext>
            </a:extLst>
          </p:cNvPr>
          <p:cNvSpPr>
            <a:spLocks noChangeArrowheads="1"/>
          </p:cNvSpPr>
          <p:nvPr/>
        </p:nvSpPr>
        <p:spPr bwMode="auto">
          <a:xfrm>
            <a:off x="4497389" y="2106613"/>
            <a:ext cx="714375" cy="1752600"/>
          </a:xfrm>
          <a:prstGeom prst="rect">
            <a:avLst/>
          </a:prstGeom>
          <a:solidFill>
            <a:schemeClr val="accent1"/>
          </a:solidFill>
          <a:ln w="9525">
            <a:solidFill>
              <a:schemeClr val="tx1"/>
            </a:solidFill>
            <a:miter lim="800000"/>
            <a:headEnd/>
            <a:tailEnd/>
          </a:ln>
        </p:spPr>
        <p:txBody>
          <a:bodyPr wrap="none" anchor="ct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44040" name="Rectangle 3">
            <a:extLst>
              <a:ext uri="{FF2B5EF4-FFF2-40B4-BE49-F238E27FC236}">
                <a16:creationId xmlns:a16="http://schemas.microsoft.com/office/drawing/2014/main" id="{6176CD37-2B9D-459D-A1F2-C5480E3399D1}"/>
              </a:ext>
            </a:extLst>
          </p:cNvPr>
          <p:cNvSpPr>
            <a:spLocks noChangeArrowheads="1"/>
          </p:cNvSpPr>
          <p:nvPr/>
        </p:nvSpPr>
        <p:spPr bwMode="auto">
          <a:xfrm>
            <a:off x="3519488" y="2106614"/>
            <a:ext cx="2673350" cy="407987"/>
          </a:xfrm>
          <a:prstGeom prst="rect">
            <a:avLst/>
          </a:prstGeom>
          <a:solidFill>
            <a:schemeClr val="accent1"/>
          </a:solidFill>
          <a:ln w="9525">
            <a:solidFill>
              <a:schemeClr val="tx1"/>
            </a:solidFill>
            <a:miter lim="800000"/>
            <a:headEnd/>
            <a:tailEnd/>
          </a:ln>
        </p:spPr>
        <p:txBody>
          <a:bodyPr wrap="none" anchor="ct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44041" name="Rectangle 12">
            <a:extLst>
              <a:ext uri="{FF2B5EF4-FFF2-40B4-BE49-F238E27FC236}">
                <a16:creationId xmlns:a16="http://schemas.microsoft.com/office/drawing/2014/main" id="{549C74E2-E280-4D3B-A0D7-CF98EF740D13}"/>
              </a:ext>
            </a:extLst>
          </p:cNvPr>
          <p:cNvSpPr>
            <a:spLocks noChangeArrowheads="1"/>
          </p:cNvSpPr>
          <p:nvPr/>
        </p:nvSpPr>
        <p:spPr bwMode="auto">
          <a:xfrm>
            <a:off x="4524376" y="2232026"/>
            <a:ext cx="671513" cy="563563"/>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14" name="TextBox 13">
            <a:extLst>
              <a:ext uri="{FF2B5EF4-FFF2-40B4-BE49-F238E27FC236}">
                <a16:creationId xmlns:a16="http://schemas.microsoft.com/office/drawing/2014/main" id="{213AF7EA-785D-4B1A-A328-857108F0A79E}"/>
              </a:ext>
            </a:extLst>
          </p:cNvPr>
          <p:cNvSpPr txBox="1">
            <a:spLocks noChangeArrowheads="1"/>
          </p:cNvSpPr>
          <p:nvPr/>
        </p:nvSpPr>
        <p:spPr bwMode="auto">
          <a:xfrm>
            <a:off x="3111501" y="549275"/>
            <a:ext cx="5783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r>
              <a:rPr lang="en-US" altLang="en-US" sz="3200" i="1"/>
              <a:t>“because it’s a little bit crooked”</a:t>
            </a:r>
          </a:p>
        </p:txBody>
      </p:sp>
      <p:sp>
        <p:nvSpPr>
          <p:cNvPr id="44044" name="TextBox 15">
            <a:extLst>
              <a:ext uri="{FF2B5EF4-FFF2-40B4-BE49-F238E27FC236}">
                <a16:creationId xmlns:a16="http://schemas.microsoft.com/office/drawing/2014/main" id="{8949C968-0BBF-454C-924C-D824F062C65C}"/>
              </a:ext>
            </a:extLst>
          </p:cNvPr>
          <p:cNvSpPr txBox="1">
            <a:spLocks noChangeArrowheads="1"/>
          </p:cNvSpPr>
          <p:nvPr/>
        </p:nvSpPr>
        <p:spPr bwMode="auto">
          <a:xfrm>
            <a:off x="1795464" y="2822575"/>
            <a:ext cx="20145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r>
              <a:rPr lang="en-US" altLang="en-US"/>
              <a:t>Principles: Symmetry and low weight</a:t>
            </a:r>
          </a:p>
        </p:txBody>
      </p:sp>
      <p:sp>
        <p:nvSpPr>
          <p:cNvPr id="20" name="TextBox 19">
            <a:extLst>
              <a:ext uri="{FF2B5EF4-FFF2-40B4-BE49-F238E27FC236}">
                <a16:creationId xmlns:a16="http://schemas.microsoft.com/office/drawing/2014/main" id="{20D47DAF-C2C5-44BC-B043-E6A4CC338A9C}"/>
              </a:ext>
            </a:extLst>
          </p:cNvPr>
          <p:cNvSpPr txBox="1">
            <a:spLocks noChangeArrowheads="1"/>
          </p:cNvSpPr>
          <p:nvPr/>
        </p:nvSpPr>
        <p:spPr bwMode="auto">
          <a:xfrm>
            <a:off x="3086101" y="1000126"/>
            <a:ext cx="6029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r>
              <a:rPr lang="en-US" altLang="en-US" sz="2400"/>
              <a:t>Students tend to reason from a single principle</a:t>
            </a:r>
          </a:p>
        </p:txBody>
      </p:sp>
      <p:grpSp>
        <p:nvGrpSpPr>
          <p:cNvPr id="21" name="Group 20">
            <a:extLst>
              <a:ext uri="{FF2B5EF4-FFF2-40B4-BE49-F238E27FC236}">
                <a16:creationId xmlns:a16="http://schemas.microsoft.com/office/drawing/2014/main" id="{D3445DAB-49D1-44A2-B4EE-5DDF899F7BDE}"/>
              </a:ext>
            </a:extLst>
          </p:cNvPr>
          <p:cNvGrpSpPr>
            <a:grpSpLocks/>
          </p:cNvGrpSpPr>
          <p:nvPr/>
        </p:nvGrpSpPr>
        <p:grpSpPr bwMode="auto">
          <a:xfrm>
            <a:off x="5305426" y="2732088"/>
            <a:ext cx="1260475" cy="785812"/>
            <a:chOff x="6875643" y="1591988"/>
            <a:chExt cx="1258917" cy="786313"/>
          </a:xfrm>
        </p:grpSpPr>
        <p:sp>
          <p:nvSpPr>
            <p:cNvPr id="44051" name="Notched Right Arrow 21">
              <a:extLst>
                <a:ext uri="{FF2B5EF4-FFF2-40B4-BE49-F238E27FC236}">
                  <a16:creationId xmlns:a16="http://schemas.microsoft.com/office/drawing/2014/main" id="{D6735E96-88D4-44B0-A7F7-DA1068372BD3}"/>
                </a:ext>
              </a:extLst>
            </p:cNvPr>
            <p:cNvSpPr>
              <a:spLocks noChangeArrowheads="1"/>
            </p:cNvSpPr>
            <p:nvPr/>
          </p:nvSpPr>
          <p:spPr bwMode="auto">
            <a:xfrm flipH="1">
              <a:off x="6875643" y="1591988"/>
              <a:ext cx="591171" cy="339410"/>
            </a:xfrm>
            <a:prstGeom prst="notchedRightArrow">
              <a:avLst>
                <a:gd name="adj1" fmla="val 50000"/>
                <a:gd name="adj2" fmla="val 50003"/>
              </a:avLst>
            </a:prstGeom>
            <a:solidFill>
              <a:srgbClr val="FF6600"/>
            </a:solidFill>
            <a:ln w="12700">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sz="1600"/>
            </a:p>
          </p:txBody>
        </p:sp>
        <p:sp>
          <p:nvSpPr>
            <p:cNvPr id="44052" name="TextBox 22">
              <a:extLst>
                <a:ext uri="{FF2B5EF4-FFF2-40B4-BE49-F238E27FC236}">
                  <a16:creationId xmlns:a16="http://schemas.microsoft.com/office/drawing/2014/main" id="{D91ADAFF-2E98-4740-8BD7-577EF0565596}"/>
                </a:ext>
              </a:extLst>
            </p:cNvPr>
            <p:cNvSpPr txBox="1">
              <a:spLocks noChangeArrowheads="1"/>
            </p:cNvSpPr>
            <p:nvPr/>
          </p:nvSpPr>
          <p:spPr bwMode="auto">
            <a:xfrm>
              <a:off x="7000735" y="1910652"/>
              <a:ext cx="1133825" cy="46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pPr>
                <a:lnSpc>
                  <a:spcPts val="1400"/>
                </a:lnSpc>
              </a:pPr>
              <a:r>
                <a:rPr lang="en-US" altLang="en-US" sz="1800"/>
                <a:t>Correct prediction</a:t>
              </a:r>
            </a:p>
          </p:txBody>
        </p:sp>
      </p:grpSp>
      <p:grpSp>
        <p:nvGrpSpPr>
          <p:cNvPr id="24" name="Group 23">
            <a:extLst>
              <a:ext uri="{FF2B5EF4-FFF2-40B4-BE49-F238E27FC236}">
                <a16:creationId xmlns:a16="http://schemas.microsoft.com/office/drawing/2014/main" id="{3AA98F96-36D3-47C0-B980-90ED0B1D6D75}"/>
              </a:ext>
            </a:extLst>
          </p:cNvPr>
          <p:cNvGrpSpPr>
            <a:grpSpLocks/>
          </p:cNvGrpSpPr>
          <p:nvPr/>
        </p:nvGrpSpPr>
        <p:grpSpPr bwMode="auto">
          <a:xfrm>
            <a:off x="8008938" y="2490788"/>
            <a:ext cx="1835150" cy="493712"/>
            <a:chOff x="6973332" y="1969896"/>
            <a:chExt cx="1834630" cy="492870"/>
          </a:xfrm>
        </p:grpSpPr>
        <p:sp>
          <p:nvSpPr>
            <p:cNvPr id="25" name="Notched Right Arrow 24">
              <a:extLst>
                <a:ext uri="{FF2B5EF4-FFF2-40B4-BE49-F238E27FC236}">
                  <a16:creationId xmlns:a16="http://schemas.microsoft.com/office/drawing/2014/main" id="{FA39D500-DF65-4935-9491-36E2080CE81F}"/>
                </a:ext>
              </a:extLst>
            </p:cNvPr>
            <p:cNvSpPr/>
            <p:nvPr/>
          </p:nvSpPr>
          <p:spPr bwMode="auto">
            <a:xfrm flipH="1">
              <a:off x="6973332" y="2123620"/>
              <a:ext cx="590383" cy="339146"/>
            </a:xfrm>
            <a:prstGeom prst="notchedRightArrow">
              <a:avLst/>
            </a:prstGeom>
            <a:solidFill>
              <a:schemeClr val="bg1">
                <a:lumMod val="50000"/>
              </a:schemeClr>
            </a:solidFill>
            <a:ln w="12700" cap="flat" cmpd="sng" algn="ctr">
              <a:solidFill>
                <a:schemeClr val="tx1"/>
              </a:solidFill>
              <a:prstDash val="solid"/>
              <a:round/>
              <a:headEnd type="none" w="med" len="med"/>
              <a:tailEnd type="none" w="med" len="med"/>
            </a:ln>
            <a:effectLst/>
          </p:spPr>
          <p:txBody>
            <a:bodyPr/>
            <a:lstStyle/>
            <a:p>
              <a:pPr>
                <a:defRPr/>
              </a:pPr>
              <a:endParaRPr lang="en-US" sz="1600">
                <a:latin typeface="Times New Roman" charset="0"/>
                <a:ea typeface="ＭＳ Ｐゴシック" charset="0"/>
                <a:cs typeface="ＭＳ Ｐゴシック" charset="0"/>
              </a:endParaRPr>
            </a:p>
          </p:txBody>
        </p:sp>
        <p:sp>
          <p:nvSpPr>
            <p:cNvPr id="44050" name="TextBox 25">
              <a:extLst>
                <a:ext uri="{FF2B5EF4-FFF2-40B4-BE49-F238E27FC236}">
                  <a16:creationId xmlns:a16="http://schemas.microsoft.com/office/drawing/2014/main" id="{99BC7C49-CB3B-4EBB-9F48-979350261CDB}"/>
                </a:ext>
              </a:extLst>
            </p:cNvPr>
            <p:cNvSpPr txBox="1">
              <a:spLocks noChangeArrowheads="1"/>
            </p:cNvSpPr>
            <p:nvPr/>
          </p:nvSpPr>
          <p:spPr bwMode="auto">
            <a:xfrm>
              <a:off x="7635707" y="1969896"/>
              <a:ext cx="1172255" cy="46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pPr>
                <a:lnSpc>
                  <a:spcPts val="1400"/>
                </a:lnSpc>
              </a:pPr>
              <a:r>
                <a:rPr lang="en-US" altLang="en-US" sz="1800"/>
                <a:t>Student prediction</a:t>
              </a:r>
            </a:p>
          </p:txBody>
        </p:sp>
      </p:grpSp>
      <p:sp>
        <p:nvSpPr>
          <p:cNvPr id="44048" name="TextBox 26">
            <a:extLst>
              <a:ext uri="{FF2B5EF4-FFF2-40B4-BE49-F238E27FC236}">
                <a16:creationId xmlns:a16="http://schemas.microsoft.com/office/drawing/2014/main" id="{BAC8C814-AAB7-419C-A4F8-1B2B1E802E64}"/>
              </a:ext>
            </a:extLst>
          </p:cNvPr>
          <p:cNvSpPr txBox="1">
            <a:spLocks noChangeArrowheads="1"/>
          </p:cNvSpPr>
          <p:nvPr/>
        </p:nvSpPr>
        <p:spPr bwMode="auto">
          <a:xfrm>
            <a:off x="3038475" y="5757863"/>
            <a:ext cx="60404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pPr algn="ctr"/>
            <a:r>
              <a:rPr lang="en-US" altLang="en-US" sz="2400"/>
              <a:t>If the table shakes, will these two blocks fall at the same time or will one fall first?</a:t>
            </a:r>
          </a:p>
        </p:txBody>
      </p:sp>
      <p:sp>
        <p:nvSpPr>
          <p:cNvPr id="2" name="Date Placeholder 1">
            <a:extLst>
              <a:ext uri="{FF2B5EF4-FFF2-40B4-BE49-F238E27FC236}">
                <a16:creationId xmlns:a16="http://schemas.microsoft.com/office/drawing/2014/main" id="{2635EFAC-A8B8-4272-9419-A54A9B9C4BA9}"/>
              </a:ext>
            </a:extLst>
          </p:cNvPr>
          <p:cNvSpPr>
            <a:spLocks noGrp="1"/>
          </p:cNvSpPr>
          <p:nvPr>
            <p:ph type="dt" sz="half" idx="10"/>
          </p:nvPr>
        </p:nvSpPr>
        <p:spPr/>
        <p:txBody>
          <a:bodyPr/>
          <a:lstStyle/>
          <a:p>
            <a:r>
              <a:rPr lang="en-US" smtClean="0"/>
              <a:t>2020-02-16</a:t>
            </a:r>
            <a:endParaRPr lang="en-US"/>
          </a:p>
        </p:txBody>
      </p:sp>
      <p:sp>
        <p:nvSpPr>
          <p:cNvPr id="3" name="Footer Placeholder 2">
            <a:extLst>
              <a:ext uri="{FF2B5EF4-FFF2-40B4-BE49-F238E27FC236}">
                <a16:creationId xmlns:a16="http://schemas.microsoft.com/office/drawing/2014/main" id="{A45A7519-E683-4A9A-B17E-55E442ABB7D0}"/>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4" name="Slide Number Placeholder 3">
            <a:extLst>
              <a:ext uri="{FF2B5EF4-FFF2-40B4-BE49-F238E27FC236}">
                <a16:creationId xmlns:a16="http://schemas.microsoft.com/office/drawing/2014/main" id="{6EB9B940-AD60-4E82-BB22-850DCFDF7E2B}"/>
              </a:ext>
            </a:extLst>
          </p:cNvPr>
          <p:cNvSpPr>
            <a:spLocks noGrp="1"/>
          </p:cNvSpPr>
          <p:nvPr>
            <p:ph type="sldNum" sz="quarter" idx="12"/>
          </p:nvPr>
        </p:nvSpPr>
        <p:spPr/>
        <p:txBody>
          <a:bodyPr/>
          <a:lstStyle/>
          <a:p>
            <a:fld id="{4BE96267-9501-4B49-939F-F116B0669874}" type="slidenum">
              <a:rPr lang="en-US" smtClean="0"/>
              <a:t>60</a:t>
            </a:fld>
            <a:endParaRPr lang="en-US"/>
          </a:p>
        </p:txBody>
      </p:sp>
    </p:spTree>
    <p:extLst>
      <p:ext uri="{BB962C8B-B14F-4D97-AF65-F5344CB8AC3E}">
        <p14:creationId xmlns:p14="http://schemas.microsoft.com/office/powerpoint/2010/main" val="193353483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6">
            <a:extLst>
              <a:ext uri="{FF2B5EF4-FFF2-40B4-BE49-F238E27FC236}">
                <a16:creationId xmlns:a16="http://schemas.microsoft.com/office/drawing/2014/main" id="{B16A52DA-2AAA-41B7-ADB2-3D5068A6817E}"/>
              </a:ext>
            </a:extLst>
          </p:cNvPr>
          <p:cNvSpPr>
            <a:spLocks noChangeArrowheads="1"/>
          </p:cNvSpPr>
          <p:nvPr/>
        </p:nvSpPr>
        <p:spPr bwMode="auto">
          <a:xfrm>
            <a:off x="3657600" y="4114800"/>
            <a:ext cx="152400" cy="1752600"/>
          </a:xfrm>
          <a:prstGeom prst="rect">
            <a:avLst/>
          </a:prstGeom>
          <a:solidFill>
            <a:srgbClr val="9E6D32"/>
          </a:solidFill>
          <a:ln w="9525">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48130" name="Rectangle 7">
            <a:extLst>
              <a:ext uri="{FF2B5EF4-FFF2-40B4-BE49-F238E27FC236}">
                <a16:creationId xmlns:a16="http://schemas.microsoft.com/office/drawing/2014/main" id="{208023C1-DB4D-4D56-AA85-6BE76EE56792}"/>
              </a:ext>
            </a:extLst>
          </p:cNvPr>
          <p:cNvSpPr>
            <a:spLocks noChangeArrowheads="1"/>
          </p:cNvSpPr>
          <p:nvPr/>
        </p:nvSpPr>
        <p:spPr bwMode="auto">
          <a:xfrm>
            <a:off x="4038600" y="3998913"/>
            <a:ext cx="152400" cy="1752600"/>
          </a:xfrm>
          <a:prstGeom prst="rect">
            <a:avLst/>
          </a:prstGeom>
          <a:solidFill>
            <a:srgbClr val="9E6D32"/>
          </a:solidFill>
          <a:ln w="9525">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48131" name="Rectangle 8">
            <a:extLst>
              <a:ext uri="{FF2B5EF4-FFF2-40B4-BE49-F238E27FC236}">
                <a16:creationId xmlns:a16="http://schemas.microsoft.com/office/drawing/2014/main" id="{0C39E42D-7A5A-4F71-B3B3-2E881AE3CCCA}"/>
              </a:ext>
            </a:extLst>
          </p:cNvPr>
          <p:cNvSpPr>
            <a:spLocks noChangeArrowheads="1"/>
          </p:cNvSpPr>
          <p:nvPr/>
        </p:nvSpPr>
        <p:spPr bwMode="auto">
          <a:xfrm>
            <a:off x="7848600" y="4002088"/>
            <a:ext cx="152400" cy="1752600"/>
          </a:xfrm>
          <a:prstGeom prst="rect">
            <a:avLst/>
          </a:prstGeom>
          <a:solidFill>
            <a:srgbClr val="9E6D32"/>
          </a:solidFill>
          <a:ln w="9525">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48132" name="Rectangle 9">
            <a:extLst>
              <a:ext uri="{FF2B5EF4-FFF2-40B4-BE49-F238E27FC236}">
                <a16:creationId xmlns:a16="http://schemas.microsoft.com/office/drawing/2014/main" id="{417D2144-113B-410D-ACBA-CB7B5F67529B}"/>
              </a:ext>
            </a:extLst>
          </p:cNvPr>
          <p:cNvSpPr>
            <a:spLocks noChangeArrowheads="1"/>
          </p:cNvSpPr>
          <p:nvPr/>
        </p:nvSpPr>
        <p:spPr bwMode="auto">
          <a:xfrm>
            <a:off x="8229600" y="4114800"/>
            <a:ext cx="152400" cy="1752600"/>
          </a:xfrm>
          <a:prstGeom prst="rect">
            <a:avLst/>
          </a:prstGeom>
          <a:solidFill>
            <a:srgbClr val="9E6D32"/>
          </a:solidFill>
          <a:ln w="9525">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48133" name="Can 5">
            <a:extLst>
              <a:ext uri="{FF2B5EF4-FFF2-40B4-BE49-F238E27FC236}">
                <a16:creationId xmlns:a16="http://schemas.microsoft.com/office/drawing/2014/main" id="{AD1E096E-B53E-4D25-AD04-8115D813DC91}"/>
              </a:ext>
            </a:extLst>
          </p:cNvPr>
          <p:cNvSpPr>
            <a:spLocks noChangeArrowheads="1"/>
          </p:cNvSpPr>
          <p:nvPr/>
        </p:nvSpPr>
        <p:spPr bwMode="auto">
          <a:xfrm>
            <a:off x="3200400" y="3773488"/>
            <a:ext cx="5638800" cy="381000"/>
          </a:xfrm>
          <a:prstGeom prst="can">
            <a:avLst>
              <a:gd name="adj" fmla="val 50000"/>
            </a:avLst>
          </a:prstGeom>
          <a:solidFill>
            <a:srgbClr val="9E6D32"/>
          </a:solidFill>
          <a:ln w="9525">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48134" name="Rectangle 6">
            <a:extLst>
              <a:ext uri="{FF2B5EF4-FFF2-40B4-BE49-F238E27FC236}">
                <a16:creationId xmlns:a16="http://schemas.microsoft.com/office/drawing/2014/main" id="{9966D227-AC4C-4670-9672-4AD8D1FD5D85}"/>
              </a:ext>
            </a:extLst>
          </p:cNvPr>
          <p:cNvSpPr>
            <a:spLocks noChangeArrowheads="1"/>
          </p:cNvSpPr>
          <p:nvPr/>
        </p:nvSpPr>
        <p:spPr bwMode="auto">
          <a:xfrm>
            <a:off x="4635500" y="2057400"/>
            <a:ext cx="914400" cy="1828800"/>
          </a:xfrm>
          <a:prstGeom prst="rect">
            <a:avLst/>
          </a:prstGeom>
          <a:solidFill>
            <a:schemeClr val="accent1"/>
          </a:solidFill>
          <a:ln w="9525">
            <a:solidFill>
              <a:schemeClr val="tx1"/>
            </a:solidFill>
            <a:miter lim="800000"/>
            <a:headEnd/>
            <a:tailEnd/>
          </a:ln>
        </p:spPr>
        <p:txBody>
          <a:bodyPr wrap="none" anchor="ct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48135" name="Rectangle 6">
            <a:extLst>
              <a:ext uri="{FF2B5EF4-FFF2-40B4-BE49-F238E27FC236}">
                <a16:creationId xmlns:a16="http://schemas.microsoft.com/office/drawing/2014/main" id="{26331654-8A47-42CA-BDB0-9BD33F807D5C}"/>
              </a:ext>
            </a:extLst>
          </p:cNvPr>
          <p:cNvSpPr>
            <a:spLocks noChangeArrowheads="1"/>
          </p:cNvSpPr>
          <p:nvPr/>
        </p:nvSpPr>
        <p:spPr bwMode="auto">
          <a:xfrm>
            <a:off x="6908800" y="2971800"/>
            <a:ext cx="457200" cy="914400"/>
          </a:xfrm>
          <a:prstGeom prst="rect">
            <a:avLst/>
          </a:prstGeom>
          <a:solidFill>
            <a:schemeClr val="accent1"/>
          </a:solidFill>
          <a:ln w="9525">
            <a:solidFill>
              <a:schemeClr val="tx1"/>
            </a:solidFill>
            <a:miter lim="800000"/>
            <a:headEnd/>
            <a:tailEnd/>
          </a:ln>
        </p:spPr>
        <p:txBody>
          <a:bodyPr wrap="none" anchor="ct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11" name="TextBox 10">
            <a:extLst>
              <a:ext uri="{FF2B5EF4-FFF2-40B4-BE49-F238E27FC236}">
                <a16:creationId xmlns:a16="http://schemas.microsoft.com/office/drawing/2014/main" id="{8167B980-E124-4857-9D61-144C2345E146}"/>
              </a:ext>
            </a:extLst>
          </p:cNvPr>
          <p:cNvSpPr txBox="1">
            <a:spLocks noChangeArrowheads="1"/>
          </p:cNvSpPr>
          <p:nvPr/>
        </p:nvSpPr>
        <p:spPr bwMode="auto">
          <a:xfrm>
            <a:off x="4416426" y="412750"/>
            <a:ext cx="3667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r>
              <a:rPr lang="en-US" altLang="en-US" sz="3200" i="1"/>
              <a:t>“because it’s taller”</a:t>
            </a:r>
          </a:p>
        </p:txBody>
      </p:sp>
      <p:sp>
        <p:nvSpPr>
          <p:cNvPr id="48138" name="TextBox 12">
            <a:extLst>
              <a:ext uri="{FF2B5EF4-FFF2-40B4-BE49-F238E27FC236}">
                <a16:creationId xmlns:a16="http://schemas.microsoft.com/office/drawing/2014/main" id="{47EB39C3-C97A-489A-BA2F-9225D942C20B}"/>
              </a:ext>
            </a:extLst>
          </p:cNvPr>
          <p:cNvSpPr txBox="1">
            <a:spLocks noChangeArrowheads="1"/>
          </p:cNvSpPr>
          <p:nvPr/>
        </p:nvSpPr>
        <p:spPr bwMode="auto">
          <a:xfrm>
            <a:off x="1795464" y="2822576"/>
            <a:ext cx="20145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r>
              <a:rPr lang="en-US" altLang="en-US"/>
              <a:t>Principles: height and base width</a:t>
            </a:r>
          </a:p>
        </p:txBody>
      </p:sp>
      <p:sp>
        <p:nvSpPr>
          <p:cNvPr id="14" name="TextBox 13">
            <a:extLst>
              <a:ext uri="{FF2B5EF4-FFF2-40B4-BE49-F238E27FC236}">
                <a16:creationId xmlns:a16="http://schemas.microsoft.com/office/drawing/2014/main" id="{05998D66-FAAF-4730-9F6B-18D0E52D6CE0}"/>
              </a:ext>
            </a:extLst>
          </p:cNvPr>
          <p:cNvSpPr txBox="1">
            <a:spLocks noChangeArrowheads="1"/>
          </p:cNvSpPr>
          <p:nvPr/>
        </p:nvSpPr>
        <p:spPr bwMode="auto">
          <a:xfrm>
            <a:off x="3086101" y="952501"/>
            <a:ext cx="60293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r>
              <a:rPr lang="en-US" altLang="en-US" sz="2400"/>
              <a:t>Students tend to reason from a single principle</a:t>
            </a:r>
          </a:p>
        </p:txBody>
      </p:sp>
      <p:grpSp>
        <p:nvGrpSpPr>
          <p:cNvPr id="21" name="Group 20">
            <a:extLst>
              <a:ext uri="{FF2B5EF4-FFF2-40B4-BE49-F238E27FC236}">
                <a16:creationId xmlns:a16="http://schemas.microsoft.com/office/drawing/2014/main" id="{D4798DD0-33B2-4345-A48F-4DE7269C73D3}"/>
              </a:ext>
            </a:extLst>
          </p:cNvPr>
          <p:cNvGrpSpPr>
            <a:grpSpLocks/>
          </p:cNvGrpSpPr>
          <p:nvPr/>
        </p:nvGrpSpPr>
        <p:grpSpPr bwMode="auto">
          <a:xfrm>
            <a:off x="5591175" y="2944814"/>
            <a:ext cx="1282700" cy="784225"/>
            <a:chOff x="4083454" y="2945203"/>
            <a:chExt cx="1283278" cy="784347"/>
          </a:xfrm>
        </p:grpSpPr>
        <p:sp>
          <p:nvSpPr>
            <p:cNvPr id="48145" name="Notched Right Arrow 15">
              <a:extLst>
                <a:ext uri="{FF2B5EF4-FFF2-40B4-BE49-F238E27FC236}">
                  <a16:creationId xmlns:a16="http://schemas.microsoft.com/office/drawing/2014/main" id="{CFF9016E-DB36-4BBA-8CFE-B4A9AC8F4852}"/>
                </a:ext>
              </a:extLst>
            </p:cNvPr>
            <p:cNvSpPr>
              <a:spLocks noChangeArrowheads="1"/>
            </p:cNvSpPr>
            <p:nvPr/>
          </p:nvSpPr>
          <p:spPr bwMode="auto">
            <a:xfrm flipH="1">
              <a:off x="4083454" y="2945203"/>
              <a:ext cx="591171" cy="339410"/>
            </a:xfrm>
            <a:prstGeom prst="notchedRightArrow">
              <a:avLst>
                <a:gd name="adj1" fmla="val 50000"/>
                <a:gd name="adj2" fmla="val 50003"/>
              </a:avLst>
            </a:prstGeom>
            <a:solidFill>
              <a:srgbClr val="FF6600"/>
            </a:solidFill>
            <a:ln w="12700">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sz="1600"/>
            </a:p>
          </p:txBody>
        </p:sp>
        <p:sp>
          <p:nvSpPr>
            <p:cNvPr id="48146" name="Notched Right Arrow 16">
              <a:extLst>
                <a:ext uri="{FF2B5EF4-FFF2-40B4-BE49-F238E27FC236}">
                  <a16:creationId xmlns:a16="http://schemas.microsoft.com/office/drawing/2014/main" id="{C8C35C01-9159-427B-99C0-2D8D9DFE120A}"/>
                </a:ext>
              </a:extLst>
            </p:cNvPr>
            <p:cNvSpPr>
              <a:spLocks noChangeArrowheads="1"/>
            </p:cNvSpPr>
            <p:nvPr/>
          </p:nvSpPr>
          <p:spPr bwMode="auto">
            <a:xfrm>
              <a:off x="4718416" y="2945204"/>
              <a:ext cx="591171" cy="339410"/>
            </a:xfrm>
            <a:prstGeom prst="notchedRightArrow">
              <a:avLst>
                <a:gd name="adj1" fmla="val 50000"/>
                <a:gd name="adj2" fmla="val 50003"/>
              </a:avLst>
            </a:prstGeom>
            <a:solidFill>
              <a:srgbClr val="FF6600"/>
            </a:solidFill>
            <a:ln w="12700">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sz="1600"/>
            </a:p>
          </p:txBody>
        </p:sp>
        <p:sp>
          <p:nvSpPr>
            <p:cNvPr id="48147" name="TextBox 19">
              <a:extLst>
                <a:ext uri="{FF2B5EF4-FFF2-40B4-BE49-F238E27FC236}">
                  <a16:creationId xmlns:a16="http://schemas.microsoft.com/office/drawing/2014/main" id="{E7930814-C9F7-4DC8-8F12-D50E8BBF0AB4}"/>
                </a:ext>
              </a:extLst>
            </p:cNvPr>
            <p:cNvSpPr txBox="1">
              <a:spLocks noChangeArrowheads="1"/>
            </p:cNvSpPr>
            <p:nvPr/>
          </p:nvSpPr>
          <p:spPr bwMode="auto">
            <a:xfrm>
              <a:off x="4232907" y="3261901"/>
              <a:ext cx="1133825" cy="46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pPr>
                <a:lnSpc>
                  <a:spcPts val="1400"/>
                </a:lnSpc>
              </a:pPr>
              <a:r>
                <a:rPr lang="en-US" altLang="en-US" sz="1800"/>
                <a:t>Correct prediction</a:t>
              </a:r>
            </a:p>
          </p:txBody>
        </p:sp>
      </p:grpSp>
      <p:grpSp>
        <p:nvGrpSpPr>
          <p:cNvPr id="22" name="Group 21">
            <a:extLst>
              <a:ext uri="{FF2B5EF4-FFF2-40B4-BE49-F238E27FC236}">
                <a16:creationId xmlns:a16="http://schemas.microsoft.com/office/drawing/2014/main" id="{6ACA0AD4-1FD4-411D-8D54-FDE70C1DF785}"/>
              </a:ext>
            </a:extLst>
          </p:cNvPr>
          <p:cNvGrpSpPr>
            <a:grpSpLocks/>
          </p:cNvGrpSpPr>
          <p:nvPr/>
        </p:nvGrpSpPr>
        <p:grpSpPr bwMode="auto">
          <a:xfrm>
            <a:off x="5648325" y="1920876"/>
            <a:ext cx="1835150" cy="493713"/>
            <a:chOff x="6973332" y="1969896"/>
            <a:chExt cx="1834630" cy="492870"/>
          </a:xfrm>
        </p:grpSpPr>
        <p:sp>
          <p:nvSpPr>
            <p:cNvPr id="23" name="Notched Right Arrow 22">
              <a:extLst>
                <a:ext uri="{FF2B5EF4-FFF2-40B4-BE49-F238E27FC236}">
                  <a16:creationId xmlns:a16="http://schemas.microsoft.com/office/drawing/2014/main" id="{CE283E1A-E2F4-4D2A-9682-73ED8A7FFBD7}"/>
                </a:ext>
              </a:extLst>
            </p:cNvPr>
            <p:cNvSpPr/>
            <p:nvPr/>
          </p:nvSpPr>
          <p:spPr bwMode="auto">
            <a:xfrm flipH="1">
              <a:off x="6973332" y="2123621"/>
              <a:ext cx="590383" cy="339145"/>
            </a:xfrm>
            <a:prstGeom prst="notchedRightArrow">
              <a:avLst/>
            </a:prstGeom>
            <a:solidFill>
              <a:schemeClr val="bg1">
                <a:lumMod val="50000"/>
              </a:schemeClr>
            </a:solidFill>
            <a:ln w="12700" cap="flat" cmpd="sng" algn="ctr">
              <a:solidFill>
                <a:schemeClr val="tx1"/>
              </a:solidFill>
              <a:prstDash val="solid"/>
              <a:round/>
              <a:headEnd type="none" w="med" len="med"/>
              <a:tailEnd type="none" w="med" len="med"/>
            </a:ln>
            <a:effectLst/>
          </p:spPr>
          <p:txBody>
            <a:bodyPr/>
            <a:lstStyle/>
            <a:p>
              <a:pPr>
                <a:defRPr/>
              </a:pPr>
              <a:endParaRPr lang="en-US" sz="1600">
                <a:latin typeface="Times New Roman" charset="0"/>
                <a:ea typeface="ＭＳ Ｐゴシック" charset="0"/>
                <a:cs typeface="ＭＳ Ｐゴシック" charset="0"/>
              </a:endParaRPr>
            </a:p>
          </p:txBody>
        </p:sp>
        <p:sp>
          <p:nvSpPr>
            <p:cNvPr id="48144" name="TextBox 23">
              <a:extLst>
                <a:ext uri="{FF2B5EF4-FFF2-40B4-BE49-F238E27FC236}">
                  <a16:creationId xmlns:a16="http://schemas.microsoft.com/office/drawing/2014/main" id="{61C94FEC-4115-4F93-A58A-D129BC9BC983}"/>
                </a:ext>
              </a:extLst>
            </p:cNvPr>
            <p:cNvSpPr txBox="1">
              <a:spLocks noChangeArrowheads="1"/>
            </p:cNvSpPr>
            <p:nvPr/>
          </p:nvSpPr>
          <p:spPr bwMode="auto">
            <a:xfrm>
              <a:off x="7635707" y="1969896"/>
              <a:ext cx="1172255" cy="46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pPr>
                <a:lnSpc>
                  <a:spcPts val="1400"/>
                </a:lnSpc>
              </a:pPr>
              <a:r>
                <a:rPr lang="en-US" altLang="en-US" sz="1800"/>
                <a:t>Student prediction</a:t>
              </a:r>
            </a:p>
          </p:txBody>
        </p:sp>
      </p:grpSp>
      <p:sp>
        <p:nvSpPr>
          <p:cNvPr id="48142" name="TextBox 24">
            <a:extLst>
              <a:ext uri="{FF2B5EF4-FFF2-40B4-BE49-F238E27FC236}">
                <a16:creationId xmlns:a16="http://schemas.microsoft.com/office/drawing/2014/main" id="{E8E17658-DC67-4806-A79B-BB16C7EFA403}"/>
              </a:ext>
            </a:extLst>
          </p:cNvPr>
          <p:cNvSpPr txBox="1">
            <a:spLocks noChangeArrowheads="1"/>
          </p:cNvSpPr>
          <p:nvPr/>
        </p:nvSpPr>
        <p:spPr bwMode="auto">
          <a:xfrm>
            <a:off x="3038475" y="5757863"/>
            <a:ext cx="60404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pPr algn="ctr"/>
            <a:r>
              <a:rPr lang="en-US" altLang="en-US" sz="2400"/>
              <a:t>If the table shakes, will these two blocks fall at the same time or will one fall first?</a:t>
            </a:r>
          </a:p>
        </p:txBody>
      </p:sp>
      <p:sp>
        <p:nvSpPr>
          <p:cNvPr id="2" name="Date Placeholder 1">
            <a:extLst>
              <a:ext uri="{FF2B5EF4-FFF2-40B4-BE49-F238E27FC236}">
                <a16:creationId xmlns:a16="http://schemas.microsoft.com/office/drawing/2014/main" id="{273CE3E0-543F-435D-8E17-F35F51137142}"/>
              </a:ext>
            </a:extLst>
          </p:cNvPr>
          <p:cNvSpPr>
            <a:spLocks noGrp="1"/>
          </p:cNvSpPr>
          <p:nvPr>
            <p:ph type="dt" sz="half" idx="10"/>
          </p:nvPr>
        </p:nvSpPr>
        <p:spPr/>
        <p:txBody>
          <a:bodyPr/>
          <a:lstStyle/>
          <a:p>
            <a:r>
              <a:rPr lang="en-US" smtClean="0"/>
              <a:t>2020-02-16</a:t>
            </a:r>
            <a:endParaRPr lang="en-US"/>
          </a:p>
        </p:txBody>
      </p:sp>
      <p:sp>
        <p:nvSpPr>
          <p:cNvPr id="3" name="Footer Placeholder 2">
            <a:extLst>
              <a:ext uri="{FF2B5EF4-FFF2-40B4-BE49-F238E27FC236}">
                <a16:creationId xmlns:a16="http://schemas.microsoft.com/office/drawing/2014/main" id="{9EA7AC74-5503-41AE-9B3E-24337C7F420E}"/>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4" name="Slide Number Placeholder 3">
            <a:extLst>
              <a:ext uri="{FF2B5EF4-FFF2-40B4-BE49-F238E27FC236}">
                <a16:creationId xmlns:a16="http://schemas.microsoft.com/office/drawing/2014/main" id="{032D3865-9364-42E0-A62C-436C7A753CAA}"/>
              </a:ext>
            </a:extLst>
          </p:cNvPr>
          <p:cNvSpPr>
            <a:spLocks noGrp="1"/>
          </p:cNvSpPr>
          <p:nvPr>
            <p:ph type="sldNum" sz="quarter" idx="12"/>
          </p:nvPr>
        </p:nvSpPr>
        <p:spPr/>
        <p:txBody>
          <a:bodyPr/>
          <a:lstStyle/>
          <a:p>
            <a:fld id="{4BE96267-9501-4B49-939F-F116B0669874}" type="slidenum">
              <a:rPr lang="en-US" smtClean="0"/>
              <a:t>61</a:t>
            </a:fld>
            <a:endParaRPr lang="en-US"/>
          </a:p>
        </p:txBody>
      </p:sp>
    </p:spTree>
    <p:extLst>
      <p:ext uri="{BB962C8B-B14F-4D97-AF65-F5344CB8AC3E}">
        <p14:creationId xmlns:p14="http://schemas.microsoft.com/office/powerpoint/2010/main" val="64821221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027D5-E1E1-4589-9355-978362B0698A}"/>
              </a:ext>
            </a:extLst>
          </p:cNvPr>
          <p:cNvSpPr>
            <a:spLocks noGrp="1"/>
          </p:cNvSpPr>
          <p:nvPr>
            <p:ph type="title"/>
          </p:nvPr>
        </p:nvSpPr>
        <p:spPr/>
        <p:txBody>
          <a:bodyPr/>
          <a:lstStyle/>
          <a:p>
            <a:r>
              <a:rPr lang="en-US" altLang="en-US"/>
              <a:t>Accuracy of Students’ Predictions</a:t>
            </a:r>
          </a:p>
        </p:txBody>
      </p:sp>
      <p:graphicFrame>
        <p:nvGraphicFramePr>
          <p:cNvPr id="4" name="Content Placeholder 3">
            <a:extLst>
              <a:ext uri="{FF2B5EF4-FFF2-40B4-BE49-F238E27FC236}">
                <a16:creationId xmlns:a16="http://schemas.microsoft.com/office/drawing/2014/main" id="{2E482DEE-DBB5-4A9C-8CAE-FE4CC7234D15}"/>
              </a:ext>
            </a:extLst>
          </p:cNvPr>
          <p:cNvGraphicFramePr>
            <a:graphicFrameLocks noGrp="1"/>
          </p:cNvGraphicFramePr>
          <p:nvPr>
            <p:ph idx="1"/>
          </p:nvPr>
        </p:nvGraphicFramePr>
        <p:xfrm>
          <a:off x="838200" y="1825625"/>
          <a:ext cx="10515602" cy="1371600"/>
        </p:xfrm>
        <a:graphic>
          <a:graphicData uri="http://schemas.openxmlformats.org/drawingml/2006/table">
            <a:tbl>
              <a:tblPr firstRow="1" bandRow="1">
                <a:tableStyleId>{5C22544A-7EE6-4342-B048-85BDC9FD1C3A}</a:tableStyleId>
              </a:tblPr>
              <a:tblGrid>
                <a:gridCol w="2628903">
                  <a:extLst>
                    <a:ext uri="{9D8B030D-6E8A-4147-A177-3AD203B41FA5}">
                      <a16:colId xmlns:a16="http://schemas.microsoft.com/office/drawing/2014/main" val="20000"/>
                    </a:ext>
                  </a:extLst>
                </a:gridCol>
                <a:gridCol w="2132849">
                  <a:extLst>
                    <a:ext uri="{9D8B030D-6E8A-4147-A177-3AD203B41FA5}">
                      <a16:colId xmlns:a16="http://schemas.microsoft.com/office/drawing/2014/main" val="20001"/>
                    </a:ext>
                  </a:extLst>
                </a:gridCol>
                <a:gridCol w="2532947">
                  <a:extLst>
                    <a:ext uri="{9D8B030D-6E8A-4147-A177-3AD203B41FA5}">
                      <a16:colId xmlns:a16="http://schemas.microsoft.com/office/drawing/2014/main" val="20002"/>
                    </a:ext>
                  </a:extLst>
                </a:gridCol>
                <a:gridCol w="3220903">
                  <a:extLst>
                    <a:ext uri="{9D8B030D-6E8A-4147-A177-3AD203B41FA5}">
                      <a16:colId xmlns:a16="http://schemas.microsoft.com/office/drawing/2014/main" val="20003"/>
                    </a:ext>
                  </a:extLst>
                </a:gridCol>
              </a:tblGrid>
              <a:tr h="370840">
                <a:tc gridSpan="4">
                  <a:txBody>
                    <a:bodyPr/>
                    <a:lstStyle/>
                    <a:p>
                      <a:pPr algn="ctr"/>
                      <a:r>
                        <a:rPr lang="en-US" sz="2400" dirty="0">
                          <a:latin typeface="Verdana"/>
                          <a:cs typeface="Verdana"/>
                        </a:rPr>
                        <a:t>Single Principle</a:t>
                      </a:r>
                    </a:p>
                  </a:txBody>
                  <a:tcPr marL="129441" marR="129441"/>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ctr"/>
                      <a:r>
                        <a:rPr lang="en-US" sz="2400" dirty="0">
                          <a:latin typeface="Verdana"/>
                          <a:cs typeface="Verdana"/>
                        </a:rPr>
                        <a:t>Width</a:t>
                      </a:r>
                    </a:p>
                  </a:txBody>
                  <a:tcPr marL="129441" marR="129441"/>
                </a:tc>
                <a:tc>
                  <a:txBody>
                    <a:bodyPr/>
                    <a:lstStyle/>
                    <a:p>
                      <a:pPr algn="ctr"/>
                      <a:r>
                        <a:rPr lang="en-US" sz="2400" dirty="0">
                          <a:latin typeface="Verdana"/>
                          <a:cs typeface="Verdana"/>
                        </a:rPr>
                        <a:t>Height</a:t>
                      </a:r>
                    </a:p>
                  </a:txBody>
                  <a:tcPr marL="129441" marR="129441"/>
                </a:tc>
                <a:tc>
                  <a:txBody>
                    <a:bodyPr/>
                    <a:lstStyle/>
                    <a:p>
                      <a:pPr algn="ctr"/>
                      <a:r>
                        <a:rPr lang="en-US" sz="2400" dirty="0">
                          <a:latin typeface="Verdana"/>
                          <a:cs typeface="Verdana"/>
                        </a:rPr>
                        <a:t>Symmetry</a:t>
                      </a:r>
                    </a:p>
                  </a:txBody>
                  <a:tcPr marL="129441" marR="129441"/>
                </a:tc>
                <a:tc>
                  <a:txBody>
                    <a:bodyPr/>
                    <a:lstStyle/>
                    <a:p>
                      <a:pPr algn="ctr"/>
                      <a:r>
                        <a:rPr lang="en-US" sz="2400" dirty="0">
                          <a:latin typeface="Verdana"/>
                          <a:cs typeface="Verdana"/>
                        </a:rPr>
                        <a:t>Low</a:t>
                      </a:r>
                      <a:r>
                        <a:rPr lang="en-US" sz="2400" baseline="0" dirty="0">
                          <a:latin typeface="Verdana"/>
                          <a:cs typeface="Verdana"/>
                        </a:rPr>
                        <a:t> weight</a:t>
                      </a:r>
                      <a:endParaRPr lang="en-US" sz="2400" dirty="0">
                        <a:latin typeface="Verdana"/>
                        <a:cs typeface="Verdana"/>
                      </a:endParaRPr>
                    </a:p>
                  </a:txBody>
                  <a:tcPr marL="129441" marR="129441"/>
                </a:tc>
                <a:extLst>
                  <a:ext uri="{0D108BD9-81ED-4DB2-BD59-A6C34878D82A}">
                    <a16:rowId xmlns:a16="http://schemas.microsoft.com/office/drawing/2014/main" val="10001"/>
                  </a:ext>
                </a:extLst>
              </a:tr>
              <a:tr h="370840">
                <a:tc>
                  <a:txBody>
                    <a:bodyPr/>
                    <a:lstStyle/>
                    <a:p>
                      <a:pPr algn="ctr"/>
                      <a:r>
                        <a:rPr lang="en-US" sz="2400" dirty="0">
                          <a:latin typeface="Verdana"/>
                          <a:cs typeface="Verdana"/>
                        </a:rPr>
                        <a:t>79%</a:t>
                      </a:r>
                    </a:p>
                  </a:txBody>
                  <a:tcPr marL="129441" marR="129441"/>
                </a:tc>
                <a:tc>
                  <a:txBody>
                    <a:bodyPr/>
                    <a:lstStyle/>
                    <a:p>
                      <a:pPr algn="ctr"/>
                      <a:r>
                        <a:rPr lang="en-US" sz="2400" dirty="0">
                          <a:latin typeface="Verdana"/>
                          <a:cs typeface="Verdana"/>
                        </a:rPr>
                        <a:t>71%</a:t>
                      </a:r>
                    </a:p>
                  </a:txBody>
                  <a:tcPr marL="129441" marR="129441"/>
                </a:tc>
                <a:tc>
                  <a:txBody>
                    <a:bodyPr/>
                    <a:lstStyle/>
                    <a:p>
                      <a:pPr algn="ctr"/>
                      <a:r>
                        <a:rPr lang="en-US" sz="2400" dirty="0">
                          <a:latin typeface="Verdana"/>
                          <a:cs typeface="Verdana"/>
                        </a:rPr>
                        <a:t>50%</a:t>
                      </a:r>
                    </a:p>
                  </a:txBody>
                  <a:tcPr marL="129441" marR="129441"/>
                </a:tc>
                <a:tc>
                  <a:txBody>
                    <a:bodyPr/>
                    <a:lstStyle/>
                    <a:p>
                      <a:pPr algn="ctr"/>
                      <a:r>
                        <a:rPr lang="en-US" sz="2400" dirty="0">
                          <a:latin typeface="Verdana"/>
                          <a:cs typeface="Verdana"/>
                        </a:rPr>
                        <a:t>21%</a:t>
                      </a:r>
                    </a:p>
                  </a:txBody>
                  <a:tcPr marL="129441" marR="129441"/>
                </a:tc>
                <a:extLst>
                  <a:ext uri="{0D108BD9-81ED-4DB2-BD59-A6C34878D82A}">
                    <a16:rowId xmlns:a16="http://schemas.microsoft.com/office/drawing/2014/main" val="10002"/>
                  </a:ext>
                </a:extLst>
              </a:tr>
            </a:tbl>
          </a:graphicData>
        </a:graphic>
      </p:graphicFrame>
      <p:sp>
        <p:nvSpPr>
          <p:cNvPr id="7" name="Date Placeholder 6">
            <a:extLst>
              <a:ext uri="{FF2B5EF4-FFF2-40B4-BE49-F238E27FC236}">
                <a16:creationId xmlns:a16="http://schemas.microsoft.com/office/drawing/2014/main" id="{4BA41949-9A79-49F3-8A6E-808A2306E6D9}"/>
              </a:ext>
            </a:extLst>
          </p:cNvPr>
          <p:cNvSpPr>
            <a:spLocks noGrp="1"/>
          </p:cNvSpPr>
          <p:nvPr>
            <p:ph type="dt" sz="half" idx="10"/>
          </p:nvPr>
        </p:nvSpPr>
        <p:spPr/>
        <p:txBody>
          <a:bodyPr/>
          <a:lstStyle/>
          <a:p>
            <a:r>
              <a:rPr lang="en-US" smtClean="0"/>
              <a:t>2020-02-16</a:t>
            </a:r>
            <a:endParaRPr lang="en-US"/>
          </a:p>
        </p:txBody>
      </p:sp>
      <p:sp>
        <p:nvSpPr>
          <p:cNvPr id="8" name="Footer Placeholder 7">
            <a:extLst>
              <a:ext uri="{FF2B5EF4-FFF2-40B4-BE49-F238E27FC236}">
                <a16:creationId xmlns:a16="http://schemas.microsoft.com/office/drawing/2014/main" id="{A2CC4B1C-9C6C-4BF9-BB2F-AFB71BE5B3E8}"/>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10" name="Slide Number Placeholder 9">
            <a:extLst>
              <a:ext uri="{FF2B5EF4-FFF2-40B4-BE49-F238E27FC236}">
                <a16:creationId xmlns:a16="http://schemas.microsoft.com/office/drawing/2014/main" id="{918E8852-8B9E-4B86-9552-4B381144D89A}"/>
              </a:ext>
            </a:extLst>
          </p:cNvPr>
          <p:cNvSpPr>
            <a:spLocks noGrp="1"/>
          </p:cNvSpPr>
          <p:nvPr>
            <p:ph type="sldNum" sz="quarter" idx="12"/>
          </p:nvPr>
        </p:nvSpPr>
        <p:spPr/>
        <p:txBody>
          <a:bodyPr/>
          <a:lstStyle/>
          <a:p>
            <a:fld id="{4BE96267-9501-4B49-939F-F116B0669874}" type="slidenum">
              <a:rPr lang="en-US" smtClean="0"/>
              <a:t>62</a:t>
            </a:fld>
            <a:endParaRPr lang="en-US"/>
          </a:p>
        </p:txBody>
      </p:sp>
      <p:sp>
        <p:nvSpPr>
          <p:cNvPr id="5" name="Text Placeholder 4"/>
          <p:cNvSpPr>
            <a:spLocks noGrp="1"/>
          </p:cNvSpPr>
          <p:nvPr>
            <p:ph type="body" sz="quarter" idx="13"/>
          </p:nvPr>
        </p:nvSpPr>
        <p:spPr/>
        <p:txBody>
          <a:bodyPr/>
          <a:lstStyle/>
          <a:p>
            <a:endParaRPr lang="en-US"/>
          </a:p>
        </p:txBody>
      </p:sp>
      <p:graphicFrame>
        <p:nvGraphicFramePr>
          <p:cNvPr id="3" name="Table 2">
            <a:extLst>
              <a:ext uri="{FF2B5EF4-FFF2-40B4-BE49-F238E27FC236}">
                <a16:creationId xmlns:a16="http://schemas.microsoft.com/office/drawing/2014/main" id="{B6B86C57-69EC-4B23-B138-27CDF1F13183}"/>
              </a:ext>
            </a:extLst>
          </p:cNvPr>
          <p:cNvGraphicFramePr>
            <a:graphicFrameLocks noGrp="1"/>
          </p:cNvGraphicFramePr>
          <p:nvPr/>
        </p:nvGraphicFramePr>
        <p:xfrm>
          <a:off x="3070225" y="4119563"/>
          <a:ext cx="3784600" cy="1371600"/>
        </p:xfrm>
        <a:graphic>
          <a:graphicData uri="http://schemas.openxmlformats.org/drawingml/2006/table">
            <a:tbl>
              <a:tblPr firstRow="1" bandRow="1">
                <a:tableStyleId>{5C22544A-7EE6-4342-B048-85BDC9FD1C3A}</a:tableStyleId>
              </a:tblPr>
              <a:tblGrid>
                <a:gridCol w="1892300">
                  <a:extLst>
                    <a:ext uri="{9D8B030D-6E8A-4147-A177-3AD203B41FA5}">
                      <a16:colId xmlns:a16="http://schemas.microsoft.com/office/drawing/2014/main" val="20000"/>
                    </a:ext>
                  </a:extLst>
                </a:gridCol>
                <a:gridCol w="1892300">
                  <a:extLst>
                    <a:ext uri="{9D8B030D-6E8A-4147-A177-3AD203B41FA5}">
                      <a16:colId xmlns:a16="http://schemas.microsoft.com/office/drawing/2014/main" val="20001"/>
                    </a:ext>
                  </a:extLst>
                </a:gridCol>
              </a:tblGrid>
              <a:tr h="370840">
                <a:tc gridSpan="2">
                  <a:txBody>
                    <a:bodyPr/>
                    <a:lstStyle/>
                    <a:p>
                      <a:pPr algn="ctr"/>
                      <a:r>
                        <a:rPr lang="en-US" sz="2400" dirty="0">
                          <a:latin typeface="Verdana"/>
                          <a:cs typeface="Verdana"/>
                        </a:rPr>
                        <a:t>Multiple Principles</a:t>
                      </a:r>
                    </a:p>
                  </a:txBody>
                  <a:tcPr marL="91438" marR="91438"/>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ctr"/>
                      <a:r>
                        <a:rPr lang="en-US" sz="2400" dirty="0">
                          <a:latin typeface="Verdana"/>
                          <a:cs typeface="Verdana"/>
                        </a:rPr>
                        <a:t>Non-</a:t>
                      </a:r>
                      <a:r>
                        <a:rPr lang="en-US" sz="2400" dirty="0" err="1">
                          <a:latin typeface="Verdana"/>
                          <a:cs typeface="Verdana"/>
                        </a:rPr>
                        <a:t>amb</a:t>
                      </a:r>
                      <a:endParaRPr lang="en-US" sz="2400" dirty="0">
                        <a:latin typeface="Verdana"/>
                        <a:cs typeface="Verdana"/>
                      </a:endParaRPr>
                    </a:p>
                  </a:txBody>
                  <a:tcPr marL="91438" marR="91438"/>
                </a:tc>
                <a:tc>
                  <a:txBody>
                    <a:bodyPr/>
                    <a:lstStyle/>
                    <a:p>
                      <a:pPr algn="ctr"/>
                      <a:r>
                        <a:rPr lang="en-US" sz="2400" dirty="0">
                          <a:latin typeface="Verdana"/>
                          <a:cs typeface="Verdana"/>
                        </a:rPr>
                        <a:t>Ambiguous</a:t>
                      </a:r>
                    </a:p>
                  </a:txBody>
                  <a:tcPr marL="91438" marR="91438"/>
                </a:tc>
                <a:extLst>
                  <a:ext uri="{0D108BD9-81ED-4DB2-BD59-A6C34878D82A}">
                    <a16:rowId xmlns:a16="http://schemas.microsoft.com/office/drawing/2014/main" val="10001"/>
                  </a:ext>
                </a:extLst>
              </a:tr>
              <a:tr h="370840">
                <a:tc>
                  <a:txBody>
                    <a:bodyPr/>
                    <a:lstStyle/>
                    <a:p>
                      <a:pPr algn="ctr"/>
                      <a:r>
                        <a:rPr lang="en-US" sz="2400" dirty="0">
                          <a:latin typeface="Verdana"/>
                          <a:cs typeface="Verdana"/>
                        </a:rPr>
                        <a:t>60%</a:t>
                      </a:r>
                    </a:p>
                  </a:txBody>
                  <a:tcPr marL="91438" marR="91438"/>
                </a:tc>
                <a:tc>
                  <a:txBody>
                    <a:bodyPr/>
                    <a:lstStyle/>
                    <a:p>
                      <a:pPr algn="ctr"/>
                      <a:r>
                        <a:rPr lang="en-US" sz="2400" dirty="0">
                          <a:latin typeface="Verdana"/>
                          <a:cs typeface="Verdana"/>
                        </a:rPr>
                        <a:t>31%</a:t>
                      </a:r>
                    </a:p>
                  </a:txBody>
                  <a:tcPr marL="91438" marR="91438"/>
                </a:tc>
                <a:extLst>
                  <a:ext uri="{0D108BD9-81ED-4DB2-BD59-A6C34878D82A}">
                    <a16:rowId xmlns:a16="http://schemas.microsoft.com/office/drawing/2014/main" val="10002"/>
                  </a:ext>
                </a:extLst>
              </a:tr>
            </a:tbl>
          </a:graphicData>
        </a:graphic>
      </p:graphicFrame>
      <p:cxnSp>
        <p:nvCxnSpPr>
          <p:cNvPr id="9" name="Straight Arrow Connector 8">
            <a:extLst>
              <a:ext uri="{FF2B5EF4-FFF2-40B4-BE49-F238E27FC236}">
                <a16:creationId xmlns:a16="http://schemas.microsoft.com/office/drawing/2014/main" id="{D5B6F024-EDFF-484C-BBF5-66E4156098DA}"/>
              </a:ext>
            </a:extLst>
          </p:cNvPr>
          <p:cNvCxnSpPr/>
          <p:nvPr/>
        </p:nvCxnSpPr>
        <p:spPr>
          <a:xfrm flipH="1" flipV="1">
            <a:off x="6969125" y="4432300"/>
            <a:ext cx="1138238" cy="165100"/>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50211" name="TextBox 9">
            <a:extLst>
              <a:ext uri="{FF2B5EF4-FFF2-40B4-BE49-F238E27FC236}">
                <a16:creationId xmlns:a16="http://schemas.microsoft.com/office/drawing/2014/main" id="{724EB04D-2A7F-470F-A82F-09F2DAB9C196}"/>
              </a:ext>
            </a:extLst>
          </p:cNvPr>
          <p:cNvSpPr txBox="1">
            <a:spLocks noChangeArrowheads="1"/>
          </p:cNvSpPr>
          <p:nvPr/>
        </p:nvSpPr>
        <p:spPr bwMode="auto">
          <a:xfrm>
            <a:off x="7418389" y="4597401"/>
            <a:ext cx="2816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r>
              <a:rPr lang="en-US" altLang="en-US">
                <a:latin typeface="Verdana" panose="020B0604030504040204" pitchFamily="34" charset="0"/>
              </a:rPr>
              <a:t>Requires reasoning from 2 principles</a:t>
            </a:r>
          </a:p>
        </p:txBody>
      </p:sp>
    </p:spTree>
    <p:extLst>
      <p:ext uri="{BB962C8B-B14F-4D97-AF65-F5344CB8AC3E}">
        <p14:creationId xmlns:p14="http://schemas.microsoft.com/office/powerpoint/2010/main" val="3494996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F8AA20B3-C032-44DF-873C-9F1E9A429B1F}"/>
              </a:ext>
            </a:extLst>
          </p:cNvPr>
          <p:cNvSpPr>
            <a:spLocks noGrp="1"/>
          </p:cNvSpPr>
          <p:nvPr>
            <p:ph type="title"/>
          </p:nvPr>
        </p:nvSpPr>
        <p:spPr/>
        <p:txBody>
          <a:bodyPr/>
          <a:lstStyle/>
          <a:p>
            <a:r>
              <a:rPr lang="en-US" altLang="en-US" dirty="0"/>
              <a:t>Example Non-explanations</a:t>
            </a:r>
          </a:p>
        </p:txBody>
      </p:sp>
      <p:sp>
        <p:nvSpPr>
          <p:cNvPr id="52226" name="Content Placeholder 2">
            <a:extLst>
              <a:ext uri="{FF2B5EF4-FFF2-40B4-BE49-F238E27FC236}">
                <a16:creationId xmlns:a16="http://schemas.microsoft.com/office/drawing/2014/main" id="{AE15C916-DDAA-443E-AECA-5E6F50939D06}"/>
              </a:ext>
            </a:extLst>
          </p:cNvPr>
          <p:cNvSpPr>
            <a:spLocks noGrp="1"/>
          </p:cNvSpPr>
          <p:nvPr>
            <p:ph idx="1"/>
          </p:nvPr>
        </p:nvSpPr>
        <p:spPr/>
        <p:txBody>
          <a:bodyPr/>
          <a:lstStyle/>
          <a:p>
            <a:pPr marL="0" indent="0">
              <a:buNone/>
            </a:pPr>
            <a:r>
              <a:rPr lang="en-US" altLang="en-US" dirty="0"/>
              <a:t>No explanation</a:t>
            </a:r>
          </a:p>
          <a:p>
            <a:pPr lvl="1">
              <a:buFont typeface="Segoe UI" panose="020B0502040204020203" pitchFamily="34" charset="0"/>
              <a:buChar char="–"/>
            </a:pPr>
            <a:r>
              <a:rPr lang="en-US" altLang="en-US" dirty="0"/>
              <a:t>“I just think so”</a:t>
            </a:r>
          </a:p>
          <a:p>
            <a:pPr lvl="1">
              <a:buFont typeface="Segoe UI" panose="020B0502040204020203" pitchFamily="34" charset="0"/>
              <a:buChar char="–"/>
            </a:pPr>
            <a:r>
              <a:rPr lang="en-US" altLang="en-US" dirty="0"/>
              <a:t>“I don’t know”</a:t>
            </a:r>
          </a:p>
          <a:p>
            <a:pPr lvl="1"/>
            <a:endParaRPr lang="en-US" altLang="en-US" dirty="0"/>
          </a:p>
          <a:p>
            <a:pPr marL="0" indent="0">
              <a:buNone/>
            </a:pPr>
            <a:r>
              <a:rPr lang="en-US" altLang="en-US" dirty="0"/>
              <a:t>Explanations that don’t answer “why”</a:t>
            </a:r>
          </a:p>
          <a:p>
            <a:pPr lvl="1">
              <a:buFont typeface="Segoe UI" panose="020B0502040204020203" pitchFamily="34" charset="0"/>
              <a:buChar char="–"/>
            </a:pPr>
            <a:r>
              <a:rPr lang="en-US" altLang="en-US" dirty="0"/>
              <a:t>“because it could tip over and go </a:t>
            </a:r>
            <a:r>
              <a:rPr lang="en-US" altLang="en-US" dirty="0" err="1"/>
              <a:t>whee</a:t>
            </a:r>
            <a:r>
              <a:rPr lang="en-US" altLang="en-US" dirty="0"/>
              <a:t>”</a:t>
            </a:r>
          </a:p>
          <a:p>
            <a:pPr lvl="1">
              <a:buFont typeface="Segoe UI" panose="020B0502040204020203" pitchFamily="34" charset="0"/>
              <a:buChar char="–"/>
            </a:pPr>
            <a:r>
              <a:rPr lang="en-US" altLang="en-US" dirty="0"/>
              <a:t>“it would start to fall.  it would break into a million pieces on the floor”</a:t>
            </a:r>
          </a:p>
          <a:p>
            <a:pPr lvl="1">
              <a:buFont typeface="Segoe UI" panose="020B0502040204020203" pitchFamily="34" charset="0"/>
              <a:buChar char="–"/>
            </a:pPr>
            <a:r>
              <a:rPr lang="en-US" altLang="en-US" dirty="0"/>
              <a:t>“this one go poof”</a:t>
            </a:r>
          </a:p>
        </p:txBody>
      </p:sp>
      <p:sp>
        <p:nvSpPr>
          <p:cNvPr id="4" name="Date Placeholder 3">
            <a:extLst>
              <a:ext uri="{FF2B5EF4-FFF2-40B4-BE49-F238E27FC236}">
                <a16:creationId xmlns:a16="http://schemas.microsoft.com/office/drawing/2014/main" id="{5B68268E-206D-431B-A954-6E4FA6FA3621}"/>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B3FA6456-1B34-40D3-8E48-64522A55A2B0}"/>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888DE93B-DD99-442B-BBF7-FC5E3854F4B4}"/>
              </a:ext>
            </a:extLst>
          </p:cNvPr>
          <p:cNvSpPr>
            <a:spLocks noGrp="1"/>
          </p:cNvSpPr>
          <p:nvPr>
            <p:ph type="sldNum" sz="quarter" idx="12"/>
          </p:nvPr>
        </p:nvSpPr>
        <p:spPr/>
        <p:txBody>
          <a:bodyPr/>
          <a:lstStyle/>
          <a:p>
            <a:fld id="{4BE96267-9501-4B49-939F-F116B0669874}" type="slidenum">
              <a:rPr lang="en-US" smtClean="0"/>
              <a:t>63</a:t>
            </a:fld>
            <a:endParaRPr lang="en-US"/>
          </a:p>
        </p:txBody>
      </p:sp>
      <p:sp>
        <p:nvSpPr>
          <p:cNvPr id="2" name="Text Placeholder 1"/>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070983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7B4B4D70-1FFC-40EC-93BD-13D926D19924}"/>
              </a:ext>
            </a:extLst>
          </p:cNvPr>
          <p:cNvSpPr>
            <a:spLocks noGrp="1"/>
          </p:cNvSpPr>
          <p:nvPr>
            <p:ph type="title"/>
          </p:nvPr>
        </p:nvSpPr>
        <p:spPr/>
        <p:txBody>
          <a:bodyPr/>
          <a:lstStyle/>
          <a:p>
            <a:r>
              <a:rPr lang="en-US" altLang="en-US"/>
              <a:t>Observations</a:t>
            </a:r>
          </a:p>
        </p:txBody>
      </p:sp>
      <p:sp>
        <p:nvSpPr>
          <p:cNvPr id="53250" name="Content Placeholder 2">
            <a:extLst>
              <a:ext uri="{FF2B5EF4-FFF2-40B4-BE49-F238E27FC236}">
                <a16:creationId xmlns:a16="http://schemas.microsoft.com/office/drawing/2014/main" id="{EFAE97CE-0877-4180-A116-DC823F9F668D}"/>
              </a:ext>
            </a:extLst>
          </p:cNvPr>
          <p:cNvSpPr>
            <a:spLocks noGrp="1"/>
          </p:cNvSpPr>
          <p:nvPr>
            <p:ph idx="1"/>
          </p:nvPr>
        </p:nvSpPr>
        <p:spPr/>
        <p:txBody>
          <a:bodyPr>
            <a:normAutofit fontScale="92500" lnSpcReduction="20000"/>
          </a:bodyPr>
          <a:lstStyle/>
          <a:p>
            <a:pPr marL="0" indent="0">
              <a:buNone/>
            </a:pPr>
            <a:r>
              <a:rPr lang="en-US" altLang="en-US" dirty="0"/>
              <a:t>Misconceptions</a:t>
            </a:r>
          </a:p>
          <a:p>
            <a:pPr lvl="1">
              <a:buFont typeface="Segoe UI" panose="020B0502040204020203" pitchFamily="34" charset="0"/>
              <a:buChar char="–"/>
            </a:pPr>
            <a:r>
              <a:rPr lang="en-US" altLang="en-US" dirty="0"/>
              <a:t>Heavier structures are more stable</a:t>
            </a:r>
          </a:p>
          <a:p>
            <a:pPr lvl="1">
              <a:buFont typeface="Segoe UI" panose="020B0502040204020203" pitchFamily="34" charset="0"/>
              <a:buChar char="–"/>
            </a:pPr>
            <a:r>
              <a:rPr lang="en-US" altLang="en-US" dirty="0"/>
              <a:t>Bigger structures are more stable</a:t>
            </a:r>
          </a:p>
          <a:p>
            <a:pPr lvl="1">
              <a:buFont typeface="Segoe UI" panose="020B0502040204020203" pitchFamily="34" charset="0"/>
              <a:buChar char="–"/>
            </a:pPr>
            <a:r>
              <a:rPr lang="en-US" altLang="en-US" dirty="0"/>
              <a:t>“Pointy” structures are less stable</a:t>
            </a:r>
          </a:p>
          <a:p>
            <a:pPr marL="0" indent="0">
              <a:spcBef>
                <a:spcPts val="2200"/>
              </a:spcBef>
              <a:buNone/>
            </a:pPr>
            <a:r>
              <a:rPr lang="en-US" altLang="en-US" dirty="0"/>
              <a:t>Imprecise understandings</a:t>
            </a:r>
          </a:p>
          <a:p>
            <a:pPr lvl="1">
              <a:buFont typeface="Segoe UI" panose="020B0502040204020203" pitchFamily="34" charset="0"/>
              <a:buChar char="–"/>
            </a:pPr>
            <a:r>
              <a:rPr lang="en-US" altLang="en-US" dirty="0"/>
              <a:t>“Skinny” (rather than narrow base) structures are less stable</a:t>
            </a:r>
          </a:p>
          <a:p>
            <a:pPr marL="0" indent="0">
              <a:spcBef>
                <a:spcPts val="2200"/>
              </a:spcBef>
              <a:buNone/>
            </a:pPr>
            <a:r>
              <a:rPr lang="en-US" altLang="en-US" dirty="0"/>
              <a:t>Other difficulties</a:t>
            </a:r>
          </a:p>
          <a:p>
            <a:pPr lvl="1">
              <a:buFont typeface="Segoe UI" panose="020B0502040204020203" pitchFamily="34" charset="0"/>
              <a:buChar char="–"/>
            </a:pPr>
            <a:r>
              <a:rPr lang="en-US" altLang="en-US" dirty="0"/>
              <a:t>1/3 of the sample had difficulty explaining “why”</a:t>
            </a:r>
          </a:p>
          <a:p>
            <a:pPr lvl="1">
              <a:buFont typeface="Segoe UI" panose="020B0502040204020203" pitchFamily="34" charset="0"/>
              <a:buChar char="–"/>
            </a:pPr>
            <a:r>
              <a:rPr lang="en-US" altLang="en-US" dirty="0"/>
              <a:t>Children had difficulty on multiple-principle items</a:t>
            </a:r>
          </a:p>
          <a:p>
            <a:pPr lvl="1">
              <a:buFont typeface="Segoe UI" panose="020B0502040204020203" pitchFamily="34" charset="0"/>
              <a:buChar char="–"/>
            </a:pPr>
            <a:r>
              <a:rPr lang="en-US" altLang="en-US" dirty="0"/>
              <a:t>Some children responded consistently across items with a single principle</a:t>
            </a:r>
          </a:p>
          <a:p>
            <a:pPr lvl="1">
              <a:buFont typeface="Segoe UI" panose="020B0502040204020203" pitchFamily="34" charset="0"/>
              <a:buChar char="–"/>
            </a:pPr>
            <a:r>
              <a:rPr lang="en-US" altLang="en-US" dirty="0"/>
              <a:t>It was difficult for children to reason about all 4 principles.</a:t>
            </a:r>
          </a:p>
        </p:txBody>
      </p:sp>
      <p:sp>
        <p:nvSpPr>
          <p:cNvPr id="4" name="Date Placeholder 3">
            <a:extLst>
              <a:ext uri="{FF2B5EF4-FFF2-40B4-BE49-F238E27FC236}">
                <a16:creationId xmlns:a16="http://schemas.microsoft.com/office/drawing/2014/main" id="{E489060C-59FB-42EB-BDB7-265B534F7181}"/>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D45E2E3A-3943-4BB2-BCF4-B1E506B912F1}"/>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B400208B-0D12-4C2C-84A9-5996E4338C97}"/>
              </a:ext>
            </a:extLst>
          </p:cNvPr>
          <p:cNvSpPr>
            <a:spLocks noGrp="1"/>
          </p:cNvSpPr>
          <p:nvPr>
            <p:ph type="sldNum" sz="quarter" idx="12"/>
          </p:nvPr>
        </p:nvSpPr>
        <p:spPr/>
        <p:txBody>
          <a:bodyPr/>
          <a:lstStyle/>
          <a:p>
            <a:fld id="{4BE96267-9501-4B49-939F-F116B0669874}" type="slidenum">
              <a:rPr lang="en-US" smtClean="0"/>
              <a:t>64</a:t>
            </a:fld>
            <a:endParaRPr lang="en-US"/>
          </a:p>
        </p:txBody>
      </p:sp>
      <p:sp>
        <p:nvSpPr>
          <p:cNvPr id="2" name="Text Placeholder 1"/>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612411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E2867-CE00-4384-977B-44E83112E532}"/>
              </a:ext>
            </a:extLst>
          </p:cNvPr>
          <p:cNvSpPr>
            <a:spLocks noGrp="1"/>
          </p:cNvSpPr>
          <p:nvPr>
            <p:ph type="title"/>
          </p:nvPr>
        </p:nvSpPr>
        <p:spPr/>
        <p:txBody>
          <a:bodyPr/>
          <a:lstStyle/>
          <a:p>
            <a:r>
              <a:rPr lang="en-US" dirty="0"/>
              <a:t>Design implications</a:t>
            </a:r>
          </a:p>
        </p:txBody>
      </p:sp>
      <p:sp>
        <p:nvSpPr>
          <p:cNvPr id="3" name="Content Placeholder 2">
            <a:extLst>
              <a:ext uri="{FF2B5EF4-FFF2-40B4-BE49-F238E27FC236}">
                <a16:creationId xmlns:a16="http://schemas.microsoft.com/office/drawing/2014/main" id="{5AB656F9-754E-44B9-B1F7-0CD4CECC3E7A}"/>
              </a:ext>
            </a:extLst>
          </p:cNvPr>
          <p:cNvSpPr>
            <a:spLocks noGrp="1"/>
          </p:cNvSpPr>
          <p:nvPr>
            <p:ph idx="1"/>
          </p:nvPr>
        </p:nvSpPr>
        <p:spPr/>
        <p:txBody>
          <a:bodyPr/>
          <a:lstStyle/>
          <a:p>
            <a:pPr marL="0" indent="0">
              <a:spcBef>
                <a:spcPts val="2200"/>
              </a:spcBef>
              <a:buNone/>
            </a:pPr>
            <a:r>
              <a:rPr lang="en-US" dirty="0"/>
              <a:t>Moved away from multi-principle levels</a:t>
            </a:r>
          </a:p>
          <a:p>
            <a:pPr marL="0" indent="0">
              <a:spcBef>
                <a:spcPts val="2200"/>
              </a:spcBef>
              <a:buNone/>
            </a:pPr>
            <a:r>
              <a:rPr lang="en-US" dirty="0"/>
              <a:t>Basing the game around reaching a target height (technically violating a principle) would be ok because kids were good at that already</a:t>
            </a:r>
          </a:p>
          <a:p>
            <a:pPr marL="0" indent="0">
              <a:spcBef>
                <a:spcPts val="2200"/>
              </a:spcBef>
              <a:buNone/>
            </a:pPr>
            <a:r>
              <a:rPr lang="en-US" dirty="0"/>
              <a:t>Initially moved away from including explanation based mechanics because kids were bad at formulating explanations</a:t>
            </a:r>
          </a:p>
          <a:p>
            <a:pPr lvl="1">
              <a:buFont typeface="Segoe UI" panose="020B0502040204020203" pitchFamily="34" charset="0"/>
              <a:buChar char="–"/>
            </a:pPr>
            <a:r>
              <a:rPr lang="en-US" dirty="0"/>
              <a:t>We did eventually add a more scaffolded explanation system in later</a:t>
            </a:r>
          </a:p>
        </p:txBody>
      </p:sp>
      <p:sp>
        <p:nvSpPr>
          <p:cNvPr id="4" name="Date Placeholder 3">
            <a:extLst>
              <a:ext uri="{FF2B5EF4-FFF2-40B4-BE49-F238E27FC236}">
                <a16:creationId xmlns:a16="http://schemas.microsoft.com/office/drawing/2014/main" id="{9909E612-CC18-4CEE-BA03-4D8BEA304056}"/>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F6EDF2DE-861A-4ECA-A9FE-39417E5A1D0D}"/>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2244823E-61A7-4272-87B7-14F9B191054D}"/>
              </a:ext>
            </a:extLst>
          </p:cNvPr>
          <p:cNvSpPr>
            <a:spLocks noGrp="1"/>
          </p:cNvSpPr>
          <p:nvPr>
            <p:ph type="sldNum" sz="quarter" idx="12"/>
          </p:nvPr>
        </p:nvSpPr>
        <p:spPr/>
        <p:txBody>
          <a:bodyPr/>
          <a:lstStyle/>
          <a:p>
            <a:fld id="{4BE96267-9501-4B49-939F-F116B0669874}" type="slidenum">
              <a:rPr lang="en-US" smtClean="0"/>
              <a:t>65</a:t>
            </a:fld>
            <a:endParaRPr lang="en-US"/>
          </a:p>
        </p:txBody>
      </p:sp>
      <p:sp>
        <p:nvSpPr>
          <p:cNvPr id="7" name="Text Placeholder 6"/>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4283742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8187F3-5AEA-4537-8235-12A3F545D4ED}"/>
              </a:ext>
            </a:extLst>
          </p:cNvPr>
          <p:cNvPicPr>
            <a:picLocks noChangeAspect="1"/>
          </p:cNvPicPr>
          <p:nvPr/>
        </p:nvPicPr>
        <p:blipFill rotWithShape="1">
          <a:blip r:embed="rId2"/>
          <a:srcRect l="54724" t="23292" r="2606" b="4665"/>
          <a:stretch/>
        </p:blipFill>
        <p:spPr>
          <a:xfrm>
            <a:off x="1333500" y="136525"/>
            <a:ext cx="9410700" cy="6584950"/>
          </a:xfrm>
          <a:prstGeom prst="rect">
            <a:avLst/>
          </a:prstGeom>
        </p:spPr>
      </p:pic>
      <p:sp>
        <p:nvSpPr>
          <p:cNvPr id="4" name="Date Placeholder 3">
            <a:extLst>
              <a:ext uri="{FF2B5EF4-FFF2-40B4-BE49-F238E27FC236}">
                <a16:creationId xmlns:a16="http://schemas.microsoft.com/office/drawing/2014/main" id="{64D10AE2-9D9E-41E2-BF6E-4B9E9D7037F3}"/>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96717630-6DC2-4B04-A83E-85145B368CF4}"/>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3F09E8E0-CC3C-4800-B33C-8003459284E9}"/>
              </a:ext>
            </a:extLst>
          </p:cNvPr>
          <p:cNvSpPr>
            <a:spLocks noGrp="1"/>
          </p:cNvSpPr>
          <p:nvPr>
            <p:ph type="sldNum" sz="quarter" idx="12"/>
          </p:nvPr>
        </p:nvSpPr>
        <p:spPr/>
        <p:txBody>
          <a:bodyPr/>
          <a:lstStyle/>
          <a:p>
            <a:fld id="{4BE96267-9501-4B49-939F-F116B0669874}" type="slidenum">
              <a:rPr lang="en-US" smtClean="0"/>
              <a:t>66</a:t>
            </a:fld>
            <a:endParaRPr lang="en-US"/>
          </a:p>
        </p:txBody>
      </p:sp>
      <p:sp>
        <p:nvSpPr>
          <p:cNvPr id="8" name="TextBox 7"/>
          <p:cNvSpPr txBox="1"/>
          <p:nvPr/>
        </p:nvSpPr>
        <p:spPr>
          <a:xfrm>
            <a:off x="838200" y="377001"/>
            <a:ext cx="2922319" cy="707886"/>
          </a:xfrm>
          <a:prstGeom prst="rect">
            <a:avLst/>
          </a:prstGeom>
          <a:noFill/>
        </p:spPr>
        <p:txBody>
          <a:bodyPr wrap="square" rtlCol="0">
            <a:spAutoFit/>
          </a:bodyPr>
          <a:lstStyle/>
          <a:p>
            <a:pPr algn="r"/>
            <a:r>
              <a:rPr lang="en-US" sz="4000" b="1" dirty="0" smtClean="0"/>
              <a:t>Iteration 2</a:t>
            </a:r>
            <a:endParaRPr lang="en-US" sz="4000" b="1" dirty="0"/>
          </a:p>
        </p:txBody>
      </p:sp>
    </p:spTree>
    <p:extLst>
      <p:ext uri="{BB962C8B-B14F-4D97-AF65-F5344CB8AC3E}">
        <p14:creationId xmlns:p14="http://schemas.microsoft.com/office/powerpoint/2010/main" val="233464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952"/>
            <a:ext cx="12192000" cy="6860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r>
              <a:rPr lang="en-US" smtClean="0"/>
              <a:t>2020-02-16</a:t>
            </a:r>
            <a:endParaRPr lang="en-US"/>
          </a:p>
        </p:txBody>
      </p:sp>
      <p:sp>
        <p:nvSpPr>
          <p:cNvPr id="6" name="Slide Number Placeholder 5"/>
          <p:cNvSpPr>
            <a:spLocks noGrp="1"/>
          </p:cNvSpPr>
          <p:nvPr>
            <p:ph type="sldNum" sz="quarter" idx="12"/>
          </p:nvPr>
        </p:nvSpPr>
        <p:spPr/>
        <p:txBody>
          <a:bodyPr/>
          <a:lstStyle/>
          <a:p>
            <a:fld id="{47971AED-85B2-4588-978A-6CF2A5B557E6}" type="slidenum">
              <a:rPr lang="en-US" smtClean="0"/>
              <a:t>67</a:t>
            </a:fld>
            <a:endParaRPr lang="en-US"/>
          </a:p>
        </p:txBody>
      </p:sp>
      <p:pic>
        <p:nvPicPr>
          <p:cNvPr id="7" name="media1.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1285700" y="260094"/>
            <a:ext cx="9629950" cy="6018720"/>
          </a:xfrm>
          <a:prstGeom prst="rect">
            <a:avLst/>
          </a:prstGeom>
          <a:ln w="12700">
            <a:miter lim="400000"/>
          </a:ln>
        </p:spPr>
      </p:pic>
      <p:sp>
        <p:nvSpPr>
          <p:cNvPr id="2" name="Footer Placeholder 1">
            <a:extLst>
              <a:ext uri="{FF2B5EF4-FFF2-40B4-BE49-F238E27FC236}">
                <a16:creationId xmlns:a16="http://schemas.microsoft.com/office/drawing/2014/main" id="{133DBEFE-5711-457D-8238-77112C621A09}"/>
              </a:ext>
            </a:extLst>
          </p:cNvPr>
          <p:cNvSpPr>
            <a:spLocks noGrp="1"/>
          </p:cNvSpPr>
          <p:nvPr>
            <p:ph type="ftr" sz="quarter" idx="11"/>
          </p:nvPr>
        </p:nvSpPr>
        <p:spPr/>
        <p:txBody>
          <a:bodyPr/>
          <a:lstStyle/>
          <a:p>
            <a:r>
              <a:rPr lang="en-US" smtClean="0"/>
              <a:t>05-418/818 | Spring 2021 | Design of Educational Games</a:t>
            </a:r>
            <a:endParaRPr lang="en-US"/>
          </a:p>
        </p:txBody>
      </p:sp>
    </p:spTree>
    <p:extLst>
      <p:ext uri="{BB962C8B-B14F-4D97-AF65-F5344CB8AC3E}">
        <p14:creationId xmlns:p14="http://schemas.microsoft.com/office/powerpoint/2010/main" val="738661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7"/>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Different Types of Levels</a:t>
            </a:r>
            <a:endParaRPr lang="en-US" dirty="0"/>
          </a:p>
        </p:txBody>
      </p:sp>
      <p:sp>
        <p:nvSpPr>
          <p:cNvPr id="8" name="Slide Number Placeholder 7"/>
          <p:cNvSpPr>
            <a:spLocks noGrp="1"/>
          </p:cNvSpPr>
          <p:nvPr>
            <p:ph type="sldNum" sz="quarter" idx="12"/>
          </p:nvPr>
        </p:nvSpPr>
        <p:spPr/>
        <p:txBody>
          <a:bodyPr/>
          <a:lstStyle/>
          <a:p>
            <a:fld id="{E44607B3-FAC7-314E-970A-EFC151AAC22F}" type="slidenum">
              <a:rPr lang="en-US" smtClean="0"/>
              <a:pPr/>
              <a:t>68</a:t>
            </a:fld>
            <a:endParaRPr lang="en-US"/>
          </a:p>
        </p:txBody>
      </p:sp>
      <p:sp>
        <p:nvSpPr>
          <p:cNvPr id="18" name="Text Placeholder 17"/>
          <p:cNvSpPr>
            <a:spLocks noGrp="1"/>
          </p:cNvSpPr>
          <p:nvPr>
            <p:ph type="body" sz="quarter" idx="13"/>
          </p:nvPr>
        </p:nvSpPr>
        <p:spPr/>
        <p:txBody>
          <a:bodyPr/>
          <a:lstStyle/>
          <a:p>
            <a:endParaRPr lang="en-US"/>
          </a:p>
        </p:txBody>
      </p:sp>
      <p:grpSp>
        <p:nvGrpSpPr>
          <p:cNvPr id="22" name="Group 21"/>
          <p:cNvGrpSpPr/>
          <p:nvPr/>
        </p:nvGrpSpPr>
        <p:grpSpPr>
          <a:xfrm>
            <a:off x="986328" y="1614067"/>
            <a:ext cx="10219345" cy="2288941"/>
            <a:chOff x="114300" y="1614067"/>
            <a:chExt cx="10219345" cy="2288941"/>
          </a:xfrm>
        </p:grpSpPr>
        <p:grpSp>
          <p:nvGrpSpPr>
            <p:cNvPr id="6" name="Group 5"/>
            <p:cNvGrpSpPr/>
            <p:nvPr/>
          </p:nvGrpSpPr>
          <p:grpSpPr>
            <a:xfrm>
              <a:off x="2399366" y="1614067"/>
              <a:ext cx="7934279" cy="2288941"/>
              <a:chOff x="1610547" y="2690495"/>
              <a:chExt cx="6042674" cy="1470025"/>
            </a:xfrm>
          </p:grpSpPr>
          <p:pic>
            <p:nvPicPr>
              <p:cNvPr id="3" name="Picture 2" descr="}:Users:psycomp:Desktop:Screen Shot 2015-12-13 at 10.16.02 AM.png"/>
              <p:cNvPicPr/>
              <p:nvPr/>
            </p:nvPicPr>
            <p:blipFill>
              <a:blip r:embed="rId3">
                <a:extLst>
                  <a:ext uri="{28A0092B-C50C-407E-A947-70E740481C1C}">
                    <a14:useLocalDpi xmlns:a14="http://schemas.microsoft.com/office/drawing/2010/main" val="0"/>
                  </a:ext>
                </a:extLst>
              </a:blip>
              <a:srcRect/>
              <a:stretch>
                <a:fillRect/>
              </a:stretch>
            </p:blipFill>
            <p:spPr bwMode="auto">
              <a:xfrm>
                <a:off x="1610547" y="2697480"/>
                <a:ext cx="1938020" cy="1463040"/>
              </a:xfrm>
              <a:prstGeom prst="rect">
                <a:avLst/>
              </a:prstGeom>
              <a:noFill/>
              <a:ln>
                <a:solidFill>
                  <a:schemeClr val="tx1"/>
                </a:solidFill>
              </a:ln>
            </p:spPr>
          </p:pic>
          <p:pic>
            <p:nvPicPr>
              <p:cNvPr id="4" name="Picture 3" descr="}:Users:psycomp:Desktop:Screen Shot 2015-12-13 at 10.10.54 AM.png"/>
              <p:cNvPicPr/>
              <p:nvPr/>
            </p:nvPicPr>
            <p:blipFill>
              <a:blip r:embed="rId4">
                <a:extLst>
                  <a:ext uri="{28A0092B-C50C-407E-A947-70E740481C1C}">
                    <a14:useLocalDpi xmlns:a14="http://schemas.microsoft.com/office/drawing/2010/main" val="0"/>
                  </a:ext>
                </a:extLst>
              </a:blip>
              <a:srcRect/>
              <a:stretch>
                <a:fillRect/>
              </a:stretch>
            </p:blipFill>
            <p:spPr bwMode="auto">
              <a:xfrm>
                <a:off x="3663520" y="2697480"/>
                <a:ext cx="1938655" cy="1459865"/>
              </a:xfrm>
              <a:prstGeom prst="rect">
                <a:avLst/>
              </a:prstGeom>
              <a:noFill/>
              <a:ln>
                <a:solidFill>
                  <a:srgbClr val="000000"/>
                </a:solidFill>
              </a:ln>
            </p:spPr>
          </p:pic>
          <p:pic>
            <p:nvPicPr>
              <p:cNvPr id="5" name="Picture 4" descr="}:Users:psycomp:Desktop:Screen Shot 2015-12-13 at 10.52.19 AM.png"/>
              <p:cNvPicPr/>
              <p:nvPr/>
            </p:nvPicPr>
            <p:blipFill>
              <a:blip r:embed="rId5">
                <a:extLst>
                  <a:ext uri="{28A0092B-C50C-407E-A947-70E740481C1C}">
                    <a14:useLocalDpi xmlns:a14="http://schemas.microsoft.com/office/drawing/2010/main" val="0"/>
                  </a:ext>
                </a:extLst>
              </a:blip>
              <a:srcRect/>
              <a:stretch>
                <a:fillRect/>
              </a:stretch>
            </p:blipFill>
            <p:spPr bwMode="auto">
              <a:xfrm>
                <a:off x="5715201" y="2690495"/>
                <a:ext cx="1938020" cy="1466850"/>
              </a:xfrm>
              <a:prstGeom prst="rect">
                <a:avLst/>
              </a:prstGeom>
              <a:noFill/>
              <a:ln>
                <a:solidFill>
                  <a:srgbClr val="000000"/>
                </a:solidFill>
              </a:ln>
            </p:spPr>
          </p:pic>
        </p:grpSp>
        <p:sp>
          <p:nvSpPr>
            <p:cNvPr id="19" name="TextBox 18"/>
            <p:cNvSpPr txBox="1"/>
            <p:nvPr/>
          </p:nvSpPr>
          <p:spPr>
            <a:xfrm>
              <a:off x="114300" y="2466150"/>
              <a:ext cx="2281828" cy="584775"/>
            </a:xfrm>
            <a:prstGeom prst="rect">
              <a:avLst/>
            </a:prstGeom>
            <a:noFill/>
          </p:spPr>
          <p:txBody>
            <a:bodyPr wrap="square" rtlCol="0">
              <a:spAutoFit/>
            </a:bodyPr>
            <a:lstStyle/>
            <a:p>
              <a:pPr algn="ctr"/>
              <a:r>
                <a:rPr lang="en-US" sz="3200" dirty="0" smtClean="0"/>
                <a:t>Build</a:t>
              </a:r>
              <a:endParaRPr lang="en-US" sz="3200" dirty="0"/>
            </a:p>
          </p:txBody>
        </p:sp>
      </p:grpSp>
      <p:grpSp>
        <p:nvGrpSpPr>
          <p:cNvPr id="23" name="Group 22"/>
          <p:cNvGrpSpPr/>
          <p:nvPr/>
        </p:nvGrpSpPr>
        <p:grpSpPr>
          <a:xfrm>
            <a:off x="986328" y="4143973"/>
            <a:ext cx="10219345" cy="1875569"/>
            <a:chOff x="114300" y="4143973"/>
            <a:chExt cx="10219345" cy="1875569"/>
          </a:xfrm>
        </p:grpSpPr>
        <p:grpSp>
          <p:nvGrpSpPr>
            <p:cNvPr id="13" name="Group 12"/>
            <p:cNvGrpSpPr/>
            <p:nvPr/>
          </p:nvGrpSpPr>
          <p:grpSpPr>
            <a:xfrm>
              <a:off x="2392890" y="4143973"/>
              <a:ext cx="7940755" cy="1875569"/>
              <a:chOff x="1019807" y="3972653"/>
              <a:chExt cx="7940755" cy="1875569"/>
            </a:xfrm>
          </p:grpSpPr>
          <p:pic>
            <p:nvPicPr>
              <p:cNvPr id="9" name="Picture 8" descr="}:Users:psycomp:Desktop:Screen Shot 2015-12-13 at 10.14.40 AM.png"/>
              <p:cNvPicPr/>
              <p:nvPr/>
            </p:nvPicPr>
            <p:blipFill>
              <a:blip r:embed="rId6">
                <a:extLst>
                  <a:ext uri="{28A0092B-C50C-407E-A947-70E740481C1C}">
                    <a14:useLocalDpi xmlns:a14="http://schemas.microsoft.com/office/drawing/2010/main" val="0"/>
                  </a:ext>
                </a:extLst>
              </a:blip>
              <a:srcRect/>
              <a:stretch>
                <a:fillRect/>
              </a:stretch>
            </p:blipFill>
            <p:spPr bwMode="auto">
              <a:xfrm>
                <a:off x="1019807" y="3972653"/>
                <a:ext cx="2551176" cy="1875569"/>
              </a:xfrm>
              <a:prstGeom prst="rect">
                <a:avLst/>
              </a:prstGeom>
              <a:noFill/>
              <a:ln>
                <a:solidFill>
                  <a:srgbClr val="000000"/>
                </a:solidFill>
              </a:ln>
            </p:spPr>
          </p:pic>
          <p:pic>
            <p:nvPicPr>
              <p:cNvPr id="10" name="Picture 9" descr="}:Users:psycomp:Desktop:Screen Shot 2015-12-13 at 10.14.54 AM.png"/>
              <p:cNvPicPr/>
              <p:nvPr/>
            </p:nvPicPr>
            <p:blipFill>
              <a:blip r:embed="rId7">
                <a:extLst>
                  <a:ext uri="{28A0092B-C50C-407E-A947-70E740481C1C}">
                    <a14:useLocalDpi xmlns:a14="http://schemas.microsoft.com/office/drawing/2010/main" val="0"/>
                  </a:ext>
                </a:extLst>
              </a:blip>
              <a:srcRect/>
              <a:stretch>
                <a:fillRect/>
              </a:stretch>
            </p:blipFill>
            <p:spPr bwMode="auto">
              <a:xfrm>
                <a:off x="3715445" y="3972655"/>
                <a:ext cx="2551176" cy="1875567"/>
              </a:xfrm>
              <a:prstGeom prst="rect">
                <a:avLst/>
              </a:prstGeom>
              <a:noFill/>
              <a:ln>
                <a:solidFill>
                  <a:srgbClr val="000000"/>
                </a:solidFill>
              </a:ln>
            </p:spPr>
          </p:pic>
          <p:pic>
            <p:nvPicPr>
              <p:cNvPr id="11" name="Picture 10" descr="}:Users:psycomp:Desktop:Screen Shot 2015-12-13 at 10.15.08 AM.png"/>
              <p:cNvPicPr/>
              <p:nvPr/>
            </p:nvPicPr>
            <p:blipFill>
              <a:blip r:embed="rId8">
                <a:extLst>
                  <a:ext uri="{28A0092B-C50C-407E-A947-70E740481C1C}">
                    <a14:useLocalDpi xmlns:a14="http://schemas.microsoft.com/office/drawing/2010/main" val="0"/>
                  </a:ext>
                </a:extLst>
              </a:blip>
              <a:srcRect/>
              <a:stretch>
                <a:fillRect/>
              </a:stretch>
            </p:blipFill>
            <p:spPr bwMode="auto">
              <a:xfrm>
                <a:off x="6409386" y="3972653"/>
                <a:ext cx="2551176" cy="1875569"/>
              </a:xfrm>
              <a:prstGeom prst="rect">
                <a:avLst/>
              </a:prstGeom>
              <a:noFill/>
              <a:ln>
                <a:solidFill>
                  <a:srgbClr val="000000"/>
                </a:solidFill>
              </a:ln>
            </p:spPr>
          </p:pic>
        </p:grpSp>
        <p:sp>
          <p:nvSpPr>
            <p:cNvPr id="20" name="TextBox 19"/>
            <p:cNvSpPr txBox="1"/>
            <p:nvPr/>
          </p:nvSpPr>
          <p:spPr>
            <a:xfrm>
              <a:off x="114300" y="4548469"/>
              <a:ext cx="2281828" cy="1077218"/>
            </a:xfrm>
            <a:prstGeom prst="rect">
              <a:avLst/>
            </a:prstGeom>
            <a:noFill/>
          </p:spPr>
          <p:txBody>
            <a:bodyPr wrap="square" rtlCol="0">
              <a:spAutoFit/>
            </a:bodyPr>
            <a:lstStyle/>
            <a:p>
              <a:pPr algn="ctr"/>
              <a:r>
                <a:rPr lang="en-US" sz="3200" dirty="0" smtClean="0"/>
                <a:t>Contrasting Cases</a:t>
              </a:r>
              <a:endParaRPr lang="en-US" sz="3200" dirty="0"/>
            </a:p>
          </p:txBody>
        </p:sp>
      </p:grpSp>
      <p:sp>
        <p:nvSpPr>
          <p:cNvPr id="7" name="Date Placeholder 6"/>
          <p:cNvSpPr>
            <a:spLocks noGrp="1"/>
          </p:cNvSpPr>
          <p:nvPr>
            <p:ph type="dt" sz="half" idx="10"/>
          </p:nvPr>
        </p:nvSpPr>
        <p:spPr/>
        <p:txBody>
          <a:bodyPr/>
          <a:lstStyle/>
          <a:p>
            <a:r>
              <a:rPr lang="en-US" smtClean="0"/>
              <a:t>2020-02-16</a:t>
            </a:r>
            <a:endParaRPr lang="en-US"/>
          </a:p>
        </p:txBody>
      </p:sp>
      <p:sp>
        <p:nvSpPr>
          <p:cNvPr id="12" name="Footer Placeholder 11"/>
          <p:cNvSpPr>
            <a:spLocks noGrp="1"/>
          </p:cNvSpPr>
          <p:nvPr>
            <p:ph type="ftr" sz="quarter" idx="11"/>
          </p:nvPr>
        </p:nvSpPr>
        <p:spPr/>
        <p:txBody>
          <a:bodyPr/>
          <a:lstStyle/>
          <a:p>
            <a:r>
              <a:rPr lang="en-US" smtClean="0"/>
              <a:t>05-418/818 | Spring 2021 | Design of Educational Games</a:t>
            </a:r>
            <a:endParaRPr lang="en-US"/>
          </a:p>
        </p:txBody>
      </p:sp>
    </p:spTree>
    <p:extLst>
      <p:ext uri="{BB962C8B-B14F-4D97-AF65-F5344CB8AC3E}">
        <p14:creationId xmlns:p14="http://schemas.microsoft.com/office/powerpoint/2010/main" val="336351859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eharpste\Documents\ENGAGE\Screenshots\Tier cg\l6\Win\ScreenShot_USER-1_LVL-cg_06_Win_7420.69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1549400"/>
            <a:ext cx="5486400" cy="41148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9892221A-7E18-4680-9DE9-8B4C671BC269}"/>
              </a:ext>
            </a:extLst>
          </p:cNvPr>
          <p:cNvSpPr>
            <a:spLocks noGrp="1"/>
          </p:cNvSpPr>
          <p:nvPr>
            <p:ph type="title"/>
          </p:nvPr>
        </p:nvSpPr>
        <p:spPr/>
        <p:txBody>
          <a:bodyPr/>
          <a:lstStyle/>
          <a:p>
            <a:r>
              <a:rPr lang="en-US" dirty="0"/>
              <a:t>Mechanical flaws in early prototypes</a:t>
            </a:r>
          </a:p>
        </p:txBody>
      </p:sp>
      <p:pic>
        <p:nvPicPr>
          <p:cNvPr id="6" name="Picture 2" descr="C:\Users\eharpste\Documents\ENGAGE\Screenshots\Tier wbB\l6\Win\ScreenShot_USER-1_LVL-wb_15_Win_6157.333.png">
            <a:extLst>
              <a:ext uri="{FF2B5EF4-FFF2-40B4-BE49-F238E27FC236}">
                <a16:creationId xmlns:a16="http://schemas.microsoft.com/office/drawing/2014/main" id="{120A54AE-6B99-41A1-AD14-6E10015313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9200" y="1549400"/>
            <a:ext cx="5486400" cy="4114800"/>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4">
            <a:extLst>
              <a:ext uri="{FF2B5EF4-FFF2-40B4-BE49-F238E27FC236}">
                <a16:creationId xmlns:a16="http://schemas.microsoft.com/office/drawing/2014/main" id="{3B87EC57-D726-4188-91E1-F65903A3901C}"/>
              </a:ext>
            </a:extLst>
          </p:cNvPr>
          <p:cNvSpPr>
            <a:spLocks noGrp="1"/>
          </p:cNvSpPr>
          <p:nvPr>
            <p:ph type="dt" sz="half" idx="10"/>
          </p:nvPr>
        </p:nvSpPr>
        <p:spPr/>
        <p:txBody>
          <a:bodyPr/>
          <a:lstStyle/>
          <a:p>
            <a:r>
              <a:rPr lang="en-US" smtClean="0"/>
              <a:t>2020-02-16</a:t>
            </a:r>
            <a:endParaRPr lang="en-US"/>
          </a:p>
        </p:txBody>
      </p:sp>
      <p:sp>
        <p:nvSpPr>
          <p:cNvPr id="7" name="Footer Placeholder 6">
            <a:extLst>
              <a:ext uri="{FF2B5EF4-FFF2-40B4-BE49-F238E27FC236}">
                <a16:creationId xmlns:a16="http://schemas.microsoft.com/office/drawing/2014/main" id="{2A366C31-77B4-45D3-8D3B-20E99AB9489F}"/>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8" name="Slide Number Placeholder 7">
            <a:extLst>
              <a:ext uri="{FF2B5EF4-FFF2-40B4-BE49-F238E27FC236}">
                <a16:creationId xmlns:a16="http://schemas.microsoft.com/office/drawing/2014/main" id="{953C649F-5A83-418A-812A-1A0A6DD3881E}"/>
              </a:ext>
            </a:extLst>
          </p:cNvPr>
          <p:cNvSpPr>
            <a:spLocks noGrp="1"/>
          </p:cNvSpPr>
          <p:nvPr>
            <p:ph type="sldNum" sz="quarter" idx="12"/>
          </p:nvPr>
        </p:nvSpPr>
        <p:spPr/>
        <p:txBody>
          <a:bodyPr/>
          <a:lstStyle/>
          <a:p>
            <a:fld id="{4BE96267-9501-4B49-939F-F116B0669874}" type="slidenum">
              <a:rPr lang="en-US" smtClean="0"/>
              <a:t>69</a:t>
            </a:fld>
            <a:endParaRPr lang="en-US"/>
          </a:p>
        </p:txBody>
      </p:sp>
    </p:spTree>
    <p:extLst>
      <p:ext uri="{BB962C8B-B14F-4D97-AF65-F5344CB8AC3E}">
        <p14:creationId xmlns:p14="http://schemas.microsoft.com/office/powerpoint/2010/main" val="3663206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6AC5D8E-D434-48A5-BBF7-605796AB70D2}"/>
              </a:ext>
            </a:extLst>
          </p:cNvPr>
          <p:cNvGraphicFramePr>
            <a:graphicFrameLocks noGrp="1"/>
          </p:cNvGraphicFramePr>
          <p:nvPr>
            <p:extLst>
              <p:ext uri="{D42A27DB-BD31-4B8C-83A1-F6EECF244321}">
                <p14:modId xmlns:p14="http://schemas.microsoft.com/office/powerpoint/2010/main" val="2734736190"/>
              </p:ext>
            </p:extLst>
          </p:nvPr>
        </p:nvGraphicFramePr>
        <p:xfrm>
          <a:off x="1630456" y="1667694"/>
          <a:ext cx="8931088" cy="4260982"/>
        </p:xfrm>
        <a:graphic>
          <a:graphicData uri="http://schemas.openxmlformats.org/drawingml/2006/table">
            <a:tbl>
              <a:tblPr firstRow="1" firstCol="1" bandRow="1">
                <a:tableStyleId>{2D5ABB26-0587-4C30-8999-92F81FD0307C}</a:tableStyleId>
              </a:tblPr>
              <a:tblGrid>
                <a:gridCol w="728161">
                  <a:extLst>
                    <a:ext uri="{9D8B030D-6E8A-4147-A177-3AD203B41FA5}">
                      <a16:colId xmlns:a16="http://schemas.microsoft.com/office/drawing/2014/main" val="3561318827"/>
                    </a:ext>
                  </a:extLst>
                </a:gridCol>
                <a:gridCol w="599807">
                  <a:extLst>
                    <a:ext uri="{9D8B030D-6E8A-4147-A177-3AD203B41FA5}">
                      <a16:colId xmlns:a16="http://schemas.microsoft.com/office/drawing/2014/main" val="1645843848"/>
                    </a:ext>
                  </a:extLst>
                </a:gridCol>
                <a:gridCol w="2592265">
                  <a:extLst>
                    <a:ext uri="{9D8B030D-6E8A-4147-A177-3AD203B41FA5}">
                      <a16:colId xmlns:a16="http://schemas.microsoft.com/office/drawing/2014/main" val="4126774487"/>
                    </a:ext>
                  </a:extLst>
                </a:gridCol>
                <a:gridCol w="2083388">
                  <a:extLst>
                    <a:ext uri="{9D8B030D-6E8A-4147-A177-3AD203B41FA5}">
                      <a16:colId xmlns:a16="http://schemas.microsoft.com/office/drawing/2014/main" val="3211006409"/>
                    </a:ext>
                  </a:extLst>
                </a:gridCol>
                <a:gridCol w="1061683">
                  <a:extLst>
                    <a:ext uri="{9D8B030D-6E8A-4147-A177-3AD203B41FA5}">
                      <a16:colId xmlns:a16="http://schemas.microsoft.com/office/drawing/2014/main" val="1737189493"/>
                    </a:ext>
                  </a:extLst>
                </a:gridCol>
                <a:gridCol w="1865784">
                  <a:extLst>
                    <a:ext uri="{9D8B030D-6E8A-4147-A177-3AD203B41FA5}">
                      <a16:colId xmlns:a16="http://schemas.microsoft.com/office/drawing/2014/main" val="4044193025"/>
                    </a:ext>
                  </a:extLst>
                </a:gridCol>
              </a:tblGrid>
              <a:tr h="262832">
                <a:tc>
                  <a:txBody>
                    <a:bodyPr/>
                    <a:lstStyle/>
                    <a:p>
                      <a:pPr rtl="0" fontAlgn="t"/>
                      <a:endParaRPr lang="en-US" sz="1400" dirty="0">
                        <a:effectLst/>
                      </a:endParaRPr>
                    </a:p>
                  </a:txBody>
                  <a:tcPr marL="41146" marR="41146" marT="27441" marB="27441">
                    <a:lnB w="12700" cap="flat" cmpd="sng" algn="ctr">
                      <a:solidFill>
                        <a:schemeClr val="tx1"/>
                      </a:solidFill>
                      <a:prstDash val="solid"/>
                      <a:round/>
                      <a:headEnd type="none" w="med" len="med"/>
                      <a:tailEnd type="none" w="med" len="med"/>
                    </a:lnB>
                  </a:tcPr>
                </a:tc>
                <a:tc>
                  <a:txBody>
                    <a:bodyPr/>
                    <a:lstStyle/>
                    <a:p>
                      <a:pPr rtl="0" fontAlgn="t"/>
                      <a:endParaRPr lang="en-US" sz="1400" dirty="0">
                        <a:effectLst/>
                      </a:endParaRPr>
                    </a:p>
                  </a:txBody>
                  <a:tcPr marL="41146" marR="41146" marT="27441" marB="27441">
                    <a:lnB w="12700" cap="flat" cmpd="sng" algn="ctr">
                      <a:solidFill>
                        <a:schemeClr val="tx1"/>
                      </a:solidFill>
                      <a:prstDash val="solid"/>
                      <a:round/>
                      <a:headEnd type="none" w="med" len="med"/>
                      <a:tailEnd type="none" w="med" len="med"/>
                    </a:lnB>
                  </a:tcPr>
                </a:tc>
                <a:tc>
                  <a:txBody>
                    <a:bodyPr/>
                    <a:lstStyle/>
                    <a:p>
                      <a:pPr rtl="0" fontAlgn="t"/>
                      <a:r>
                        <a:rPr lang="en-US" sz="1400" b="1">
                          <a:effectLst/>
                        </a:rPr>
                        <a:t>Topic</a:t>
                      </a:r>
                    </a:p>
                  </a:txBody>
                  <a:tcPr marL="41146" marR="41146" marT="27441" marB="27441">
                    <a:lnB w="12700" cap="flat" cmpd="sng" algn="ctr">
                      <a:solidFill>
                        <a:schemeClr val="tx1"/>
                      </a:solidFill>
                      <a:prstDash val="solid"/>
                      <a:round/>
                      <a:headEnd type="none" w="med" len="med"/>
                      <a:tailEnd type="none" w="med" len="med"/>
                    </a:lnB>
                  </a:tcPr>
                </a:tc>
                <a:tc>
                  <a:txBody>
                    <a:bodyPr/>
                    <a:lstStyle/>
                    <a:p>
                      <a:pPr rtl="0" fontAlgn="t"/>
                      <a:r>
                        <a:rPr lang="en-US" sz="1400" b="1" dirty="0">
                          <a:effectLst/>
                        </a:rPr>
                        <a:t>Assignments</a:t>
                      </a:r>
                    </a:p>
                  </a:txBody>
                  <a:tcPr marL="41146" marR="41146" marT="27441" marB="27441">
                    <a:lnB w="12700" cap="flat" cmpd="sng" algn="ctr">
                      <a:solidFill>
                        <a:schemeClr val="tx1"/>
                      </a:solidFill>
                      <a:prstDash val="solid"/>
                      <a:round/>
                      <a:headEnd type="none" w="med" len="med"/>
                      <a:tailEnd type="none" w="med" len="med"/>
                    </a:lnB>
                  </a:tcPr>
                </a:tc>
                <a:tc>
                  <a:txBody>
                    <a:bodyPr/>
                    <a:lstStyle/>
                    <a:p>
                      <a:pPr rtl="0" fontAlgn="t"/>
                      <a:r>
                        <a:rPr lang="en-US" sz="1400" b="1">
                          <a:effectLst/>
                        </a:rPr>
                        <a:t>Blog Posts</a:t>
                      </a:r>
                    </a:p>
                  </a:txBody>
                  <a:tcPr marL="41146" marR="41146" marT="27441" marB="27441">
                    <a:lnB w="12700" cap="flat" cmpd="sng" algn="ctr">
                      <a:solidFill>
                        <a:schemeClr val="tx1"/>
                      </a:solidFill>
                      <a:prstDash val="solid"/>
                      <a:round/>
                      <a:headEnd type="none" w="med" len="med"/>
                      <a:tailEnd type="none" w="med" len="med"/>
                    </a:lnB>
                  </a:tcPr>
                </a:tc>
                <a:tc>
                  <a:txBody>
                    <a:bodyPr/>
                    <a:lstStyle/>
                    <a:p>
                      <a:pPr rtl="0" fontAlgn="t"/>
                      <a:r>
                        <a:rPr lang="en-US" sz="1400" b="1">
                          <a:effectLst/>
                        </a:rPr>
                        <a:t>Final Project</a:t>
                      </a:r>
                    </a:p>
                  </a:txBody>
                  <a:tcPr marL="41146" marR="41146" marT="27441" marB="27441">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9477735"/>
                  </a:ext>
                </a:extLst>
              </a:tr>
              <a:tr h="252407">
                <a:tc>
                  <a:txBody>
                    <a:bodyPr/>
                    <a:lstStyle/>
                    <a:p>
                      <a:pPr rtl="0" fontAlgn="t"/>
                      <a:r>
                        <a:rPr lang="en-US" sz="1400" b="1" dirty="0" smtClean="0">
                          <a:effectLst/>
                        </a:rPr>
                        <a:t>Feb</a:t>
                      </a:r>
                      <a:endParaRPr lang="en-US" sz="1400" b="1" dirty="0">
                        <a:effectLst/>
                      </a:endParaRPr>
                    </a:p>
                  </a:txBody>
                  <a:tcPr marL="41146" marR="41146" marT="27441" marB="27441">
                    <a:lnT w="12700" cap="flat" cmpd="sng" algn="ctr">
                      <a:solidFill>
                        <a:schemeClr val="tx1"/>
                      </a:solidFill>
                      <a:prstDash val="solid"/>
                      <a:round/>
                      <a:headEnd type="none" w="med" len="med"/>
                      <a:tailEnd type="none" w="med" len="med"/>
                    </a:lnT>
                  </a:tcPr>
                </a:tc>
                <a:tc>
                  <a:txBody>
                    <a:bodyPr/>
                    <a:lstStyle/>
                    <a:p>
                      <a:pPr algn="r" rtl="0" fontAlgn="t"/>
                      <a:r>
                        <a:rPr lang="en-US" sz="1400">
                          <a:effectLst/>
                        </a:rPr>
                        <a:t>16</a:t>
                      </a:r>
                    </a:p>
                  </a:txBody>
                  <a:tcPr marL="41146" marR="41146" marT="27441" marB="27441">
                    <a:lnT w="12700" cap="flat" cmpd="sng" algn="ctr">
                      <a:solidFill>
                        <a:schemeClr val="tx1"/>
                      </a:solidFill>
                      <a:prstDash val="solid"/>
                      <a:round/>
                      <a:headEnd type="none" w="med" len="med"/>
                      <a:tailEnd type="none" w="med" len="med"/>
                    </a:lnT>
                  </a:tcPr>
                </a:tc>
                <a:tc>
                  <a:txBody>
                    <a:bodyPr/>
                    <a:lstStyle/>
                    <a:p>
                      <a:pPr rtl="0" fontAlgn="t"/>
                      <a:r>
                        <a:rPr lang="en-US" sz="1400" dirty="0">
                          <a:effectLst/>
                        </a:rPr>
                        <a:t>Ed Game Design Process</a:t>
                      </a:r>
                    </a:p>
                  </a:txBody>
                  <a:tcPr marL="41146" marR="41146" marT="27441" marB="27441">
                    <a:lnT w="12700" cap="flat" cmpd="sng" algn="ctr">
                      <a:solidFill>
                        <a:schemeClr val="tx1"/>
                      </a:solidFill>
                      <a:prstDash val="solid"/>
                      <a:round/>
                      <a:headEnd type="none" w="med" len="med"/>
                      <a:tailEnd type="none" w="med" len="med"/>
                    </a:lnT>
                  </a:tcPr>
                </a:tc>
                <a:tc>
                  <a:txBody>
                    <a:bodyPr/>
                    <a:lstStyle/>
                    <a:p>
                      <a:pPr rtl="0" fontAlgn="t"/>
                      <a:endParaRPr lang="en-US" sz="1400" dirty="0">
                        <a:effectLst/>
                      </a:endParaRPr>
                    </a:p>
                  </a:txBody>
                  <a:tcPr marL="41146" marR="41146" marT="27441" marB="27441">
                    <a:lnT w="12700" cap="flat" cmpd="sng" algn="ctr">
                      <a:solidFill>
                        <a:schemeClr val="tx1"/>
                      </a:solidFill>
                      <a:prstDash val="solid"/>
                      <a:round/>
                      <a:headEnd type="none" w="med" len="med"/>
                      <a:tailEnd type="none" w="med" len="med"/>
                    </a:lnT>
                  </a:tcPr>
                </a:tc>
                <a:tc>
                  <a:txBody>
                    <a:bodyPr/>
                    <a:lstStyle/>
                    <a:p>
                      <a:pPr rtl="0" fontAlgn="t"/>
                      <a:r>
                        <a:rPr lang="en-US" sz="1400">
                          <a:effectLst/>
                        </a:rPr>
                        <a:t>Post 1</a:t>
                      </a:r>
                    </a:p>
                  </a:txBody>
                  <a:tcPr marL="41146" marR="41146" marT="27441" marB="27441">
                    <a:lnT w="12700" cap="flat" cmpd="sng" algn="ctr">
                      <a:solidFill>
                        <a:schemeClr val="tx1"/>
                      </a:solidFill>
                      <a:prstDash val="solid"/>
                      <a:round/>
                      <a:headEnd type="none" w="med" len="med"/>
                      <a:tailEnd type="none" w="med" len="med"/>
                    </a:lnT>
                  </a:tcPr>
                </a:tc>
                <a:tc>
                  <a:txBody>
                    <a:bodyPr/>
                    <a:lstStyle/>
                    <a:p>
                      <a:pPr rtl="0" fontAlgn="t"/>
                      <a:endParaRPr lang="en-US" sz="1400">
                        <a:effectLst/>
                      </a:endParaRPr>
                    </a:p>
                  </a:txBody>
                  <a:tcPr marL="41146" marR="41146" marT="27441" marB="27441">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452708123"/>
                  </a:ext>
                </a:extLst>
              </a:tr>
              <a:tr h="252407">
                <a:tc>
                  <a:txBody>
                    <a:bodyPr/>
                    <a:lstStyle/>
                    <a:p>
                      <a:pPr rtl="0" fontAlgn="t"/>
                      <a:endParaRPr lang="en-US" sz="1400" dirty="0">
                        <a:effectLst/>
                      </a:endParaRPr>
                    </a:p>
                  </a:txBody>
                  <a:tcPr marL="41146" marR="41146" marT="27441" marB="27441">
                    <a:lnB w="12700" cap="flat" cmpd="sng" algn="ctr">
                      <a:solidFill>
                        <a:schemeClr val="tx1"/>
                      </a:solidFill>
                      <a:prstDash val="solid"/>
                      <a:round/>
                      <a:headEnd type="none" w="med" len="med"/>
                      <a:tailEnd type="none" w="med" len="med"/>
                    </a:lnB>
                  </a:tcPr>
                </a:tc>
                <a:tc>
                  <a:txBody>
                    <a:bodyPr/>
                    <a:lstStyle/>
                    <a:p>
                      <a:pPr algn="r" rtl="0" fontAlgn="t"/>
                      <a:r>
                        <a:rPr lang="en-US" sz="1400">
                          <a:effectLst/>
                        </a:rPr>
                        <a:t>18</a:t>
                      </a:r>
                    </a:p>
                  </a:txBody>
                  <a:tcPr marL="41146" marR="41146" marT="27441" marB="27441">
                    <a:lnB w="12700" cap="flat" cmpd="sng" algn="ctr">
                      <a:solidFill>
                        <a:schemeClr val="tx1"/>
                      </a:solidFill>
                      <a:prstDash val="solid"/>
                      <a:round/>
                      <a:headEnd type="none" w="med" len="med"/>
                      <a:tailEnd type="none" w="med" len="med"/>
                    </a:lnB>
                  </a:tcPr>
                </a:tc>
                <a:tc>
                  <a:txBody>
                    <a:bodyPr/>
                    <a:lstStyle/>
                    <a:p>
                      <a:pPr rtl="0" fontAlgn="t"/>
                      <a:r>
                        <a:rPr lang="en-US" sz="1400" dirty="0">
                          <a:effectLst/>
                        </a:rPr>
                        <a:t>Knowledge </a:t>
                      </a:r>
                      <a:r>
                        <a:rPr lang="en-US" sz="1400" dirty="0" err="1">
                          <a:effectLst/>
                        </a:rPr>
                        <a:t>Ellicitation</a:t>
                      </a:r>
                      <a:endParaRPr lang="en-US" sz="1400" dirty="0">
                        <a:effectLst/>
                      </a:endParaRPr>
                    </a:p>
                  </a:txBody>
                  <a:tcPr marL="41146" marR="41146" marT="27441" marB="27441">
                    <a:lnB w="12700" cap="flat" cmpd="sng" algn="ctr">
                      <a:solidFill>
                        <a:schemeClr val="tx1"/>
                      </a:solidFill>
                      <a:prstDash val="solid"/>
                      <a:round/>
                      <a:headEnd type="none" w="med" len="med"/>
                      <a:tailEnd type="none" w="med" len="med"/>
                    </a:lnB>
                  </a:tcPr>
                </a:tc>
                <a:tc>
                  <a:txBody>
                    <a:bodyPr/>
                    <a:lstStyle/>
                    <a:p>
                      <a:pPr rtl="0" fontAlgn="t"/>
                      <a:r>
                        <a:rPr lang="en-US" sz="1400">
                          <a:effectLst/>
                        </a:rPr>
                        <a:t>Assignment 1 OUT</a:t>
                      </a:r>
                    </a:p>
                  </a:txBody>
                  <a:tcPr marL="41146" marR="41146" marT="27441" marB="27441">
                    <a:lnB w="12700" cap="flat" cmpd="sng" algn="ctr">
                      <a:solidFill>
                        <a:schemeClr val="tx1"/>
                      </a:solidFill>
                      <a:prstDash val="solid"/>
                      <a:round/>
                      <a:headEnd type="none" w="med" len="med"/>
                      <a:tailEnd type="none" w="med" len="med"/>
                    </a:lnB>
                  </a:tcPr>
                </a:tc>
                <a:tc>
                  <a:txBody>
                    <a:bodyPr/>
                    <a:lstStyle/>
                    <a:p>
                      <a:pPr rtl="0" fontAlgn="t"/>
                      <a:endParaRPr lang="en-US" sz="1400">
                        <a:effectLst/>
                      </a:endParaRPr>
                    </a:p>
                  </a:txBody>
                  <a:tcPr marL="41146" marR="41146" marT="27441" marB="27441">
                    <a:lnB w="12700" cap="flat" cmpd="sng" algn="ctr">
                      <a:solidFill>
                        <a:schemeClr val="tx1"/>
                      </a:solidFill>
                      <a:prstDash val="solid"/>
                      <a:round/>
                      <a:headEnd type="none" w="med" len="med"/>
                      <a:tailEnd type="none" w="med" len="med"/>
                    </a:lnB>
                  </a:tcPr>
                </a:tc>
                <a:tc>
                  <a:txBody>
                    <a:bodyPr/>
                    <a:lstStyle/>
                    <a:p>
                      <a:pPr rtl="0" fontAlgn="t"/>
                      <a:endParaRPr lang="en-US" sz="1400">
                        <a:effectLst/>
                      </a:endParaRPr>
                    </a:p>
                  </a:txBody>
                  <a:tcPr marL="41146" marR="41146" marT="27441" marB="27441">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3579993"/>
                  </a:ext>
                </a:extLst>
              </a:tr>
              <a:tr h="252407">
                <a:tc>
                  <a:txBody>
                    <a:bodyPr/>
                    <a:lstStyle/>
                    <a:p>
                      <a:pPr rtl="0" fontAlgn="t"/>
                      <a:r>
                        <a:rPr lang="en-US" sz="1400" b="1" dirty="0" smtClean="0">
                          <a:effectLst/>
                        </a:rPr>
                        <a:t>Mar</a:t>
                      </a:r>
                      <a:endParaRPr lang="en-US" sz="1400" b="1" dirty="0">
                        <a:effectLst/>
                      </a:endParaRPr>
                    </a:p>
                  </a:txBody>
                  <a:tcPr marL="41146" marR="41146" marT="27441" marB="27441">
                    <a:lnT w="12700" cap="flat" cmpd="sng" algn="ctr">
                      <a:solidFill>
                        <a:schemeClr val="tx1"/>
                      </a:solidFill>
                      <a:prstDash val="solid"/>
                      <a:round/>
                      <a:headEnd type="none" w="med" len="med"/>
                      <a:tailEnd type="none" w="med" len="med"/>
                    </a:lnT>
                  </a:tcPr>
                </a:tc>
                <a:tc>
                  <a:txBody>
                    <a:bodyPr/>
                    <a:lstStyle/>
                    <a:p>
                      <a:pPr algn="r" rtl="0" fontAlgn="t"/>
                      <a:r>
                        <a:rPr lang="en-US" sz="1400" dirty="0">
                          <a:effectLst/>
                        </a:rPr>
                        <a:t>23</a:t>
                      </a:r>
                    </a:p>
                  </a:txBody>
                  <a:tcPr marL="41146" marR="41146" marT="27441" marB="27441">
                    <a:lnT w="12700" cap="flat" cmpd="sng" algn="ctr">
                      <a:solidFill>
                        <a:schemeClr val="tx1"/>
                      </a:solidFill>
                      <a:prstDash val="solid"/>
                      <a:round/>
                      <a:headEnd type="none" w="med" len="med"/>
                      <a:tailEnd type="none" w="med" len="med"/>
                    </a:lnT>
                    <a:solidFill>
                      <a:schemeClr val="bg2">
                        <a:lumMod val="75000"/>
                      </a:schemeClr>
                    </a:solidFill>
                  </a:tcPr>
                </a:tc>
                <a:tc>
                  <a:txBody>
                    <a:bodyPr/>
                    <a:lstStyle/>
                    <a:p>
                      <a:pPr rtl="0" fontAlgn="t"/>
                      <a:r>
                        <a:rPr lang="en-US" sz="1400" b="1" dirty="0">
                          <a:effectLst/>
                        </a:rPr>
                        <a:t>No Class</a:t>
                      </a:r>
                    </a:p>
                  </a:txBody>
                  <a:tcPr marL="41146" marR="41146" marT="27441" marB="27441">
                    <a:lnT w="12700" cap="flat" cmpd="sng" algn="ctr">
                      <a:solidFill>
                        <a:schemeClr val="tx1"/>
                      </a:solidFill>
                      <a:prstDash val="solid"/>
                      <a:round/>
                      <a:headEnd type="none" w="med" len="med"/>
                      <a:tailEnd type="none" w="med" len="med"/>
                    </a:lnT>
                    <a:solidFill>
                      <a:schemeClr val="bg2">
                        <a:lumMod val="75000"/>
                      </a:schemeClr>
                    </a:solidFill>
                  </a:tcPr>
                </a:tc>
                <a:tc>
                  <a:txBody>
                    <a:bodyPr/>
                    <a:lstStyle/>
                    <a:p>
                      <a:pPr rtl="0" fontAlgn="t"/>
                      <a:endParaRPr lang="en-US" sz="1400">
                        <a:effectLst/>
                      </a:endParaRPr>
                    </a:p>
                  </a:txBody>
                  <a:tcPr marL="41146" marR="41146" marT="27441" marB="27441">
                    <a:lnT w="12700" cap="flat" cmpd="sng" algn="ctr">
                      <a:solidFill>
                        <a:schemeClr val="tx1"/>
                      </a:solidFill>
                      <a:prstDash val="solid"/>
                      <a:round/>
                      <a:headEnd type="none" w="med" len="med"/>
                      <a:tailEnd type="none" w="med" len="med"/>
                    </a:lnT>
                    <a:solidFill>
                      <a:schemeClr val="bg2">
                        <a:lumMod val="75000"/>
                      </a:schemeClr>
                    </a:solidFill>
                  </a:tcPr>
                </a:tc>
                <a:tc>
                  <a:txBody>
                    <a:bodyPr/>
                    <a:lstStyle/>
                    <a:p>
                      <a:pPr rtl="0" fontAlgn="t"/>
                      <a:endParaRPr lang="en-US" sz="1400" dirty="0">
                        <a:effectLst/>
                      </a:endParaRPr>
                    </a:p>
                  </a:txBody>
                  <a:tcPr marL="41146" marR="41146" marT="27441" marB="27441">
                    <a:lnT w="12700" cap="flat" cmpd="sng" algn="ctr">
                      <a:solidFill>
                        <a:schemeClr val="tx1"/>
                      </a:solidFill>
                      <a:prstDash val="solid"/>
                      <a:round/>
                      <a:headEnd type="none" w="med" len="med"/>
                      <a:tailEnd type="none" w="med" len="med"/>
                    </a:lnT>
                    <a:solidFill>
                      <a:schemeClr val="bg2">
                        <a:lumMod val="75000"/>
                      </a:schemeClr>
                    </a:solidFill>
                  </a:tcPr>
                </a:tc>
                <a:tc>
                  <a:txBody>
                    <a:bodyPr/>
                    <a:lstStyle/>
                    <a:p>
                      <a:pPr rtl="0" fontAlgn="t"/>
                      <a:endParaRPr lang="en-US" sz="1400" dirty="0">
                        <a:effectLst/>
                      </a:endParaRPr>
                    </a:p>
                  </a:txBody>
                  <a:tcPr marL="41146" marR="41146" marT="27441" marB="27441">
                    <a:lnT w="12700" cap="flat" cmpd="sng" algn="ctr">
                      <a:solidFill>
                        <a:schemeClr val="tx1"/>
                      </a:solidFill>
                      <a:prstDash val="solid"/>
                      <a:round/>
                      <a:headEnd type="none" w="med" len="med"/>
                      <a:tailEnd type="none" w="med" len="med"/>
                    </a:lnT>
                    <a:solidFill>
                      <a:schemeClr val="bg2">
                        <a:lumMod val="75000"/>
                      </a:schemeClr>
                    </a:solidFill>
                  </a:tcPr>
                </a:tc>
                <a:extLst>
                  <a:ext uri="{0D108BD9-81ED-4DB2-BD59-A6C34878D82A}">
                    <a16:rowId xmlns:a16="http://schemas.microsoft.com/office/drawing/2014/main" val="4075655880"/>
                  </a:ext>
                </a:extLst>
              </a:tr>
              <a:tr h="252407">
                <a:tc>
                  <a:txBody>
                    <a:bodyPr/>
                    <a:lstStyle/>
                    <a:p>
                      <a:pPr rtl="0" fontAlgn="t"/>
                      <a:endParaRPr lang="en-US" sz="1400" dirty="0">
                        <a:effectLst/>
                      </a:endParaRPr>
                    </a:p>
                  </a:txBody>
                  <a:tcPr marL="41146" marR="41146" marT="27441" marB="27441"/>
                </a:tc>
                <a:tc>
                  <a:txBody>
                    <a:bodyPr/>
                    <a:lstStyle/>
                    <a:p>
                      <a:pPr algn="r" rtl="0" fontAlgn="t"/>
                      <a:r>
                        <a:rPr lang="en-US" sz="1400" dirty="0">
                          <a:effectLst/>
                        </a:rPr>
                        <a:t>25</a:t>
                      </a:r>
                    </a:p>
                  </a:txBody>
                  <a:tcPr marL="41146" marR="41146" marT="27441" marB="27441">
                    <a:lnB w="12700" cap="flat" cmpd="sng" algn="ctr">
                      <a:solidFill>
                        <a:schemeClr val="tx1"/>
                      </a:solidFill>
                      <a:prstDash val="sysDash"/>
                      <a:round/>
                      <a:headEnd type="none" w="med" len="med"/>
                      <a:tailEnd type="none" w="med" len="med"/>
                    </a:lnB>
                  </a:tcPr>
                </a:tc>
                <a:tc>
                  <a:txBody>
                    <a:bodyPr/>
                    <a:lstStyle/>
                    <a:p>
                      <a:pPr rtl="0" fontAlgn="t"/>
                      <a:r>
                        <a:rPr lang="en-US" sz="1400">
                          <a:effectLst/>
                        </a:rPr>
                        <a:t>Transfer</a:t>
                      </a:r>
                    </a:p>
                  </a:txBody>
                  <a:tcPr marL="41146" marR="41146" marT="27441" marB="27441">
                    <a:lnB w="12700" cap="flat" cmpd="sng" algn="ctr">
                      <a:solidFill>
                        <a:schemeClr val="tx1"/>
                      </a:solidFill>
                      <a:prstDash val="sysDash"/>
                      <a:round/>
                      <a:headEnd type="none" w="med" len="med"/>
                      <a:tailEnd type="none" w="med" len="med"/>
                    </a:lnB>
                  </a:tcPr>
                </a:tc>
                <a:tc>
                  <a:txBody>
                    <a:bodyPr/>
                    <a:lstStyle/>
                    <a:p>
                      <a:pPr rtl="0" fontAlgn="t"/>
                      <a:r>
                        <a:rPr lang="en-US" sz="1400" dirty="0" smtClean="0">
                          <a:effectLst/>
                        </a:rPr>
                        <a:t>Assignment 1A DUE</a:t>
                      </a:r>
                      <a:endParaRPr lang="en-US" sz="1400" dirty="0">
                        <a:effectLst/>
                      </a:endParaRPr>
                    </a:p>
                  </a:txBody>
                  <a:tcPr marL="41146" marR="41146" marT="27441" marB="27441">
                    <a:lnB w="12700" cap="flat" cmpd="sng" algn="ctr">
                      <a:solidFill>
                        <a:schemeClr val="tx1"/>
                      </a:solidFill>
                      <a:prstDash val="sysDash"/>
                      <a:round/>
                      <a:headEnd type="none" w="med" len="med"/>
                      <a:tailEnd type="none" w="med" len="med"/>
                    </a:lnB>
                  </a:tcPr>
                </a:tc>
                <a:tc>
                  <a:txBody>
                    <a:bodyPr/>
                    <a:lstStyle/>
                    <a:p>
                      <a:pPr rtl="0" fontAlgn="t"/>
                      <a:endParaRPr lang="en-US" sz="1400" dirty="0">
                        <a:effectLst/>
                      </a:endParaRPr>
                    </a:p>
                  </a:txBody>
                  <a:tcPr marL="41146" marR="41146" marT="27441" marB="27441">
                    <a:lnB w="12700" cap="flat" cmpd="sng" algn="ctr">
                      <a:solidFill>
                        <a:schemeClr val="tx1"/>
                      </a:solidFill>
                      <a:prstDash val="sysDash"/>
                      <a:round/>
                      <a:headEnd type="none" w="med" len="med"/>
                      <a:tailEnd type="none" w="med" len="med"/>
                    </a:lnB>
                  </a:tcPr>
                </a:tc>
                <a:tc>
                  <a:txBody>
                    <a:bodyPr/>
                    <a:lstStyle/>
                    <a:p>
                      <a:pPr rtl="0" fontAlgn="t"/>
                      <a:endParaRPr lang="en-US" sz="1400">
                        <a:effectLst/>
                      </a:endParaRPr>
                    </a:p>
                  </a:txBody>
                  <a:tcPr marL="41146" marR="41146" marT="27441" marB="27441">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4139232979"/>
                  </a:ext>
                </a:extLst>
              </a:tr>
              <a:tr h="415544">
                <a:tc>
                  <a:txBody>
                    <a:bodyPr/>
                    <a:lstStyle/>
                    <a:p>
                      <a:pPr rtl="0" fontAlgn="t"/>
                      <a:endParaRPr lang="en-US" sz="1400" b="1" dirty="0">
                        <a:effectLst/>
                      </a:endParaRPr>
                    </a:p>
                  </a:txBody>
                  <a:tcPr marL="41146" marR="41146" marT="27441" marB="27441"/>
                </a:tc>
                <a:tc>
                  <a:txBody>
                    <a:bodyPr/>
                    <a:lstStyle/>
                    <a:p>
                      <a:pPr algn="r" rtl="0" fontAlgn="t"/>
                      <a:r>
                        <a:rPr lang="en-US" sz="1400" dirty="0">
                          <a:effectLst/>
                        </a:rPr>
                        <a:t>2</a:t>
                      </a:r>
                    </a:p>
                  </a:txBody>
                  <a:tcPr marL="41146" marR="41146" marT="27441" marB="27441">
                    <a:lnT w="12700" cap="flat" cmpd="sng" algn="ctr">
                      <a:solidFill>
                        <a:schemeClr val="tx1"/>
                      </a:solidFill>
                      <a:prstDash val="sysDash"/>
                      <a:round/>
                      <a:headEnd type="none" w="med" len="med"/>
                      <a:tailEnd type="none" w="med" len="med"/>
                    </a:lnT>
                  </a:tcPr>
                </a:tc>
                <a:tc>
                  <a:txBody>
                    <a:bodyPr/>
                    <a:lstStyle/>
                    <a:p>
                      <a:pPr rtl="0" fontAlgn="t"/>
                      <a:r>
                        <a:rPr lang="en-US" sz="1400" dirty="0">
                          <a:effectLst/>
                        </a:rPr>
                        <a:t>Integration and Alignment</a:t>
                      </a:r>
                    </a:p>
                  </a:txBody>
                  <a:tcPr marL="41146" marR="41146" marT="27441" marB="27441">
                    <a:lnT w="12700" cap="flat" cmpd="sng" algn="ctr">
                      <a:solidFill>
                        <a:schemeClr val="tx1"/>
                      </a:solidFill>
                      <a:prstDash val="sysDash"/>
                      <a:round/>
                      <a:headEnd type="none" w="med" len="med"/>
                      <a:tailEnd type="none" w="med" len="med"/>
                    </a:lnT>
                  </a:tcPr>
                </a:tc>
                <a:tc>
                  <a:txBody>
                    <a:bodyPr/>
                    <a:lstStyle/>
                    <a:p>
                      <a:pPr rtl="0" fontAlgn="t"/>
                      <a:endParaRPr lang="en-US" sz="1400">
                        <a:effectLst/>
                      </a:endParaRPr>
                    </a:p>
                  </a:txBody>
                  <a:tcPr marL="41146" marR="41146" marT="27441" marB="27441">
                    <a:lnT w="12700" cap="flat" cmpd="sng" algn="ctr">
                      <a:solidFill>
                        <a:schemeClr val="tx1"/>
                      </a:solidFill>
                      <a:prstDash val="sysDash"/>
                      <a:round/>
                      <a:headEnd type="none" w="med" len="med"/>
                      <a:tailEnd type="none" w="med" len="med"/>
                    </a:lnT>
                  </a:tcPr>
                </a:tc>
                <a:tc>
                  <a:txBody>
                    <a:bodyPr/>
                    <a:lstStyle/>
                    <a:p>
                      <a:pPr rtl="0" fontAlgn="t"/>
                      <a:r>
                        <a:rPr lang="en-US" sz="1400" dirty="0">
                          <a:effectLst/>
                        </a:rPr>
                        <a:t>Post 2</a:t>
                      </a:r>
                    </a:p>
                  </a:txBody>
                  <a:tcPr marL="41146" marR="41146" marT="27441" marB="27441">
                    <a:lnT w="12700" cap="flat" cmpd="sng" algn="ctr">
                      <a:solidFill>
                        <a:schemeClr val="tx1"/>
                      </a:solidFill>
                      <a:prstDash val="sysDash"/>
                      <a:round/>
                      <a:headEnd type="none" w="med" len="med"/>
                      <a:tailEnd type="none" w="med" len="med"/>
                    </a:lnT>
                  </a:tcPr>
                </a:tc>
                <a:tc>
                  <a:txBody>
                    <a:bodyPr/>
                    <a:lstStyle/>
                    <a:p>
                      <a:pPr rtl="0" fontAlgn="t"/>
                      <a:endParaRPr lang="en-US" sz="1400">
                        <a:effectLst/>
                      </a:endParaRPr>
                    </a:p>
                  </a:txBody>
                  <a:tcPr marL="41146" marR="41146" marT="27441" marB="27441">
                    <a:lnT w="12700" cap="flat" cmpd="sng" algn="ctr">
                      <a:solidFill>
                        <a:schemeClr val="tx1"/>
                      </a:solidFill>
                      <a:prstDash val="sysDash"/>
                      <a:round/>
                      <a:headEnd type="none" w="med" len="med"/>
                      <a:tailEnd type="none" w="med" len="med"/>
                    </a:lnT>
                  </a:tcPr>
                </a:tc>
                <a:extLst>
                  <a:ext uri="{0D108BD9-81ED-4DB2-BD59-A6C34878D82A}">
                    <a16:rowId xmlns:a16="http://schemas.microsoft.com/office/drawing/2014/main" val="1798913852"/>
                  </a:ext>
                </a:extLst>
              </a:tr>
              <a:tr h="449989">
                <a:tc>
                  <a:txBody>
                    <a:bodyPr/>
                    <a:lstStyle/>
                    <a:p>
                      <a:pPr rtl="0" fontAlgn="t"/>
                      <a:endParaRPr lang="en-US" sz="1400" dirty="0">
                        <a:effectLst/>
                      </a:endParaRPr>
                    </a:p>
                  </a:txBody>
                  <a:tcPr marL="41146" marR="41146" marT="27441" marB="27441"/>
                </a:tc>
                <a:tc>
                  <a:txBody>
                    <a:bodyPr/>
                    <a:lstStyle/>
                    <a:p>
                      <a:pPr algn="r" rtl="0" fontAlgn="t"/>
                      <a:r>
                        <a:rPr lang="en-US" sz="1400">
                          <a:effectLst/>
                        </a:rPr>
                        <a:t>4</a:t>
                      </a:r>
                    </a:p>
                  </a:txBody>
                  <a:tcPr marL="41146" marR="41146" marT="27441" marB="27441">
                    <a:lnB w="12700" cap="flat" cmpd="sng" algn="ctr">
                      <a:solidFill>
                        <a:schemeClr val="tx1"/>
                      </a:solidFill>
                      <a:prstDash val="sysDash"/>
                      <a:round/>
                      <a:headEnd type="none" w="med" len="med"/>
                      <a:tailEnd type="none" w="med" len="med"/>
                    </a:lnB>
                  </a:tcPr>
                </a:tc>
                <a:tc>
                  <a:txBody>
                    <a:bodyPr/>
                    <a:lstStyle/>
                    <a:p>
                      <a:pPr rtl="0" fontAlgn="t"/>
                      <a:r>
                        <a:rPr lang="en-US" sz="1400" dirty="0">
                          <a:effectLst/>
                        </a:rPr>
                        <a:t>Ideation + Player Experience</a:t>
                      </a:r>
                    </a:p>
                  </a:txBody>
                  <a:tcPr marL="41146" marR="41146" marT="27441" marB="27441">
                    <a:lnB w="12700" cap="flat" cmpd="sng" algn="ctr">
                      <a:solidFill>
                        <a:schemeClr val="tx1"/>
                      </a:solidFill>
                      <a:prstDash val="sysDash"/>
                      <a:round/>
                      <a:headEnd type="none" w="med" len="med"/>
                      <a:tailEnd type="none" w="med" len="med"/>
                    </a:lnB>
                  </a:tcPr>
                </a:tc>
                <a:tc>
                  <a:txBody>
                    <a:bodyPr/>
                    <a:lstStyle/>
                    <a:p>
                      <a:pPr rtl="0" fontAlgn="t"/>
                      <a:r>
                        <a:rPr lang="en-US" sz="1400" dirty="0">
                          <a:effectLst/>
                        </a:rPr>
                        <a:t>Assignment </a:t>
                      </a:r>
                      <a:r>
                        <a:rPr lang="en-US" sz="1400" dirty="0" smtClean="0">
                          <a:effectLst/>
                        </a:rPr>
                        <a:t>1B </a:t>
                      </a:r>
                      <a:r>
                        <a:rPr lang="en-US" sz="1400" dirty="0">
                          <a:effectLst/>
                        </a:rPr>
                        <a:t>DUE Assignment </a:t>
                      </a:r>
                      <a:r>
                        <a:rPr lang="en-US" sz="1400" dirty="0" smtClean="0">
                          <a:effectLst/>
                        </a:rPr>
                        <a:t>2 OUT</a:t>
                      </a:r>
                      <a:endParaRPr lang="en-US" sz="1400" dirty="0">
                        <a:effectLst/>
                      </a:endParaRPr>
                    </a:p>
                  </a:txBody>
                  <a:tcPr marL="41146" marR="41146" marT="27441" marB="27441">
                    <a:lnB w="12700" cap="flat" cmpd="sng" algn="ctr">
                      <a:solidFill>
                        <a:schemeClr val="tx1"/>
                      </a:solidFill>
                      <a:prstDash val="sysDash"/>
                      <a:round/>
                      <a:headEnd type="none" w="med" len="med"/>
                      <a:tailEnd type="none" w="med" len="med"/>
                    </a:lnB>
                  </a:tcPr>
                </a:tc>
                <a:tc>
                  <a:txBody>
                    <a:bodyPr/>
                    <a:lstStyle/>
                    <a:p>
                      <a:pPr rtl="0" fontAlgn="t"/>
                      <a:endParaRPr lang="en-US" sz="1400" dirty="0">
                        <a:effectLst/>
                      </a:endParaRPr>
                    </a:p>
                  </a:txBody>
                  <a:tcPr marL="41146" marR="41146" marT="27441" marB="27441">
                    <a:lnB w="12700" cap="flat" cmpd="sng" algn="ctr">
                      <a:solidFill>
                        <a:schemeClr val="tx1"/>
                      </a:solidFill>
                      <a:prstDash val="sysDash"/>
                      <a:round/>
                      <a:headEnd type="none" w="med" len="med"/>
                      <a:tailEnd type="none" w="med" len="med"/>
                    </a:lnB>
                  </a:tcPr>
                </a:tc>
                <a:tc>
                  <a:txBody>
                    <a:bodyPr/>
                    <a:lstStyle/>
                    <a:p>
                      <a:pPr rtl="0" fontAlgn="t"/>
                      <a:endParaRPr lang="en-US" sz="1400">
                        <a:effectLst/>
                      </a:endParaRPr>
                    </a:p>
                  </a:txBody>
                  <a:tcPr marL="41146" marR="41146" marT="27441" marB="27441">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3884977073"/>
                  </a:ext>
                </a:extLst>
              </a:tr>
              <a:tr h="252407">
                <a:tc>
                  <a:txBody>
                    <a:bodyPr/>
                    <a:lstStyle/>
                    <a:p>
                      <a:pPr rtl="0" fontAlgn="t"/>
                      <a:endParaRPr lang="en-US" sz="1400" dirty="0">
                        <a:effectLst/>
                      </a:endParaRPr>
                    </a:p>
                  </a:txBody>
                  <a:tcPr marL="41146" marR="41146" marT="27441" marB="27441"/>
                </a:tc>
                <a:tc>
                  <a:txBody>
                    <a:bodyPr/>
                    <a:lstStyle/>
                    <a:p>
                      <a:pPr algn="r" rtl="0" fontAlgn="t"/>
                      <a:r>
                        <a:rPr lang="en-US" sz="1400">
                          <a:effectLst/>
                        </a:rPr>
                        <a:t>9</a:t>
                      </a:r>
                    </a:p>
                  </a:txBody>
                  <a:tcPr marL="41146" marR="41146" marT="27441" marB="27441">
                    <a:lnT w="12700" cap="flat" cmpd="sng" algn="ctr">
                      <a:solidFill>
                        <a:schemeClr val="tx1"/>
                      </a:solidFill>
                      <a:prstDash val="sysDash"/>
                      <a:round/>
                      <a:headEnd type="none" w="med" len="med"/>
                      <a:tailEnd type="none" w="med" len="med"/>
                    </a:lnT>
                  </a:tcPr>
                </a:tc>
                <a:tc>
                  <a:txBody>
                    <a:bodyPr/>
                    <a:lstStyle/>
                    <a:p>
                      <a:pPr rtl="0" fontAlgn="t"/>
                      <a:r>
                        <a:rPr lang="en-US" sz="1400">
                          <a:effectLst/>
                        </a:rPr>
                        <a:t>Prototying + Playtesting</a:t>
                      </a:r>
                    </a:p>
                  </a:txBody>
                  <a:tcPr marL="41146" marR="41146" marT="27441" marB="27441">
                    <a:lnT w="12700" cap="flat" cmpd="sng" algn="ctr">
                      <a:solidFill>
                        <a:schemeClr val="tx1"/>
                      </a:solidFill>
                      <a:prstDash val="sysDash"/>
                      <a:round/>
                      <a:headEnd type="none" w="med" len="med"/>
                      <a:tailEnd type="none" w="med" len="med"/>
                    </a:lnT>
                  </a:tcPr>
                </a:tc>
                <a:tc>
                  <a:txBody>
                    <a:bodyPr/>
                    <a:lstStyle/>
                    <a:p>
                      <a:pPr rtl="0" fontAlgn="b"/>
                      <a:r>
                        <a:rPr lang="en-US" sz="1400" dirty="0">
                          <a:effectLst/>
                        </a:rPr>
                        <a:t>Assignment 2A DUE</a:t>
                      </a:r>
                    </a:p>
                  </a:txBody>
                  <a:tcPr marL="41146" marR="41146" marT="27441" marB="27441" anchor="b">
                    <a:lnT w="12700" cap="flat" cmpd="sng" algn="ctr">
                      <a:solidFill>
                        <a:schemeClr val="tx1"/>
                      </a:solidFill>
                      <a:prstDash val="sysDash"/>
                      <a:round/>
                      <a:headEnd type="none" w="med" len="med"/>
                      <a:tailEnd type="none" w="med" len="med"/>
                    </a:lnT>
                  </a:tcPr>
                </a:tc>
                <a:tc>
                  <a:txBody>
                    <a:bodyPr/>
                    <a:lstStyle/>
                    <a:p>
                      <a:pPr rtl="0" fontAlgn="t"/>
                      <a:endParaRPr lang="en-US" sz="1400">
                        <a:effectLst/>
                      </a:endParaRPr>
                    </a:p>
                  </a:txBody>
                  <a:tcPr marL="41146" marR="41146" marT="27441" marB="27441">
                    <a:lnT w="12700" cap="flat" cmpd="sng" algn="ctr">
                      <a:solidFill>
                        <a:schemeClr val="tx1"/>
                      </a:solidFill>
                      <a:prstDash val="sysDash"/>
                      <a:round/>
                      <a:headEnd type="none" w="med" len="med"/>
                      <a:tailEnd type="none" w="med" len="med"/>
                    </a:lnT>
                  </a:tcPr>
                </a:tc>
                <a:tc>
                  <a:txBody>
                    <a:bodyPr/>
                    <a:lstStyle/>
                    <a:p>
                      <a:pPr rtl="0" fontAlgn="t"/>
                      <a:endParaRPr lang="en-US" sz="1400">
                        <a:effectLst/>
                      </a:endParaRPr>
                    </a:p>
                  </a:txBody>
                  <a:tcPr marL="41146" marR="41146" marT="27441" marB="27441">
                    <a:lnT w="12700" cap="flat" cmpd="sng" algn="ctr">
                      <a:solidFill>
                        <a:schemeClr val="tx1"/>
                      </a:solidFill>
                      <a:prstDash val="sysDash"/>
                      <a:round/>
                      <a:headEnd type="none" w="med" len="med"/>
                      <a:tailEnd type="none" w="med" len="med"/>
                    </a:lnT>
                  </a:tcPr>
                </a:tc>
                <a:extLst>
                  <a:ext uri="{0D108BD9-81ED-4DB2-BD59-A6C34878D82A}">
                    <a16:rowId xmlns:a16="http://schemas.microsoft.com/office/drawing/2014/main" val="3076718940"/>
                  </a:ext>
                </a:extLst>
              </a:tr>
              <a:tr h="252407">
                <a:tc>
                  <a:txBody>
                    <a:bodyPr/>
                    <a:lstStyle/>
                    <a:p>
                      <a:pPr rtl="0" fontAlgn="t"/>
                      <a:endParaRPr lang="en-US" sz="1400" dirty="0">
                        <a:effectLst/>
                      </a:endParaRPr>
                    </a:p>
                  </a:txBody>
                  <a:tcPr marL="41146" marR="41146" marT="27441" marB="27441"/>
                </a:tc>
                <a:tc>
                  <a:txBody>
                    <a:bodyPr/>
                    <a:lstStyle/>
                    <a:p>
                      <a:pPr algn="r" rtl="0" fontAlgn="t"/>
                      <a:r>
                        <a:rPr lang="en-US" sz="1400">
                          <a:effectLst/>
                        </a:rPr>
                        <a:t>11</a:t>
                      </a:r>
                    </a:p>
                  </a:txBody>
                  <a:tcPr marL="41146" marR="41146" marT="27441" marB="27441">
                    <a:lnB w="12700" cap="flat" cmpd="sng" algn="ctr">
                      <a:solidFill>
                        <a:schemeClr val="tx1"/>
                      </a:solidFill>
                      <a:prstDash val="sysDash"/>
                      <a:round/>
                      <a:headEnd type="none" w="med" len="med"/>
                      <a:tailEnd type="none" w="med" len="med"/>
                    </a:lnB>
                  </a:tcPr>
                </a:tc>
                <a:tc>
                  <a:txBody>
                    <a:bodyPr/>
                    <a:lstStyle/>
                    <a:p>
                      <a:pPr rtl="0" fontAlgn="t"/>
                      <a:r>
                        <a:rPr lang="en-US" sz="1400">
                          <a:effectLst/>
                        </a:rPr>
                        <a:t>Systems and Mechanics</a:t>
                      </a:r>
                    </a:p>
                  </a:txBody>
                  <a:tcPr marL="41146" marR="41146" marT="27441" marB="27441">
                    <a:lnB w="12700" cap="flat" cmpd="sng" algn="ctr">
                      <a:solidFill>
                        <a:schemeClr val="tx1"/>
                      </a:solidFill>
                      <a:prstDash val="sysDash"/>
                      <a:round/>
                      <a:headEnd type="none" w="med" len="med"/>
                      <a:tailEnd type="none" w="med" len="med"/>
                    </a:lnB>
                  </a:tcPr>
                </a:tc>
                <a:tc>
                  <a:txBody>
                    <a:bodyPr/>
                    <a:lstStyle/>
                    <a:p>
                      <a:pPr rtl="0" fontAlgn="t"/>
                      <a:endParaRPr lang="en-US" sz="1400" dirty="0">
                        <a:effectLst/>
                      </a:endParaRPr>
                    </a:p>
                  </a:txBody>
                  <a:tcPr marL="41146" marR="41146" marT="27441" marB="27441">
                    <a:lnB w="12700" cap="flat" cmpd="sng" algn="ctr">
                      <a:solidFill>
                        <a:schemeClr val="tx1"/>
                      </a:solidFill>
                      <a:prstDash val="sysDash"/>
                      <a:round/>
                      <a:headEnd type="none" w="med" len="med"/>
                      <a:tailEnd type="none" w="med" len="med"/>
                    </a:lnB>
                  </a:tcPr>
                </a:tc>
                <a:tc>
                  <a:txBody>
                    <a:bodyPr/>
                    <a:lstStyle/>
                    <a:p>
                      <a:pPr rtl="0" fontAlgn="t"/>
                      <a:endParaRPr lang="en-US" sz="1400">
                        <a:effectLst/>
                      </a:endParaRPr>
                    </a:p>
                  </a:txBody>
                  <a:tcPr marL="41146" marR="41146" marT="27441" marB="27441">
                    <a:lnB w="12700" cap="flat" cmpd="sng" algn="ctr">
                      <a:solidFill>
                        <a:schemeClr val="tx1"/>
                      </a:solidFill>
                      <a:prstDash val="sysDash"/>
                      <a:round/>
                      <a:headEnd type="none" w="med" len="med"/>
                      <a:tailEnd type="none" w="med" len="med"/>
                    </a:lnB>
                  </a:tcPr>
                </a:tc>
                <a:tc>
                  <a:txBody>
                    <a:bodyPr/>
                    <a:lstStyle/>
                    <a:p>
                      <a:pPr rtl="0" fontAlgn="t"/>
                      <a:endParaRPr lang="en-US" sz="1400">
                        <a:effectLst/>
                      </a:endParaRPr>
                    </a:p>
                  </a:txBody>
                  <a:tcPr marL="41146" marR="41146" marT="27441" marB="27441">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588234699"/>
                  </a:ext>
                </a:extLst>
              </a:tr>
              <a:tr h="415544">
                <a:tc>
                  <a:txBody>
                    <a:bodyPr/>
                    <a:lstStyle/>
                    <a:p>
                      <a:pPr rtl="0" fontAlgn="t"/>
                      <a:endParaRPr lang="en-US" sz="1400" dirty="0">
                        <a:effectLst/>
                      </a:endParaRPr>
                    </a:p>
                  </a:txBody>
                  <a:tcPr marL="41146" marR="41146" marT="27441" marB="27441"/>
                </a:tc>
                <a:tc>
                  <a:txBody>
                    <a:bodyPr/>
                    <a:lstStyle/>
                    <a:p>
                      <a:pPr algn="r" rtl="0" fontAlgn="t"/>
                      <a:r>
                        <a:rPr lang="en-US" sz="1400">
                          <a:effectLst/>
                        </a:rPr>
                        <a:t>16</a:t>
                      </a:r>
                    </a:p>
                  </a:txBody>
                  <a:tcPr marL="41146" marR="41146" marT="27441" marB="27441">
                    <a:lnT w="12700" cap="flat" cmpd="sng" algn="ctr">
                      <a:solidFill>
                        <a:schemeClr val="tx1"/>
                      </a:solidFill>
                      <a:prstDash val="sysDash"/>
                      <a:round/>
                      <a:headEnd type="none" w="med" len="med"/>
                      <a:tailEnd type="none" w="med" len="med"/>
                    </a:lnT>
                  </a:tcPr>
                </a:tc>
                <a:tc>
                  <a:txBody>
                    <a:bodyPr/>
                    <a:lstStyle/>
                    <a:p>
                      <a:pPr rtl="0" fontAlgn="t"/>
                      <a:r>
                        <a:rPr lang="en-US" sz="1400">
                          <a:effectLst/>
                        </a:rPr>
                        <a:t>Spectrum of Evaluation</a:t>
                      </a:r>
                    </a:p>
                  </a:txBody>
                  <a:tcPr marL="41146" marR="41146" marT="27441" marB="27441">
                    <a:lnT w="12700" cap="flat" cmpd="sng" algn="ctr">
                      <a:solidFill>
                        <a:schemeClr val="tx1"/>
                      </a:solidFill>
                      <a:prstDash val="sysDash"/>
                      <a:round/>
                      <a:headEnd type="none" w="med" len="med"/>
                      <a:tailEnd type="none" w="med" len="med"/>
                    </a:lnT>
                  </a:tcPr>
                </a:tc>
                <a:tc>
                  <a:txBody>
                    <a:bodyPr/>
                    <a:lstStyle/>
                    <a:p>
                      <a:pPr rtl="0" fontAlgn="t"/>
                      <a:endParaRPr lang="en-US" sz="1400">
                        <a:effectLst/>
                      </a:endParaRPr>
                    </a:p>
                  </a:txBody>
                  <a:tcPr marL="41146" marR="41146" marT="27441" marB="27441">
                    <a:lnT w="12700" cap="flat" cmpd="sng" algn="ctr">
                      <a:solidFill>
                        <a:schemeClr val="tx1"/>
                      </a:solidFill>
                      <a:prstDash val="sysDash"/>
                      <a:round/>
                      <a:headEnd type="none" w="med" len="med"/>
                      <a:tailEnd type="none" w="med" len="med"/>
                    </a:lnT>
                  </a:tcPr>
                </a:tc>
                <a:tc>
                  <a:txBody>
                    <a:bodyPr/>
                    <a:lstStyle/>
                    <a:p>
                      <a:pPr rtl="0" fontAlgn="t"/>
                      <a:r>
                        <a:rPr lang="en-US" sz="1400">
                          <a:effectLst/>
                        </a:rPr>
                        <a:t>Post 3</a:t>
                      </a:r>
                    </a:p>
                  </a:txBody>
                  <a:tcPr marL="41146" marR="41146" marT="27441" marB="27441">
                    <a:lnT w="12700" cap="flat" cmpd="sng" algn="ctr">
                      <a:solidFill>
                        <a:schemeClr val="tx1"/>
                      </a:solidFill>
                      <a:prstDash val="sysDash"/>
                      <a:round/>
                      <a:headEnd type="none" w="med" len="med"/>
                      <a:tailEnd type="none" w="med" len="med"/>
                    </a:lnT>
                  </a:tcPr>
                </a:tc>
                <a:tc>
                  <a:txBody>
                    <a:bodyPr/>
                    <a:lstStyle/>
                    <a:p>
                      <a:pPr rtl="0" fontAlgn="t"/>
                      <a:r>
                        <a:rPr lang="en-US" sz="1400">
                          <a:effectLst/>
                        </a:rPr>
                        <a:t>Begin Team Formation</a:t>
                      </a:r>
                    </a:p>
                  </a:txBody>
                  <a:tcPr marL="41146" marR="41146" marT="27441" marB="27441">
                    <a:lnT w="12700" cap="flat" cmpd="sng" algn="ctr">
                      <a:solidFill>
                        <a:schemeClr val="tx1"/>
                      </a:solidFill>
                      <a:prstDash val="sysDash"/>
                      <a:round/>
                      <a:headEnd type="none" w="med" len="med"/>
                      <a:tailEnd type="none" w="med" len="med"/>
                    </a:lnT>
                  </a:tcPr>
                </a:tc>
                <a:extLst>
                  <a:ext uri="{0D108BD9-81ED-4DB2-BD59-A6C34878D82A}">
                    <a16:rowId xmlns:a16="http://schemas.microsoft.com/office/drawing/2014/main" val="3895443367"/>
                  </a:ext>
                </a:extLst>
              </a:tr>
              <a:tr h="252407">
                <a:tc>
                  <a:txBody>
                    <a:bodyPr/>
                    <a:lstStyle/>
                    <a:p>
                      <a:pPr rtl="0" fontAlgn="t"/>
                      <a:endParaRPr lang="en-US" sz="1400" dirty="0">
                        <a:effectLst/>
                      </a:endParaRPr>
                    </a:p>
                  </a:txBody>
                  <a:tcPr marL="41146" marR="41146" marT="27441" marB="27441">
                    <a:lnB w="12700" cap="flat" cmpd="sng" algn="ctr">
                      <a:solidFill>
                        <a:schemeClr val="tx1"/>
                      </a:solidFill>
                      <a:prstDash val="solid"/>
                      <a:round/>
                      <a:headEnd type="none" w="med" len="med"/>
                      <a:tailEnd type="none" w="med" len="med"/>
                    </a:lnB>
                  </a:tcPr>
                </a:tc>
                <a:tc>
                  <a:txBody>
                    <a:bodyPr/>
                    <a:lstStyle/>
                    <a:p>
                      <a:pPr algn="r" rtl="0" fontAlgn="t"/>
                      <a:r>
                        <a:rPr lang="en-US" sz="1400">
                          <a:effectLst/>
                        </a:rPr>
                        <a:t>18</a:t>
                      </a:r>
                    </a:p>
                  </a:txBody>
                  <a:tcPr marL="41146" marR="41146" marT="27441" marB="27441">
                    <a:lnB w="12700" cap="flat" cmpd="sng" algn="ctr">
                      <a:solidFill>
                        <a:schemeClr val="tx1"/>
                      </a:solidFill>
                      <a:prstDash val="solid"/>
                      <a:round/>
                      <a:headEnd type="none" w="med" len="med"/>
                      <a:tailEnd type="none" w="med" len="med"/>
                    </a:lnB>
                  </a:tcPr>
                </a:tc>
                <a:tc>
                  <a:txBody>
                    <a:bodyPr/>
                    <a:lstStyle/>
                    <a:p>
                      <a:pPr rtl="0" fontAlgn="t"/>
                      <a:r>
                        <a:rPr lang="en-US" sz="1400" dirty="0">
                          <a:effectLst/>
                        </a:rPr>
                        <a:t>Spectrum of Evaluation</a:t>
                      </a:r>
                    </a:p>
                  </a:txBody>
                  <a:tcPr marL="41146" marR="41146" marT="27441" marB="27441">
                    <a:lnB w="12700" cap="flat" cmpd="sng" algn="ctr">
                      <a:solidFill>
                        <a:schemeClr val="tx1"/>
                      </a:solidFill>
                      <a:prstDash val="solid"/>
                      <a:round/>
                      <a:headEnd type="none" w="med" len="med"/>
                      <a:tailEnd type="none" w="med" len="med"/>
                    </a:lnB>
                  </a:tcPr>
                </a:tc>
                <a:tc>
                  <a:txBody>
                    <a:bodyPr/>
                    <a:lstStyle/>
                    <a:p>
                      <a:pPr rtl="0" fontAlgn="t"/>
                      <a:endParaRPr lang="en-US" sz="1400">
                        <a:effectLst/>
                      </a:endParaRPr>
                    </a:p>
                  </a:txBody>
                  <a:tcPr marL="41146" marR="41146" marT="27441" marB="27441">
                    <a:lnB w="12700" cap="flat" cmpd="sng" algn="ctr">
                      <a:solidFill>
                        <a:schemeClr val="tx1"/>
                      </a:solidFill>
                      <a:prstDash val="solid"/>
                      <a:round/>
                      <a:headEnd type="none" w="med" len="med"/>
                      <a:tailEnd type="none" w="med" len="med"/>
                    </a:lnB>
                  </a:tcPr>
                </a:tc>
                <a:tc>
                  <a:txBody>
                    <a:bodyPr/>
                    <a:lstStyle/>
                    <a:p>
                      <a:pPr rtl="0" fontAlgn="t"/>
                      <a:endParaRPr lang="en-US" sz="1400">
                        <a:effectLst/>
                      </a:endParaRPr>
                    </a:p>
                  </a:txBody>
                  <a:tcPr marL="41146" marR="41146" marT="27441" marB="27441">
                    <a:lnB w="12700" cap="flat" cmpd="sng" algn="ctr">
                      <a:solidFill>
                        <a:schemeClr val="tx1"/>
                      </a:solidFill>
                      <a:prstDash val="solid"/>
                      <a:round/>
                      <a:headEnd type="none" w="med" len="med"/>
                      <a:tailEnd type="none" w="med" len="med"/>
                    </a:lnB>
                  </a:tcPr>
                </a:tc>
                <a:tc>
                  <a:txBody>
                    <a:bodyPr/>
                    <a:lstStyle/>
                    <a:p>
                      <a:pPr rtl="0" fontAlgn="t"/>
                      <a:endParaRPr lang="en-US" sz="1400" dirty="0">
                        <a:effectLst/>
                      </a:endParaRPr>
                    </a:p>
                  </a:txBody>
                  <a:tcPr marL="41146" marR="41146" marT="27441" marB="27441">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1856336"/>
                  </a:ext>
                </a:extLst>
              </a:tr>
              <a:tr h="252407">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400" b="1" dirty="0" smtClean="0">
                          <a:effectLst/>
                        </a:rPr>
                        <a:t>Apr</a:t>
                      </a:r>
                    </a:p>
                    <a:p>
                      <a:pPr rtl="0" fontAlgn="t"/>
                      <a:endParaRPr lang="en-US" sz="1400" dirty="0">
                        <a:effectLst/>
                      </a:endParaRPr>
                    </a:p>
                  </a:txBody>
                  <a:tcPr marL="41146" marR="41146" marT="27441" marB="27441">
                    <a:lnT w="12700" cap="flat" cmpd="sng" algn="ctr">
                      <a:solidFill>
                        <a:schemeClr val="tx1"/>
                      </a:solidFill>
                      <a:prstDash val="solid"/>
                      <a:round/>
                      <a:headEnd type="none" w="med" len="med"/>
                      <a:tailEnd type="none" w="med" len="med"/>
                    </a:lnT>
                  </a:tcPr>
                </a:tc>
                <a:tc>
                  <a:txBody>
                    <a:bodyPr/>
                    <a:lstStyle/>
                    <a:p>
                      <a:pPr algn="r" rtl="0" fontAlgn="t"/>
                      <a:r>
                        <a:rPr lang="en-US" sz="1400" dirty="0">
                          <a:effectLst/>
                        </a:rPr>
                        <a:t>23</a:t>
                      </a:r>
                    </a:p>
                  </a:txBody>
                  <a:tcPr marL="41146" marR="41146" marT="27441" marB="27441">
                    <a:lnT w="12700" cap="flat" cmpd="sng" algn="ctr">
                      <a:solidFill>
                        <a:schemeClr val="tx1"/>
                      </a:solidFill>
                      <a:prstDash val="solid"/>
                      <a:round/>
                      <a:headEnd type="none" w="med" len="med"/>
                      <a:tailEnd type="none" w="med" len="med"/>
                    </a:lnT>
                    <a:lnB w="12700" cap="flat" cmpd="sng" algn="ctr">
                      <a:noFill/>
                      <a:prstDash val="sysDash"/>
                      <a:round/>
                      <a:headEnd type="none" w="med" len="med"/>
                      <a:tailEnd type="none" w="med" len="med"/>
                    </a:lnB>
                  </a:tcPr>
                </a:tc>
                <a:tc>
                  <a:txBody>
                    <a:bodyPr/>
                    <a:lstStyle/>
                    <a:p>
                      <a:pPr rtl="0" fontAlgn="t"/>
                      <a:r>
                        <a:rPr lang="en-US" sz="1400">
                          <a:effectLst/>
                        </a:rPr>
                        <a:t>Tabletop vs Digital Games</a:t>
                      </a:r>
                    </a:p>
                  </a:txBody>
                  <a:tcPr marL="41146" marR="41146" marT="27441" marB="27441">
                    <a:lnT w="12700" cap="flat" cmpd="sng" algn="ctr">
                      <a:solidFill>
                        <a:schemeClr val="tx1"/>
                      </a:solidFill>
                      <a:prstDash val="solid"/>
                      <a:round/>
                      <a:headEnd type="none" w="med" len="med"/>
                      <a:tailEnd type="none" w="med" len="med"/>
                    </a:lnT>
                    <a:lnB w="12700" cap="flat" cmpd="sng" algn="ctr">
                      <a:noFill/>
                      <a:prstDash val="sysDash"/>
                      <a:round/>
                      <a:headEnd type="none" w="med" len="med"/>
                      <a:tailEnd type="none" w="med" len="med"/>
                    </a:lnB>
                  </a:tcPr>
                </a:tc>
                <a:tc>
                  <a:txBody>
                    <a:bodyPr/>
                    <a:lstStyle/>
                    <a:p>
                      <a:pPr rtl="0" fontAlgn="t"/>
                      <a:endParaRPr lang="en-US" sz="1400">
                        <a:effectLst/>
                      </a:endParaRPr>
                    </a:p>
                  </a:txBody>
                  <a:tcPr marL="41146" marR="41146" marT="27441" marB="27441">
                    <a:lnT w="12700" cap="flat" cmpd="sng" algn="ctr">
                      <a:solidFill>
                        <a:schemeClr val="tx1"/>
                      </a:solidFill>
                      <a:prstDash val="solid"/>
                      <a:round/>
                      <a:headEnd type="none" w="med" len="med"/>
                      <a:tailEnd type="none" w="med" len="med"/>
                    </a:lnT>
                    <a:lnB w="12700" cap="flat" cmpd="sng" algn="ctr">
                      <a:noFill/>
                      <a:prstDash val="sysDash"/>
                      <a:round/>
                      <a:headEnd type="none" w="med" len="med"/>
                      <a:tailEnd type="none" w="med" len="med"/>
                    </a:lnB>
                  </a:tcPr>
                </a:tc>
                <a:tc>
                  <a:txBody>
                    <a:bodyPr/>
                    <a:lstStyle/>
                    <a:p>
                      <a:pPr rtl="0" fontAlgn="t"/>
                      <a:endParaRPr lang="en-US" sz="1400">
                        <a:effectLst/>
                      </a:endParaRPr>
                    </a:p>
                  </a:txBody>
                  <a:tcPr marL="41146" marR="41146" marT="27441" marB="27441">
                    <a:lnT w="12700" cap="flat" cmpd="sng" algn="ctr">
                      <a:solidFill>
                        <a:schemeClr val="tx1"/>
                      </a:solidFill>
                      <a:prstDash val="solid"/>
                      <a:round/>
                      <a:headEnd type="none" w="med" len="med"/>
                      <a:tailEnd type="none" w="med" len="med"/>
                    </a:lnT>
                    <a:lnB w="12700" cap="flat" cmpd="sng" algn="ctr">
                      <a:noFill/>
                      <a:prstDash val="sysDash"/>
                      <a:round/>
                      <a:headEnd type="none" w="med" len="med"/>
                      <a:tailEnd type="none" w="med" len="med"/>
                    </a:lnB>
                  </a:tcPr>
                </a:tc>
                <a:tc>
                  <a:txBody>
                    <a:bodyPr/>
                    <a:lstStyle/>
                    <a:p>
                      <a:pPr rtl="0" fontAlgn="t"/>
                      <a:endParaRPr lang="en-US" sz="1400">
                        <a:effectLst/>
                      </a:endParaRPr>
                    </a:p>
                  </a:txBody>
                  <a:tcPr marL="41146" marR="41146" marT="27441" marB="27441">
                    <a:lnT w="12700" cap="flat" cmpd="sng" algn="ctr">
                      <a:solidFill>
                        <a:schemeClr val="tx1"/>
                      </a:solidFill>
                      <a:prstDash val="solid"/>
                      <a:round/>
                      <a:headEnd type="none" w="med" len="med"/>
                      <a:tailEnd type="none" w="med" len="med"/>
                    </a:lnT>
                    <a:lnB w="12700" cap="flat" cmpd="sng" algn="ctr">
                      <a:noFill/>
                      <a:prstDash val="sysDash"/>
                      <a:round/>
                      <a:headEnd type="none" w="med" len="med"/>
                      <a:tailEnd type="none" w="med" len="med"/>
                    </a:lnB>
                  </a:tcPr>
                </a:tc>
                <a:extLst>
                  <a:ext uri="{0D108BD9-81ED-4DB2-BD59-A6C34878D82A}">
                    <a16:rowId xmlns:a16="http://schemas.microsoft.com/office/drawing/2014/main" val="2617648116"/>
                  </a:ext>
                </a:extLst>
              </a:tr>
              <a:tr h="320754">
                <a:tc>
                  <a:txBody>
                    <a:bodyPr/>
                    <a:lstStyle/>
                    <a:p>
                      <a:pPr rtl="0" fontAlgn="t"/>
                      <a:endParaRPr lang="en-US" sz="1400" dirty="0">
                        <a:effectLst/>
                      </a:endParaRPr>
                    </a:p>
                  </a:txBody>
                  <a:tcPr marL="41146" marR="41146" marT="27441" marB="27441">
                    <a:lnR>
                      <a:noFill/>
                    </a:lnR>
                  </a:tcPr>
                </a:tc>
                <a:tc>
                  <a:txBody>
                    <a:bodyPr/>
                    <a:lstStyle/>
                    <a:p>
                      <a:pPr algn="r" rtl="0" fontAlgn="t"/>
                      <a:r>
                        <a:rPr lang="en-US" sz="1400" dirty="0">
                          <a:effectLst/>
                        </a:rPr>
                        <a:t>25</a:t>
                      </a:r>
                    </a:p>
                  </a:txBody>
                  <a:tcPr marL="41146" marR="41146" marT="27441" marB="27441">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rtl="0" fontAlgn="t"/>
                      <a:r>
                        <a:rPr lang="en-US" sz="1400">
                          <a:effectLst/>
                        </a:rPr>
                        <a:t>Peer Feedback &amp; Pitching</a:t>
                      </a:r>
                    </a:p>
                  </a:txBody>
                  <a:tcPr marL="41146" marR="41146" marT="27441" marB="27441">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rtl="0" fontAlgn="t"/>
                      <a:r>
                        <a:rPr lang="en-US" sz="1400">
                          <a:effectLst/>
                        </a:rPr>
                        <a:t>Assignment 2B DUE</a:t>
                      </a:r>
                    </a:p>
                  </a:txBody>
                  <a:tcPr marL="41146" marR="41146" marT="27441" marB="27441">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rtl="0" fontAlgn="t"/>
                      <a:endParaRPr lang="en-US" sz="1400">
                        <a:effectLst/>
                      </a:endParaRPr>
                    </a:p>
                  </a:txBody>
                  <a:tcPr marL="41146" marR="41146" marT="27441" marB="27441">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rtl="0" fontAlgn="t"/>
                      <a:endParaRPr lang="en-US" sz="1400" dirty="0">
                        <a:effectLst/>
                      </a:endParaRPr>
                    </a:p>
                  </a:txBody>
                  <a:tcPr marL="41146" marR="41146" marT="27441" marB="27441">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1172828"/>
                  </a:ext>
                </a:extLst>
              </a:tr>
            </a:tbl>
          </a:graphicData>
        </a:graphic>
      </p:graphicFrame>
      <p:sp>
        <p:nvSpPr>
          <p:cNvPr id="5" name="Title 4"/>
          <p:cNvSpPr>
            <a:spLocks noGrp="1"/>
          </p:cNvSpPr>
          <p:nvPr>
            <p:ph type="title"/>
          </p:nvPr>
        </p:nvSpPr>
        <p:spPr/>
        <p:txBody>
          <a:bodyPr/>
          <a:lstStyle/>
          <a:p>
            <a:r>
              <a:rPr lang="en-US" dirty="0" smtClean="0"/>
              <a:t>Zoom in on Act 2 Topics</a:t>
            </a:r>
            <a:endParaRPr lang="en-US" dirty="0"/>
          </a:p>
        </p:txBody>
      </p:sp>
      <p:sp>
        <p:nvSpPr>
          <p:cNvPr id="8" name="Date Placeholder 7">
            <a:extLst>
              <a:ext uri="{FF2B5EF4-FFF2-40B4-BE49-F238E27FC236}">
                <a16:creationId xmlns:a16="http://schemas.microsoft.com/office/drawing/2014/main" id="{7D198C23-8964-49EA-8F34-3080A532F6DD}"/>
              </a:ext>
            </a:extLst>
          </p:cNvPr>
          <p:cNvSpPr>
            <a:spLocks noGrp="1"/>
          </p:cNvSpPr>
          <p:nvPr>
            <p:ph type="dt" sz="half" idx="10"/>
          </p:nvPr>
        </p:nvSpPr>
        <p:spPr/>
        <p:txBody>
          <a:bodyPr/>
          <a:lstStyle/>
          <a:p>
            <a:r>
              <a:rPr lang="en-US" smtClean="0"/>
              <a:t>2020-02-16</a:t>
            </a:r>
            <a:endParaRPr lang="en-US"/>
          </a:p>
        </p:txBody>
      </p:sp>
      <p:sp>
        <p:nvSpPr>
          <p:cNvPr id="9" name="Footer Placeholder 8">
            <a:extLst>
              <a:ext uri="{FF2B5EF4-FFF2-40B4-BE49-F238E27FC236}">
                <a16:creationId xmlns:a16="http://schemas.microsoft.com/office/drawing/2014/main" id="{E3EC7575-BB7A-4569-A500-9CD974BA8830}"/>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10" name="Slide Number Placeholder 9">
            <a:extLst>
              <a:ext uri="{FF2B5EF4-FFF2-40B4-BE49-F238E27FC236}">
                <a16:creationId xmlns:a16="http://schemas.microsoft.com/office/drawing/2014/main" id="{59AA1962-59DA-4866-92A4-73982D94948A}"/>
              </a:ext>
            </a:extLst>
          </p:cNvPr>
          <p:cNvSpPr>
            <a:spLocks noGrp="1"/>
          </p:cNvSpPr>
          <p:nvPr>
            <p:ph type="sldNum" sz="quarter" idx="12"/>
          </p:nvPr>
        </p:nvSpPr>
        <p:spPr/>
        <p:txBody>
          <a:bodyPr/>
          <a:lstStyle/>
          <a:p>
            <a:fld id="{4BE96267-9501-4B49-939F-F116B0669874}" type="slidenum">
              <a:rPr lang="en-US" smtClean="0"/>
              <a:t>7</a:t>
            </a:fld>
            <a:endParaRPr lang="en-US"/>
          </a:p>
        </p:txBody>
      </p:sp>
      <p:sp>
        <p:nvSpPr>
          <p:cNvPr id="7" name="Text Placeholder 6"/>
          <p:cNvSpPr>
            <a:spLocks noGrp="1"/>
          </p:cNvSpPr>
          <p:nvPr>
            <p:ph type="body" sz="quarter" idx="13"/>
          </p:nvPr>
        </p:nvSpPr>
        <p:spPr/>
        <p:txBody>
          <a:bodyPr/>
          <a:lstStyle/>
          <a:p>
            <a:endParaRPr lang="en-US"/>
          </a:p>
        </p:txBody>
      </p:sp>
      <p:sp>
        <p:nvSpPr>
          <p:cNvPr id="14" name="Rectangle 13"/>
          <p:cNvSpPr/>
          <p:nvPr/>
        </p:nvSpPr>
        <p:spPr>
          <a:xfrm>
            <a:off x="1630456" y="2224216"/>
            <a:ext cx="8931088" cy="1235676"/>
          </a:xfrm>
          <a:prstGeom prst="rect">
            <a:avLst/>
          </a:prstGeom>
          <a:solidFill>
            <a:schemeClr val="accent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Knowledge Elicitation</a:t>
            </a:r>
            <a:endParaRPr lang="en-US" sz="3600" b="1" dirty="0"/>
          </a:p>
        </p:txBody>
      </p:sp>
      <p:sp>
        <p:nvSpPr>
          <p:cNvPr id="15" name="Rectangle 14"/>
          <p:cNvSpPr/>
          <p:nvPr/>
        </p:nvSpPr>
        <p:spPr>
          <a:xfrm>
            <a:off x="1630456" y="3470377"/>
            <a:ext cx="8931088" cy="953342"/>
          </a:xfrm>
          <a:prstGeom prst="rect">
            <a:avLst/>
          </a:prstGeom>
          <a:solidFill>
            <a:schemeClr val="accent2">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smtClean="0"/>
              <a:t>Prototyping &amp; Playtesting</a:t>
            </a:r>
            <a:endParaRPr lang="en-US" sz="3600" b="1" dirty="0"/>
          </a:p>
        </p:txBody>
      </p:sp>
      <p:sp>
        <p:nvSpPr>
          <p:cNvPr id="16" name="Rectangle 15"/>
          <p:cNvSpPr/>
          <p:nvPr/>
        </p:nvSpPr>
        <p:spPr>
          <a:xfrm>
            <a:off x="1630456" y="4423719"/>
            <a:ext cx="8931088" cy="716692"/>
          </a:xfrm>
          <a:prstGeom prst="rect">
            <a:avLst/>
          </a:prstGeom>
          <a:solidFill>
            <a:schemeClr val="accent3">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smtClean="0"/>
              <a:t>Evaluation</a:t>
            </a:r>
            <a:endParaRPr lang="en-US" sz="3600" b="1" dirty="0"/>
          </a:p>
        </p:txBody>
      </p:sp>
      <p:sp>
        <p:nvSpPr>
          <p:cNvPr id="17" name="Rectangle 16"/>
          <p:cNvSpPr/>
          <p:nvPr/>
        </p:nvSpPr>
        <p:spPr>
          <a:xfrm>
            <a:off x="1630456" y="5132775"/>
            <a:ext cx="8931088" cy="806385"/>
          </a:xfrm>
          <a:prstGeom prst="rect">
            <a:avLst/>
          </a:prstGeom>
          <a:solidFill>
            <a:schemeClr val="accent5">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smtClean="0"/>
              <a:t>Starting Final Projects</a:t>
            </a:r>
            <a:endParaRPr lang="en-US" sz="3600" b="1" dirty="0"/>
          </a:p>
        </p:txBody>
      </p:sp>
    </p:spTree>
    <p:extLst>
      <p:ext uri="{BB962C8B-B14F-4D97-AF65-F5344CB8AC3E}">
        <p14:creationId xmlns:p14="http://schemas.microsoft.com/office/powerpoint/2010/main" val="3046642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D10AE2-9D9E-41E2-BF6E-4B9E9D7037F3}"/>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96717630-6DC2-4B04-A83E-85145B368CF4}"/>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3F09E8E0-CC3C-4800-B33C-8003459284E9}"/>
              </a:ext>
            </a:extLst>
          </p:cNvPr>
          <p:cNvSpPr>
            <a:spLocks noGrp="1"/>
          </p:cNvSpPr>
          <p:nvPr>
            <p:ph type="sldNum" sz="quarter" idx="12"/>
          </p:nvPr>
        </p:nvSpPr>
        <p:spPr/>
        <p:txBody>
          <a:bodyPr/>
          <a:lstStyle/>
          <a:p>
            <a:fld id="{4BE96267-9501-4B49-939F-F116B0669874}" type="slidenum">
              <a:rPr lang="en-US" smtClean="0"/>
              <a:t>70</a:t>
            </a:fld>
            <a:endParaRPr lang="en-US"/>
          </a:p>
        </p:txBody>
      </p:sp>
      <p:pic>
        <p:nvPicPr>
          <p:cNvPr id="7" name="Picture 6">
            <a:extLst>
              <a:ext uri="{FF2B5EF4-FFF2-40B4-BE49-F238E27FC236}">
                <a16:creationId xmlns:a16="http://schemas.microsoft.com/office/drawing/2014/main" id="{B78187F3-5AEA-4537-8235-12A3F545D4ED}"/>
              </a:ext>
            </a:extLst>
          </p:cNvPr>
          <p:cNvPicPr>
            <a:picLocks noChangeAspect="1"/>
          </p:cNvPicPr>
          <p:nvPr/>
        </p:nvPicPr>
        <p:blipFill rotWithShape="1">
          <a:blip r:embed="rId2"/>
          <a:srcRect l="22359" t="23293" r="22361" b="7166"/>
          <a:stretch/>
        </p:blipFill>
        <p:spPr>
          <a:xfrm>
            <a:off x="0" y="0"/>
            <a:ext cx="12192000" cy="6356351"/>
          </a:xfrm>
          <a:prstGeom prst="rect">
            <a:avLst/>
          </a:prstGeom>
        </p:spPr>
      </p:pic>
      <p:sp>
        <p:nvSpPr>
          <p:cNvPr id="8" name="TextBox 7"/>
          <p:cNvSpPr txBox="1"/>
          <p:nvPr/>
        </p:nvSpPr>
        <p:spPr>
          <a:xfrm>
            <a:off x="4634841" y="377001"/>
            <a:ext cx="2922319" cy="707886"/>
          </a:xfrm>
          <a:prstGeom prst="rect">
            <a:avLst/>
          </a:prstGeom>
          <a:noFill/>
        </p:spPr>
        <p:txBody>
          <a:bodyPr wrap="square" rtlCol="0">
            <a:spAutoFit/>
          </a:bodyPr>
          <a:lstStyle/>
          <a:p>
            <a:pPr algn="r"/>
            <a:r>
              <a:rPr lang="en-US" sz="4000" b="1" dirty="0" smtClean="0"/>
              <a:t>Iteration 2</a:t>
            </a:r>
            <a:endParaRPr lang="en-US" sz="4000" b="1" dirty="0"/>
          </a:p>
        </p:txBody>
      </p:sp>
    </p:spTree>
    <p:extLst>
      <p:ext uri="{BB962C8B-B14F-4D97-AF65-F5344CB8AC3E}">
        <p14:creationId xmlns:p14="http://schemas.microsoft.com/office/powerpoint/2010/main" val="634838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Formal </a:t>
            </a:r>
            <a:r>
              <a:rPr lang="en-US" dirty="0"/>
              <a:t>Evaluation</a:t>
            </a:r>
          </a:p>
        </p:txBody>
      </p:sp>
      <p:sp>
        <p:nvSpPr>
          <p:cNvPr id="3" name="Content Placeholder 2"/>
          <p:cNvSpPr>
            <a:spLocks noGrp="1"/>
          </p:cNvSpPr>
          <p:nvPr>
            <p:ph idx="1"/>
          </p:nvPr>
        </p:nvSpPr>
        <p:spPr/>
        <p:txBody>
          <a:bodyPr>
            <a:normAutofit/>
          </a:bodyPr>
          <a:lstStyle/>
          <a:p>
            <a:pPr indent="0">
              <a:buNone/>
            </a:pPr>
            <a:r>
              <a:rPr lang="en-US" dirty="0"/>
              <a:t>First big playtest of the game with students in classrooms</a:t>
            </a:r>
          </a:p>
          <a:p>
            <a:pPr indent="0">
              <a:buNone/>
            </a:pPr>
            <a:r>
              <a:rPr lang="en-US" dirty="0"/>
              <a:t>281 K-3 students from 2 Pittsburgh Public Schools</a:t>
            </a:r>
          </a:p>
          <a:p>
            <a:pPr indent="0">
              <a:buNone/>
            </a:pPr>
            <a:r>
              <a:rPr lang="en-US" dirty="0"/>
              <a:t>Implemented counter-balanced pre-posttest levels in-game</a:t>
            </a:r>
          </a:p>
        </p:txBody>
      </p:sp>
      <p:sp>
        <p:nvSpPr>
          <p:cNvPr id="6" name="Date Placeholder 5">
            <a:extLst>
              <a:ext uri="{FF2B5EF4-FFF2-40B4-BE49-F238E27FC236}">
                <a16:creationId xmlns:a16="http://schemas.microsoft.com/office/drawing/2014/main" id="{30F0DBFF-EA6C-48F8-B6F0-CF63268C22D0}"/>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1AA8F89A-166A-4A5F-A60F-9603550B86B4}"/>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4" name="Slide Number Placeholder 3"/>
          <p:cNvSpPr>
            <a:spLocks noGrp="1"/>
          </p:cNvSpPr>
          <p:nvPr>
            <p:ph type="sldNum" sz="quarter" idx="12"/>
          </p:nvPr>
        </p:nvSpPr>
        <p:spPr/>
        <p:txBody>
          <a:bodyPr/>
          <a:lstStyle/>
          <a:p>
            <a:fld id="{A3405AB7-5ACF-46CB-848E-AC64E09C7113}" type="slidenum">
              <a:rPr lang="en-US" smtClean="0"/>
              <a:t>71</a:t>
            </a:fld>
            <a:endParaRPr lang="en-US"/>
          </a:p>
        </p:txBody>
      </p:sp>
      <p:sp>
        <p:nvSpPr>
          <p:cNvPr id="7" name="Text Placeholder 6"/>
          <p:cNvSpPr>
            <a:spLocks noGrp="1"/>
          </p:cNvSpPr>
          <p:nvPr>
            <p:ph type="body" sz="quarter" idx="13"/>
          </p:nvPr>
        </p:nvSpPr>
        <p:spPr/>
        <p:txBody>
          <a:bodyPr/>
          <a:lstStyle/>
          <a:p>
            <a:endParaRPr lang="en-US"/>
          </a:p>
        </p:txBody>
      </p:sp>
      <p:grpSp>
        <p:nvGrpSpPr>
          <p:cNvPr id="8" name="Group 7">
            <a:extLst>
              <a:ext uri="{FF2B5EF4-FFF2-40B4-BE49-F238E27FC236}">
                <a16:creationId xmlns:a16="http://schemas.microsoft.com/office/drawing/2014/main" id="{E0A18BC7-7772-4711-832D-1BB7D6218E8C}"/>
              </a:ext>
            </a:extLst>
          </p:cNvPr>
          <p:cNvGrpSpPr/>
          <p:nvPr/>
        </p:nvGrpSpPr>
        <p:grpSpPr>
          <a:xfrm>
            <a:off x="3210487" y="3819531"/>
            <a:ext cx="5771026" cy="2371275"/>
            <a:chOff x="2052320" y="2429186"/>
            <a:chExt cx="7055396" cy="2899015"/>
          </a:xfrm>
        </p:grpSpPr>
        <p:sp>
          <p:nvSpPr>
            <p:cNvPr id="9" name="Rectangle 8">
              <a:extLst>
                <a:ext uri="{FF2B5EF4-FFF2-40B4-BE49-F238E27FC236}">
                  <a16:creationId xmlns:a16="http://schemas.microsoft.com/office/drawing/2014/main" id="{BF781CAF-06F0-4BAD-AB06-CC56A1A2D244}"/>
                </a:ext>
              </a:extLst>
            </p:cNvPr>
            <p:cNvSpPr/>
            <p:nvPr/>
          </p:nvSpPr>
          <p:spPr>
            <a:xfrm>
              <a:off x="3789680" y="3544410"/>
              <a:ext cx="3515360" cy="743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Game play</a:t>
              </a:r>
            </a:p>
            <a:p>
              <a:pPr algn="ctr"/>
              <a:r>
                <a:rPr lang="en-US" sz="1600" dirty="0"/>
                <a:t>(~40 min total)</a:t>
              </a:r>
            </a:p>
          </p:txBody>
        </p:sp>
        <p:sp>
          <p:nvSpPr>
            <p:cNvPr id="10" name="Rectangle 9">
              <a:extLst>
                <a:ext uri="{FF2B5EF4-FFF2-40B4-BE49-F238E27FC236}">
                  <a16:creationId xmlns:a16="http://schemas.microsoft.com/office/drawing/2014/main" id="{C6060696-D136-474C-A6DA-0C90D8D271EA}"/>
                </a:ext>
              </a:extLst>
            </p:cNvPr>
            <p:cNvSpPr/>
            <p:nvPr/>
          </p:nvSpPr>
          <p:spPr>
            <a:xfrm>
              <a:off x="3789680" y="2429186"/>
              <a:ext cx="1330960" cy="667494"/>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In-game PRE</a:t>
              </a:r>
            </a:p>
          </p:txBody>
        </p:sp>
        <p:sp>
          <p:nvSpPr>
            <p:cNvPr id="11" name="Rectangle 10">
              <a:extLst>
                <a:ext uri="{FF2B5EF4-FFF2-40B4-BE49-F238E27FC236}">
                  <a16:creationId xmlns:a16="http://schemas.microsoft.com/office/drawing/2014/main" id="{E360FA30-C1D9-4DA8-A09B-1D8440108482}"/>
                </a:ext>
              </a:extLst>
            </p:cNvPr>
            <p:cNvSpPr/>
            <p:nvPr/>
          </p:nvSpPr>
          <p:spPr>
            <a:xfrm>
              <a:off x="5974080" y="2430908"/>
              <a:ext cx="1330960" cy="667494"/>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In-game POST</a:t>
              </a:r>
            </a:p>
          </p:txBody>
        </p:sp>
        <p:sp>
          <p:nvSpPr>
            <p:cNvPr id="12" name="Rectangle 11">
              <a:extLst>
                <a:ext uri="{FF2B5EF4-FFF2-40B4-BE49-F238E27FC236}">
                  <a16:creationId xmlns:a16="http://schemas.microsoft.com/office/drawing/2014/main" id="{C15BEDA5-BAC3-4BE9-B858-A16EC2352CF7}"/>
                </a:ext>
              </a:extLst>
            </p:cNvPr>
            <p:cNvSpPr/>
            <p:nvPr/>
          </p:nvSpPr>
          <p:spPr>
            <a:xfrm>
              <a:off x="2052320" y="3582614"/>
              <a:ext cx="1330960" cy="667494"/>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External PRE</a:t>
              </a:r>
            </a:p>
          </p:txBody>
        </p:sp>
        <p:sp>
          <p:nvSpPr>
            <p:cNvPr id="13" name="Rectangle 12">
              <a:extLst>
                <a:ext uri="{FF2B5EF4-FFF2-40B4-BE49-F238E27FC236}">
                  <a16:creationId xmlns:a16="http://schemas.microsoft.com/office/drawing/2014/main" id="{F4DD8D47-980C-4FB3-8056-57895D1DB38A}"/>
                </a:ext>
              </a:extLst>
            </p:cNvPr>
            <p:cNvSpPr/>
            <p:nvPr/>
          </p:nvSpPr>
          <p:spPr>
            <a:xfrm>
              <a:off x="7776756" y="3620819"/>
              <a:ext cx="1330960" cy="667494"/>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External POST</a:t>
              </a:r>
            </a:p>
          </p:txBody>
        </p:sp>
        <p:cxnSp>
          <p:nvCxnSpPr>
            <p:cNvPr id="14" name="Straight Connector 13">
              <a:extLst>
                <a:ext uri="{FF2B5EF4-FFF2-40B4-BE49-F238E27FC236}">
                  <a16:creationId xmlns:a16="http://schemas.microsoft.com/office/drawing/2014/main" id="{32619791-2A47-4BBC-A9A2-CF8020496453}"/>
                </a:ext>
              </a:extLst>
            </p:cNvPr>
            <p:cNvCxnSpPr/>
            <p:nvPr/>
          </p:nvCxnSpPr>
          <p:spPr>
            <a:xfrm>
              <a:off x="2052320" y="4607560"/>
              <a:ext cx="7055396"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6BA15B2-2843-4873-B1B6-815686DDCE36}"/>
                </a:ext>
              </a:extLst>
            </p:cNvPr>
            <p:cNvCxnSpPr>
              <a:stCxn id="12" idx="2"/>
            </p:cNvCxnSpPr>
            <p:nvPr/>
          </p:nvCxnSpPr>
          <p:spPr>
            <a:xfrm>
              <a:off x="2717800" y="4250108"/>
              <a:ext cx="0" cy="672412"/>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3E3EFC3-5222-4A86-AD2D-42CEA110BE00}"/>
                </a:ext>
              </a:extLst>
            </p:cNvPr>
            <p:cNvCxnSpPr>
              <a:cxnSpLocks/>
              <a:stCxn id="13" idx="2"/>
            </p:cNvCxnSpPr>
            <p:nvPr/>
          </p:nvCxnSpPr>
          <p:spPr>
            <a:xfrm>
              <a:off x="8442236" y="4288313"/>
              <a:ext cx="0" cy="694241"/>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FCDE1E3-9023-4291-B503-33C0F8186C9D}"/>
                </a:ext>
              </a:extLst>
            </p:cNvPr>
            <p:cNvCxnSpPr>
              <a:cxnSpLocks/>
            </p:cNvCxnSpPr>
            <p:nvPr/>
          </p:nvCxnSpPr>
          <p:spPr>
            <a:xfrm>
              <a:off x="4454436" y="4260439"/>
              <a:ext cx="0" cy="694241"/>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2D6E19D-9708-4B53-9BE5-D1884F687F44}"/>
                </a:ext>
              </a:extLst>
            </p:cNvPr>
            <p:cNvCxnSpPr>
              <a:cxnSpLocks/>
            </p:cNvCxnSpPr>
            <p:nvPr/>
          </p:nvCxnSpPr>
          <p:spPr>
            <a:xfrm>
              <a:off x="6298476" y="4285706"/>
              <a:ext cx="0" cy="694241"/>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9" name="Arrow: Down 18">
              <a:extLst>
                <a:ext uri="{FF2B5EF4-FFF2-40B4-BE49-F238E27FC236}">
                  <a16:creationId xmlns:a16="http://schemas.microsoft.com/office/drawing/2014/main" id="{BD4E57AD-E883-4135-9AF2-66D6981E0ACE}"/>
                </a:ext>
              </a:extLst>
            </p:cNvPr>
            <p:cNvSpPr/>
            <p:nvPr/>
          </p:nvSpPr>
          <p:spPr>
            <a:xfrm>
              <a:off x="4000680" y="3096680"/>
              <a:ext cx="182880" cy="447730"/>
            </a:xfrm>
            <a:prstGeom prst="downArrow">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B1F63B62-F1D0-40C1-A5E6-9388E714F101}"/>
                </a:ext>
              </a:extLst>
            </p:cNvPr>
            <p:cNvSpPr/>
            <p:nvPr/>
          </p:nvSpPr>
          <p:spPr>
            <a:xfrm>
              <a:off x="6911160" y="3104115"/>
              <a:ext cx="182880" cy="447730"/>
            </a:xfrm>
            <a:prstGeom prst="downArrow">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75CB047-0120-42BA-BD88-F99532FACF24}"/>
                </a:ext>
              </a:extLst>
            </p:cNvPr>
            <p:cNvSpPr txBox="1"/>
            <p:nvPr/>
          </p:nvSpPr>
          <p:spPr>
            <a:xfrm>
              <a:off x="2301240" y="4951925"/>
              <a:ext cx="833120" cy="376274"/>
            </a:xfrm>
            <a:prstGeom prst="rect">
              <a:avLst/>
            </a:prstGeom>
            <a:noFill/>
          </p:spPr>
          <p:txBody>
            <a:bodyPr wrap="square" rtlCol="0">
              <a:spAutoFit/>
            </a:bodyPr>
            <a:lstStyle/>
            <a:p>
              <a:r>
                <a:rPr lang="en-US" sz="1400" dirty="0"/>
                <a:t>Day 1</a:t>
              </a:r>
            </a:p>
          </p:txBody>
        </p:sp>
        <p:sp>
          <p:nvSpPr>
            <p:cNvPr id="22" name="TextBox 21">
              <a:extLst>
                <a:ext uri="{FF2B5EF4-FFF2-40B4-BE49-F238E27FC236}">
                  <a16:creationId xmlns:a16="http://schemas.microsoft.com/office/drawing/2014/main" id="{F94A64A2-E815-4DD3-A25F-6A66FE7F24AE}"/>
                </a:ext>
              </a:extLst>
            </p:cNvPr>
            <p:cNvSpPr txBox="1"/>
            <p:nvPr/>
          </p:nvSpPr>
          <p:spPr>
            <a:xfrm>
              <a:off x="4037876" y="4951927"/>
              <a:ext cx="833120" cy="376274"/>
            </a:xfrm>
            <a:prstGeom prst="rect">
              <a:avLst/>
            </a:prstGeom>
            <a:noFill/>
          </p:spPr>
          <p:txBody>
            <a:bodyPr wrap="square" rtlCol="0">
              <a:spAutoFit/>
            </a:bodyPr>
            <a:lstStyle/>
            <a:p>
              <a:r>
                <a:rPr lang="en-US" sz="1400" dirty="0"/>
                <a:t>Day 2</a:t>
              </a:r>
            </a:p>
          </p:txBody>
        </p:sp>
        <p:sp>
          <p:nvSpPr>
            <p:cNvPr id="23" name="TextBox 22">
              <a:extLst>
                <a:ext uri="{FF2B5EF4-FFF2-40B4-BE49-F238E27FC236}">
                  <a16:creationId xmlns:a16="http://schemas.microsoft.com/office/drawing/2014/main" id="{647A9BBC-2657-48CE-9CF9-0143752A75ED}"/>
                </a:ext>
              </a:extLst>
            </p:cNvPr>
            <p:cNvSpPr txBox="1"/>
            <p:nvPr/>
          </p:nvSpPr>
          <p:spPr>
            <a:xfrm>
              <a:off x="5881916" y="4951927"/>
              <a:ext cx="833120" cy="376274"/>
            </a:xfrm>
            <a:prstGeom prst="rect">
              <a:avLst/>
            </a:prstGeom>
            <a:noFill/>
          </p:spPr>
          <p:txBody>
            <a:bodyPr wrap="square" rtlCol="0">
              <a:spAutoFit/>
            </a:bodyPr>
            <a:lstStyle/>
            <a:p>
              <a:r>
                <a:rPr lang="en-US" sz="1400" dirty="0"/>
                <a:t>Day 3</a:t>
              </a:r>
            </a:p>
          </p:txBody>
        </p:sp>
        <p:sp>
          <p:nvSpPr>
            <p:cNvPr id="24" name="TextBox 23">
              <a:extLst>
                <a:ext uri="{FF2B5EF4-FFF2-40B4-BE49-F238E27FC236}">
                  <a16:creationId xmlns:a16="http://schemas.microsoft.com/office/drawing/2014/main" id="{6CA36A18-CBEF-4823-9648-6978524A0190}"/>
                </a:ext>
              </a:extLst>
            </p:cNvPr>
            <p:cNvSpPr txBox="1"/>
            <p:nvPr/>
          </p:nvSpPr>
          <p:spPr>
            <a:xfrm>
              <a:off x="8025675" y="4951927"/>
              <a:ext cx="833120" cy="376274"/>
            </a:xfrm>
            <a:prstGeom prst="rect">
              <a:avLst/>
            </a:prstGeom>
            <a:noFill/>
          </p:spPr>
          <p:txBody>
            <a:bodyPr wrap="square" rtlCol="0">
              <a:spAutoFit/>
            </a:bodyPr>
            <a:lstStyle/>
            <a:p>
              <a:r>
                <a:rPr lang="en-US" sz="1400" dirty="0"/>
                <a:t>Day 4</a:t>
              </a:r>
            </a:p>
          </p:txBody>
        </p:sp>
      </p:grpSp>
    </p:spTree>
    <p:extLst>
      <p:ext uri="{BB962C8B-B14F-4D97-AF65-F5344CB8AC3E}">
        <p14:creationId xmlns:p14="http://schemas.microsoft.com/office/powerpoint/2010/main" val="2514632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Principle-Relevant Metrics (PRMs)</a:t>
            </a:r>
          </a:p>
        </p:txBody>
      </p:sp>
      <p:sp>
        <p:nvSpPr>
          <p:cNvPr id="3" name="Date Placeholder 2">
            <a:extLst>
              <a:ext uri="{FF2B5EF4-FFF2-40B4-BE49-F238E27FC236}">
                <a16:creationId xmlns:a16="http://schemas.microsoft.com/office/drawing/2014/main" id="{398802A5-6DFC-4E4B-9D47-DDED74FA04C1}"/>
              </a:ext>
            </a:extLst>
          </p:cNvPr>
          <p:cNvSpPr>
            <a:spLocks noGrp="1"/>
          </p:cNvSpPr>
          <p:nvPr>
            <p:ph type="dt" sz="half" idx="10"/>
          </p:nvPr>
        </p:nvSpPr>
        <p:spPr/>
        <p:txBody>
          <a:bodyPr/>
          <a:lstStyle/>
          <a:p>
            <a:r>
              <a:rPr lang="en-US" smtClean="0"/>
              <a:t>2020-02-16</a:t>
            </a:r>
            <a:endParaRPr lang="en-US"/>
          </a:p>
        </p:txBody>
      </p:sp>
      <p:sp>
        <p:nvSpPr>
          <p:cNvPr id="4" name="Slide Number Placeholder 3"/>
          <p:cNvSpPr>
            <a:spLocks noGrp="1"/>
          </p:cNvSpPr>
          <p:nvPr>
            <p:ph type="sldNum" sz="quarter" idx="12"/>
          </p:nvPr>
        </p:nvSpPr>
        <p:spPr/>
        <p:txBody>
          <a:bodyPr/>
          <a:lstStyle/>
          <a:p>
            <a:fld id="{A3405AB7-5ACF-46CB-848E-AC64E09C7113}" type="slidenum">
              <a:rPr lang="en-US" smtClean="0"/>
              <a:t>72</a:t>
            </a:fld>
            <a:endParaRPr lang="en-US"/>
          </a:p>
        </p:txBody>
      </p:sp>
      <p:grpSp>
        <p:nvGrpSpPr>
          <p:cNvPr id="5" name="Group 4"/>
          <p:cNvGrpSpPr>
            <a:grpSpLocks noChangeAspect="1"/>
          </p:cNvGrpSpPr>
          <p:nvPr/>
        </p:nvGrpSpPr>
        <p:grpSpPr>
          <a:xfrm>
            <a:off x="2002171" y="1932390"/>
            <a:ext cx="2067119" cy="3331140"/>
            <a:chOff x="922363" y="2851729"/>
            <a:chExt cx="1828800" cy="2947091"/>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363" y="2851729"/>
              <a:ext cx="1828800" cy="2420126"/>
            </a:xfrm>
            <a:prstGeom prst="rect">
              <a:avLst/>
            </a:prstGeom>
          </p:spPr>
        </p:pic>
        <p:cxnSp>
          <p:nvCxnSpPr>
            <p:cNvPr id="10" name="Straight Connector 9"/>
            <p:cNvCxnSpPr/>
            <p:nvPr/>
          </p:nvCxnSpPr>
          <p:spPr>
            <a:xfrm flipV="1">
              <a:off x="927277" y="5407895"/>
              <a:ext cx="1783080" cy="1036"/>
            </a:xfrm>
            <a:prstGeom prst="line">
              <a:avLst/>
            </a:prstGeom>
            <a:ln w="63500">
              <a:solidFill>
                <a:schemeClr val="accent3"/>
              </a:solidFill>
              <a:prstDash val="solid"/>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2717978" y="5316455"/>
              <a:ext cx="0" cy="195072"/>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48672" y="5316455"/>
              <a:ext cx="0" cy="182880"/>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061260" y="5444839"/>
              <a:ext cx="1551007" cy="353981"/>
            </a:xfrm>
            <a:prstGeom prst="rect">
              <a:avLst/>
            </a:prstGeom>
          </p:spPr>
          <p:txBody>
            <a:bodyPr wrap="square" rtlCol="0">
              <a:spAutoFit/>
            </a:bodyPr>
            <a:lstStyle/>
            <a:p>
              <a:pPr algn="ctr"/>
              <a:r>
                <a:rPr lang="en-US" sz="2000" dirty="0">
                  <a:latin typeface="Segoe UI" panose="020B0502040204020203" pitchFamily="34" charset="0"/>
                  <a:ea typeface="Segoe UI" panose="020B0502040204020203" pitchFamily="34" charset="0"/>
                  <a:cs typeface="Segoe UI" panose="020B0502040204020203" pitchFamily="34" charset="0"/>
                </a:rPr>
                <a:t>Base Width</a:t>
              </a:r>
            </a:p>
          </p:txBody>
        </p:sp>
      </p:grpSp>
      <p:grpSp>
        <p:nvGrpSpPr>
          <p:cNvPr id="19" name="Group 18">
            <a:extLst>
              <a:ext uri="{FF2B5EF4-FFF2-40B4-BE49-F238E27FC236}">
                <a16:creationId xmlns:a16="http://schemas.microsoft.com/office/drawing/2014/main" id="{DBA0190C-0692-49FE-8840-C10A047E7C95}"/>
              </a:ext>
            </a:extLst>
          </p:cNvPr>
          <p:cNvGrpSpPr/>
          <p:nvPr/>
        </p:nvGrpSpPr>
        <p:grpSpPr>
          <a:xfrm>
            <a:off x="4547459" y="1947779"/>
            <a:ext cx="2824882" cy="3330814"/>
            <a:chOff x="4547459" y="1947779"/>
            <a:chExt cx="2824882" cy="3330814"/>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5601" y="1947779"/>
              <a:ext cx="2088595" cy="2763924"/>
            </a:xfrm>
            <a:prstGeom prst="rect">
              <a:avLst/>
            </a:prstGeom>
          </p:spPr>
        </p:pic>
        <p:cxnSp>
          <p:nvCxnSpPr>
            <p:cNvPr id="23" name="Straight Connector 22"/>
            <p:cNvCxnSpPr/>
            <p:nvPr/>
          </p:nvCxnSpPr>
          <p:spPr>
            <a:xfrm flipH="1">
              <a:off x="5534377" y="3770499"/>
              <a:ext cx="0" cy="941204"/>
            </a:xfrm>
            <a:prstGeom prst="line">
              <a:avLst/>
            </a:prstGeom>
            <a:solidFill>
              <a:schemeClr val="accent1"/>
            </a:solidFill>
            <a:ln w="635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5403840" y="3732265"/>
              <a:ext cx="261074" cy="261074"/>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4547459" y="4909261"/>
              <a:ext cx="2824882" cy="369332"/>
            </a:xfrm>
            <a:prstGeom prst="rect">
              <a:avLst/>
            </a:prstGeom>
          </p:spPr>
          <p:txBody>
            <a:bodyPr wrap="square" rtlCol="0">
              <a:spAutoFit/>
            </a:bodyPr>
            <a:lstStyle/>
            <a:p>
              <a:pPr algn="ctr"/>
              <a:r>
                <a:rPr lang="en-US" dirty="0">
                  <a:latin typeface="Segoe UI" panose="020B0502040204020203" pitchFamily="34" charset="0"/>
                  <a:ea typeface="Segoe UI" panose="020B0502040204020203" pitchFamily="34" charset="0"/>
                  <a:cs typeface="Segoe UI" panose="020B0502040204020203" pitchFamily="34" charset="0"/>
                </a:rPr>
                <a:t>Center of Mass Height</a:t>
              </a:r>
            </a:p>
          </p:txBody>
        </p:sp>
      </p:grpSp>
      <p:grpSp>
        <p:nvGrpSpPr>
          <p:cNvPr id="18" name="Group 17">
            <a:extLst>
              <a:ext uri="{FF2B5EF4-FFF2-40B4-BE49-F238E27FC236}">
                <a16:creationId xmlns:a16="http://schemas.microsoft.com/office/drawing/2014/main" id="{8847090D-4B96-4045-A547-350C11CAD93C}"/>
              </a:ext>
            </a:extLst>
          </p:cNvPr>
          <p:cNvGrpSpPr/>
          <p:nvPr/>
        </p:nvGrpSpPr>
        <p:grpSpPr>
          <a:xfrm>
            <a:off x="7850511" y="1785157"/>
            <a:ext cx="2339318" cy="3897630"/>
            <a:chOff x="7850511" y="1785157"/>
            <a:chExt cx="2339318" cy="389763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6589" y="1785157"/>
              <a:ext cx="2187161" cy="2894358"/>
            </a:xfrm>
            <a:prstGeom prst="rect">
              <a:avLst/>
            </a:prstGeom>
          </p:spPr>
        </p:pic>
        <p:sp>
          <p:nvSpPr>
            <p:cNvPr id="25" name="TextBox 24"/>
            <p:cNvSpPr txBox="1"/>
            <p:nvPr/>
          </p:nvSpPr>
          <p:spPr>
            <a:xfrm>
              <a:off x="7850511" y="4886396"/>
              <a:ext cx="2339318" cy="369332"/>
            </a:xfrm>
            <a:prstGeom prst="rect">
              <a:avLst/>
            </a:prstGeom>
          </p:spPr>
          <p:txBody>
            <a:bodyPr wrap="square" rtlCol="0">
              <a:spAutoFit/>
            </a:bodyPr>
            <a:lstStyle/>
            <a:p>
              <a:pPr algn="ctr"/>
              <a:r>
                <a:rPr lang="en-US" dirty="0">
                  <a:latin typeface="Segoe UI" panose="020B0502040204020203" pitchFamily="34" charset="0"/>
                  <a:ea typeface="Segoe UI" panose="020B0502040204020203" pitchFamily="34" charset="0"/>
                  <a:cs typeface="Segoe UI" panose="020B0502040204020203" pitchFamily="34" charset="0"/>
                </a:rPr>
                <a:t>Symmetry Angle</a:t>
              </a:r>
            </a:p>
          </p:txBody>
        </p:sp>
        <p:cxnSp>
          <p:nvCxnSpPr>
            <p:cNvPr id="26" name="Straight Connector 25"/>
            <p:cNvCxnSpPr>
              <a:cxnSpLocks/>
            </p:cNvCxnSpPr>
            <p:nvPr/>
          </p:nvCxnSpPr>
          <p:spPr>
            <a:xfrm flipH="1">
              <a:off x="9020170" y="2064860"/>
              <a:ext cx="5940" cy="2580366"/>
            </a:xfrm>
            <a:prstGeom prst="line">
              <a:avLst/>
            </a:prstGeom>
            <a:ln w="6350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p:cNvCxnSpPr>
            <p:nvPr/>
          </p:nvCxnSpPr>
          <p:spPr>
            <a:xfrm>
              <a:off x="8599006" y="3816245"/>
              <a:ext cx="421164" cy="828980"/>
            </a:xfrm>
            <a:prstGeom prst="line">
              <a:avLst/>
            </a:prstGeom>
            <a:ln w="63500" cap="rnd">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sp>
          <p:nvSpPr>
            <p:cNvPr id="45" name="Arc 44"/>
            <p:cNvSpPr/>
            <p:nvPr/>
          </p:nvSpPr>
          <p:spPr>
            <a:xfrm>
              <a:off x="8016181" y="3659604"/>
              <a:ext cx="2023124" cy="2023183"/>
            </a:xfrm>
            <a:prstGeom prst="arc">
              <a:avLst>
                <a:gd name="adj1" fmla="val 14531026"/>
                <a:gd name="adj2" fmla="val 16257143"/>
              </a:avLst>
            </a:prstGeom>
            <a:ln w="63500">
              <a:solidFill>
                <a:schemeClr val="accent2"/>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Oval 26"/>
            <p:cNvSpPr/>
            <p:nvPr/>
          </p:nvSpPr>
          <p:spPr>
            <a:xfrm>
              <a:off x="8431931" y="3619566"/>
              <a:ext cx="273395" cy="273395"/>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Footer Placeholder 8">
            <a:extLst>
              <a:ext uri="{FF2B5EF4-FFF2-40B4-BE49-F238E27FC236}">
                <a16:creationId xmlns:a16="http://schemas.microsoft.com/office/drawing/2014/main" id="{870DC61F-AF9F-4B64-BC59-0EDEAF6F1D3B}"/>
              </a:ext>
            </a:extLst>
          </p:cNvPr>
          <p:cNvSpPr>
            <a:spLocks noGrp="1"/>
          </p:cNvSpPr>
          <p:nvPr>
            <p:ph type="ftr" sz="quarter" idx="11"/>
          </p:nvPr>
        </p:nvSpPr>
        <p:spPr/>
        <p:txBody>
          <a:bodyPr/>
          <a:lstStyle/>
          <a:p>
            <a:r>
              <a:rPr lang="en-US" smtClean="0"/>
              <a:t>05-418/818 | Spring 2021 | Design of Educational Games</a:t>
            </a:r>
            <a:endParaRPr lang="en-US"/>
          </a:p>
        </p:txBody>
      </p:sp>
    </p:spTree>
    <p:extLst>
      <p:ext uri="{BB962C8B-B14F-4D97-AF65-F5344CB8AC3E}">
        <p14:creationId xmlns:p14="http://schemas.microsoft.com/office/powerpoint/2010/main" val="695878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In-Game Pre-posttest Results</a:t>
            </a:r>
          </a:p>
        </p:txBody>
      </p:sp>
      <p:sp>
        <p:nvSpPr>
          <p:cNvPr id="3" name="Date Placeholder 2">
            <a:extLst>
              <a:ext uri="{FF2B5EF4-FFF2-40B4-BE49-F238E27FC236}">
                <a16:creationId xmlns:a16="http://schemas.microsoft.com/office/drawing/2014/main" id="{9912EF10-D022-44C7-96A6-F39620713202}"/>
              </a:ext>
            </a:extLst>
          </p:cNvPr>
          <p:cNvSpPr>
            <a:spLocks noGrp="1"/>
          </p:cNvSpPr>
          <p:nvPr>
            <p:ph type="dt" sz="half" idx="10"/>
          </p:nvPr>
        </p:nvSpPr>
        <p:spPr/>
        <p:txBody>
          <a:bodyPr/>
          <a:lstStyle/>
          <a:p>
            <a:r>
              <a:rPr lang="en-US" smtClean="0"/>
              <a:t>2020-02-16</a:t>
            </a:r>
            <a:endParaRPr lang="en-US" dirty="0"/>
          </a:p>
        </p:txBody>
      </p:sp>
      <p:sp>
        <p:nvSpPr>
          <p:cNvPr id="4" name="Slide Number Placeholder 3"/>
          <p:cNvSpPr>
            <a:spLocks noGrp="1"/>
          </p:cNvSpPr>
          <p:nvPr>
            <p:ph type="sldNum" sz="quarter" idx="12"/>
          </p:nvPr>
        </p:nvSpPr>
        <p:spPr/>
        <p:txBody>
          <a:bodyPr/>
          <a:lstStyle/>
          <a:p>
            <a:fld id="{A3405AB7-5ACF-46CB-848E-AC64E09C7113}" type="slidenum">
              <a:rPr lang="en-US" smtClean="0"/>
              <a:t>73</a:t>
            </a:fld>
            <a:endParaRPr lang="en-US" dirty="0"/>
          </a:p>
        </p:txBody>
      </p:sp>
      <p:sp>
        <p:nvSpPr>
          <p:cNvPr id="9" name="Left Brace 8"/>
          <p:cNvSpPr/>
          <p:nvPr/>
        </p:nvSpPr>
        <p:spPr>
          <a:xfrm rot="16200000">
            <a:off x="2308768" y="4625244"/>
            <a:ext cx="350518" cy="1341312"/>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Left Brace 9"/>
          <p:cNvSpPr/>
          <p:nvPr/>
        </p:nvSpPr>
        <p:spPr>
          <a:xfrm rot="16200000">
            <a:off x="10188401" y="4701997"/>
            <a:ext cx="350519" cy="1187804"/>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TextBox 11"/>
          <p:cNvSpPr txBox="1"/>
          <p:nvPr/>
        </p:nvSpPr>
        <p:spPr>
          <a:xfrm>
            <a:off x="1971846" y="5698054"/>
            <a:ext cx="1024359" cy="307777"/>
          </a:xfrm>
          <a:prstGeom prst="rect">
            <a:avLst/>
          </a:prstGeom>
          <a:noFill/>
        </p:spPr>
        <p:txBody>
          <a:bodyPr wrap="square" rtlCol="0">
            <a:spAutoFit/>
          </a:bodyPr>
          <a:lstStyle/>
          <a:p>
            <a:pPr algn="ctr"/>
            <a:r>
              <a:rPr lang="en-US" sz="1400" dirty="0">
                <a:latin typeface="Segoe UI" panose="020B0502040204020203" pitchFamily="34" charset="0"/>
                <a:ea typeface="Segoe UI" panose="020B0502040204020203" pitchFamily="34" charset="0"/>
                <a:cs typeface="Segoe UI" panose="020B0502040204020203" pitchFamily="34" charset="0"/>
              </a:rPr>
              <a:t>** </a:t>
            </a:r>
            <a:r>
              <a:rPr lang="en-US" sz="1400" i="1" dirty="0">
                <a:latin typeface="Segoe UI" panose="020B0502040204020203" pitchFamily="34" charset="0"/>
                <a:ea typeface="Segoe UI" panose="020B0502040204020203" pitchFamily="34" charset="0"/>
                <a:cs typeface="Segoe UI" panose="020B0502040204020203" pitchFamily="34" charset="0"/>
              </a:rPr>
              <a:t>p </a:t>
            </a:r>
            <a:r>
              <a:rPr lang="en-US" sz="1400" dirty="0">
                <a:latin typeface="Segoe UI" panose="020B0502040204020203" pitchFamily="34" charset="0"/>
                <a:ea typeface="Segoe UI" panose="020B0502040204020203" pitchFamily="34" charset="0"/>
                <a:cs typeface="Segoe UI" panose="020B0502040204020203" pitchFamily="34" charset="0"/>
              </a:rPr>
              <a:t>&lt; .01</a:t>
            </a:r>
          </a:p>
        </p:txBody>
      </p:sp>
      <p:sp>
        <p:nvSpPr>
          <p:cNvPr id="13" name="TextBox 12"/>
          <p:cNvSpPr txBox="1"/>
          <p:nvPr/>
        </p:nvSpPr>
        <p:spPr>
          <a:xfrm>
            <a:off x="9851480" y="5605977"/>
            <a:ext cx="1024359" cy="307777"/>
          </a:xfrm>
          <a:prstGeom prst="rect">
            <a:avLst/>
          </a:prstGeom>
          <a:noFill/>
        </p:spPr>
        <p:txBody>
          <a:bodyPr wrap="square" rtlCol="0">
            <a:spAutoFit/>
          </a:bodyPr>
          <a:lstStyle/>
          <a:p>
            <a:pPr algn="ctr"/>
            <a:r>
              <a:rPr lang="en-US" sz="1400" dirty="0">
                <a:latin typeface="Segoe UI" panose="020B0502040204020203" pitchFamily="34" charset="0"/>
                <a:ea typeface="Segoe UI" panose="020B0502040204020203" pitchFamily="34" charset="0"/>
                <a:cs typeface="Segoe UI" panose="020B0502040204020203" pitchFamily="34" charset="0"/>
              </a:rPr>
              <a:t>* </a:t>
            </a:r>
            <a:r>
              <a:rPr lang="en-US" sz="1400" i="1" dirty="0">
                <a:latin typeface="Segoe UI" panose="020B0502040204020203" pitchFamily="34" charset="0"/>
                <a:ea typeface="Segoe UI" panose="020B0502040204020203" pitchFamily="34" charset="0"/>
                <a:cs typeface="Segoe UI" panose="020B0502040204020203" pitchFamily="34" charset="0"/>
              </a:rPr>
              <a:t>p</a:t>
            </a:r>
            <a:r>
              <a:rPr lang="en-US" sz="1400" dirty="0">
                <a:latin typeface="Segoe UI" panose="020B0502040204020203" pitchFamily="34" charset="0"/>
                <a:ea typeface="Segoe UI" panose="020B0502040204020203" pitchFamily="34" charset="0"/>
                <a:cs typeface="Segoe UI" panose="020B0502040204020203" pitchFamily="34" charset="0"/>
              </a:rPr>
              <a:t> &lt; .05</a:t>
            </a:r>
          </a:p>
        </p:txBody>
      </p:sp>
      <p:pic>
        <p:nvPicPr>
          <p:cNvPr id="21" name="Picture 20">
            <a:extLst>
              <a:ext uri="{FF2B5EF4-FFF2-40B4-BE49-F238E27FC236}">
                <a16:creationId xmlns:a16="http://schemas.microsoft.com/office/drawing/2014/main" id="{E8B93AF3-F555-4FBF-A00F-5F9B0418CB73}"/>
              </a:ext>
            </a:extLst>
          </p:cNvPr>
          <p:cNvPicPr>
            <a:picLocks noChangeAspect="1"/>
          </p:cNvPicPr>
          <p:nvPr/>
        </p:nvPicPr>
        <p:blipFill rotWithShape="1">
          <a:blip r:embed="rId3">
            <a:extLst>
              <a:ext uri="{28A0092B-C50C-407E-A947-70E740481C1C}">
                <a14:useLocalDpi xmlns:a14="http://schemas.microsoft.com/office/drawing/2010/main" val="0"/>
              </a:ext>
            </a:extLst>
          </a:blip>
          <a:srcRect r="22972"/>
          <a:stretch/>
        </p:blipFill>
        <p:spPr>
          <a:xfrm>
            <a:off x="441960" y="1737360"/>
            <a:ext cx="3474720" cy="3383280"/>
          </a:xfrm>
          <a:prstGeom prst="rect">
            <a:avLst/>
          </a:prstGeom>
        </p:spPr>
      </p:pic>
      <p:pic>
        <p:nvPicPr>
          <p:cNvPr id="23" name="Picture 22">
            <a:extLst>
              <a:ext uri="{FF2B5EF4-FFF2-40B4-BE49-F238E27FC236}">
                <a16:creationId xmlns:a16="http://schemas.microsoft.com/office/drawing/2014/main" id="{3927FCDF-56DB-4577-B6CF-E4BA01752C1C}"/>
              </a:ext>
            </a:extLst>
          </p:cNvPr>
          <p:cNvPicPr>
            <a:picLocks noChangeAspect="1"/>
          </p:cNvPicPr>
          <p:nvPr/>
        </p:nvPicPr>
        <p:blipFill rotWithShape="1">
          <a:blip r:embed="rId4">
            <a:extLst>
              <a:ext uri="{28A0092B-C50C-407E-A947-70E740481C1C}">
                <a14:useLocalDpi xmlns:a14="http://schemas.microsoft.com/office/drawing/2010/main" val="0"/>
              </a:ext>
            </a:extLst>
          </a:blip>
          <a:srcRect r="22973"/>
          <a:stretch/>
        </p:blipFill>
        <p:spPr>
          <a:xfrm>
            <a:off x="8275320" y="1737360"/>
            <a:ext cx="3474720" cy="3383280"/>
          </a:xfrm>
          <a:prstGeom prst="rect">
            <a:avLst/>
          </a:prstGeom>
        </p:spPr>
      </p:pic>
      <p:pic>
        <p:nvPicPr>
          <p:cNvPr id="25" name="Picture 24">
            <a:extLst>
              <a:ext uri="{FF2B5EF4-FFF2-40B4-BE49-F238E27FC236}">
                <a16:creationId xmlns:a16="http://schemas.microsoft.com/office/drawing/2014/main" id="{21EADA80-4818-4757-918E-BC8FE671EFE6}"/>
              </a:ext>
            </a:extLst>
          </p:cNvPr>
          <p:cNvPicPr>
            <a:picLocks noChangeAspect="1"/>
          </p:cNvPicPr>
          <p:nvPr/>
        </p:nvPicPr>
        <p:blipFill rotWithShape="1">
          <a:blip r:embed="rId5">
            <a:extLst>
              <a:ext uri="{28A0092B-C50C-407E-A947-70E740481C1C}">
                <a14:useLocalDpi xmlns:a14="http://schemas.microsoft.com/office/drawing/2010/main" val="0"/>
              </a:ext>
            </a:extLst>
          </a:blip>
          <a:srcRect r="22973"/>
          <a:stretch/>
        </p:blipFill>
        <p:spPr>
          <a:xfrm>
            <a:off x="4358640" y="1737360"/>
            <a:ext cx="3474720" cy="3383280"/>
          </a:xfrm>
          <a:prstGeom prst="rect">
            <a:avLst/>
          </a:prstGeom>
        </p:spPr>
      </p:pic>
      <p:sp>
        <p:nvSpPr>
          <p:cNvPr id="5" name="Footer Placeholder 4">
            <a:extLst>
              <a:ext uri="{FF2B5EF4-FFF2-40B4-BE49-F238E27FC236}">
                <a16:creationId xmlns:a16="http://schemas.microsoft.com/office/drawing/2014/main" id="{494F4F5A-21F1-43D9-8976-E2D6070D0830}"/>
              </a:ext>
            </a:extLst>
          </p:cNvPr>
          <p:cNvSpPr>
            <a:spLocks noGrp="1"/>
          </p:cNvSpPr>
          <p:nvPr>
            <p:ph type="ftr" sz="quarter" idx="11"/>
          </p:nvPr>
        </p:nvSpPr>
        <p:spPr/>
        <p:txBody>
          <a:bodyPr/>
          <a:lstStyle/>
          <a:p>
            <a:r>
              <a:rPr lang="en-US" smtClean="0"/>
              <a:t>05-418/818 | Spring 2021 | Design of Educational Games</a:t>
            </a:r>
            <a:endParaRPr lang="en-US"/>
          </a:p>
        </p:txBody>
      </p:sp>
    </p:spTree>
    <p:extLst>
      <p:ext uri="{BB962C8B-B14F-4D97-AF65-F5344CB8AC3E}">
        <p14:creationId xmlns:p14="http://schemas.microsoft.com/office/powerpoint/2010/main" val="2077369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F3E55-67DD-4528-88FB-6C11F21ACE59}"/>
              </a:ext>
            </a:extLst>
          </p:cNvPr>
          <p:cNvSpPr>
            <a:spLocks noGrp="1"/>
          </p:cNvSpPr>
          <p:nvPr>
            <p:ph type="title"/>
          </p:nvPr>
        </p:nvSpPr>
        <p:spPr/>
        <p:txBody>
          <a:bodyPr/>
          <a:lstStyle/>
          <a:p>
            <a:r>
              <a:rPr lang="en-US" dirty="0"/>
              <a:t>Alignment Regression Results</a:t>
            </a:r>
          </a:p>
        </p:txBody>
      </p:sp>
      <p:sp>
        <p:nvSpPr>
          <p:cNvPr id="4" name="Date Placeholder 3">
            <a:extLst>
              <a:ext uri="{FF2B5EF4-FFF2-40B4-BE49-F238E27FC236}">
                <a16:creationId xmlns:a16="http://schemas.microsoft.com/office/drawing/2014/main" id="{93F24663-FB95-4A0A-9D7B-2FFDBB02ACA7}"/>
              </a:ext>
            </a:extLst>
          </p:cNvPr>
          <p:cNvSpPr>
            <a:spLocks noGrp="1"/>
          </p:cNvSpPr>
          <p:nvPr>
            <p:ph type="dt" sz="half" idx="10"/>
          </p:nvPr>
        </p:nvSpPr>
        <p:spPr/>
        <p:txBody>
          <a:bodyPr/>
          <a:lstStyle/>
          <a:p>
            <a:r>
              <a:rPr lang="en-US" smtClean="0"/>
              <a:t>2020-02-16</a:t>
            </a:r>
            <a:endParaRPr lang="en-US"/>
          </a:p>
        </p:txBody>
      </p:sp>
      <p:sp>
        <p:nvSpPr>
          <p:cNvPr id="5" name="Slide Number Placeholder 4">
            <a:extLst>
              <a:ext uri="{FF2B5EF4-FFF2-40B4-BE49-F238E27FC236}">
                <a16:creationId xmlns:a16="http://schemas.microsoft.com/office/drawing/2014/main" id="{EA89A4A4-5636-4CF8-AF2C-69DA85A2D8EC}"/>
              </a:ext>
            </a:extLst>
          </p:cNvPr>
          <p:cNvSpPr>
            <a:spLocks noGrp="1"/>
          </p:cNvSpPr>
          <p:nvPr>
            <p:ph type="sldNum" sz="quarter" idx="12"/>
          </p:nvPr>
        </p:nvSpPr>
        <p:spPr/>
        <p:txBody>
          <a:bodyPr/>
          <a:lstStyle/>
          <a:p>
            <a:fld id="{830B521D-924E-41F4-8E64-3A294EC10C49}" type="slidenum">
              <a:rPr lang="en-US" smtClean="0"/>
              <a:t>74</a:t>
            </a:fld>
            <a:endParaRPr lang="en-US"/>
          </a:p>
        </p:txBody>
      </p:sp>
      <p:sp>
        <p:nvSpPr>
          <p:cNvPr id="12" name="Content Placeholder 11">
            <a:extLst>
              <a:ext uri="{FF2B5EF4-FFF2-40B4-BE49-F238E27FC236}">
                <a16:creationId xmlns:a16="http://schemas.microsoft.com/office/drawing/2014/main" id="{4FC8778A-B3AB-498B-9AE4-1B61B87F39DD}"/>
              </a:ext>
            </a:extLst>
          </p:cNvPr>
          <p:cNvSpPr>
            <a:spLocks noGrp="1"/>
          </p:cNvSpPr>
          <p:nvPr>
            <p:ph sz="half" idx="1"/>
          </p:nvPr>
        </p:nvSpPr>
        <p:spPr/>
        <p:txBody>
          <a:bodyPr anchor="ctr"/>
          <a:lstStyle/>
          <a:p>
            <a:pPr marL="0" indent="0">
              <a:buNone/>
            </a:pPr>
            <a:r>
              <a:rPr lang="en-US" dirty="0"/>
              <a:t>Can you predict whether a tower would stand, or fall based on the principle-relevant metrics?</a:t>
            </a:r>
          </a:p>
          <a:p>
            <a:endParaRPr lang="en-US" dirty="0"/>
          </a:p>
          <a:p>
            <a:endParaRPr lang="en-US" dirty="0"/>
          </a:p>
        </p:txBody>
      </p:sp>
      <p:graphicFrame>
        <p:nvGraphicFramePr>
          <p:cNvPr id="13" name="Content Placeholder 5">
            <a:extLst>
              <a:ext uri="{FF2B5EF4-FFF2-40B4-BE49-F238E27FC236}">
                <a16:creationId xmlns:a16="http://schemas.microsoft.com/office/drawing/2014/main" id="{6BEB561B-BE56-43EB-A100-F136B509CD25}"/>
              </a:ext>
            </a:extLst>
          </p:cNvPr>
          <p:cNvGraphicFramePr>
            <a:graphicFrameLocks noGrp="1"/>
          </p:cNvGraphicFramePr>
          <p:nvPr>
            <p:ph sz="half" idx="2"/>
            <p:extLst/>
          </p:nvPr>
        </p:nvGraphicFramePr>
        <p:xfrm>
          <a:off x="4038600" y="1874520"/>
          <a:ext cx="7315200" cy="3108960"/>
        </p:xfrm>
        <a:graphic>
          <a:graphicData uri="http://schemas.openxmlformats.org/drawingml/2006/table">
            <a:tbl>
              <a:tblPr firstRow="1" firstCol="1">
                <a:tableStyleId>{5C22544A-7EE6-4342-B048-85BDC9FD1C3A}</a:tableStyleId>
              </a:tblPr>
              <a:tblGrid>
                <a:gridCol w="2558393">
                  <a:extLst>
                    <a:ext uri="{9D8B030D-6E8A-4147-A177-3AD203B41FA5}">
                      <a16:colId xmlns:a16="http://schemas.microsoft.com/office/drawing/2014/main" val="2951423639"/>
                    </a:ext>
                  </a:extLst>
                </a:gridCol>
                <a:gridCol w="1190187">
                  <a:extLst>
                    <a:ext uri="{9D8B030D-6E8A-4147-A177-3AD203B41FA5}">
                      <a16:colId xmlns:a16="http://schemas.microsoft.com/office/drawing/2014/main" val="2496844305"/>
                    </a:ext>
                  </a:extLst>
                </a:gridCol>
                <a:gridCol w="895185">
                  <a:extLst>
                    <a:ext uri="{9D8B030D-6E8A-4147-A177-3AD203B41FA5}">
                      <a16:colId xmlns:a16="http://schemas.microsoft.com/office/drawing/2014/main" val="3694909896"/>
                    </a:ext>
                  </a:extLst>
                </a:gridCol>
                <a:gridCol w="996910">
                  <a:extLst>
                    <a:ext uri="{9D8B030D-6E8A-4147-A177-3AD203B41FA5}">
                      <a16:colId xmlns:a16="http://schemas.microsoft.com/office/drawing/2014/main" val="3173358077"/>
                    </a:ext>
                  </a:extLst>
                </a:gridCol>
                <a:gridCol w="1220706">
                  <a:extLst>
                    <a:ext uri="{9D8B030D-6E8A-4147-A177-3AD203B41FA5}">
                      <a16:colId xmlns:a16="http://schemas.microsoft.com/office/drawing/2014/main" val="976980359"/>
                    </a:ext>
                  </a:extLst>
                </a:gridCol>
                <a:gridCol w="453819">
                  <a:extLst>
                    <a:ext uri="{9D8B030D-6E8A-4147-A177-3AD203B41FA5}">
                      <a16:colId xmlns:a16="http://schemas.microsoft.com/office/drawing/2014/main" val="3106733120"/>
                    </a:ext>
                  </a:extLst>
                </a:gridCol>
              </a:tblGrid>
              <a:tr h="621792">
                <a:tc>
                  <a:txBody>
                    <a:bodyPr/>
                    <a:lstStyle/>
                    <a:p>
                      <a:pPr marL="0" marR="0" algn="l">
                        <a:lnSpc>
                          <a:spcPct val="107000"/>
                        </a:lnSpc>
                        <a:spcBef>
                          <a:spcPts val="0"/>
                        </a:spcBef>
                        <a:spcAft>
                          <a:spcPts val="0"/>
                        </a:spcAft>
                      </a:pPr>
                      <a:r>
                        <a:rPr lang="en-US" sz="2400" dirty="0">
                          <a:effectLst/>
                        </a:rPr>
                        <a:t>Coefficient</a:t>
                      </a:r>
                      <a:endParaRPr lang="en-US" sz="2400" dirty="0">
                        <a:effectLst/>
                        <a:latin typeface="Segoe UI Light" panose="020B0502040204020203" pitchFamily="34" charset="0"/>
                        <a:ea typeface="Times New Roman" panose="02020603050405020304" pitchFamily="18" charset="0"/>
                        <a:cs typeface="Times New Roman" panose="02020603050405020304" pitchFamily="18" charset="0"/>
                      </a:endParaRPr>
                    </a:p>
                  </a:txBody>
                  <a:tcPr marL="24490" marR="24490" marT="0" marB="0" anchor="ctr">
                    <a:solidFill>
                      <a:schemeClr val="bg2">
                        <a:lumMod val="50000"/>
                      </a:schemeClr>
                    </a:solidFill>
                  </a:tcPr>
                </a:tc>
                <a:tc>
                  <a:txBody>
                    <a:bodyPr/>
                    <a:lstStyle/>
                    <a:p>
                      <a:pPr marL="0" marR="0" algn="ctr">
                        <a:lnSpc>
                          <a:spcPct val="107000"/>
                        </a:lnSpc>
                        <a:spcBef>
                          <a:spcPts val="0"/>
                        </a:spcBef>
                        <a:spcAft>
                          <a:spcPts val="0"/>
                        </a:spcAft>
                      </a:pPr>
                      <a:r>
                        <a:rPr lang="en-US" sz="2400" dirty="0">
                          <a:effectLst/>
                        </a:rPr>
                        <a:t>B</a:t>
                      </a:r>
                      <a:endParaRPr lang="en-US" sz="2400" dirty="0">
                        <a:effectLst/>
                        <a:latin typeface="Segoe UI Light" panose="020B0502040204020203" pitchFamily="34" charset="0"/>
                        <a:ea typeface="Times New Roman" panose="02020603050405020304" pitchFamily="18" charset="0"/>
                        <a:cs typeface="Times New Roman" panose="02020603050405020304" pitchFamily="18" charset="0"/>
                      </a:endParaRPr>
                    </a:p>
                  </a:txBody>
                  <a:tcPr marL="24490" marR="24490" marT="0" marB="0" anchor="ctr">
                    <a:solidFill>
                      <a:schemeClr val="bg2">
                        <a:lumMod val="50000"/>
                      </a:schemeClr>
                    </a:solidFill>
                  </a:tcPr>
                </a:tc>
                <a:tc>
                  <a:txBody>
                    <a:bodyPr/>
                    <a:lstStyle/>
                    <a:p>
                      <a:pPr marL="0" marR="0" algn="ctr">
                        <a:lnSpc>
                          <a:spcPct val="107000"/>
                        </a:lnSpc>
                        <a:spcBef>
                          <a:spcPts val="0"/>
                        </a:spcBef>
                        <a:spcAft>
                          <a:spcPts val="0"/>
                        </a:spcAft>
                      </a:pPr>
                      <a:r>
                        <a:rPr lang="en-US" sz="2400" dirty="0">
                          <a:effectLst/>
                        </a:rPr>
                        <a:t>SE B</a:t>
                      </a:r>
                      <a:endParaRPr lang="en-US" sz="2400" dirty="0">
                        <a:effectLst/>
                        <a:latin typeface="Segoe UI Light" panose="020B0502040204020203" pitchFamily="34" charset="0"/>
                        <a:ea typeface="Times New Roman" panose="02020603050405020304" pitchFamily="18" charset="0"/>
                        <a:cs typeface="Times New Roman" panose="02020603050405020304" pitchFamily="18" charset="0"/>
                      </a:endParaRPr>
                    </a:p>
                  </a:txBody>
                  <a:tcPr marL="24490" marR="24490" marT="0" marB="0" anchor="ctr">
                    <a:solidFill>
                      <a:schemeClr val="bg2">
                        <a:lumMod val="50000"/>
                      </a:schemeClr>
                    </a:solidFill>
                  </a:tcPr>
                </a:tc>
                <a:tc>
                  <a:txBody>
                    <a:bodyPr/>
                    <a:lstStyle/>
                    <a:p>
                      <a:pPr marL="0" marR="0" algn="ctr">
                        <a:lnSpc>
                          <a:spcPct val="107000"/>
                        </a:lnSpc>
                        <a:spcBef>
                          <a:spcPts val="0"/>
                        </a:spcBef>
                        <a:spcAft>
                          <a:spcPts val="0"/>
                        </a:spcAft>
                      </a:pPr>
                      <a:r>
                        <a:rPr lang="el-GR" sz="2400" i="1" dirty="0">
                          <a:effectLst/>
                        </a:rPr>
                        <a:t>β</a:t>
                      </a:r>
                      <a:endParaRPr lang="en-US" sz="2400" i="1" dirty="0">
                        <a:effectLst/>
                        <a:latin typeface="Segoe UI Light" panose="020B0502040204020203" pitchFamily="34" charset="0"/>
                        <a:ea typeface="Times New Roman" panose="02020603050405020304" pitchFamily="18" charset="0"/>
                        <a:cs typeface="Times New Roman" panose="02020603050405020304" pitchFamily="18" charset="0"/>
                      </a:endParaRPr>
                    </a:p>
                  </a:txBody>
                  <a:tcPr marL="24490" marR="24490" marT="0" marB="0" anchor="ctr">
                    <a:solidFill>
                      <a:schemeClr val="bg2">
                        <a:lumMod val="50000"/>
                      </a:schemeClr>
                    </a:solidFill>
                  </a:tcPr>
                </a:tc>
                <a:tc gridSpan="2">
                  <a:txBody>
                    <a:bodyPr/>
                    <a:lstStyle/>
                    <a:p>
                      <a:pPr marL="0" marR="0" algn="ctr">
                        <a:lnSpc>
                          <a:spcPct val="107000"/>
                        </a:lnSpc>
                        <a:spcBef>
                          <a:spcPts val="0"/>
                        </a:spcBef>
                        <a:spcAft>
                          <a:spcPts val="0"/>
                        </a:spcAft>
                      </a:pPr>
                      <a:r>
                        <a:rPr lang="en-US" sz="2400" i="1" dirty="0">
                          <a:effectLst/>
                        </a:rPr>
                        <a:t>p</a:t>
                      </a:r>
                      <a:endParaRPr lang="en-US" sz="2400" i="1" dirty="0">
                        <a:effectLst/>
                        <a:latin typeface="Segoe UI Light" panose="020B0502040204020203" pitchFamily="34" charset="0"/>
                        <a:ea typeface="Times New Roman" panose="02020603050405020304" pitchFamily="18" charset="0"/>
                        <a:cs typeface="Times New Roman" panose="02020603050405020304" pitchFamily="18" charset="0"/>
                      </a:endParaRPr>
                    </a:p>
                  </a:txBody>
                  <a:tcPr marL="24490" marR="24490" marT="0" marB="0" anchor="ctr">
                    <a:solidFill>
                      <a:schemeClr val="bg2">
                        <a:lumMod val="50000"/>
                      </a:schemeClr>
                    </a:solidFill>
                  </a:tcPr>
                </a:tc>
                <a:tc hMerge="1">
                  <a:txBody>
                    <a:bodyPr/>
                    <a:lstStyle/>
                    <a:p>
                      <a:endParaRPr lang="en-US"/>
                    </a:p>
                  </a:txBody>
                  <a:tcPr/>
                </a:tc>
                <a:extLst>
                  <a:ext uri="{0D108BD9-81ED-4DB2-BD59-A6C34878D82A}">
                    <a16:rowId xmlns:a16="http://schemas.microsoft.com/office/drawing/2014/main" val="1496143018"/>
                  </a:ext>
                </a:extLst>
              </a:tr>
              <a:tr h="621792">
                <a:tc>
                  <a:txBody>
                    <a:bodyPr/>
                    <a:lstStyle/>
                    <a:p>
                      <a:pPr marL="0" marR="0" algn="l">
                        <a:lnSpc>
                          <a:spcPct val="107000"/>
                        </a:lnSpc>
                        <a:spcBef>
                          <a:spcPts val="0"/>
                        </a:spcBef>
                        <a:spcAft>
                          <a:spcPts val="0"/>
                        </a:spcAft>
                      </a:pPr>
                      <a:r>
                        <a:rPr lang="en-US" sz="2400" dirty="0">
                          <a:effectLst/>
                        </a:rPr>
                        <a:t>(Intercept)</a:t>
                      </a:r>
                      <a:endParaRPr lang="en-US" sz="2400" dirty="0">
                        <a:effectLst/>
                        <a:latin typeface="Segoe UI Light" panose="020B0502040204020203" pitchFamily="34" charset="0"/>
                        <a:ea typeface="Times New Roman" panose="02020603050405020304" pitchFamily="18" charset="0"/>
                        <a:cs typeface="Times New Roman" panose="02020603050405020304" pitchFamily="18" charset="0"/>
                      </a:endParaRPr>
                    </a:p>
                  </a:txBody>
                  <a:tcPr marL="24490" marR="24490" marT="0" marB="0" anchor="ctr">
                    <a:solidFill>
                      <a:schemeClr val="bg2">
                        <a:lumMod val="50000"/>
                      </a:schemeClr>
                    </a:solidFill>
                  </a:tcPr>
                </a:tc>
                <a:tc>
                  <a:txBody>
                    <a:bodyPr/>
                    <a:lstStyle/>
                    <a:p>
                      <a:pPr marL="0" marR="0" algn="r">
                        <a:lnSpc>
                          <a:spcPct val="107000"/>
                        </a:lnSpc>
                        <a:spcBef>
                          <a:spcPts val="0"/>
                        </a:spcBef>
                        <a:spcAft>
                          <a:spcPts val="0"/>
                        </a:spcAft>
                      </a:pPr>
                      <a:r>
                        <a:rPr lang="en-US" sz="2400" dirty="0">
                          <a:effectLst/>
                        </a:rPr>
                        <a:t>1.08</a:t>
                      </a:r>
                      <a:endParaRPr lang="en-US" sz="2400" dirty="0">
                        <a:effectLst/>
                        <a:latin typeface="Segoe UI Light" panose="020B0502040204020203" pitchFamily="34" charset="0"/>
                        <a:ea typeface="Times New Roman" panose="02020603050405020304" pitchFamily="18" charset="0"/>
                        <a:cs typeface="Times New Roman" panose="02020603050405020304" pitchFamily="18" charset="0"/>
                      </a:endParaRPr>
                    </a:p>
                  </a:txBody>
                  <a:tcPr marL="24490" marR="24490" marT="0" marB="0" anchor="ctr">
                    <a:solidFill>
                      <a:schemeClr val="bg2"/>
                    </a:solidFill>
                  </a:tcPr>
                </a:tc>
                <a:tc>
                  <a:txBody>
                    <a:bodyPr/>
                    <a:lstStyle/>
                    <a:p>
                      <a:pPr marL="0" marR="0" algn="r">
                        <a:lnSpc>
                          <a:spcPct val="107000"/>
                        </a:lnSpc>
                        <a:spcBef>
                          <a:spcPts val="0"/>
                        </a:spcBef>
                        <a:spcAft>
                          <a:spcPts val="0"/>
                        </a:spcAft>
                      </a:pPr>
                      <a:r>
                        <a:rPr lang="en-US" sz="2400" dirty="0">
                          <a:effectLst/>
                        </a:rPr>
                        <a:t>0.45</a:t>
                      </a:r>
                      <a:endParaRPr lang="en-US" sz="2400" dirty="0">
                        <a:effectLst/>
                        <a:latin typeface="Segoe UI Light" panose="020B0502040204020203" pitchFamily="34" charset="0"/>
                        <a:ea typeface="Times New Roman" panose="02020603050405020304" pitchFamily="18" charset="0"/>
                        <a:cs typeface="Times New Roman" panose="02020603050405020304" pitchFamily="18" charset="0"/>
                      </a:endParaRPr>
                    </a:p>
                  </a:txBody>
                  <a:tcPr marL="24490" marR="24490" marT="0" marB="0" anchor="ctr">
                    <a:solidFill>
                      <a:schemeClr val="bg2"/>
                    </a:solidFill>
                  </a:tcPr>
                </a:tc>
                <a:tc>
                  <a:txBody>
                    <a:bodyPr/>
                    <a:lstStyle/>
                    <a:p>
                      <a:pPr marL="0" marR="0" algn="r">
                        <a:lnSpc>
                          <a:spcPct val="107000"/>
                        </a:lnSpc>
                        <a:spcBef>
                          <a:spcPts val="0"/>
                        </a:spcBef>
                        <a:spcAft>
                          <a:spcPts val="0"/>
                        </a:spcAft>
                      </a:pPr>
                      <a:r>
                        <a:rPr lang="en-US" sz="2400" dirty="0">
                          <a:effectLst/>
                        </a:rPr>
                        <a:t>1.75</a:t>
                      </a:r>
                      <a:endParaRPr lang="en-US" sz="2400" dirty="0">
                        <a:effectLst/>
                        <a:latin typeface="Segoe UI Light" panose="020B0502040204020203" pitchFamily="34" charset="0"/>
                        <a:ea typeface="Times New Roman" panose="02020603050405020304" pitchFamily="18" charset="0"/>
                        <a:cs typeface="Times New Roman" panose="02020603050405020304" pitchFamily="18" charset="0"/>
                      </a:endParaRPr>
                    </a:p>
                  </a:txBody>
                  <a:tcPr marL="24490" marR="24490" marT="0" marB="0" anchor="ctr">
                    <a:solidFill>
                      <a:schemeClr val="bg2"/>
                    </a:solidFill>
                  </a:tcPr>
                </a:tc>
                <a:tc gridSpan="2">
                  <a:txBody>
                    <a:bodyPr/>
                    <a:lstStyle/>
                    <a:p>
                      <a:pPr marL="0" marR="0" algn="ctr">
                        <a:lnSpc>
                          <a:spcPct val="107000"/>
                        </a:lnSpc>
                        <a:spcBef>
                          <a:spcPts val="0"/>
                        </a:spcBef>
                        <a:spcAft>
                          <a:spcPts val="0"/>
                        </a:spcAft>
                      </a:pPr>
                      <a:r>
                        <a:rPr lang="en-US" sz="2400" dirty="0">
                          <a:effectLst/>
                        </a:rPr>
                        <a:t>-</a:t>
                      </a:r>
                      <a:endParaRPr lang="en-US" sz="2400" dirty="0">
                        <a:effectLst/>
                        <a:latin typeface="Segoe UI Light" panose="020B0502040204020203" pitchFamily="34" charset="0"/>
                        <a:ea typeface="Times New Roman" panose="02020603050405020304" pitchFamily="18" charset="0"/>
                        <a:cs typeface="Times New Roman" panose="02020603050405020304" pitchFamily="18" charset="0"/>
                      </a:endParaRPr>
                    </a:p>
                  </a:txBody>
                  <a:tcPr marL="24490" marR="24490" marT="0" marB="0" anchor="ctr">
                    <a:solidFill>
                      <a:schemeClr val="bg2"/>
                    </a:solidFill>
                  </a:tcPr>
                </a:tc>
                <a:tc hMerge="1">
                  <a:txBody>
                    <a:bodyPr/>
                    <a:lstStyle/>
                    <a:p>
                      <a:endParaRPr lang="en-US"/>
                    </a:p>
                  </a:txBody>
                  <a:tcPr/>
                </a:tc>
                <a:extLst>
                  <a:ext uri="{0D108BD9-81ED-4DB2-BD59-A6C34878D82A}">
                    <a16:rowId xmlns:a16="http://schemas.microsoft.com/office/drawing/2014/main" val="443760731"/>
                  </a:ext>
                </a:extLst>
              </a:tr>
              <a:tr h="621792">
                <a:tc>
                  <a:txBody>
                    <a:bodyPr/>
                    <a:lstStyle/>
                    <a:p>
                      <a:pPr marL="0" marR="0" algn="l">
                        <a:lnSpc>
                          <a:spcPct val="107000"/>
                        </a:lnSpc>
                        <a:spcBef>
                          <a:spcPts val="0"/>
                        </a:spcBef>
                        <a:spcAft>
                          <a:spcPts val="0"/>
                        </a:spcAft>
                      </a:pPr>
                      <a:r>
                        <a:rPr lang="en-US" sz="2400" dirty="0">
                          <a:effectLst/>
                        </a:rPr>
                        <a:t>Base Width</a:t>
                      </a:r>
                      <a:endParaRPr lang="en-US" sz="2400" dirty="0">
                        <a:effectLst/>
                        <a:latin typeface="Segoe UI Light" panose="020B0502040204020203" pitchFamily="34" charset="0"/>
                        <a:ea typeface="Times New Roman" panose="02020603050405020304" pitchFamily="18" charset="0"/>
                        <a:cs typeface="Times New Roman" panose="02020603050405020304" pitchFamily="18" charset="0"/>
                      </a:endParaRPr>
                    </a:p>
                  </a:txBody>
                  <a:tcPr marL="24490" marR="24490" marT="0" marB="0" anchor="ctr">
                    <a:solidFill>
                      <a:schemeClr val="accent3"/>
                    </a:solidFill>
                  </a:tcPr>
                </a:tc>
                <a:tc>
                  <a:txBody>
                    <a:bodyPr/>
                    <a:lstStyle/>
                    <a:p>
                      <a:pPr marL="0" marR="0" algn="r">
                        <a:lnSpc>
                          <a:spcPct val="107000"/>
                        </a:lnSpc>
                        <a:spcBef>
                          <a:spcPts val="0"/>
                        </a:spcBef>
                        <a:spcAft>
                          <a:spcPts val="0"/>
                        </a:spcAft>
                      </a:pPr>
                      <a:r>
                        <a:rPr lang="en-US" sz="2400" dirty="0">
                          <a:effectLst/>
                        </a:rPr>
                        <a:t>0.14</a:t>
                      </a:r>
                      <a:endParaRPr lang="en-US" sz="2400" dirty="0">
                        <a:effectLst/>
                        <a:latin typeface="Segoe UI Light" panose="020B0502040204020203" pitchFamily="34" charset="0"/>
                        <a:ea typeface="Times New Roman" panose="02020603050405020304" pitchFamily="18" charset="0"/>
                        <a:cs typeface="Times New Roman" panose="02020603050405020304" pitchFamily="18" charset="0"/>
                      </a:endParaRPr>
                    </a:p>
                  </a:txBody>
                  <a:tcPr marL="24490" marR="24490" marT="0" marB="0" anchor="ctr">
                    <a:solidFill>
                      <a:schemeClr val="accent3">
                        <a:lumMod val="20000"/>
                        <a:lumOff val="80000"/>
                      </a:schemeClr>
                    </a:solidFill>
                  </a:tcPr>
                </a:tc>
                <a:tc>
                  <a:txBody>
                    <a:bodyPr/>
                    <a:lstStyle/>
                    <a:p>
                      <a:pPr marL="0" marR="0" algn="r">
                        <a:lnSpc>
                          <a:spcPct val="107000"/>
                        </a:lnSpc>
                        <a:spcBef>
                          <a:spcPts val="0"/>
                        </a:spcBef>
                        <a:spcAft>
                          <a:spcPts val="0"/>
                        </a:spcAft>
                      </a:pPr>
                      <a:r>
                        <a:rPr lang="en-US" sz="2400" dirty="0">
                          <a:effectLst/>
                        </a:rPr>
                        <a:t>0.03</a:t>
                      </a:r>
                      <a:endParaRPr lang="en-US" sz="2400" dirty="0">
                        <a:effectLst/>
                        <a:latin typeface="Segoe UI Light" panose="020B0502040204020203" pitchFamily="34" charset="0"/>
                        <a:ea typeface="Times New Roman" panose="02020603050405020304" pitchFamily="18" charset="0"/>
                        <a:cs typeface="Times New Roman" panose="02020603050405020304" pitchFamily="18" charset="0"/>
                      </a:endParaRPr>
                    </a:p>
                  </a:txBody>
                  <a:tcPr marL="24490" marR="24490" marT="0" marB="0" anchor="ctr">
                    <a:solidFill>
                      <a:schemeClr val="accent3">
                        <a:lumMod val="20000"/>
                        <a:lumOff val="80000"/>
                      </a:schemeClr>
                    </a:solidFill>
                  </a:tcPr>
                </a:tc>
                <a:tc>
                  <a:txBody>
                    <a:bodyPr/>
                    <a:lstStyle/>
                    <a:p>
                      <a:pPr marL="0" marR="0" algn="r">
                        <a:lnSpc>
                          <a:spcPct val="107000"/>
                        </a:lnSpc>
                        <a:spcBef>
                          <a:spcPts val="0"/>
                        </a:spcBef>
                        <a:spcAft>
                          <a:spcPts val="0"/>
                        </a:spcAft>
                      </a:pPr>
                      <a:r>
                        <a:rPr lang="en-US" sz="2400" dirty="0">
                          <a:effectLst/>
                        </a:rPr>
                        <a:t>0.19</a:t>
                      </a:r>
                      <a:endParaRPr lang="en-US" sz="2400" dirty="0">
                        <a:effectLst/>
                        <a:latin typeface="Segoe UI Light" panose="020B0502040204020203" pitchFamily="34" charset="0"/>
                        <a:ea typeface="Times New Roman" panose="02020603050405020304" pitchFamily="18" charset="0"/>
                        <a:cs typeface="Times New Roman" panose="02020603050405020304" pitchFamily="18" charset="0"/>
                      </a:endParaRPr>
                    </a:p>
                  </a:txBody>
                  <a:tcPr marL="24490" marR="24490" marT="0" marB="0" anchor="ctr">
                    <a:solidFill>
                      <a:schemeClr val="accent3">
                        <a:lumMod val="20000"/>
                        <a:lumOff val="80000"/>
                      </a:schemeClr>
                    </a:solidFill>
                  </a:tcPr>
                </a:tc>
                <a:tc>
                  <a:txBody>
                    <a:bodyPr/>
                    <a:lstStyle/>
                    <a:p>
                      <a:pPr marL="0" marR="0" algn="r">
                        <a:lnSpc>
                          <a:spcPct val="107000"/>
                        </a:lnSpc>
                        <a:spcBef>
                          <a:spcPts val="0"/>
                        </a:spcBef>
                        <a:spcAft>
                          <a:spcPts val="0"/>
                        </a:spcAft>
                      </a:pPr>
                      <a:r>
                        <a:rPr lang="en-US" sz="2400" dirty="0">
                          <a:effectLst/>
                        </a:rPr>
                        <a:t>&lt; 0.001 </a:t>
                      </a:r>
                      <a:endParaRPr lang="en-US" sz="2400" dirty="0">
                        <a:effectLst/>
                        <a:latin typeface="Segoe UI Light" panose="020B0502040204020203" pitchFamily="34" charset="0"/>
                        <a:ea typeface="Times New Roman" panose="02020603050405020304" pitchFamily="18" charset="0"/>
                        <a:cs typeface="Times New Roman" panose="02020603050405020304" pitchFamily="18" charset="0"/>
                      </a:endParaRPr>
                    </a:p>
                  </a:txBody>
                  <a:tcPr marL="24490" marR="24490" marT="0" marB="0" anchor="ctr">
                    <a:solidFill>
                      <a:schemeClr val="accent3">
                        <a:lumMod val="20000"/>
                        <a:lumOff val="80000"/>
                      </a:schemeClr>
                    </a:solidFill>
                  </a:tcPr>
                </a:tc>
                <a:tc>
                  <a:txBody>
                    <a:bodyPr/>
                    <a:lstStyle/>
                    <a:p>
                      <a:pPr marL="0" marR="0" algn="l">
                        <a:lnSpc>
                          <a:spcPct val="107000"/>
                        </a:lnSpc>
                        <a:spcBef>
                          <a:spcPts val="0"/>
                        </a:spcBef>
                        <a:spcAft>
                          <a:spcPts val="0"/>
                        </a:spcAft>
                      </a:pPr>
                      <a:r>
                        <a:rPr lang="en-US" sz="2400" dirty="0">
                          <a:effectLst/>
                        </a:rPr>
                        <a:t>***</a:t>
                      </a:r>
                      <a:endParaRPr lang="en-US" sz="2400" dirty="0">
                        <a:effectLst/>
                        <a:latin typeface="Segoe UI Light" panose="020B0502040204020203" pitchFamily="34" charset="0"/>
                        <a:ea typeface="Times New Roman" panose="02020603050405020304" pitchFamily="18" charset="0"/>
                        <a:cs typeface="Times New Roman" panose="02020603050405020304" pitchFamily="18" charset="0"/>
                      </a:endParaRPr>
                    </a:p>
                  </a:txBody>
                  <a:tcPr marL="0" marR="0" marT="0" marB="0" anchor="ctr">
                    <a:solidFill>
                      <a:schemeClr val="accent3">
                        <a:lumMod val="20000"/>
                        <a:lumOff val="80000"/>
                      </a:schemeClr>
                    </a:solidFill>
                  </a:tcPr>
                </a:tc>
                <a:extLst>
                  <a:ext uri="{0D108BD9-81ED-4DB2-BD59-A6C34878D82A}">
                    <a16:rowId xmlns:a16="http://schemas.microsoft.com/office/drawing/2014/main" val="3070445076"/>
                  </a:ext>
                </a:extLst>
              </a:tr>
              <a:tr h="621792">
                <a:tc>
                  <a:txBody>
                    <a:bodyPr/>
                    <a:lstStyle/>
                    <a:p>
                      <a:pPr marL="0" marR="0" algn="l">
                        <a:lnSpc>
                          <a:spcPct val="107000"/>
                        </a:lnSpc>
                        <a:spcBef>
                          <a:spcPts val="0"/>
                        </a:spcBef>
                        <a:spcAft>
                          <a:spcPts val="0"/>
                        </a:spcAft>
                      </a:pPr>
                      <a:r>
                        <a:rPr lang="en-US" sz="2400" dirty="0">
                          <a:effectLst/>
                        </a:rPr>
                        <a:t>COM Height</a:t>
                      </a:r>
                      <a:endParaRPr lang="en-US" sz="2400" dirty="0">
                        <a:effectLst/>
                        <a:latin typeface="Segoe UI Light" panose="020B0502040204020203" pitchFamily="34" charset="0"/>
                        <a:ea typeface="Times New Roman" panose="02020603050405020304" pitchFamily="18" charset="0"/>
                        <a:cs typeface="Times New Roman" panose="02020603050405020304" pitchFamily="18" charset="0"/>
                      </a:endParaRPr>
                    </a:p>
                  </a:txBody>
                  <a:tcPr marL="24490" marR="24490" marT="0" marB="0" anchor="ctr"/>
                </a:tc>
                <a:tc>
                  <a:txBody>
                    <a:bodyPr/>
                    <a:lstStyle/>
                    <a:p>
                      <a:pPr marL="0" marR="0" algn="r">
                        <a:lnSpc>
                          <a:spcPct val="107000"/>
                        </a:lnSpc>
                        <a:spcBef>
                          <a:spcPts val="0"/>
                        </a:spcBef>
                        <a:spcAft>
                          <a:spcPts val="0"/>
                        </a:spcAft>
                      </a:pPr>
                      <a:r>
                        <a:rPr lang="en-US" sz="2400" dirty="0">
                          <a:effectLst/>
                        </a:rPr>
                        <a:t>-0.05</a:t>
                      </a:r>
                      <a:endParaRPr lang="en-US" sz="2400" dirty="0">
                        <a:effectLst/>
                        <a:latin typeface="Segoe UI Light" panose="020B0502040204020203" pitchFamily="34" charset="0"/>
                        <a:ea typeface="Times New Roman" panose="02020603050405020304" pitchFamily="18" charset="0"/>
                        <a:cs typeface="Times New Roman" panose="02020603050405020304" pitchFamily="18" charset="0"/>
                      </a:endParaRPr>
                    </a:p>
                  </a:txBody>
                  <a:tcPr marL="24490" marR="24490" marT="0" marB="0" anchor="ctr">
                    <a:solidFill>
                      <a:schemeClr val="accent1">
                        <a:lumMod val="20000"/>
                        <a:lumOff val="80000"/>
                      </a:schemeClr>
                    </a:solidFill>
                  </a:tcPr>
                </a:tc>
                <a:tc>
                  <a:txBody>
                    <a:bodyPr/>
                    <a:lstStyle/>
                    <a:p>
                      <a:pPr marL="0" marR="0" algn="r">
                        <a:lnSpc>
                          <a:spcPct val="107000"/>
                        </a:lnSpc>
                        <a:spcBef>
                          <a:spcPts val="0"/>
                        </a:spcBef>
                        <a:spcAft>
                          <a:spcPts val="0"/>
                        </a:spcAft>
                      </a:pPr>
                      <a:r>
                        <a:rPr lang="en-US" sz="2400" dirty="0">
                          <a:effectLst/>
                        </a:rPr>
                        <a:t>0.05</a:t>
                      </a:r>
                      <a:endParaRPr lang="en-US" sz="2400" dirty="0">
                        <a:effectLst/>
                        <a:latin typeface="Segoe UI Light" panose="020B0502040204020203" pitchFamily="34" charset="0"/>
                        <a:ea typeface="Times New Roman" panose="02020603050405020304" pitchFamily="18" charset="0"/>
                        <a:cs typeface="Times New Roman" panose="02020603050405020304" pitchFamily="18" charset="0"/>
                      </a:endParaRPr>
                    </a:p>
                  </a:txBody>
                  <a:tcPr marL="24490" marR="24490" marT="0" marB="0" anchor="ctr">
                    <a:solidFill>
                      <a:schemeClr val="accent1">
                        <a:lumMod val="20000"/>
                        <a:lumOff val="80000"/>
                      </a:schemeClr>
                    </a:solidFill>
                  </a:tcPr>
                </a:tc>
                <a:tc>
                  <a:txBody>
                    <a:bodyPr/>
                    <a:lstStyle/>
                    <a:p>
                      <a:pPr marL="0" marR="0" algn="r">
                        <a:lnSpc>
                          <a:spcPct val="107000"/>
                        </a:lnSpc>
                        <a:spcBef>
                          <a:spcPts val="0"/>
                        </a:spcBef>
                        <a:spcAft>
                          <a:spcPts val="0"/>
                        </a:spcAft>
                      </a:pPr>
                      <a:r>
                        <a:rPr lang="en-US" sz="2400" dirty="0">
                          <a:effectLst/>
                        </a:rPr>
                        <a:t>-0.04</a:t>
                      </a:r>
                      <a:endParaRPr lang="en-US" sz="2400" dirty="0">
                        <a:effectLst/>
                        <a:latin typeface="Segoe UI Light" panose="020B0502040204020203" pitchFamily="34" charset="0"/>
                        <a:ea typeface="Times New Roman" panose="02020603050405020304" pitchFamily="18" charset="0"/>
                        <a:cs typeface="Times New Roman" panose="02020603050405020304" pitchFamily="18" charset="0"/>
                      </a:endParaRPr>
                    </a:p>
                  </a:txBody>
                  <a:tcPr marL="24490" marR="24490" marT="0" marB="0" anchor="ctr">
                    <a:solidFill>
                      <a:schemeClr val="accent1">
                        <a:lumMod val="20000"/>
                        <a:lumOff val="80000"/>
                      </a:schemeClr>
                    </a:solidFill>
                  </a:tcPr>
                </a:tc>
                <a:tc>
                  <a:txBody>
                    <a:bodyPr/>
                    <a:lstStyle/>
                    <a:p>
                      <a:pPr marL="0" marR="0" algn="r">
                        <a:lnSpc>
                          <a:spcPct val="107000"/>
                        </a:lnSpc>
                        <a:spcBef>
                          <a:spcPts val="0"/>
                        </a:spcBef>
                        <a:spcAft>
                          <a:spcPts val="0"/>
                        </a:spcAft>
                      </a:pPr>
                      <a:r>
                        <a:rPr lang="en-US" sz="2400" dirty="0">
                          <a:effectLst/>
                        </a:rPr>
                        <a:t>0.295</a:t>
                      </a:r>
                      <a:endParaRPr lang="en-US" sz="2400" dirty="0">
                        <a:effectLst/>
                        <a:latin typeface="Segoe UI Light" panose="020B0502040204020203" pitchFamily="34" charset="0"/>
                        <a:ea typeface="Times New Roman" panose="02020603050405020304" pitchFamily="18" charset="0"/>
                        <a:cs typeface="Times New Roman" panose="02020603050405020304" pitchFamily="18" charset="0"/>
                      </a:endParaRPr>
                    </a:p>
                  </a:txBody>
                  <a:tcPr marL="24490" marR="24490" marT="0" marB="0" anchor="ctr">
                    <a:solidFill>
                      <a:schemeClr val="accent1">
                        <a:lumMod val="20000"/>
                        <a:lumOff val="80000"/>
                      </a:schemeClr>
                    </a:solidFill>
                  </a:tcPr>
                </a:tc>
                <a:tc>
                  <a:txBody>
                    <a:bodyPr/>
                    <a:lstStyle/>
                    <a:p>
                      <a:pPr>
                        <a:lnSpc>
                          <a:spcPct val="107000"/>
                        </a:lnSpc>
                      </a:pPr>
                      <a:endParaRPr lang="en-US" sz="3200" dirty="0">
                        <a:effectLst/>
                        <a:latin typeface="Calibri" panose="020F0502020204030204" pitchFamily="34"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1268869977"/>
                  </a:ext>
                </a:extLst>
              </a:tr>
              <a:tr h="621792">
                <a:tc>
                  <a:txBody>
                    <a:bodyPr/>
                    <a:lstStyle/>
                    <a:p>
                      <a:pPr marL="0" marR="0" algn="l">
                        <a:lnSpc>
                          <a:spcPct val="107000"/>
                        </a:lnSpc>
                        <a:spcBef>
                          <a:spcPts val="0"/>
                        </a:spcBef>
                        <a:spcAft>
                          <a:spcPts val="0"/>
                        </a:spcAft>
                      </a:pPr>
                      <a:r>
                        <a:rPr lang="en-US" sz="2400" dirty="0">
                          <a:effectLst/>
                        </a:rPr>
                        <a:t>Symmetry Angle</a:t>
                      </a:r>
                      <a:endParaRPr lang="en-US" sz="2400" dirty="0">
                        <a:effectLst/>
                        <a:latin typeface="Segoe UI Light" panose="020B0502040204020203" pitchFamily="34" charset="0"/>
                        <a:ea typeface="Times New Roman" panose="02020603050405020304" pitchFamily="18" charset="0"/>
                        <a:cs typeface="Times New Roman" panose="02020603050405020304" pitchFamily="18" charset="0"/>
                      </a:endParaRPr>
                    </a:p>
                  </a:txBody>
                  <a:tcPr marL="24490" marR="24490" marT="0" marB="0" anchor="ctr">
                    <a:solidFill>
                      <a:schemeClr val="accent2"/>
                    </a:solidFill>
                  </a:tcPr>
                </a:tc>
                <a:tc>
                  <a:txBody>
                    <a:bodyPr/>
                    <a:lstStyle/>
                    <a:p>
                      <a:pPr marL="0" marR="0" algn="r">
                        <a:lnSpc>
                          <a:spcPct val="107000"/>
                        </a:lnSpc>
                        <a:spcBef>
                          <a:spcPts val="0"/>
                        </a:spcBef>
                        <a:spcAft>
                          <a:spcPts val="0"/>
                        </a:spcAft>
                      </a:pPr>
                      <a:r>
                        <a:rPr lang="en-US" sz="2400" dirty="0">
                          <a:effectLst/>
                        </a:rPr>
                        <a:t>0.05</a:t>
                      </a:r>
                      <a:endParaRPr lang="en-US" sz="2400" dirty="0">
                        <a:effectLst/>
                        <a:latin typeface="Segoe UI Light" panose="020B0502040204020203" pitchFamily="34" charset="0"/>
                        <a:ea typeface="Times New Roman" panose="02020603050405020304" pitchFamily="18" charset="0"/>
                        <a:cs typeface="Times New Roman" panose="02020603050405020304" pitchFamily="18" charset="0"/>
                      </a:endParaRPr>
                    </a:p>
                  </a:txBody>
                  <a:tcPr marL="24490" marR="24490" marT="0" marB="0" anchor="ctr">
                    <a:solidFill>
                      <a:schemeClr val="accent2">
                        <a:lumMod val="20000"/>
                        <a:lumOff val="80000"/>
                      </a:schemeClr>
                    </a:solidFill>
                  </a:tcPr>
                </a:tc>
                <a:tc>
                  <a:txBody>
                    <a:bodyPr/>
                    <a:lstStyle/>
                    <a:p>
                      <a:pPr marL="0" marR="0" algn="r">
                        <a:lnSpc>
                          <a:spcPct val="107000"/>
                        </a:lnSpc>
                        <a:spcBef>
                          <a:spcPts val="0"/>
                        </a:spcBef>
                        <a:spcAft>
                          <a:spcPts val="0"/>
                        </a:spcAft>
                      </a:pPr>
                      <a:r>
                        <a:rPr lang="en-US" sz="2400" dirty="0">
                          <a:effectLst/>
                        </a:rPr>
                        <a:t>0.01</a:t>
                      </a:r>
                      <a:endParaRPr lang="en-US" sz="2400" dirty="0">
                        <a:effectLst/>
                        <a:latin typeface="Segoe UI Light" panose="020B0502040204020203" pitchFamily="34" charset="0"/>
                        <a:ea typeface="Times New Roman" panose="02020603050405020304" pitchFamily="18" charset="0"/>
                        <a:cs typeface="Times New Roman" panose="02020603050405020304" pitchFamily="18" charset="0"/>
                      </a:endParaRPr>
                    </a:p>
                  </a:txBody>
                  <a:tcPr marL="24490" marR="24490" marT="0" marB="0" anchor="ctr">
                    <a:solidFill>
                      <a:schemeClr val="accent2">
                        <a:lumMod val="20000"/>
                        <a:lumOff val="80000"/>
                      </a:schemeClr>
                    </a:solidFill>
                  </a:tcPr>
                </a:tc>
                <a:tc>
                  <a:txBody>
                    <a:bodyPr/>
                    <a:lstStyle/>
                    <a:p>
                      <a:pPr marL="0" marR="0" algn="r">
                        <a:lnSpc>
                          <a:spcPct val="107000"/>
                        </a:lnSpc>
                        <a:spcBef>
                          <a:spcPts val="0"/>
                        </a:spcBef>
                        <a:spcAft>
                          <a:spcPts val="0"/>
                        </a:spcAft>
                      </a:pPr>
                      <a:r>
                        <a:rPr lang="en-US" sz="2400" dirty="0">
                          <a:effectLst/>
                        </a:rPr>
                        <a:t>0.32</a:t>
                      </a:r>
                      <a:endParaRPr lang="en-US" sz="2400" dirty="0">
                        <a:effectLst/>
                        <a:latin typeface="Segoe UI Light" panose="020B0502040204020203" pitchFamily="34" charset="0"/>
                        <a:ea typeface="Times New Roman" panose="02020603050405020304" pitchFamily="18" charset="0"/>
                        <a:cs typeface="Times New Roman" panose="02020603050405020304" pitchFamily="18" charset="0"/>
                      </a:endParaRPr>
                    </a:p>
                  </a:txBody>
                  <a:tcPr marL="24490" marR="24490" marT="0" marB="0" anchor="ctr">
                    <a:solidFill>
                      <a:schemeClr val="accent2">
                        <a:lumMod val="20000"/>
                        <a:lumOff val="80000"/>
                      </a:schemeClr>
                    </a:solidFill>
                  </a:tcPr>
                </a:tc>
                <a:tc>
                  <a:txBody>
                    <a:bodyPr/>
                    <a:lstStyle/>
                    <a:p>
                      <a:pPr marL="0" marR="0" algn="r">
                        <a:lnSpc>
                          <a:spcPct val="107000"/>
                        </a:lnSpc>
                        <a:spcBef>
                          <a:spcPts val="0"/>
                        </a:spcBef>
                        <a:spcAft>
                          <a:spcPts val="0"/>
                        </a:spcAft>
                      </a:pPr>
                      <a:r>
                        <a:rPr lang="en-US" sz="2400" dirty="0">
                          <a:effectLst/>
                        </a:rPr>
                        <a:t>&lt; 0.001 </a:t>
                      </a:r>
                      <a:endParaRPr lang="en-US" sz="2400" dirty="0">
                        <a:effectLst/>
                        <a:latin typeface="Segoe UI Light" panose="020B0502040204020203" pitchFamily="34" charset="0"/>
                        <a:ea typeface="Times New Roman" panose="02020603050405020304" pitchFamily="18" charset="0"/>
                        <a:cs typeface="Times New Roman" panose="02020603050405020304" pitchFamily="18" charset="0"/>
                      </a:endParaRPr>
                    </a:p>
                  </a:txBody>
                  <a:tcPr marL="24490" marR="24490" marT="0" marB="0" anchor="ctr">
                    <a:solidFill>
                      <a:schemeClr val="accent2">
                        <a:lumMod val="20000"/>
                        <a:lumOff val="80000"/>
                      </a:schemeClr>
                    </a:solidFill>
                  </a:tcPr>
                </a:tc>
                <a:tc>
                  <a:txBody>
                    <a:bodyPr/>
                    <a:lstStyle/>
                    <a:p>
                      <a:pPr marL="0" marR="0" algn="l">
                        <a:lnSpc>
                          <a:spcPct val="107000"/>
                        </a:lnSpc>
                        <a:spcBef>
                          <a:spcPts val="0"/>
                        </a:spcBef>
                        <a:spcAft>
                          <a:spcPts val="0"/>
                        </a:spcAft>
                      </a:pPr>
                      <a:r>
                        <a:rPr lang="en-US" sz="2400" dirty="0">
                          <a:effectLst/>
                        </a:rPr>
                        <a:t>***</a:t>
                      </a:r>
                      <a:endParaRPr lang="en-US" sz="2400" dirty="0">
                        <a:effectLst/>
                        <a:latin typeface="Segoe UI Light" panose="020B0502040204020203" pitchFamily="34" charset="0"/>
                        <a:ea typeface="Times New Roman" panose="02020603050405020304" pitchFamily="18" charset="0"/>
                        <a:cs typeface="Times New Roman" panose="02020603050405020304" pitchFamily="18" charset="0"/>
                      </a:endParaRPr>
                    </a:p>
                  </a:txBody>
                  <a:tcPr marL="0" marR="0" marT="0" marB="0" anchor="ctr">
                    <a:solidFill>
                      <a:schemeClr val="accent2">
                        <a:lumMod val="20000"/>
                        <a:lumOff val="80000"/>
                      </a:schemeClr>
                    </a:solidFill>
                  </a:tcPr>
                </a:tc>
                <a:extLst>
                  <a:ext uri="{0D108BD9-81ED-4DB2-BD59-A6C34878D82A}">
                    <a16:rowId xmlns:a16="http://schemas.microsoft.com/office/drawing/2014/main" val="530815622"/>
                  </a:ext>
                </a:extLst>
              </a:tr>
            </a:tbl>
          </a:graphicData>
        </a:graphic>
      </p:graphicFrame>
      <p:sp>
        <p:nvSpPr>
          <p:cNvPr id="14" name="Footer Placeholder 13">
            <a:extLst>
              <a:ext uri="{FF2B5EF4-FFF2-40B4-BE49-F238E27FC236}">
                <a16:creationId xmlns:a16="http://schemas.microsoft.com/office/drawing/2014/main" id="{84BA8733-F67E-4152-83CE-FA1CD921EC40}"/>
              </a:ext>
            </a:extLst>
          </p:cNvPr>
          <p:cNvSpPr>
            <a:spLocks noGrp="1"/>
          </p:cNvSpPr>
          <p:nvPr>
            <p:ph type="ftr" sz="quarter" idx="11"/>
          </p:nvPr>
        </p:nvSpPr>
        <p:spPr/>
        <p:txBody>
          <a:bodyPr/>
          <a:lstStyle/>
          <a:p>
            <a:r>
              <a:rPr lang="en-US" smtClean="0"/>
              <a:t>05-418/818 | Spring 2021 | Design of Educational Games</a:t>
            </a:r>
            <a:endParaRPr lang="en-US"/>
          </a:p>
        </p:txBody>
      </p:sp>
    </p:spTree>
    <p:extLst>
      <p:ext uri="{BB962C8B-B14F-4D97-AF65-F5344CB8AC3E}">
        <p14:creationId xmlns:p14="http://schemas.microsoft.com/office/powerpoint/2010/main" val="626077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Issues we found</a:t>
            </a:r>
          </a:p>
        </p:txBody>
      </p:sp>
      <p:sp>
        <p:nvSpPr>
          <p:cNvPr id="11" name="Content Placeholder 10">
            <a:extLst>
              <a:ext uri="{FF2B5EF4-FFF2-40B4-BE49-F238E27FC236}">
                <a16:creationId xmlns:a16="http://schemas.microsoft.com/office/drawing/2014/main" id="{0D62F3A8-B58A-4759-89A0-6AC67FCC01CE}"/>
              </a:ext>
            </a:extLst>
          </p:cNvPr>
          <p:cNvSpPr>
            <a:spLocks noGrp="1"/>
          </p:cNvSpPr>
          <p:nvPr>
            <p:ph sz="half" idx="1"/>
          </p:nvPr>
        </p:nvSpPr>
        <p:spPr/>
        <p:txBody>
          <a:bodyPr>
            <a:normAutofit/>
          </a:bodyPr>
          <a:lstStyle/>
          <a:p>
            <a:pPr marL="0" indent="0">
              <a:spcBef>
                <a:spcPts val="2200"/>
              </a:spcBef>
              <a:buNone/>
            </a:pPr>
            <a:r>
              <a:rPr lang="en-US" dirty="0"/>
              <a:t>Students don’t seem to learn the low-center of mass principle very well</a:t>
            </a:r>
          </a:p>
          <a:p>
            <a:pPr marL="0" indent="0">
              <a:spcBef>
                <a:spcPts val="2200"/>
              </a:spcBef>
              <a:buNone/>
            </a:pPr>
            <a:r>
              <a:rPr lang="en-US" dirty="0" smtClean="0"/>
              <a:t>Micro-faults in towers </a:t>
            </a:r>
            <a:r>
              <a:rPr lang="en-US" dirty="0"/>
              <a:t>are highly predictive of success and </a:t>
            </a:r>
            <a:r>
              <a:rPr lang="en-US" dirty="0" smtClean="0"/>
              <a:t>failure, rather than whole structures as principles suggest</a:t>
            </a:r>
            <a:endParaRPr lang="en-US" dirty="0"/>
          </a:p>
          <a:p>
            <a:pPr marL="0" indent="0">
              <a:spcBef>
                <a:spcPts val="2200"/>
              </a:spcBef>
              <a:buNone/>
            </a:pPr>
            <a:r>
              <a:rPr lang="en-US" dirty="0"/>
              <a:t>How might we fix these things</a:t>
            </a:r>
            <a:r>
              <a:rPr lang="en-US" dirty="0" smtClean="0"/>
              <a:t>?</a:t>
            </a:r>
            <a:endParaRPr lang="en-US" dirty="0"/>
          </a:p>
        </p:txBody>
      </p:sp>
      <p:sp>
        <p:nvSpPr>
          <p:cNvPr id="3" name="Content Placeholder 2">
            <a:extLst>
              <a:ext uri="{FF2B5EF4-FFF2-40B4-BE49-F238E27FC236}">
                <a16:creationId xmlns:a16="http://schemas.microsoft.com/office/drawing/2014/main" id="{D0326A06-E3B3-4A7A-942F-B6E36F64D644}"/>
              </a:ext>
            </a:extLst>
          </p:cNvPr>
          <p:cNvSpPr>
            <a:spLocks noGrp="1"/>
          </p:cNvSpPr>
          <p:nvPr>
            <p:ph sz="half" idx="2"/>
          </p:nvPr>
        </p:nvSpPr>
        <p:spPr/>
        <p:txBody>
          <a:bodyPr>
            <a:normAutofit/>
          </a:bodyPr>
          <a:lstStyle/>
          <a:p>
            <a:endParaRPr lang="en-US" dirty="0"/>
          </a:p>
        </p:txBody>
      </p:sp>
      <p:sp>
        <p:nvSpPr>
          <p:cNvPr id="8" name="Date Placeholder 7">
            <a:extLst>
              <a:ext uri="{FF2B5EF4-FFF2-40B4-BE49-F238E27FC236}">
                <a16:creationId xmlns:a16="http://schemas.microsoft.com/office/drawing/2014/main" id="{6192A246-2DD8-4AE4-A421-090678B6907D}"/>
              </a:ext>
            </a:extLst>
          </p:cNvPr>
          <p:cNvSpPr>
            <a:spLocks noGrp="1"/>
          </p:cNvSpPr>
          <p:nvPr>
            <p:ph type="dt" sz="half" idx="10"/>
          </p:nvPr>
        </p:nvSpPr>
        <p:spPr/>
        <p:txBody>
          <a:bodyPr/>
          <a:lstStyle/>
          <a:p>
            <a:r>
              <a:rPr lang="en-US" smtClean="0"/>
              <a:t>2020-02-16</a:t>
            </a:r>
            <a:endParaRPr lang="en-US"/>
          </a:p>
        </p:txBody>
      </p:sp>
      <p:sp>
        <p:nvSpPr>
          <p:cNvPr id="10" name="Footer Placeholder 9">
            <a:extLst>
              <a:ext uri="{FF2B5EF4-FFF2-40B4-BE49-F238E27FC236}">
                <a16:creationId xmlns:a16="http://schemas.microsoft.com/office/drawing/2014/main" id="{4C1FA149-B915-44F3-A3D5-FB97FF782D5C}"/>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4" name="Slide Number Placeholder 3"/>
          <p:cNvSpPr>
            <a:spLocks noGrp="1"/>
          </p:cNvSpPr>
          <p:nvPr>
            <p:ph type="sldNum" sz="quarter" idx="12"/>
          </p:nvPr>
        </p:nvSpPr>
        <p:spPr/>
        <p:txBody>
          <a:bodyPr/>
          <a:lstStyle/>
          <a:p>
            <a:fld id="{A3405AB7-5ACF-46CB-848E-AC64E09C7113}" type="slidenum">
              <a:rPr lang="en-US" smtClean="0"/>
              <a:t>75</a:t>
            </a:fld>
            <a:endParaRPr lang="en-US"/>
          </a:p>
        </p:txBody>
      </p:sp>
      <p:grpSp>
        <p:nvGrpSpPr>
          <p:cNvPr id="17" name="Group 16">
            <a:extLst>
              <a:ext uri="{FF2B5EF4-FFF2-40B4-BE49-F238E27FC236}">
                <a16:creationId xmlns:a16="http://schemas.microsoft.com/office/drawing/2014/main" id="{42997A5C-37C4-4D52-A3AF-842B1AA1054C}"/>
              </a:ext>
            </a:extLst>
          </p:cNvPr>
          <p:cNvGrpSpPr/>
          <p:nvPr/>
        </p:nvGrpSpPr>
        <p:grpSpPr>
          <a:xfrm>
            <a:off x="6096000" y="2382946"/>
            <a:ext cx="5257800" cy="3331503"/>
            <a:chOff x="312593" y="960120"/>
            <a:chExt cx="8518815" cy="5224571"/>
          </a:xfrm>
        </p:grpSpPr>
        <p:pic>
          <p:nvPicPr>
            <p:cNvPr id="18" name="Picture 17" descr="C:\Users\eharpste\Documents\~Publications\Published\2014 CHI Alignment Paper\Working Files\bad-good-features.png">
              <a:extLst>
                <a:ext uri="{FF2B5EF4-FFF2-40B4-BE49-F238E27FC236}">
                  <a16:creationId xmlns:a16="http://schemas.microsoft.com/office/drawing/2014/main" id="{F8497131-3537-4685-B884-D354F52A17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2593" y="960120"/>
              <a:ext cx="8518815" cy="4937760"/>
            </a:xfrm>
            <a:prstGeom prst="rect">
              <a:avLst/>
            </a:prstGeom>
            <a:noFill/>
            <a:ln>
              <a:noFill/>
            </a:ln>
          </p:spPr>
        </p:pic>
        <p:sp>
          <p:nvSpPr>
            <p:cNvPr id="19" name="TextBox 18">
              <a:extLst>
                <a:ext uri="{FF2B5EF4-FFF2-40B4-BE49-F238E27FC236}">
                  <a16:creationId xmlns:a16="http://schemas.microsoft.com/office/drawing/2014/main" id="{796453B5-0B69-4D71-BA76-FA3602AC1484}"/>
                </a:ext>
              </a:extLst>
            </p:cNvPr>
            <p:cNvSpPr txBox="1"/>
            <p:nvPr/>
          </p:nvSpPr>
          <p:spPr>
            <a:xfrm>
              <a:off x="1085851" y="5595908"/>
              <a:ext cx="4194811" cy="579198"/>
            </a:xfrm>
            <a:prstGeom prst="rect">
              <a:avLst/>
            </a:prstGeom>
            <a:noFill/>
          </p:spPr>
          <p:txBody>
            <a:bodyPr wrap="square" rtlCol="0">
              <a:spAutoFit/>
            </a:bodyPr>
            <a:lstStyle/>
            <a:p>
              <a:pPr algn="ctr"/>
              <a:r>
                <a:rPr lang="en-US" b="1" dirty="0">
                  <a:latin typeface="Segoe UI" panose="020B0502040204020203" pitchFamily="34" charset="0"/>
                  <a:ea typeface="Segoe UI" panose="020B0502040204020203" pitchFamily="34" charset="0"/>
                  <a:cs typeface="Segoe UI" panose="020B0502040204020203" pitchFamily="34" charset="0"/>
                </a:rPr>
                <a:t>Failure</a:t>
              </a:r>
            </a:p>
          </p:txBody>
        </p:sp>
        <p:sp>
          <p:nvSpPr>
            <p:cNvPr id="20" name="TextBox 19">
              <a:extLst>
                <a:ext uri="{FF2B5EF4-FFF2-40B4-BE49-F238E27FC236}">
                  <a16:creationId xmlns:a16="http://schemas.microsoft.com/office/drawing/2014/main" id="{6BA01979-A7CD-46EC-88F3-B6BC87C80849}"/>
                </a:ext>
              </a:extLst>
            </p:cNvPr>
            <p:cNvSpPr txBox="1"/>
            <p:nvPr/>
          </p:nvSpPr>
          <p:spPr>
            <a:xfrm>
              <a:off x="6457950" y="5605493"/>
              <a:ext cx="1744980" cy="579198"/>
            </a:xfrm>
            <a:prstGeom prst="rect">
              <a:avLst/>
            </a:prstGeom>
            <a:noFill/>
          </p:spPr>
          <p:txBody>
            <a:bodyPr wrap="square" rtlCol="0">
              <a:spAutoFit/>
            </a:bodyPr>
            <a:lstStyle/>
            <a:p>
              <a:r>
                <a:rPr lang="en-US" b="1" dirty="0">
                  <a:latin typeface="Segoe UI" panose="020B0502040204020203" pitchFamily="34" charset="0"/>
                  <a:ea typeface="Segoe UI" panose="020B0502040204020203" pitchFamily="34" charset="0"/>
                  <a:cs typeface="Segoe UI" panose="020B0502040204020203" pitchFamily="34" charset="0"/>
                </a:rPr>
                <a:t>Success</a:t>
              </a:r>
            </a:p>
          </p:txBody>
        </p:sp>
      </p:grpSp>
    </p:spTree>
    <p:extLst>
      <p:ext uri="{BB962C8B-B14F-4D97-AF65-F5344CB8AC3E}">
        <p14:creationId xmlns:p14="http://schemas.microsoft.com/office/powerpoint/2010/main" val="3269260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Continued Iterations…</a:t>
            </a:r>
            <a:endParaRPr lang="en-US" dirty="0"/>
          </a:p>
        </p:txBody>
      </p:sp>
      <p:sp>
        <p:nvSpPr>
          <p:cNvPr id="9" name="Content Placeholder 8"/>
          <p:cNvSpPr>
            <a:spLocks noGrp="1"/>
          </p:cNvSpPr>
          <p:nvPr>
            <p:ph sz="half" idx="1"/>
          </p:nvPr>
        </p:nvSpPr>
        <p:spPr/>
        <p:txBody>
          <a:bodyPr>
            <a:normAutofit fontScale="92500"/>
          </a:bodyPr>
          <a:lstStyle/>
          <a:p>
            <a:pPr marL="0" indent="0">
              <a:buNone/>
            </a:pPr>
            <a:r>
              <a:rPr lang="en-US" dirty="0" smtClean="0"/>
              <a:t>Explored several more iterations:</a:t>
            </a:r>
          </a:p>
          <a:p>
            <a:pPr lvl="1"/>
            <a:r>
              <a:rPr lang="en-US" dirty="0" smtClean="0"/>
              <a:t>Introduced self-explanation mechanics</a:t>
            </a:r>
          </a:p>
          <a:p>
            <a:pPr lvl="2"/>
            <a:r>
              <a:rPr lang="en-US" dirty="0"/>
              <a:t>I</a:t>
            </a:r>
            <a:r>
              <a:rPr lang="en-US" dirty="0" smtClean="0"/>
              <a:t>mproved learning </a:t>
            </a:r>
            <a:r>
              <a:rPr lang="en-US" dirty="0">
                <a:sym typeface="Wingdings" panose="05000000000000000000" pitchFamily="2" charset="2"/>
              </a:rPr>
              <a:t></a:t>
            </a:r>
            <a:endParaRPr lang="en-US" dirty="0" smtClean="0"/>
          </a:p>
          <a:p>
            <a:pPr lvl="1"/>
            <a:r>
              <a:rPr lang="en-US" dirty="0" smtClean="0"/>
              <a:t>Explore several design variations to fix micro-faults issue </a:t>
            </a:r>
          </a:p>
          <a:p>
            <a:pPr lvl="2"/>
            <a:r>
              <a:rPr lang="en-US" dirty="0" smtClean="0"/>
              <a:t>Did not improve learning </a:t>
            </a:r>
            <a:r>
              <a:rPr lang="en-US" dirty="0" smtClean="0">
                <a:sym typeface="Wingdings" panose="05000000000000000000" pitchFamily="2" charset="2"/>
              </a:rPr>
              <a:t></a:t>
            </a:r>
            <a:endParaRPr lang="en-US" dirty="0" smtClean="0"/>
          </a:p>
          <a:p>
            <a:pPr lvl="1"/>
            <a:endParaRPr lang="en-US" dirty="0" smtClean="0"/>
          </a:p>
          <a:p>
            <a:pPr marL="0" indent="0">
              <a:buNone/>
            </a:pPr>
            <a:r>
              <a:rPr lang="en-US" dirty="0" smtClean="0"/>
              <a:t>Ultimately the project ended and the game is stuck where we left it</a:t>
            </a:r>
          </a:p>
          <a:p>
            <a:pPr lvl="1"/>
            <a:endParaRPr lang="en-US" dirty="0"/>
          </a:p>
        </p:txBody>
      </p:sp>
      <p:sp>
        <p:nvSpPr>
          <p:cNvPr id="15" name="Content Placeholder 14"/>
          <p:cNvSpPr>
            <a:spLocks noGrp="1"/>
          </p:cNvSpPr>
          <p:nvPr>
            <p:ph sz="half" idx="2"/>
          </p:nvPr>
        </p:nvSpPr>
        <p:spPr/>
        <p:txBody>
          <a:bodyPr>
            <a:normAutofit fontScale="92500"/>
          </a:bodyPr>
          <a:lstStyle/>
          <a:p>
            <a:endParaRPr lang="en-US"/>
          </a:p>
        </p:txBody>
      </p:sp>
      <p:sp>
        <p:nvSpPr>
          <p:cNvPr id="5" name="Date Placeholder 4"/>
          <p:cNvSpPr>
            <a:spLocks noGrp="1"/>
          </p:cNvSpPr>
          <p:nvPr>
            <p:ph type="dt" sz="half" idx="10"/>
          </p:nvPr>
        </p:nvSpPr>
        <p:spPr/>
        <p:txBody>
          <a:bodyPr/>
          <a:lstStyle/>
          <a:p>
            <a:r>
              <a:rPr lang="en-US" smtClean="0"/>
              <a:t>2020-02-16</a:t>
            </a:r>
            <a:endParaRPr lang="en-US" dirty="0"/>
          </a:p>
        </p:txBody>
      </p:sp>
      <p:sp>
        <p:nvSpPr>
          <p:cNvPr id="6" name="Footer Placeholder 5"/>
          <p:cNvSpPr>
            <a:spLocks noGrp="1"/>
          </p:cNvSpPr>
          <p:nvPr>
            <p:ph type="ftr" sz="quarter" idx="11"/>
          </p:nvPr>
        </p:nvSpPr>
        <p:spPr/>
        <p:txBody>
          <a:bodyPr/>
          <a:lstStyle/>
          <a:p>
            <a:r>
              <a:rPr lang="en-US" smtClean="0"/>
              <a:t>05-418/818 | Spring 2021 | Design of Educational Games</a:t>
            </a:r>
            <a:endParaRPr lang="en-US"/>
          </a:p>
        </p:txBody>
      </p:sp>
      <p:sp>
        <p:nvSpPr>
          <p:cNvPr id="7" name="Slide Number Placeholder 6"/>
          <p:cNvSpPr>
            <a:spLocks noGrp="1"/>
          </p:cNvSpPr>
          <p:nvPr>
            <p:ph type="sldNum" sz="quarter" idx="12"/>
          </p:nvPr>
        </p:nvSpPr>
        <p:spPr/>
        <p:txBody>
          <a:bodyPr/>
          <a:lstStyle/>
          <a:p>
            <a:fld id="{4BE96267-9501-4B49-939F-F116B0669874}" type="slidenum">
              <a:rPr lang="en-US" smtClean="0"/>
              <a:t>76</a:t>
            </a:fld>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649955867"/>
              </p:ext>
            </p:extLst>
          </p:nvPr>
        </p:nvGraphicFramePr>
        <p:xfrm>
          <a:off x="6172200" y="1825625"/>
          <a:ext cx="6616700" cy="4255603"/>
        </p:xfrm>
        <a:graphic>
          <a:graphicData uri="http://schemas.openxmlformats.org/presentationml/2006/ole">
            <mc:AlternateContent xmlns:mc="http://schemas.openxmlformats.org/markup-compatibility/2006">
              <mc:Choice xmlns:v="urn:schemas-microsoft-com:vml" Requires="v">
                <p:oleObj spid="_x0000_s1033" name="Document" r:id="rId3" imgW="5940848" imgH="3828321" progId="Word.Document.12">
                  <p:embed/>
                </p:oleObj>
              </mc:Choice>
              <mc:Fallback>
                <p:oleObj name="Document" r:id="rId3" imgW="5940848" imgH="3828321" progId="Word.Document.12">
                  <p:embed/>
                  <p:pic>
                    <p:nvPicPr>
                      <p:cNvPr id="2" name="Object 1"/>
                      <p:cNvPicPr/>
                      <p:nvPr/>
                    </p:nvPicPr>
                    <p:blipFill>
                      <a:blip r:embed="rId4"/>
                      <a:stretch>
                        <a:fillRect/>
                      </a:stretch>
                    </p:blipFill>
                    <p:spPr>
                      <a:xfrm>
                        <a:off x="6172200" y="1825625"/>
                        <a:ext cx="6616700" cy="4255603"/>
                      </a:xfrm>
                      <a:prstGeom prst="rect">
                        <a:avLst/>
                      </a:prstGeom>
                    </p:spPr>
                  </p:pic>
                </p:oleObj>
              </mc:Fallback>
            </mc:AlternateContent>
          </a:graphicData>
        </a:graphic>
      </p:graphicFrame>
    </p:spTree>
    <p:extLst>
      <p:ext uri="{BB962C8B-B14F-4D97-AF65-F5344CB8AC3E}">
        <p14:creationId xmlns:p14="http://schemas.microsoft.com/office/powerpoint/2010/main" val="2021751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8E8C142-87D9-487B-9EB8-63C715D0405B}"/>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67C35C51-85DA-43EE-88FD-B0EE9EBC7CFF}"/>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6A904F94-4107-4A46-88F1-115198E6121F}"/>
              </a:ext>
            </a:extLst>
          </p:cNvPr>
          <p:cNvSpPr>
            <a:spLocks noGrp="1"/>
          </p:cNvSpPr>
          <p:nvPr>
            <p:ph type="sldNum" sz="quarter" idx="12"/>
          </p:nvPr>
        </p:nvSpPr>
        <p:spPr/>
        <p:txBody>
          <a:bodyPr/>
          <a:lstStyle/>
          <a:p>
            <a:fld id="{4BE96267-9501-4B49-939F-F116B0669874}" type="slidenum">
              <a:rPr lang="en-US" smtClean="0"/>
              <a:t>77</a:t>
            </a:fld>
            <a:endParaRPr lang="en-US"/>
          </a:p>
        </p:txBody>
      </p:sp>
      <p:pic>
        <p:nvPicPr>
          <p:cNvPr id="7" name="Picture 4" descr="Image result for mario question block">
            <a:extLst>
              <a:ext uri="{FF2B5EF4-FFF2-40B4-BE49-F238E27FC236}">
                <a16:creationId xmlns:a16="http://schemas.microsoft.com/office/drawing/2014/main" id="{5E1515CC-5515-46BA-911E-AA9B5E33DC3E}"/>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3917950" y="1253331"/>
            <a:ext cx="4356100"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10221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86AD6D-FA3A-4984-9CD2-DE9B6AC524FA}"/>
              </a:ext>
            </a:extLst>
          </p:cNvPr>
          <p:cNvSpPr>
            <a:spLocks noGrp="1"/>
          </p:cNvSpPr>
          <p:nvPr>
            <p:ph type="ctrTitle"/>
          </p:nvPr>
        </p:nvSpPr>
        <p:spPr/>
        <p:txBody>
          <a:bodyPr/>
          <a:lstStyle/>
          <a:p>
            <a:r>
              <a:rPr lang="en-US" dirty="0"/>
              <a:t>Practicalities of Ed Game Design</a:t>
            </a:r>
          </a:p>
        </p:txBody>
      </p:sp>
      <p:sp>
        <p:nvSpPr>
          <p:cNvPr id="3" name="Date Placeholder 2">
            <a:extLst>
              <a:ext uri="{FF2B5EF4-FFF2-40B4-BE49-F238E27FC236}">
                <a16:creationId xmlns:a16="http://schemas.microsoft.com/office/drawing/2014/main" id="{0BDF53D9-6B42-4080-8069-6419CA79010D}"/>
              </a:ext>
            </a:extLst>
          </p:cNvPr>
          <p:cNvSpPr>
            <a:spLocks noGrp="1"/>
          </p:cNvSpPr>
          <p:nvPr>
            <p:ph type="dt" sz="half" idx="10"/>
          </p:nvPr>
        </p:nvSpPr>
        <p:spPr/>
        <p:txBody>
          <a:bodyPr/>
          <a:lstStyle/>
          <a:p>
            <a:r>
              <a:rPr lang="en-US" smtClean="0"/>
              <a:t>2020-02-16</a:t>
            </a:r>
            <a:endParaRPr lang="en-US"/>
          </a:p>
        </p:txBody>
      </p:sp>
      <p:sp>
        <p:nvSpPr>
          <p:cNvPr id="4" name="Footer Placeholder 3">
            <a:extLst>
              <a:ext uri="{FF2B5EF4-FFF2-40B4-BE49-F238E27FC236}">
                <a16:creationId xmlns:a16="http://schemas.microsoft.com/office/drawing/2014/main" id="{9CEEF1E3-EE62-4C1C-8367-490200191680}"/>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5" name="Slide Number Placeholder 4">
            <a:extLst>
              <a:ext uri="{FF2B5EF4-FFF2-40B4-BE49-F238E27FC236}">
                <a16:creationId xmlns:a16="http://schemas.microsoft.com/office/drawing/2014/main" id="{222DE713-7F9F-4F3D-8C4E-391A25E22CD7}"/>
              </a:ext>
            </a:extLst>
          </p:cNvPr>
          <p:cNvSpPr>
            <a:spLocks noGrp="1"/>
          </p:cNvSpPr>
          <p:nvPr>
            <p:ph type="sldNum" sz="quarter" idx="12"/>
          </p:nvPr>
        </p:nvSpPr>
        <p:spPr/>
        <p:txBody>
          <a:bodyPr/>
          <a:lstStyle/>
          <a:p>
            <a:fld id="{4BE96267-9501-4B49-939F-F116B0669874}" type="slidenum">
              <a:rPr lang="en-US" smtClean="0"/>
              <a:t>78</a:t>
            </a:fld>
            <a:endParaRPr lang="en-US"/>
          </a:p>
        </p:txBody>
      </p:sp>
    </p:spTree>
    <p:extLst>
      <p:ext uri="{BB962C8B-B14F-4D97-AF65-F5344CB8AC3E}">
        <p14:creationId xmlns:p14="http://schemas.microsoft.com/office/powerpoint/2010/main" val="305851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EE5FB-0694-4416-83B5-524B2E4928EE}"/>
              </a:ext>
            </a:extLst>
          </p:cNvPr>
          <p:cNvSpPr>
            <a:spLocks noGrp="1"/>
          </p:cNvSpPr>
          <p:nvPr>
            <p:ph type="title"/>
          </p:nvPr>
        </p:nvSpPr>
        <p:spPr/>
        <p:txBody>
          <a:bodyPr>
            <a:noAutofit/>
          </a:bodyPr>
          <a:lstStyle/>
          <a:p>
            <a:r>
              <a:rPr lang="en-US" sz="3200" dirty="0"/>
              <a:t>Game Development Primer and</a:t>
            </a:r>
            <a:br>
              <a:rPr lang="en-US" sz="3200" dirty="0"/>
            </a:br>
            <a:r>
              <a:rPr lang="en-US" sz="3200" dirty="0"/>
              <a:t>Production Considerations</a:t>
            </a:r>
          </a:p>
        </p:txBody>
      </p:sp>
      <p:sp>
        <p:nvSpPr>
          <p:cNvPr id="4" name="Date Placeholder 3">
            <a:extLst>
              <a:ext uri="{FF2B5EF4-FFF2-40B4-BE49-F238E27FC236}">
                <a16:creationId xmlns:a16="http://schemas.microsoft.com/office/drawing/2014/main" id="{1D5DCDE1-8ECA-4346-821D-9A92972888D5}"/>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82CC0D62-568D-4A8E-B9B3-F1762497E564}"/>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E10019B4-795C-477A-91CB-9C6D4A703B33}"/>
              </a:ext>
            </a:extLst>
          </p:cNvPr>
          <p:cNvSpPr>
            <a:spLocks noGrp="1"/>
          </p:cNvSpPr>
          <p:nvPr>
            <p:ph type="sldNum" sz="quarter" idx="12"/>
          </p:nvPr>
        </p:nvSpPr>
        <p:spPr/>
        <p:txBody>
          <a:bodyPr/>
          <a:lstStyle/>
          <a:p>
            <a:fld id="{4BE96267-9501-4B49-939F-F116B0669874}" type="slidenum">
              <a:rPr lang="en-US" smtClean="0"/>
              <a:t>79</a:t>
            </a:fld>
            <a:endParaRPr lang="en-US"/>
          </a:p>
        </p:txBody>
      </p:sp>
      <p:sp>
        <p:nvSpPr>
          <p:cNvPr id="2049" name="Rectangle 2048">
            <a:extLst>
              <a:ext uri="{FF2B5EF4-FFF2-40B4-BE49-F238E27FC236}">
                <a16:creationId xmlns:a16="http://schemas.microsoft.com/office/drawing/2014/main" id="{29304912-3612-4144-9D5C-B4635FA9252A}"/>
              </a:ext>
            </a:extLst>
          </p:cNvPr>
          <p:cNvSpPr/>
          <p:nvPr/>
        </p:nvSpPr>
        <p:spPr>
          <a:xfrm>
            <a:off x="6021038" y="4925113"/>
            <a:ext cx="5751862" cy="646331"/>
          </a:xfrm>
          <a:prstGeom prst="rect">
            <a:avLst/>
          </a:prstGeom>
        </p:spPr>
        <p:txBody>
          <a:bodyPr wrap="square">
            <a:spAutoFit/>
          </a:bodyPr>
          <a:lstStyle/>
          <a:p>
            <a:r>
              <a:rPr lang="en-US" sz="1200" dirty="0" err="1"/>
              <a:t>Culyba</a:t>
            </a:r>
            <a:r>
              <a:rPr lang="en-US" sz="1200" dirty="0"/>
              <a:t>, S. H. (2018). </a:t>
            </a:r>
            <a:r>
              <a:rPr lang="en-US" sz="1200" i="1" dirty="0"/>
              <a:t>The Transformational Framework: A process tool for the development of Transformational games</a:t>
            </a:r>
            <a:r>
              <a:rPr lang="en-US" sz="1200" dirty="0"/>
              <a:t>. Retrieved from http://press.etc.cmu.edu/index.php/product/the-transformational-framework/</a:t>
            </a:r>
            <a:endParaRPr lang="en-US" sz="1200" dirty="0">
              <a:effectLst/>
            </a:endParaRPr>
          </a:p>
        </p:txBody>
      </p:sp>
      <p:sp>
        <p:nvSpPr>
          <p:cNvPr id="28" name="TextBox 27">
            <a:extLst>
              <a:ext uri="{FF2B5EF4-FFF2-40B4-BE49-F238E27FC236}">
                <a16:creationId xmlns:a16="http://schemas.microsoft.com/office/drawing/2014/main" id="{46C6ACFD-D612-4B23-9801-BF2992D2A8B1}"/>
              </a:ext>
            </a:extLst>
          </p:cNvPr>
          <p:cNvSpPr txBox="1"/>
          <p:nvPr/>
        </p:nvSpPr>
        <p:spPr>
          <a:xfrm>
            <a:off x="6922311" y="3986516"/>
            <a:ext cx="1444240" cy="646331"/>
          </a:xfrm>
          <a:prstGeom prst="rect">
            <a:avLst/>
          </a:prstGeom>
          <a:noFill/>
        </p:spPr>
        <p:txBody>
          <a:bodyPr wrap="square" rtlCol="0">
            <a:spAutoFit/>
          </a:bodyPr>
          <a:lstStyle/>
          <a:p>
            <a:pPr algn="ctr"/>
            <a:r>
              <a:rPr lang="en-US" dirty="0"/>
              <a:t>Sabrina </a:t>
            </a:r>
            <a:r>
              <a:rPr lang="en-US" dirty="0" err="1"/>
              <a:t>Culyba</a:t>
            </a:r>
            <a:endParaRPr lang="en-US" dirty="0"/>
          </a:p>
        </p:txBody>
      </p:sp>
      <p:pic>
        <p:nvPicPr>
          <p:cNvPr id="12" name="Picture 2" descr="http://press.etc.cmu.edu/wp-content/uploads/2018/09/Cover.png">
            <a:extLst>
              <a:ext uri="{FF2B5EF4-FFF2-40B4-BE49-F238E27FC236}">
                <a16:creationId xmlns:a16="http://schemas.microsoft.com/office/drawing/2014/main" id="{B1DF4FDB-1206-4EE6-833E-25C34A8FE600}"/>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975885" y="1876403"/>
            <a:ext cx="2436749" cy="38404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descr="Image result for sabrina culyba">
            <a:extLst>
              <a:ext uri="{FF2B5EF4-FFF2-40B4-BE49-F238E27FC236}">
                <a16:creationId xmlns:a16="http://schemas.microsoft.com/office/drawing/2014/main" id="{A6B8F59D-18BE-4007-988E-B590B0202F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1444" y="1876403"/>
            <a:ext cx="2085975" cy="208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328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6AC5D8E-D434-48A5-BBF7-605796AB70D2}"/>
              </a:ext>
            </a:extLst>
          </p:cNvPr>
          <p:cNvGraphicFramePr>
            <a:graphicFrameLocks noGrp="1"/>
          </p:cNvGraphicFramePr>
          <p:nvPr>
            <p:extLst>
              <p:ext uri="{D42A27DB-BD31-4B8C-83A1-F6EECF244321}">
                <p14:modId xmlns:p14="http://schemas.microsoft.com/office/powerpoint/2010/main" val="373192023"/>
              </p:ext>
            </p:extLst>
          </p:nvPr>
        </p:nvGraphicFramePr>
        <p:xfrm>
          <a:off x="1630456" y="1667694"/>
          <a:ext cx="8931088" cy="4260982"/>
        </p:xfrm>
        <a:graphic>
          <a:graphicData uri="http://schemas.openxmlformats.org/drawingml/2006/table">
            <a:tbl>
              <a:tblPr firstRow="1" firstCol="1" bandRow="1">
                <a:tableStyleId>{2D5ABB26-0587-4C30-8999-92F81FD0307C}</a:tableStyleId>
              </a:tblPr>
              <a:tblGrid>
                <a:gridCol w="728161">
                  <a:extLst>
                    <a:ext uri="{9D8B030D-6E8A-4147-A177-3AD203B41FA5}">
                      <a16:colId xmlns:a16="http://schemas.microsoft.com/office/drawing/2014/main" val="3561318827"/>
                    </a:ext>
                  </a:extLst>
                </a:gridCol>
                <a:gridCol w="599807">
                  <a:extLst>
                    <a:ext uri="{9D8B030D-6E8A-4147-A177-3AD203B41FA5}">
                      <a16:colId xmlns:a16="http://schemas.microsoft.com/office/drawing/2014/main" val="1645843848"/>
                    </a:ext>
                  </a:extLst>
                </a:gridCol>
                <a:gridCol w="2592265">
                  <a:extLst>
                    <a:ext uri="{9D8B030D-6E8A-4147-A177-3AD203B41FA5}">
                      <a16:colId xmlns:a16="http://schemas.microsoft.com/office/drawing/2014/main" val="4126774487"/>
                    </a:ext>
                  </a:extLst>
                </a:gridCol>
                <a:gridCol w="2083388">
                  <a:extLst>
                    <a:ext uri="{9D8B030D-6E8A-4147-A177-3AD203B41FA5}">
                      <a16:colId xmlns:a16="http://schemas.microsoft.com/office/drawing/2014/main" val="3211006409"/>
                    </a:ext>
                  </a:extLst>
                </a:gridCol>
                <a:gridCol w="1061683">
                  <a:extLst>
                    <a:ext uri="{9D8B030D-6E8A-4147-A177-3AD203B41FA5}">
                      <a16:colId xmlns:a16="http://schemas.microsoft.com/office/drawing/2014/main" val="1737189493"/>
                    </a:ext>
                  </a:extLst>
                </a:gridCol>
                <a:gridCol w="1865784">
                  <a:extLst>
                    <a:ext uri="{9D8B030D-6E8A-4147-A177-3AD203B41FA5}">
                      <a16:colId xmlns:a16="http://schemas.microsoft.com/office/drawing/2014/main" val="4044193025"/>
                    </a:ext>
                  </a:extLst>
                </a:gridCol>
              </a:tblGrid>
              <a:tr h="262832">
                <a:tc>
                  <a:txBody>
                    <a:bodyPr/>
                    <a:lstStyle/>
                    <a:p>
                      <a:pPr rtl="0" fontAlgn="t"/>
                      <a:endParaRPr lang="en-US" sz="1400" dirty="0">
                        <a:effectLst/>
                      </a:endParaRPr>
                    </a:p>
                  </a:txBody>
                  <a:tcPr marL="41146" marR="41146" marT="27441" marB="27441">
                    <a:lnB w="12700" cap="flat" cmpd="sng" algn="ctr">
                      <a:solidFill>
                        <a:schemeClr val="tx1"/>
                      </a:solidFill>
                      <a:prstDash val="solid"/>
                      <a:round/>
                      <a:headEnd type="none" w="med" len="med"/>
                      <a:tailEnd type="none" w="med" len="med"/>
                    </a:lnB>
                  </a:tcPr>
                </a:tc>
                <a:tc>
                  <a:txBody>
                    <a:bodyPr/>
                    <a:lstStyle/>
                    <a:p>
                      <a:pPr rtl="0" fontAlgn="t"/>
                      <a:endParaRPr lang="en-US" sz="1400">
                        <a:effectLst/>
                      </a:endParaRPr>
                    </a:p>
                  </a:txBody>
                  <a:tcPr marL="41146" marR="41146" marT="27441" marB="27441">
                    <a:lnB w="12700" cap="flat" cmpd="sng" algn="ctr">
                      <a:solidFill>
                        <a:schemeClr val="tx1"/>
                      </a:solidFill>
                      <a:prstDash val="solid"/>
                      <a:round/>
                      <a:headEnd type="none" w="med" len="med"/>
                      <a:tailEnd type="none" w="med" len="med"/>
                    </a:lnB>
                  </a:tcPr>
                </a:tc>
                <a:tc>
                  <a:txBody>
                    <a:bodyPr/>
                    <a:lstStyle/>
                    <a:p>
                      <a:pPr rtl="0" fontAlgn="t"/>
                      <a:r>
                        <a:rPr lang="en-US" sz="1400" b="1">
                          <a:effectLst/>
                        </a:rPr>
                        <a:t>Topic</a:t>
                      </a:r>
                    </a:p>
                  </a:txBody>
                  <a:tcPr marL="41146" marR="41146" marT="27441" marB="27441">
                    <a:lnB w="12700" cap="flat" cmpd="sng" algn="ctr">
                      <a:solidFill>
                        <a:schemeClr val="tx1"/>
                      </a:solidFill>
                      <a:prstDash val="solid"/>
                      <a:round/>
                      <a:headEnd type="none" w="med" len="med"/>
                      <a:tailEnd type="none" w="med" len="med"/>
                    </a:lnB>
                  </a:tcPr>
                </a:tc>
                <a:tc>
                  <a:txBody>
                    <a:bodyPr/>
                    <a:lstStyle/>
                    <a:p>
                      <a:pPr rtl="0" fontAlgn="t"/>
                      <a:r>
                        <a:rPr lang="en-US" sz="1400" b="1" dirty="0">
                          <a:effectLst/>
                        </a:rPr>
                        <a:t>Assignments</a:t>
                      </a:r>
                    </a:p>
                  </a:txBody>
                  <a:tcPr marL="41146" marR="41146" marT="27441" marB="27441">
                    <a:lnB w="12700" cap="flat" cmpd="sng" algn="ctr">
                      <a:solidFill>
                        <a:schemeClr val="tx1"/>
                      </a:solidFill>
                      <a:prstDash val="solid"/>
                      <a:round/>
                      <a:headEnd type="none" w="med" len="med"/>
                      <a:tailEnd type="none" w="med" len="med"/>
                    </a:lnB>
                  </a:tcPr>
                </a:tc>
                <a:tc>
                  <a:txBody>
                    <a:bodyPr/>
                    <a:lstStyle/>
                    <a:p>
                      <a:pPr rtl="0" fontAlgn="t"/>
                      <a:r>
                        <a:rPr lang="en-US" sz="1400" b="1">
                          <a:effectLst/>
                        </a:rPr>
                        <a:t>Blog Posts</a:t>
                      </a:r>
                    </a:p>
                  </a:txBody>
                  <a:tcPr marL="41146" marR="41146" marT="27441" marB="27441">
                    <a:lnB w="12700" cap="flat" cmpd="sng" algn="ctr">
                      <a:solidFill>
                        <a:schemeClr val="tx1"/>
                      </a:solidFill>
                      <a:prstDash val="solid"/>
                      <a:round/>
                      <a:headEnd type="none" w="med" len="med"/>
                      <a:tailEnd type="none" w="med" len="med"/>
                    </a:lnB>
                  </a:tcPr>
                </a:tc>
                <a:tc>
                  <a:txBody>
                    <a:bodyPr/>
                    <a:lstStyle/>
                    <a:p>
                      <a:pPr rtl="0" fontAlgn="t"/>
                      <a:r>
                        <a:rPr lang="en-US" sz="1400" b="1">
                          <a:effectLst/>
                        </a:rPr>
                        <a:t>Final Project</a:t>
                      </a:r>
                    </a:p>
                  </a:txBody>
                  <a:tcPr marL="41146" marR="41146" marT="27441" marB="27441">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9477735"/>
                  </a:ext>
                </a:extLst>
              </a:tr>
              <a:tr h="252407">
                <a:tc>
                  <a:txBody>
                    <a:bodyPr/>
                    <a:lstStyle/>
                    <a:p>
                      <a:pPr rtl="0" fontAlgn="t"/>
                      <a:r>
                        <a:rPr lang="en-US" sz="1400" b="1" dirty="0" smtClean="0">
                          <a:effectLst/>
                        </a:rPr>
                        <a:t>Feb</a:t>
                      </a:r>
                      <a:endParaRPr lang="en-US" sz="1400" b="1" dirty="0">
                        <a:effectLst/>
                      </a:endParaRPr>
                    </a:p>
                  </a:txBody>
                  <a:tcPr marL="41146" marR="41146" marT="27441" marB="27441">
                    <a:lnT w="12700" cap="flat" cmpd="sng" algn="ctr">
                      <a:solidFill>
                        <a:schemeClr val="tx1"/>
                      </a:solidFill>
                      <a:prstDash val="solid"/>
                      <a:round/>
                      <a:headEnd type="none" w="med" len="med"/>
                      <a:tailEnd type="none" w="med" len="med"/>
                    </a:lnT>
                  </a:tcPr>
                </a:tc>
                <a:tc>
                  <a:txBody>
                    <a:bodyPr/>
                    <a:lstStyle/>
                    <a:p>
                      <a:pPr algn="r" rtl="0" fontAlgn="t"/>
                      <a:r>
                        <a:rPr lang="en-US" sz="1400">
                          <a:effectLst/>
                        </a:rPr>
                        <a:t>16</a:t>
                      </a:r>
                    </a:p>
                  </a:txBody>
                  <a:tcPr marL="41146" marR="41146" marT="27441" marB="27441">
                    <a:lnT w="12700" cap="flat" cmpd="sng" algn="ctr">
                      <a:solidFill>
                        <a:schemeClr val="tx1"/>
                      </a:solidFill>
                      <a:prstDash val="solid"/>
                      <a:round/>
                      <a:headEnd type="none" w="med" len="med"/>
                      <a:tailEnd type="none" w="med" len="med"/>
                    </a:lnT>
                  </a:tcPr>
                </a:tc>
                <a:tc>
                  <a:txBody>
                    <a:bodyPr/>
                    <a:lstStyle/>
                    <a:p>
                      <a:pPr rtl="0" fontAlgn="t"/>
                      <a:r>
                        <a:rPr lang="en-US" sz="1400" dirty="0">
                          <a:effectLst/>
                        </a:rPr>
                        <a:t>Ed Game Design Process</a:t>
                      </a:r>
                    </a:p>
                  </a:txBody>
                  <a:tcPr marL="41146" marR="41146" marT="27441" marB="27441">
                    <a:lnT w="12700" cap="flat" cmpd="sng" algn="ctr">
                      <a:solidFill>
                        <a:schemeClr val="tx1"/>
                      </a:solidFill>
                      <a:prstDash val="solid"/>
                      <a:round/>
                      <a:headEnd type="none" w="med" len="med"/>
                      <a:tailEnd type="none" w="med" len="med"/>
                    </a:lnT>
                  </a:tcPr>
                </a:tc>
                <a:tc>
                  <a:txBody>
                    <a:bodyPr/>
                    <a:lstStyle/>
                    <a:p>
                      <a:pPr rtl="0" fontAlgn="t"/>
                      <a:endParaRPr lang="en-US" sz="1400">
                        <a:effectLst/>
                      </a:endParaRPr>
                    </a:p>
                  </a:txBody>
                  <a:tcPr marL="41146" marR="41146" marT="27441" marB="27441">
                    <a:lnT w="12700" cap="flat" cmpd="sng" algn="ctr">
                      <a:solidFill>
                        <a:schemeClr val="tx1"/>
                      </a:solidFill>
                      <a:prstDash val="solid"/>
                      <a:round/>
                      <a:headEnd type="none" w="med" len="med"/>
                      <a:tailEnd type="none" w="med" len="med"/>
                    </a:lnT>
                  </a:tcPr>
                </a:tc>
                <a:tc>
                  <a:txBody>
                    <a:bodyPr/>
                    <a:lstStyle/>
                    <a:p>
                      <a:pPr rtl="0" fontAlgn="t"/>
                      <a:r>
                        <a:rPr lang="en-US" sz="1400">
                          <a:effectLst/>
                        </a:rPr>
                        <a:t>Post 1</a:t>
                      </a:r>
                    </a:p>
                  </a:txBody>
                  <a:tcPr marL="41146" marR="41146" marT="27441" marB="27441">
                    <a:lnT w="12700" cap="flat" cmpd="sng" algn="ctr">
                      <a:solidFill>
                        <a:schemeClr val="tx1"/>
                      </a:solidFill>
                      <a:prstDash val="solid"/>
                      <a:round/>
                      <a:headEnd type="none" w="med" len="med"/>
                      <a:tailEnd type="none" w="med" len="med"/>
                    </a:lnT>
                  </a:tcPr>
                </a:tc>
                <a:tc>
                  <a:txBody>
                    <a:bodyPr/>
                    <a:lstStyle/>
                    <a:p>
                      <a:pPr rtl="0" fontAlgn="t"/>
                      <a:endParaRPr lang="en-US" sz="1400">
                        <a:effectLst/>
                      </a:endParaRPr>
                    </a:p>
                  </a:txBody>
                  <a:tcPr marL="41146" marR="41146" marT="27441" marB="27441">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452708123"/>
                  </a:ext>
                </a:extLst>
              </a:tr>
              <a:tr h="252407">
                <a:tc>
                  <a:txBody>
                    <a:bodyPr/>
                    <a:lstStyle/>
                    <a:p>
                      <a:pPr rtl="0" fontAlgn="t"/>
                      <a:endParaRPr lang="en-US" sz="1400" dirty="0">
                        <a:effectLst/>
                      </a:endParaRPr>
                    </a:p>
                  </a:txBody>
                  <a:tcPr marL="41146" marR="41146" marT="27441" marB="27441">
                    <a:lnB w="12700" cap="flat" cmpd="sng" algn="ctr">
                      <a:solidFill>
                        <a:schemeClr val="tx1"/>
                      </a:solidFill>
                      <a:prstDash val="solid"/>
                      <a:round/>
                      <a:headEnd type="none" w="med" len="med"/>
                      <a:tailEnd type="none" w="med" len="med"/>
                    </a:lnB>
                  </a:tcPr>
                </a:tc>
                <a:tc>
                  <a:txBody>
                    <a:bodyPr/>
                    <a:lstStyle/>
                    <a:p>
                      <a:pPr algn="r" rtl="0" fontAlgn="t"/>
                      <a:r>
                        <a:rPr lang="en-US" sz="1400">
                          <a:effectLst/>
                        </a:rPr>
                        <a:t>18</a:t>
                      </a:r>
                    </a:p>
                  </a:txBody>
                  <a:tcPr marL="41146" marR="41146" marT="27441" marB="27441">
                    <a:lnB w="12700" cap="flat" cmpd="sng" algn="ctr">
                      <a:solidFill>
                        <a:schemeClr val="tx1"/>
                      </a:solidFill>
                      <a:prstDash val="solid"/>
                      <a:round/>
                      <a:headEnd type="none" w="med" len="med"/>
                      <a:tailEnd type="none" w="med" len="med"/>
                    </a:lnB>
                  </a:tcPr>
                </a:tc>
                <a:tc>
                  <a:txBody>
                    <a:bodyPr/>
                    <a:lstStyle/>
                    <a:p>
                      <a:pPr rtl="0" fontAlgn="t"/>
                      <a:r>
                        <a:rPr lang="en-US" sz="1400">
                          <a:effectLst/>
                        </a:rPr>
                        <a:t>Knowledge Ellicitation</a:t>
                      </a:r>
                    </a:p>
                  </a:txBody>
                  <a:tcPr marL="41146" marR="41146" marT="27441" marB="27441">
                    <a:lnB w="12700" cap="flat" cmpd="sng" algn="ctr">
                      <a:solidFill>
                        <a:schemeClr val="tx1"/>
                      </a:solidFill>
                      <a:prstDash val="solid"/>
                      <a:round/>
                      <a:headEnd type="none" w="med" len="med"/>
                      <a:tailEnd type="none" w="med" len="med"/>
                    </a:lnB>
                  </a:tcPr>
                </a:tc>
                <a:tc>
                  <a:txBody>
                    <a:bodyPr/>
                    <a:lstStyle/>
                    <a:p>
                      <a:pPr rtl="0" fontAlgn="t"/>
                      <a:r>
                        <a:rPr lang="en-US" sz="1400">
                          <a:effectLst/>
                        </a:rPr>
                        <a:t>Assignment 1 OUT</a:t>
                      </a:r>
                    </a:p>
                  </a:txBody>
                  <a:tcPr marL="41146" marR="41146" marT="27441" marB="27441">
                    <a:lnB w="12700" cap="flat" cmpd="sng" algn="ctr">
                      <a:solidFill>
                        <a:schemeClr val="tx1"/>
                      </a:solidFill>
                      <a:prstDash val="solid"/>
                      <a:round/>
                      <a:headEnd type="none" w="med" len="med"/>
                      <a:tailEnd type="none" w="med" len="med"/>
                    </a:lnB>
                  </a:tcPr>
                </a:tc>
                <a:tc>
                  <a:txBody>
                    <a:bodyPr/>
                    <a:lstStyle/>
                    <a:p>
                      <a:pPr rtl="0" fontAlgn="t"/>
                      <a:endParaRPr lang="en-US" sz="1400">
                        <a:effectLst/>
                      </a:endParaRPr>
                    </a:p>
                  </a:txBody>
                  <a:tcPr marL="41146" marR="41146" marT="27441" marB="27441">
                    <a:lnB w="12700" cap="flat" cmpd="sng" algn="ctr">
                      <a:solidFill>
                        <a:schemeClr val="tx1"/>
                      </a:solidFill>
                      <a:prstDash val="solid"/>
                      <a:round/>
                      <a:headEnd type="none" w="med" len="med"/>
                      <a:tailEnd type="none" w="med" len="med"/>
                    </a:lnB>
                  </a:tcPr>
                </a:tc>
                <a:tc>
                  <a:txBody>
                    <a:bodyPr/>
                    <a:lstStyle/>
                    <a:p>
                      <a:pPr rtl="0" fontAlgn="t"/>
                      <a:endParaRPr lang="en-US" sz="1400">
                        <a:effectLst/>
                      </a:endParaRPr>
                    </a:p>
                  </a:txBody>
                  <a:tcPr marL="41146" marR="41146" marT="27441" marB="27441">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3579993"/>
                  </a:ext>
                </a:extLst>
              </a:tr>
              <a:tr h="252407">
                <a:tc>
                  <a:txBody>
                    <a:bodyPr/>
                    <a:lstStyle/>
                    <a:p>
                      <a:pPr rtl="0" fontAlgn="t"/>
                      <a:r>
                        <a:rPr lang="en-US" sz="1400" b="1" dirty="0" smtClean="0">
                          <a:effectLst/>
                        </a:rPr>
                        <a:t>Mar</a:t>
                      </a:r>
                      <a:endParaRPr lang="en-US" sz="1400" b="1" dirty="0">
                        <a:effectLst/>
                      </a:endParaRPr>
                    </a:p>
                  </a:txBody>
                  <a:tcPr marL="41146" marR="41146" marT="27441" marB="27441">
                    <a:lnT w="12700" cap="flat" cmpd="sng" algn="ctr">
                      <a:solidFill>
                        <a:schemeClr val="tx1"/>
                      </a:solidFill>
                      <a:prstDash val="solid"/>
                      <a:round/>
                      <a:headEnd type="none" w="med" len="med"/>
                      <a:tailEnd type="none" w="med" len="med"/>
                    </a:lnT>
                  </a:tcPr>
                </a:tc>
                <a:tc>
                  <a:txBody>
                    <a:bodyPr/>
                    <a:lstStyle/>
                    <a:p>
                      <a:pPr algn="r" rtl="0" fontAlgn="t"/>
                      <a:r>
                        <a:rPr lang="en-US" sz="1400" dirty="0">
                          <a:effectLst/>
                        </a:rPr>
                        <a:t>23</a:t>
                      </a:r>
                    </a:p>
                  </a:txBody>
                  <a:tcPr marL="41146" marR="41146" marT="27441" marB="27441">
                    <a:lnT w="12700" cap="flat" cmpd="sng" algn="ctr">
                      <a:solidFill>
                        <a:schemeClr val="tx1"/>
                      </a:solidFill>
                      <a:prstDash val="solid"/>
                      <a:round/>
                      <a:headEnd type="none" w="med" len="med"/>
                      <a:tailEnd type="none" w="med" len="med"/>
                    </a:lnT>
                    <a:solidFill>
                      <a:schemeClr val="bg2">
                        <a:lumMod val="75000"/>
                      </a:schemeClr>
                    </a:solidFill>
                  </a:tcPr>
                </a:tc>
                <a:tc>
                  <a:txBody>
                    <a:bodyPr/>
                    <a:lstStyle/>
                    <a:p>
                      <a:pPr rtl="0" fontAlgn="t"/>
                      <a:r>
                        <a:rPr lang="en-US" sz="1400" b="1" dirty="0">
                          <a:effectLst/>
                        </a:rPr>
                        <a:t>No Class</a:t>
                      </a:r>
                    </a:p>
                  </a:txBody>
                  <a:tcPr marL="41146" marR="41146" marT="27441" marB="27441">
                    <a:lnT w="12700" cap="flat" cmpd="sng" algn="ctr">
                      <a:solidFill>
                        <a:schemeClr val="tx1"/>
                      </a:solidFill>
                      <a:prstDash val="solid"/>
                      <a:round/>
                      <a:headEnd type="none" w="med" len="med"/>
                      <a:tailEnd type="none" w="med" len="med"/>
                    </a:lnT>
                    <a:solidFill>
                      <a:schemeClr val="bg2">
                        <a:lumMod val="75000"/>
                      </a:schemeClr>
                    </a:solidFill>
                  </a:tcPr>
                </a:tc>
                <a:tc>
                  <a:txBody>
                    <a:bodyPr/>
                    <a:lstStyle/>
                    <a:p>
                      <a:pPr rtl="0" fontAlgn="t"/>
                      <a:endParaRPr lang="en-US" sz="1400">
                        <a:effectLst/>
                      </a:endParaRPr>
                    </a:p>
                  </a:txBody>
                  <a:tcPr marL="41146" marR="41146" marT="27441" marB="27441">
                    <a:lnT w="12700" cap="flat" cmpd="sng" algn="ctr">
                      <a:solidFill>
                        <a:schemeClr val="tx1"/>
                      </a:solidFill>
                      <a:prstDash val="solid"/>
                      <a:round/>
                      <a:headEnd type="none" w="med" len="med"/>
                      <a:tailEnd type="none" w="med" len="med"/>
                    </a:lnT>
                    <a:solidFill>
                      <a:schemeClr val="bg2">
                        <a:lumMod val="75000"/>
                      </a:schemeClr>
                    </a:solidFill>
                  </a:tcPr>
                </a:tc>
                <a:tc>
                  <a:txBody>
                    <a:bodyPr/>
                    <a:lstStyle/>
                    <a:p>
                      <a:pPr rtl="0" fontAlgn="t"/>
                      <a:endParaRPr lang="en-US" sz="1400" dirty="0">
                        <a:effectLst/>
                      </a:endParaRPr>
                    </a:p>
                  </a:txBody>
                  <a:tcPr marL="41146" marR="41146" marT="27441" marB="27441">
                    <a:lnT w="12700" cap="flat" cmpd="sng" algn="ctr">
                      <a:solidFill>
                        <a:schemeClr val="tx1"/>
                      </a:solidFill>
                      <a:prstDash val="solid"/>
                      <a:round/>
                      <a:headEnd type="none" w="med" len="med"/>
                      <a:tailEnd type="none" w="med" len="med"/>
                    </a:lnT>
                    <a:solidFill>
                      <a:schemeClr val="bg2">
                        <a:lumMod val="75000"/>
                      </a:schemeClr>
                    </a:solidFill>
                  </a:tcPr>
                </a:tc>
                <a:tc>
                  <a:txBody>
                    <a:bodyPr/>
                    <a:lstStyle/>
                    <a:p>
                      <a:pPr rtl="0" fontAlgn="t"/>
                      <a:endParaRPr lang="en-US" sz="1400" dirty="0">
                        <a:effectLst/>
                      </a:endParaRPr>
                    </a:p>
                  </a:txBody>
                  <a:tcPr marL="41146" marR="41146" marT="27441" marB="27441">
                    <a:lnT w="12700" cap="flat" cmpd="sng" algn="ctr">
                      <a:solidFill>
                        <a:schemeClr val="tx1"/>
                      </a:solidFill>
                      <a:prstDash val="solid"/>
                      <a:round/>
                      <a:headEnd type="none" w="med" len="med"/>
                      <a:tailEnd type="none" w="med" len="med"/>
                    </a:lnT>
                    <a:solidFill>
                      <a:schemeClr val="bg2">
                        <a:lumMod val="75000"/>
                      </a:schemeClr>
                    </a:solidFill>
                  </a:tcPr>
                </a:tc>
                <a:extLst>
                  <a:ext uri="{0D108BD9-81ED-4DB2-BD59-A6C34878D82A}">
                    <a16:rowId xmlns:a16="http://schemas.microsoft.com/office/drawing/2014/main" val="4075655880"/>
                  </a:ext>
                </a:extLst>
              </a:tr>
              <a:tr h="252407">
                <a:tc>
                  <a:txBody>
                    <a:bodyPr/>
                    <a:lstStyle/>
                    <a:p>
                      <a:pPr rtl="0" fontAlgn="t"/>
                      <a:endParaRPr lang="en-US" sz="1400" dirty="0">
                        <a:effectLst/>
                      </a:endParaRPr>
                    </a:p>
                  </a:txBody>
                  <a:tcPr marL="41146" marR="41146" marT="27441" marB="27441"/>
                </a:tc>
                <a:tc>
                  <a:txBody>
                    <a:bodyPr/>
                    <a:lstStyle/>
                    <a:p>
                      <a:pPr algn="r" rtl="0" fontAlgn="t"/>
                      <a:r>
                        <a:rPr lang="en-US" sz="1400" dirty="0">
                          <a:effectLst/>
                        </a:rPr>
                        <a:t>25</a:t>
                      </a:r>
                    </a:p>
                  </a:txBody>
                  <a:tcPr marL="41146" marR="41146" marT="27441" marB="27441">
                    <a:lnB w="12700" cap="flat" cmpd="sng" algn="ctr">
                      <a:solidFill>
                        <a:schemeClr val="tx1"/>
                      </a:solidFill>
                      <a:prstDash val="sysDash"/>
                      <a:round/>
                      <a:headEnd type="none" w="med" len="med"/>
                      <a:tailEnd type="none" w="med" len="med"/>
                    </a:lnB>
                  </a:tcPr>
                </a:tc>
                <a:tc>
                  <a:txBody>
                    <a:bodyPr/>
                    <a:lstStyle/>
                    <a:p>
                      <a:pPr rtl="0" fontAlgn="t"/>
                      <a:r>
                        <a:rPr lang="en-US" sz="1400">
                          <a:effectLst/>
                        </a:rPr>
                        <a:t>Transfer</a:t>
                      </a:r>
                    </a:p>
                  </a:txBody>
                  <a:tcPr marL="41146" marR="41146" marT="27441" marB="27441">
                    <a:lnB w="12700" cap="flat" cmpd="sng" algn="ctr">
                      <a:solidFill>
                        <a:schemeClr val="tx1"/>
                      </a:solidFill>
                      <a:prstDash val="sysDash"/>
                      <a:round/>
                      <a:headEnd type="none" w="med" len="med"/>
                      <a:tailEnd type="none" w="med" len="med"/>
                    </a:lnB>
                  </a:tcPr>
                </a:tc>
                <a:tc>
                  <a:txBody>
                    <a:bodyPr/>
                    <a:lstStyle/>
                    <a:p>
                      <a:pPr rtl="0" fontAlgn="t"/>
                      <a:r>
                        <a:rPr lang="en-US" sz="1400" dirty="0" smtClean="0">
                          <a:effectLst/>
                        </a:rPr>
                        <a:t>Assignment 1A DUE</a:t>
                      </a:r>
                      <a:endParaRPr lang="en-US" sz="1400" dirty="0">
                        <a:effectLst/>
                      </a:endParaRPr>
                    </a:p>
                  </a:txBody>
                  <a:tcPr marL="41146" marR="41146" marT="27441" marB="27441">
                    <a:lnB w="12700" cap="flat" cmpd="sng" algn="ctr">
                      <a:solidFill>
                        <a:schemeClr val="tx1"/>
                      </a:solidFill>
                      <a:prstDash val="sysDash"/>
                      <a:round/>
                      <a:headEnd type="none" w="med" len="med"/>
                      <a:tailEnd type="none" w="med" len="med"/>
                    </a:lnB>
                  </a:tcPr>
                </a:tc>
                <a:tc>
                  <a:txBody>
                    <a:bodyPr/>
                    <a:lstStyle/>
                    <a:p>
                      <a:pPr rtl="0" fontAlgn="t"/>
                      <a:endParaRPr lang="en-US" sz="1400" dirty="0">
                        <a:effectLst/>
                      </a:endParaRPr>
                    </a:p>
                  </a:txBody>
                  <a:tcPr marL="41146" marR="41146" marT="27441" marB="27441">
                    <a:lnB w="12700" cap="flat" cmpd="sng" algn="ctr">
                      <a:solidFill>
                        <a:schemeClr val="tx1"/>
                      </a:solidFill>
                      <a:prstDash val="sysDash"/>
                      <a:round/>
                      <a:headEnd type="none" w="med" len="med"/>
                      <a:tailEnd type="none" w="med" len="med"/>
                    </a:lnB>
                  </a:tcPr>
                </a:tc>
                <a:tc>
                  <a:txBody>
                    <a:bodyPr/>
                    <a:lstStyle/>
                    <a:p>
                      <a:pPr rtl="0" fontAlgn="t"/>
                      <a:endParaRPr lang="en-US" sz="1400">
                        <a:effectLst/>
                      </a:endParaRPr>
                    </a:p>
                  </a:txBody>
                  <a:tcPr marL="41146" marR="41146" marT="27441" marB="27441">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4139232979"/>
                  </a:ext>
                </a:extLst>
              </a:tr>
              <a:tr h="415544">
                <a:tc>
                  <a:txBody>
                    <a:bodyPr/>
                    <a:lstStyle/>
                    <a:p>
                      <a:pPr rtl="0" fontAlgn="t"/>
                      <a:endParaRPr lang="en-US" sz="1400" b="1" dirty="0">
                        <a:effectLst/>
                      </a:endParaRPr>
                    </a:p>
                  </a:txBody>
                  <a:tcPr marL="41146" marR="41146" marT="27441" marB="27441"/>
                </a:tc>
                <a:tc>
                  <a:txBody>
                    <a:bodyPr/>
                    <a:lstStyle/>
                    <a:p>
                      <a:pPr algn="r" rtl="0" fontAlgn="t"/>
                      <a:r>
                        <a:rPr lang="en-US" sz="1400" dirty="0">
                          <a:effectLst/>
                        </a:rPr>
                        <a:t>2</a:t>
                      </a:r>
                    </a:p>
                  </a:txBody>
                  <a:tcPr marL="41146" marR="41146" marT="27441" marB="27441">
                    <a:lnT w="12700" cap="flat" cmpd="sng" algn="ctr">
                      <a:solidFill>
                        <a:schemeClr val="tx1"/>
                      </a:solidFill>
                      <a:prstDash val="sysDash"/>
                      <a:round/>
                      <a:headEnd type="none" w="med" len="med"/>
                      <a:tailEnd type="none" w="med" len="med"/>
                    </a:lnT>
                  </a:tcPr>
                </a:tc>
                <a:tc>
                  <a:txBody>
                    <a:bodyPr/>
                    <a:lstStyle/>
                    <a:p>
                      <a:pPr rtl="0" fontAlgn="t"/>
                      <a:r>
                        <a:rPr lang="en-US" sz="1400" dirty="0">
                          <a:effectLst/>
                        </a:rPr>
                        <a:t>Integration and Alignment</a:t>
                      </a:r>
                    </a:p>
                  </a:txBody>
                  <a:tcPr marL="41146" marR="41146" marT="27441" marB="27441">
                    <a:lnT w="12700" cap="flat" cmpd="sng" algn="ctr">
                      <a:solidFill>
                        <a:schemeClr val="tx1"/>
                      </a:solidFill>
                      <a:prstDash val="sysDash"/>
                      <a:round/>
                      <a:headEnd type="none" w="med" len="med"/>
                      <a:tailEnd type="none" w="med" len="med"/>
                    </a:lnT>
                  </a:tcPr>
                </a:tc>
                <a:tc>
                  <a:txBody>
                    <a:bodyPr/>
                    <a:lstStyle/>
                    <a:p>
                      <a:pPr rtl="0" fontAlgn="t"/>
                      <a:endParaRPr lang="en-US" sz="1400">
                        <a:effectLst/>
                      </a:endParaRPr>
                    </a:p>
                  </a:txBody>
                  <a:tcPr marL="41146" marR="41146" marT="27441" marB="27441">
                    <a:lnT w="12700" cap="flat" cmpd="sng" algn="ctr">
                      <a:solidFill>
                        <a:schemeClr val="tx1"/>
                      </a:solidFill>
                      <a:prstDash val="sysDash"/>
                      <a:round/>
                      <a:headEnd type="none" w="med" len="med"/>
                      <a:tailEnd type="none" w="med" len="med"/>
                    </a:lnT>
                  </a:tcPr>
                </a:tc>
                <a:tc>
                  <a:txBody>
                    <a:bodyPr/>
                    <a:lstStyle/>
                    <a:p>
                      <a:pPr rtl="0" fontAlgn="t"/>
                      <a:r>
                        <a:rPr lang="en-US" sz="1400" dirty="0">
                          <a:effectLst/>
                        </a:rPr>
                        <a:t>Post 2</a:t>
                      </a:r>
                    </a:p>
                  </a:txBody>
                  <a:tcPr marL="41146" marR="41146" marT="27441" marB="27441">
                    <a:lnT w="12700" cap="flat" cmpd="sng" algn="ctr">
                      <a:solidFill>
                        <a:schemeClr val="tx1"/>
                      </a:solidFill>
                      <a:prstDash val="sysDash"/>
                      <a:round/>
                      <a:headEnd type="none" w="med" len="med"/>
                      <a:tailEnd type="none" w="med" len="med"/>
                    </a:lnT>
                  </a:tcPr>
                </a:tc>
                <a:tc>
                  <a:txBody>
                    <a:bodyPr/>
                    <a:lstStyle/>
                    <a:p>
                      <a:pPr rtl="0" fontAlgn="t"/>
                      <a:endParaRPr lang="en-US" sz="1400">
                        <a:effectLst/>
                      </a:endParaRPr>
                    </a:p>
                  </a:txBody>
                  <a:tcPr marL="41146" marR="41146" marT="27441" marB="27441">
                    <a:lnT w="12700" cap="flat" cmpd="sng" algn="ctr">
                      <a:solidFill>
                        <a:schemeClr val="tx1"/>
                      </a:solidFill>
                      <a:prstDash val="sysDash"/>
                      <a:round/>
                      <a:headEnd type="none" w="med" len="med"/>
                      <a:tailEnd type="none" w="med" len="med"/>
                    </a:lnT>
                  </a:tcPr>
                </a:tc>
                <a:extLst>
                  <a:ext uri="{0D108BD9-81ED-4DB2-BD59-A6C34878D82A}">
                    <a16:rowId xmlns:a16="http://schemas.microsoft.com/office/drawing/2014/main" val="1798913852"/>
                  </a:ext>
                </a:extLst>
              </a:tr>
              <a:tr h="449989">
                <a:tc>
                  <a:txBody>
                    <a:bodyPr/>
                    <a:lstStyle/>
                    <a:p>
                      <a:pPr rtl="0" fontAlgn="t"/>
                      <a:endParaRPr lang="en-US" sz="1400" dirty="0">
                        <a:effectLst/>
                      </a:endParaRPr>
                    </a:p>
                  </a:txBody>
                  <a:tcPr marL="41146" marR="41146" marT="27441" marB="27441"/>
                </a:tc>
                <a:tc>
                  <a:txBody>
                    <a:bodyPr/>
                    <a:lstStyle/>
                    <a:p>
                      <a:pPr algn="r" rtl="0" fontAlgn="t"/>
                      <a:r>
                        <a:rPr lang="en-US" sz="1400">
                          <a:effectLst/>
                        </a:rPr>
                        <a:t>4</a:t>
                      </a:r>
                    </a:p>
                  </a:txBody>
                  <a:tcPr marL="41146" marR="41146" marT="27441" marB="27441">
                    <a:lnB w="12700" cap="flat" cmpd="sng" algn="ctr">
                      <a:solidFill>
                        <a:schemeClr val="tx1"/>
                      </a:solidFill>
                      <a:prstDash val="sysDash"/>
                      <a:round/>
                      <a:headEnd type="none" w="med" len="med"/>
                      <a:tailEnd type="none" w="med" len="med"/>
                    </a:lnB>
                  </a:tcPr>
                </a:tc>
                <a:tc>
                  <a:txBody>
                    <a:bodyPr/>
                    <a:lstStyle/>
                    <a:p>
                      <a:pPr rtl="0" fontAlgn="t"/>
                      <a:r>
                        <a:rPr lang="en-US" sz="1400" dirty="0">
                          <a:effectLst/>
                        </a:rPr>
                        <a:t>Ideation + Player Experience</a:t>
                      </a:r>
                    </a:p>
                  </a:txBody>
                  <a:tcPr marL="41146" marR="41146" marT="27441" marB="27441">
                    <a:lnB w="12700" cap="flat" cmpd="sng" algn="ctr">
                      <a:solidFill>
                        <a:schemeClr val="tx1"/>
                      </a:solidFill>
                      <a:prstDash val="sysDash"/>
                      <a:round/>
                      <a:headEnd type="none" w="med" len="med"/>
                      <a:tailEnd type="none" w="med" len="med"/>
                    </a:lnB>
                  </a:tcPr>
                </a:tc>
                <a:tc>
                  <a:txBody>
                    <a:bodyPr/>
                    <a:lstStyle/>
                    <a:p>
                      <a:pPr rtl="0" fontAlgn="t"/>
                      <a:r>
                        <a:rPr lang="en-US" sz="1400" dirty="0">
                          <a:effectLst/>
                        </a:rPr>
                        <a:t>Assignment </a:t>
                      </a:r>
                      <a:r>
                        <a:rPr lang="en-US" sz="1400" dirty="0" smtClean="0">
                          <a:effectLst/>
                        </a:rPr>
                        <a:t>1B </a:t>
                      </a:r>
                      <a:r>
                        <a:rPr lang="en-US" sz="1400" dirty="0">
                          <a:effectLst/>
                        </a:rPr>
                        <a:t>DUE Assignment </a:t>
                      </a:r>
                      <a:r>
                        <a:rPr lang="en-US" sz="1400" dirty="0" smtClean="0">
                          <a:effectLst/>
                        </a:rPr>
                        <a:t>2 OUT</a:t>
                      </a:r>
                      <a:endParaRPr lang="en-US" sz="1400" dirty="0">
                        <a:effectLst/>
                      </a:endParaRPr>
                    </a:p>
                  </a:txBody>
                  <a:tcPr marL="41146" marR="41146" marT="27441" marB="27441">
                    <a:lnB w="12700" cap="flat" cmpd="sng" algn="ctr">
                      <a:solidFill>
                        <a:schemeClr val="tx1"/>
                      </a:solidFill>
                      <a:prstDash val="sysDash"/>
                      <a:round/>
                      <a:headEnd type="none" w="med" len="med"/>
                      <a:tailEnd type="none" w="med" len="med"/>
                    </a:lnB>
                  </a:tcPr>
                </a:tc>
                <a:tc>
                  <a:txBody>
                    <a:bodyPr/>
                    <a:lstStyle/>
                    <a:p>
                      <a:pPr rtl="0" fontAlgn="t"/>
                      <a:endParaRPr lang="en-US" sz="1400" dirty="0">
                        <a:effectLst/>
                      </a:endParaRPr>
                    </a:p>
                  </a:txBody>
                  <a:tcPr marL="41146" marR="41146" marT="27441" marB="27441">
                    <a:lnB w="12700" cap="flat" cmpd="sng" algn="ctr">
                      <a:solidFill>
                        <a:schemeClr val="tx1"/>
                      </a:solidFill>
                      <a:prstDash val="sysDash"/>
                      <a:round/>
                      <a:headEnd type="none" w="med" len="med"/>
                      <a:tailEnd type="none" w="med" len="med"/>
                    </a:lnB>
                  </a:tcPr>
                </a:tc>
                <a:tc>
                  <a:txBody>
                    <a:bodyPr/>
                    <a:lstStyle/>
                    <a:p>
                      <a:pPr rtl="0" fontAlgn="t"/>
                      <a:endParaRPr lang="en-US" sz="1400">
                        <a:effectLst/>
                      </a:endParaRPr>
                    </a:p>
                  </a:txBody>
                  <a:tcPr marL="41146" marR="41146" marT="27441" marB="27441">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3884977073"/>
                  </a:ext>
                </a:extLst>
              </a:tr>
              <a:tr h="252407">
                <a:tc>
                  <a:txBody>
                    <a:bodyPr/>
                    <a:lstStyle/>
                    <a:p>
                      <a:pPr rtl="0" fontAlgn="t"/>
                      <a:endParaRPr lang="en-US" sz="1400" dirty="0">
                        <a:effectLst/>
                      </a:endParaRPr>
                    </a:p>
                  </a:txBody>
                  <a:tcPr marL="41146" marR="41146" marT="27441" marB="27441"/>
                </a:tc>
                <a:tc>
                  <a:txBody>
                    <a:bodyPr/>
                    <a:lstStyle/>
                    <a:p>
                      <a:pPr algn="r" rtl="0" fontAlgn="t"/>
                      <a:r>
                        <a:rPr lang="en-US" sz="1400">
                          <a:effectLst/>
                        </a:rPr>
                        <a:t>9</a:t>
                      </a:r>
                    </a:p>
                  </a:txBody>
                  <a:tcPr marL="41146" marR="41146" marT="27441" marB="27441">
                    <a:lnT w="12700" cap="flat" cmpd="sng" algn="ctr">
                      <a:solidFill>
                        <a:schemeClr val="tx1"/>
                      </a:solidFill>
                      <a:prstDash val="sysDash"/>
                      <a:round/>
                      <a:headEnd type="none" w="med" len="med"/>
                      <a:tailEnd type="none" w="med" len="med"/>
                    </a:lnT>
                  </a:tcPr>
                </a:tc>
                <a:tc>
                  <a:txBody>
                    <a:bodyPr/>
                    <a:lstStyle/>
                    <a:p>
                      <a:pPr rtl="0" fontAlgn="t"/>
                      <a:r>
                        <a:rPr lang="en-US" sz="1400" dirty="0" err="1">
                          <a:effectLst/>
                        </a:rPr>
                        <a:t>Prototying</a:t>
                      </a:r>
                      <a:r>
                        <a:rPr lang="en-US" sz="1400" dirty="0">
                          <a:effectLst/>
                        </a:rPr>
                        <a:t> + Playtesting</a:t>
                      </a:r>
                    </a:p>
                  </a:txBody>
                  <a:tcPr marL="41146" marR="41146" marT="27441" marB="27441">
                    <a:lnT w="12700" cap="flat" cmpd="sng" algn="ctr">
                      <a:solidFill>
                        <a:schemeClr val="tx1"/>
                      </a:solidFill>
                      <a:prstDash val="sysDash"/>
                      <a:round/>
                      <a:headEnd type="none" w="med" len="med"/>
                      <a:tailEnd type="none" w="med" len="med"/>
                    </a:lnT>
                  </a:tcPr>
                </a:tc>
                <a:tc>
                  <a:txBody>
                    <a:bodyPr/>
                    <a:lstStyle/>
                    <a:p>
                      <a:pPr rtl="0" fontAlgn="b"/>
                      <a:r>
                        <a:rPr lang="en-US" sz="1400" dirty="0">
                          <a:effectLst/>
                        </a:rPr>
                        <a:t>Assignment 2A DUE</a:t>
                      </a:r>
                    </a:p>
                  </a:txBody>
                  <a:tcPr marL="41146" marR="41146" marT="27441" marB="27441" anchor="b">
                    <a:lnT w="12700" cap="flat" cmpd="sng" algn="ctr">
                      <a:solidFill>
                        <a:schemeClr val="tx1"/>
                      </a:solidFill>
                      <a:prstDash val="sysDash"/>
                      <a:round/>
                      <a:headEnd type="none" w="med" len="med"/>
                      <a:tailEnd type="none" w="med" len="med"/>
                    </a:lnT>
                  </a:tcPr>
                </a:tc>
                <a:tc>
                  <a:txBody>
                    <a:bodyPr/>
                    <a:lstStyle/>
                    <a:p>
                      <a:pPr rtl="0" fontAlgn="t"/>
                      <a:endParaRPr lang="en-US" sz="1400">
                        <a:effectLst/>
                      </a:endParaRPr>
                    </a:p>
                  </a:txBody>
                  <a:tcPr marL="41146" marR="41146" marT="27441" marB="27441">
                    <a:lnT w="12700" cap="flat" cmpd="sng" algn="ctr">
                      <a:solidFill>
                        <a:schemeClr val="tx1"/>
                      </a:solidFill>
                      <a:prstDash val="sysDash"/>
                      <a:round/>
                      <a:headEnd type="none" w="med" len="med"/>
                      <a:tailEnd type="none" w="med" len="med"/>
                    </a:lnT>
                  </a:tcPr>
                </a:tc>
                <a:tc>
                  <a:txBody>
                    <a:bodyPr/>
                    <a:lstStyle/>
                    <a:p>
                      <a:pPr rtl="0" fontAlgn="t"/>
                      <a:endParaRPr lang="en-US" sz="1400">
                        <a:effectLst/>
                      </a:endParaRPr>
                    </a:p>
                  </a:txBody>
                  <a:tcPr marL="41146" marR="41146" marT="27441" marB="27441">
                    <a:lnT w="12700" cap="flat" cmpd="sng" algn="ctr">
                      <a:solidFill>
                        <a:schemeClr val="tx1"/>
                      </a:solidFill>
                      <a:prstDash val="sysDash"/>
                      <a:round/>
                      <a:headEnd type="none" w="med" len="med"/>
                      <a:tailEnd type="none" w="med" len="med"/>
                    </a:lnT>
                  </a:tcPr>
                </a:tc>
                <a:extLst>
                  <a:ext uri="{0D108BD9-81ED-4DB2-BD59-A6C34878D82A}">
                    <a16:rowId xmlns:a16="http://schemas.microsoft.com/office/drawing/2014/main" val="3076718940"/>
                  </a:ext>
                </a:extLst>
              </a:tr>
              <a:tr h="252407">
                <a:tc>
                  <a:txBody>
                    <a:bodyPr/>
                    <a:lstStyle/>
                    <a:p>
                      <a:pPr rtl="0" fontAlgn="t"/>
                      <a:endParaRPr lang="en-US" sz="1400" dirty="0">
                        <a:effectLst/>
                      </a:endParaRPr>
                    </a:p>
                  </a:txBody>
                  <a:tcPr marL="41146" marR="41146" marT="27441" marB="27441"/>
                </a:tc>
                <a:tc>
                  <a:txBody>
                    <a:bodyPr/>
                    <a:lstStyle/>
                    <a:p>
                      <a:pPr algn="r" rtl="0" fontAlgn="t"/>
                      <a:r>
                        <a:rPr lang="en-US" sz="1400">
                          <a:effectLst/>
                        </a:rPr>
                        <a:t>11</a:t>
                      </a:r>
                    </a:p>
                  </a:txBody>
                  <a:tcPr marL="41146" marR="41146" marT="27441" marB="27441">
                    <a:lnB w="12700" cap="flat" cmpd="sng" algn="ctr">
                      <a:solidFill>
                        <a:schemeClr val="tx1"/>
                      </a:solidFill>
                      <a:prstDash val="sysDash"/>
                      <a:round/>
                      <a:headEnd type="none" w="med" len="med"/>
                      <a:tailEnd type="none" w="med" len="med"/>
                    </a:lnB>
                  </a:tcPr>
                </a:tc>
                <a:tc>
                  <a:txBody>
                    <a:bodyPr/>
                    <a:lstStyle/>
                    <a:p>
                      <a:pPr rtl="0" fontAlgn="t"/>
                      <a:r>
                        <a:rPr lang="en-US" sz="1400">
                          <a:effectLst/>
                        </a:rPr>
                        <a:t>Systems and Mechanics</a:t>
                      </a:r>
                    </a:p>
                  </a:txBody>
                  <a:tcPr marL="41146" marR="41146" marT="27441" marB="27441">
                    <a:lnB w="12700" cap="flat" cmpd="sng" algn="ctr">
                      <a:solidFill>
                        <a:schemeClr val="tx1"/>
                      </a:solidFill>
                      <a:prstDash val="sysDash"/>
                      <a:round/>
                      <a:headEnd type="none" w="med" len="med"/>
                      <a:tailEnd type="none" w="med" len="med"/>
                    </a:lnB>
                  </a:tcPr>
                </a:tc>
                <a:tc>
                  <a:txBody>
                    <a:bodyPr/>
                    <a:lstStyle/>
                    <a:p>
                      <a:pPr rtl="0" fontAlgn="t"/>
                      <a:endParaRPr lang="en-US" sz="1400" dirty="0">
                        <a:effectLst/>
                      </a:endParaRPr>
                    </a:p>
                  </a:txBody>
                  <a:tcPr marL="41146" marR="41146" marT="27441" marB="27441">
                    <a:lnB w="12700" cap="flat" cmpd="sng" algn="ctr">
                      <a:solidFill>
                        <a:schemeClr val="tx1"/>
                      </a:solidFill>
                      <a:prstDash val="sysDash"/>
                      <a:round/>
                      <a:headEnd type="none" w="med" len="med"/>
                      <a:tailEnd type="none" w="med" len="med"/>
                    </a:lnB>
                  </a:tcPr>
                </a:tc>
                <a:tc>
                  <a:txBody>
                    <a:bodyPr/>
                    <a:lstStyle/>
                    <a:p>
                      <a:pPr rtl="0" fontAlgn="t"/>
                      <a:endParaRPr lang="en-US" sz="1400">
                        <a:effectLst/>
                      </a:endParaRPr>
                    </a:p>
                  </a:txBody>
                  <a:tcPr marL="41146" marR="41146" marT="27441" marB="27441">
                    <a:lnB w="12700" cap="flat" cmpd="sng" algn="ctr">
                      <a:solidFill>
                        <a:schemeClr val="tx1"/>
                      </a:solidFill>
                      <a:prstDash val="sysDash"/>
                      <a:round/>
                      <a:headEnd type="none" w="med" len="med"/>
                      <a:tailEnd type="none" w="med" len="med"/>
                    </a:lnB>
                  </a:tcPr>
                </a:tc>
                <a:tc>
                  <a:txBody>
                    <a:bodyPr/>
                    <a:lstStyle/>
                    <a:p>
                      <a:pPr rtl="0" fontAlgn="t"/>
                      <a:endParaRPr lang="en-US" sz="1400">
                        <a:effectLst/>
                      </a:endParaRPr>
                    </a:p>
                  </a:txBody>
                  <a:tcPr marL="41146" marR="41146" marT="27441" marB="27441">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588234699"/>
                  </a:ext>
                </a:extLst>
              </a:tr>
              <a:tr h="415544">
                <a:tc>
                  <a:txBody>
                    <a:bodyPr/>
                    <a:lstStyle/>
                    <a:p>
                      <a:pPr rtl="0" fontAlgn="t"/>
                      <a:endParaRPr lang="en-US" sz="1400" dirty="0">
                        <a:effectLst/>
                      </a:endParaRPr>
                    </a:p>
                  </a:txBody>
                  <a:tcPr marL="41146" marR="41146" marT="27441" marB="27441"/>
                </a:tc>
                <a:tc>
                  <a:txBody>
                    <a:bodyPr/>
                    <a:lstStyle/>
                    <a:p>
                      <a:pPr algn="r" rtl="0" fontAlgn="t"/>
                      <a:r>
                        <a:rPr lang="en-US" sz="1400">
                          <a:effectLst/>
                        </a:rPr>
                        <a:t>16</a:t>
                      </a:r>
                    </a:p>
                  </a:txBody>
                  <a:tcPr marL="41146" marR="41146" marT="27441" marB="27441">
                    <a:lnT w="12700" cap="flat" cmpd="sng" algn="ctr">
                      <a:solidFill>
                        <a:schemeClr val="tx1"/>
                      </a:solidFill>
                      <a:prstDash val="sysDash"/>
                      <a:round/>
                      <a:headEnd type="none" w="med" len="med"/>
                      <a:tailEnd type="none" w="med" len="med"/>
                    </a:lnT>
                  </a:tcPr>
                </a:tc>
                <a:tc>
                  <a:txBody>
                    <a:bodyPr/>
                    <a:lstStyle/>
                    <a:p>
                      <a:pPr rtl="0" fontAlgn="t"/>
                      <a:r>
                        <a:rPr lang="en-US" sz="1400">
                          <a:effectLst/>
                        </a:rPr>
                        <a:t>Spectrum of Evaluation</a:t>
                      </a:r>
                    </a:p>
                  </a:txBody>
                  <a:tcPr marL="41146" marR="41146" marT="27441" marB="27441">
                    <a:lnT w="12700" cap="flat" cmpd="sng" algn="ctr">
                      <a:solidFill>
                        <a:schemeClr val="tx1"/>
                      </a:solidFill>
                      <a:prstDash val="sysDash"/>
                      <a:round/>
                      <a:headEnd type="none" w="med" len="med"/>
                      <a:tailEnd type="none" w="med" len="med"/>
                    </a:lnT>
                  </a:tcPr>
                </a:tc>
                <a:tc>
                  <a:txBody>
                    <a:bodyPr/>
                    <a:lstStyle/>
                    <a:p>
                      <a:pPr rtl="0" fontAlgn="t"/>
                      <a:endParaRPr lang="en-US" sz="1400" dirty="0">
                        <a:effectLst/>
                      </a:endParaRPr>
                    </a:p>
                  </a:txBody>
                  <a:tcPr marL="41146" marR="41146" marT="27441" marB="27441">
                    <a:lnT w="12700" cap="flat" cmpd="sng" algn="ctr">
                      <a:solidFill>
                        <a:schemeClr val="tx1"/>
                      </a:solidFill>
                      <a:prstDash val="sysDash"/>
                      <a:round/>
                      <a:headEnd type="none" w="med" len="med"/>
                      <a:tailEnd type="none" w="med" len="med"/>
                    </a:lnT>
                  </a:tcPr>
                </a:tc>
                <a:tc>
                  <a:txBody>
                    <a:bodyPr/>
                    <a:lstStyle/>
                    <a:p>
                      <a:pPr rtl="0" fontAlgn="t"/>
                      <a:r>
                        <a:rPr lang="en-US" sz="1400">
                          <a:effectLst/>
                        </a:rPr>
                        <a:t>Post 3</a:t>
                      </a:r>
                    </a:p>
                  </a:txBody>
                  <a:tcPr marL="41146" marR="41146" marT="27441" marB="27441">
                    <a:lnT w="12700" cap="flat" cmpd="sng" algn="ctr">
                      <a:solidFill>
                        <a:schemeClr val="tx1"/>
                      </a:solidFill>
                      <a:prstDash val="sysDash"/>
                      <a:round/>
                      <a:headEnd type="none" w="med" len="med"/>
                      <a:tailEnd type="none" w="med" len="med"/>
                    </a:lnT>
                  </a:tcPr>
                </a:tc>
                <a:tc>
                  <a:txBody>
                    <a:bodyPr/>
                    <a:lstStyle/>
                    <a:p>
                      <a:pPr rtl="0" fontAlgn="t"/>
                      <a:r>
                        <a:rPr lang="en-US" sz="1400">
                          <a:effectLst/>
                        </a:rPr>
                        <a:t>Begin Team Formation</a:t>
                      </a:r>
                    </a:p>
                  </a:txBody>
                  <a:tcPr marL="41146" marR="41146" marT="27441" marB="27441">
                    <a:lnT w="12700" cap="flat" cmpd="sng" algn="ctr">
                      <a:solidFill>
                        <a:schemeClr val="tx1"/>
                      </a:solidFill>
                      <a:prstDash val="sysDash"/>
                      <a:round/>
                      <a:headEnd type="none" w="med" len="med"/>
                      <a:tailEnd type="none" w="med" len="med"/>
                    </a:lnT>
                  </a:tcPr>
                </a:tc>
                <a:extLst>
                  <a:ext uri="{0D108BD9-81ED-4DB2-BD59-A6C34878D82A}">
                    <a16:rowId xmlns:a16="http://schemas.microsoft.com/office/drawing/2014/main" val="3895443367"/>
                  </a:ext>
                </a:extLst>
              </a:tr>
              <a:tr h="252407">
                <a:tc>
                  <a:txBody>
                    <a:bodyPr/>
                    <a:lstStyle/>
                    <a:p>
                      <a:pPr rtl="0" fontAlgn="t"/>
                      <a:endParaRPr lang="en-US" sz="1400" dirty="0">
                        <a:effectLst/>
                      </a:endParaRPr>
                    </a:p>
                  </a:txBody>
                  <a:tcPr marL="41146" marR="41146" marT="27441" marB="27441">
                    <a:lnB w="12700" cap="flat" cmpd="sng" algn="ctr">
                      <a:solidFill>
                        <a:schemeClr val="tx1"/>
                      </a:solidFill>
                      <a:prstDash val="solid"/>
                      <a:round/>
                      <a:headEnd type="none" w="med" len="med"/>
                      <a:tailEnd type="none" w="med" len="med"/>
                    </a:lnB>
                  </a:tcPr>
                </a:tc>
                <a:tc>
                  <a:txBody>
                    <a:bodyPr/>
                    <a:lstStyle/>
                    <a:p>
                      <a:pPr algn="r" rtl="0" fontAlgn="t"/>
                      <a:r>
                        <a:rPr lang="en-US" sz="1400">
                          <a:effectLst/>
                        </a:rPr>
                        <a:t>18</a:t>
                      </a:r>
                    </a:p>
                  </a:txBody>
                  <a:tcPr marL="41146" marR="41146" marT="27441" marB="27441">
                    <a:lnB w="12700" cap="flat" cmpd="sng" algn="ctr">
                      <a:solidFill>
                        <a:schemeClr val="tx1"/>
                      </a:solidFill>
                      <a:prstDash val="solid"/>
                      <a:round/>
                      <a:headEnd type="none" w="med" len="med"/>
                      <a:tailEnd type="none" w="med" len="med"/>
                    </a:lnB>
                  </a:tcPr>
                </a:tc>
                <a:tc>
                  <a:txBody>
                    <a:bodyPr/>
                    <a:lstStyle/>
                    <a:p>
                      <a:pPr rtl="0" fontAlgn="t"/>
                      <a:r>
                        <a:rPr lang="en-US" sz="1400" dirty="0">
                          <a:effectLst/>
                        </a:rPr>
                        <a:t>Spectrum of Evaluation</a:t>
                      </a:r>
                    </a:p>
                  </a:txBody>
                  <a:tcPr marL="41146" marR="41146" marT="27441" marB="27441">
                    <a:lnB w="12700" cap="flat" cmpd="sng" algn="ctr">
                      <a:solidFill>
                        <a:schemeClr val="tx1"/>
                      </a:solidFill>
                      <a:prstDash val="solid"/>
                      <a:round/>
                      <a:headEnd type="none" w="med" len="med"/>
                      <a:tailEnd type="none" w="med" len="med"/>
                    </a:lnB>
                  </a:tcPr>
                </a:tc>
                <a:tc>
                  <a:txBody>
                    <a:bodyPr/>
                    <a:lstStyle/>
                    <a:p>
                      <a:pPr rtl="0" fontAlgn="t"/>
                      <a:endParaRPr lang="en-US" sz="1400">
                        <a:effectLst/>
                      </a:endParaRPr>
                    </a:p>
                  </a:txBody>
                  <a:tcPr marL="41146" marR="41146" marT="27441" marB="27441">
                    <a:lnB w="12700" cap="flat" cmpd="sng" algn="ctr">
                      <a:solidFill>
                        <a:schemeClr val="tx1"/>
                      </a:solidFill>
                      <a:prstDash val="solid"/>
                      <a:round/>
                      <a:headEnd type="none" w="med" len="med"/>
                      <a:tailEnd type="none" w="med" len="med"/>
                    </a:lnB>
                  </a:tcPr>
                </a:tc>
                <a:tc>
                  <a:txBody>
                    <a:bodyPr/>
                    <a:lstStyle/>
                    <a:p>
                      <a:pPr rtl="0" fontAlgn="t"/>
                      <a:endParaRPr lang="en-US" sz="1400">
                        <a:effectLst/>
                      </a:endParaRPr>
                    </a:p>
                  </a:txBody>
                  <a:tcPr marL="41146" marR="41146" marT="27441" marB="27441">
                    <a:lnB w="12700" cap="flat" cmpd="sng" algn="ctr">
                      <a:solidFill>
                        <a:schemeClr val="tx1"/>
                      </a:solidFill>
                      <a:prstDash val="solid"/>
                      <a:round/>
                      <a:headEnd type="none" w="med" len="med"/>
                      <a:tailEnd type="none" w="med" len="med"/>
                    </a:lnB>
                  </a:tcPr>
                </a:tc>
                <a:tc>
                  <a:txBody>
                    <a:bodyPr/>
                    <a:lstStyle/>
                    <a:p>
                      <a:pPr rtl="0" fontAlgn="t"/>
                      <a:endParaRPr lang="en-US" sz="1400" dirty="0">
                        <a:effectLst/>
                      </a:endParaRPr>
                    </a:p>
                  </a:txBody>
                  <a:tcPr marL="41146" marR="41146" marT="27441" marB="27441">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1856336"/>
                  </a:ext>
                </a:extLst>
              </a:tr>
              <a:tr h="252407">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400" b="1" dirty="0" smtClean="0">
                          <a:effectLst/>
                        </a:rPr>
                        <a:t>Apr</a:t>
                      </a:r>
                    </a:p>
                    <a:p>
                      <a:pPr rtl="0" fontAlgn="t"/>
                      <a:endParaRPr lang="en-US" sz="1400" dirty="0">
                        <a:effectLst/>
                      </a:endParaRPr>
                    </a:p>
                  </a:txBody>
                  <a:tcPr marL="41146" marR="41146" marT="27441" marB="27441">
                    <a:lnT w="12700" cap="flat" cmpd="sng" algn="ctr">
                      <a:solidFill>
                        <a:schemeClr val="tx1"/>
                      </a:solidFill>
                      <a:prstDash val="solid"/>
                      <a:round/>
                      <a:headEnd type="none" w="med" len="med"/>
                      <a:tailEnd type="none" w="med" len="med"/>
                    </a:lnT>
                  </a:tcPr>
                </a:tc>
                <a:tc>
                  <a:txBody>
                    <a:bodyPr/>
                    <a:lstStyle/>
                    <a:p>
                      <a:pPr algn="r" rtl="0" fontAlgn="t"/>
                      <a:r>
                        <a:rPr lang="en-US" sz="1400" dirty="0">
                          <a:effectLst/>
                        </a:rPr>
                        <a:t>23</a:t>
                      </a:r>
                    </a:p>
                  </a:txBody>
                  <a:tcPr marL="41146" marR="41146" marT="27441" marB="27441">
                    <a:lnT w="12700" cap="flat" cmpd="sng" algn="ctr">
                      <a:solidFill>
                        <a:schemeClr val="tx1"/>
                      </a:solidFill>
                      <a:prstDash val="solid"/>
                      <a:round/>
                      <a:headEnd type="none" w="med" len="med"/>
                      <a:tailEnd type="none" w="med" len="med"/>
                    </a:lnT>
                    <a:lnB w="12700" cap="flat" cmpd="sng" algn="ctr">
                      <a:noFill/>
                      <a:prstDash val="sysDash"/>
                      <a:round/>
                      <a:headEnd type="none" w="med" len="med"/>
                      <a:tailEnd type="none" w="med" len="med"/>
                    </a:lnB>
                  </a:tcPr>
                </a:tc>
                <a:tc>
                  <a:txBody>
                    <a:bodyPr/>
                    <a:lstStyle/>
                    <a:p>
                      <a:pPr rtl="0" fontAlgn="t"/>
                      <a:r>
                        <a:rPr lang="en-US" sz="1400">
                          <a:effectLst/>
                        </a:rPr>
                        <a:t>Tabletop vs Digital Games</a:t>
                      </a:r>
                    </a:p>
                  </a:txBody>
                  <a:tcPr marL="41146" marR="41146" marT="27441" marB="27441">
                    <a:lnT w="12700" cap="flat" cmpd="sng" algn="ctr">
                      <a:solidFill>
                        <a:schemeClr val="tx1"/>
                      </a:solidFill>
                      <a:prstDash val="solid"/>
                      <a:round/>
                      <a:headEnd type="none" w="med" len="med"/>
                      <a:tailEnd type="none" w="med" len="med"/>
                    </a:lnT>
                    <a:lnB w="12700" cap="flat" cmpd="sng" algn="ctr">
                      <a:noFill/>
                      <a:prstDash val="sysDash"/>
                      <a:round/>
                      <a:headEnd type="none" w="med" len="med"/>
                      <a:tailEnd type="none" w="med" len="med"/>
                    </a:lnB>
                  </a:tcPr>
                </a:tc>
                <a:tc>
                  <a:txBody>
                    <a:bodyPr/>
                    <a:lstStyle/>
                    <a:p>
                      <a:pPr rtl="0" fontAlgn="t"/>
                      <a:endParaRPr lang="en-US" sz="1400">
                        <a:effectLst/>
                      </a:endParaRPr>
                    </a:p>
                  </a:txBody>
                  <a:tcPr marL="41146" marR="41146" marT="27441" marB="27441">
                    <a:lnT w="12700" cap="flat" cmpd="sng" algn="ctr">
                      <a:solidFill>
                        <a:schemeClr val="tx1"/>
                      </a:solidFill>
                      <a:prstDash val="solid"/>
                      <a:round/>
                      <a:headEnd type="none" w="med" len="med"/>
                      <a:tailEnd type="none" w="med" len="med"/>
                    </a:lnT>
                    <a:lnB w="12700" cap="flat" cmpd="sng" algn="ctr">
                      <a:noFill/>
                      <a:prstDash val="sysDash"/>
                      <a:round/>
                      <a:headEnd type="none" w="med" len="med"/>
                      <a:tailEnd type="none" w="med" len="med"/>
                    </a:lnB>
                  </a:tcPr>
                </a:tc>
                <a:tc>
                  <a:txBody>
                    <a:bodyPr/>
                    <a:lstStyle/>
                    <a:p>
                      <a:pPr rtl="0" fontAlgn="t"/>
                      <a:endParaRPr lang="en-US" sz="1400">
                        <a:effectLst/>
                      </a:endParaRPr>
                    </a:p>
                  </a:txBody>
                  <a:tcPr marL="41146" marR="41146" marT="27441" marB="27441">
                    <a:lnT w="12700" cap="flat" cmpd="sng" algn="ctr">
                      <a:solidFill>
                        <a:schemeClr val="tx1"/>
                      </a:solidFill>
                      <a:prstDash val="solid"/>
                      <a:round/>
                      <a:headEnd type="none" w="med" len="med"/>
                      <a:tailEnd type="none" w="med" len="med"/>
                    </a:lnT>
                    <a:lnB w="12700" cap="flat" cmpd="sng" algn="ctr">
                      <a:noFill/>
                      <a:prstDash val="sysDash"/>
                      <a:round/>
                      <a:headEnd type="none" w="med" len="med"/>
                      <a:tailEnd type="none" w="med" len="med"/>
                    </a:lnB>
                  </a:tcPr>
                </a:tc>
                <a:tc>
                  <a:txBody>
                    <a:bodyPr/>
                    <a:lstStyle/>
                    <a:p>
                      <a:pPr rtl="0" fontAlgn="t"/>
                      <a:endParaRPr lang="en-US" sz="1400">
                        <a:effectLst/>
                      </a:endParaRPr>
                    </a:p>
                  </a:txBody>
                  <a:tcPr marL="41146" marR="41146" marT="27441" marB="27441">
                    <a:lnT w="12700" cap="flat" cmpd="sng" algn="ctr">
                      <a:solidFill>
                        <a:schemeClr val="tx1"/>
                      </a:solidFill>
                      <a:prstDash val="solid"/>
                      <a:round/>
                      <a:headEnd type="none" w="med" len="med"/>
                      <a:tailEnd type="none" w="med" len="med"/>
                    </a:lnT>
                    <a:lnB w="12700" cap="flat" cmpd="sng" algn="ctr">
                      <a:noFill/>
                      <a:prstDash val="sysDash"/>
                      <a:round/>
                      <a:headEnd type="none" w="med" len="med"/>
                      <a:tailEnd type="none" w="med" len="med"/>
                    </a:lnB>
                  </a:tcPr>
                </a:tc>
                <a:extLst>
                  <a:ext uri="{0D108BD9-81ED-4DB2-BD59-A6C34878D82A}">
                    <a16:rowId xmlns:a16="http://schemas.microsoft.com/office/drawing/2014/main" val="2617648116"/>
                  </a:ext>
                </a:extLst>
              </a:tr>
              <a:tr h="320754">
                <a:tc>
                  <a:txBody>
                    <a:bodyPr/>
                    <a:lstStyle/>
                    <a:p>
                      <a:pPr rtl="0" fontAlgn="t"/>
                      <a:endParaRPr lang="en-US" sz="1400" dirty="0">
                        <a:effectLst/>
                      </a:endParaRPr>
                    </a:p>
                  </a:txBody>
                  <a:tcPr marL="41146" marR="41146" marT="27441" marB="27441">
                    <a:lnR>
                      <a:noFill/>
                    </a:lnR>
                  </a:tcPr>
                </a:tc>
                <a:tc>
                  <a:txBody>
                    <a:bodyPr/>
                    <a:lstStyle/>
                    <a:p>
                      <a:pPr algn="r" rtl="0" fontAlgn="t"/>
                      <a:r>
                        <a:rPr lang="en-US" sz="1400" dirty="0">
                          <a:effectLst/>
                        </a:rPr>
                        <a:t>25</a:t>
                      </a:r>
                    </a:p>
                  </a:txBody>
                  <a:tcPr marL="41146" marR="41146" marT="27441" marB="27441">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rtl="0" fontAlgn="t"/>
                      <a:r>
                        <a:rPr lang="en-US" sz="1400">
                          <a:effectLst/>
                        </a:rPr>
                        <a:t>Peer Feedback &amp; Pitching</a:t>
                      </a:r>
                    </a:p>
                  </a:txBody>
                  <a:tcPr marL="41146" marR="41146" marT="27441" marB="27441">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rtl="0" fontAlgn="t"/>
                      <a:r>
                        <a:rPr lang="en-US" sz="1400">
                          <a:effectLst/>
                        </a:rPr>
                        <a:t>Assignment 2B DUE</a:t>
                      </a:r>
                    </a:p>
                  </a:txBody>
                  <a:tcPr marL="41146" marR="41146" marT="27441" marB="27441">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rtl="0" fontAlgn="t"/>
                      <a:endParaRPr lang="en-US" sz="1400">
                        <a:effectLst/>
                      </a:endParaRPr>
                    </a:p>
                  </a:txBody>
                  <a:tcPr marL="41146" marR="41146" marT="27441" marB="27441">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rtl="0" fontAlgn="t"/>
                      <a:endParaRPr lang="en-US" sz="1400" dirty="0">
                        <a:effectLst/>
                      </a:endParaRPr>
                    </a:p>
                  </a:txBody>
                  <a:tcPr marL="41146" marR="41146" marT="27441" marB="27441">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1172828"/>
                  </a:ext>
                </a:extLst>
              </a:tr>
            </a:tbl>
          </a:graphicData>
        </a:graphic>
      </p:graphicFrame>
      <p:sp>
        <p:nvSpPr>
          <p:cNvPr id="5" name="Title 4"/>
          <p:cNvSpPr>
            <a:spLocks noGrp="1"/>
          </p:cNvSpPr>
          <p:nvPr>
            <p:ph type="title"/>
          </p:nvPr>
        </p:nvSpPr>
        <p:spPr/>
        <p:txBody>
          <a:bodyPr/>
          <a:lstStyle/>
          <a:p>
            <a:r>
              <a:rPr lang="en-US" dirty="0" smtClean="0"/>
              <a:t>Zoom in on Act 2 Projects</a:t>
            </a:r>
            <a:endParaRPr lang="en-US" dirty="0"/>
          </a:p>
        </p:txBody>
      </p:sp>
      <p:sp>
        <p:nvSpPr>
          <p:cNvPr id="8" name="Date Placeholder 7">
            <a:extLst>
              <a:ext uri="{FF2B5EF4-FFF2-40B4-BE49-F238E27FC236}">
                <a16:creationId xmlns:a16="http://schemas.microsoft.com/office/drawing/2014/main" id="{7D198C23-8964-49EA-8F34-3080A532F6DD}"/>
              </a:ext>
            </a:extLst>
          </p:cNvPr>
          <p:cNvSpPr>
            <a:spLocks noGrp="1"/>
          </p:cNvSpPr>
          <p:nvPr>
            <p:ph type="dt" sz="half" idx="10"/>
          </p:nvPr>
        </p:nvSpPr>
        <p:spPr/>
        <p:txBody>
          <a:bodyPr/>
          <a:lstStyle/>
          <a:p>
            <a:r>
              <a:rPr lang="en-US" smtClean="0"/>
              <a:t>2020-02-16</a:t>
            </a:r>
            <a:endParaRPr lang="en-US"/>
          </a:p>
        </p:txBody>
      </p:sp>
      <p:sp>
        <p:nvSpPr>
          <p:cNvPr id="9" name="Footer Placeholder 8">
            <a:extLst>
              <a:ext uri="{FF2B5EF4-FFF2-40B4-BE49-F238E27FC236}">
                <a16:creationId xmlns:a16="http://schemas.microsoft.com/office/drawing/2014/main" id="{E3EC7575-BB7A-4569-A500-9CD974BA8830}"/>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10" name="Slide Number Placeholder 9">
            <a:extLst>
              <a:ext uri="{FF2B5EF4-FFF2-40B4-BE49-F238E27FC236}">
                <a16:creationId xmlns:a16="http://schemas.microsoft.com/office/drawing/2014/main" id="{59AA1962-59DA-4866-92A4-73982D94948A}"/>
              </a:ext>
            </a:extLst>
          </p:cNvPr>
          <p:cNvSpPr>
            <a:spLocks noGrp="1"/>
          </p:cNvSpPr>
          <p:nvPr>
            <p:ph type="sldNum" sz="quarter" idx="12"/>
          </p:nvPr>
        </p:nvSpPr>
        <p:spPr/>
        <p:txBody>
          <a:bodyPr/>
          <a:lstStyle/>
          <a:p>
            <a:fld id="{4BE96267-9501-4B49-939F-F116B0669874}" type="slidenum">
              <a:rPr lang="en-US" smtClean="0"/>
              <a:t>8</a:t>
            </a:fld>
            <a:endParaRPr lang="en-US"/>
          </a:p>
        </p:txBody>
      </p:sp>
      <p:sp>
        <p:nvSpPr>
          <p:cNvPr id="7" name="Text Placeholder 6"/>
          <p:cNvSpPr>
            <a:spLocks noGrp="1"/>
          </p:cNvSpPr>
          <p:nvPr>
            <p:ph type="body" sz="quarter" idx="13"/>
          </p:nvPr>
        </p:nvSpPr>
        <p:spPr/>
        <p:txBody>
          <a:bodyPr/>
          <a:lstStyle/>
          <a:p>
            <a:endParaRPr lang="en-US"/>
          </a:p>
        </p:txBody>
      </p:sp>
      <p:sp>
        <p:nvSpPr>
          <p:cNvPr id="14" name="Rectangle 13"/>
          <p:cNvSpPr/>
          <p:nvPr/>
        </p:nvSpPr>
        <p:spPr>
          <a:xfrm>
            <a:off x="5503024" y="2224216"/>
            <a:ext cx="5058520" cy="1450010"/>
          </a:xfrm>
          <a:prstGeom prst="rect">
            <a:avLst/>
          </a:prstGeom>
          <a:solidFill>
            <a:schemeClr val="accent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Knowledge Elicitation</a:t>
            </a:r>
            <a:endParaRPr lang="en-US" sz="2400" b="1" dirty="0"/>
          </a:p>
        </p:txBody>
      </p:sp>
      <p:sp>
        <p:nvSpPr>
          <p:cNvPr id="15" name="Rectangle 14"/>
          <p:cNvSpPr/>
          <p:nvPr/>
        </p:nvSpPr>
        <p:spPr>
          <a:xfrm>
            <a:off x="5503024" y="3684711"/>
            <a:ext cx="5058520" cy="2254450"/>
          </a:xfrm>
          <a:prstGeom prst="rect">
            <a:avLst/>
          </a:prstGeom>
          <a:solidFill>
            <a:schemeClr val="accent2">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smtClean="0"/>
              <a:t>Prototyping &amp; Playtesting</a:t>
            </a:r>
            <a:endParaRPr lang="en-US" sz="2400" b="1" dirty="0"/>
          </a:p>
        </p:txBody>
      </p:sp>
    </p:spTree>
    <p:extLst>
      <p:ext uri="{BB962C8B-B14F-4D97-AF65-F5344CB8AC3E}">
        <p14:creationId xmlns:p14="http://schemas.microsoft.com/office/powerpoint/2010/main" val="1870950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71BF6-89A8-4B73-BA5D-D8CCB84477A1}"/>
              </a:ext>
            </a:extLst>
          </p:cNvPr>
          <p:cNvSpPr>
            <a:spLocks noGrp="1"/>
          </p:cNvSpPr>
          <p:nvPr>
            <p:ph type="title"/>
          </p:nvPr>
        </p:nvSpPr>
        <p:spPr/>
        <p:txBody>
          <a:bodyPr/>
          <a:lstStyle/>
          <a:p>
            <a:pPr algn="r"/>
            <a:r>
              <a:rPr lang="en-US" dirty="0"/>
              <a:t>Some Quick Context</a:t>
            </a:r>
          </a:p>
        </p:txBody>
      </p:sp>
      <p:sp>
        <p:nvSpPr>
          <p:cNvPr id="5" name="Date Placeholder 4">
            <a:extLst>
              <a:ext uri="{FF2B5EF4-FFF2-40B4-BE49-F238E27FC236}">
                <a16:creationId xmlns:a16="http://schemas.microsoft.com/office/drawing/2014/main" id="{BD76EDF6-FDE3-447E-9329-0C16CED7885A}"/>
              </a:ext>
            </a:extLst>
          </p:cNvPr>
          <p:cNvSpPr>
            <a:spLocks noGrp="1"/>
          </p:cNvSpPr>
          <p:nvPr>
            <p:ph type="dt" sz="half" idx="10"/>
          </p:nvPr>
        </p:nvSpPr>
        <p:spPr/>
        <p:txBody>
          <a:bodyPr/>
          <a:lstStyle/>
          <a:p>
            <a:r>
              <a:rPr lang="en-US" smtClean="0"/>
              <a:t>2020-02-16</a:t>
            </a:r>
            <a:endParaRPr lang="en-US"/>
          </a:p>
        </p:txBody>
      </p:sp>
      <p:sp>
        <p:nvSpPr>
          <p:cNvPr id="6" name="Footer Placeholder 5">
            <a:extLst>
              <a:ext uri="{FF2B5EF4-FFF2-40B4-BE49-F238E27FC236}">
                <a16:creationId xmlns:a16="http://schemas.microsoft.com/office/drawing/2014/main" id="{AC1DA095-55E1-42EF-9260-8211E85DCD6C}"/>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7" name="Slide Number Placeholder 6">
            <a:extLst>
              <a:ext uri="{FF2B5EF4-FFF2-40B4-BE49-F238E27FC236}">
                <a16:creationId xmlns:a16="http://schemas.microsoft.com/office/drawing/2014/main" id="{1BD49774-FD63-46AC-8001-E54C65B99733}"/>
              </a:ext>
            </a:extLst>
          </p:cNvPr>
          <p:cNvSpPr>
            <a:spLocks noGrp="1"/>
          </p:cNvSpPr>
          <p:nvPr>
            <p:ph type="sldNum" sz="quarter" idx="12"/>
          </p:nvPr>
        </p:nvSpPr>
        <p:spPr/>
        <p:txBody>
          <a:bodyPr/>
          <a:lstStyle/>
          <a:p>
            <a:fld id="{4BE96267-9501-4B49-939F-F116B0669874}" type="slidenum">
              <a:rPr lang="en-US" smtClean="0"/>
              <a:t>80</a:t>
            </a:fld>
            <a:endParaRPr lang="en-US"/>
          </a:p>
        </p:txBody>
      </p:sp>
      <p:pic>
        <p:nvPicPr>
          <p:cNvPr id="8" name="Picture 7">
            <a:extLst>
              <a:ext uri="{FF2B5EF4-FFF2-40B4-BE49-F238E27FC236}">
                <a16:creationId xmlns:a16="http://schemas.microsoft.com/office/drawing/2014/main" id="{6BD282D1-0254-4A0E-8E81-9FF5CA4249C1}"/>
              </a:ext>
            </a:extLst>
          </p:cNvPr>
          <p:cNvPicPr>
            <a:picLocks noChangeAspect="1"/>
          </p:cNvPicPr>
          <p:nvPr/>
        </p:nvPicPr>
        <p:blipFill>
          <a:blip r:embed="rId2"/>
          <a:stretch>
            <a:fillRect/>
          </a:stretch>
        </p:blipFill>
        <p:spPr>
          <a:xfrm>
            <a:off x="0" y="0"/>
            <a:ext cx="5048127" cy="6858000"/>
          </a:xfrm>
          <a:prstGeom prst="rect">
            <a:avLst/>
          </a:prstGeom>
        </p:spPr>
      </p:pic>
      <p:sp>
        <p:nvSpPr>
          <p:cNvPr id="9" name="Right Brace 8">
            <a:extLst>
              <a:ext uri="{FF2B5EF4-FFF2-40B4-BE49-F238E27FC236}">
                <a16:creationId xmlns:a16="http://schemas.microsoft.com/office/drawing/2014/main" id="{74113DFC-ABD1-43B6-8FAF-7334E39A90D7}"/>
              </a:ext>
            </a:extLst>
          </p:cNvPr>
          <p:cNvSpPr/>
          <p:nvPr/>
        </p:nvSpPr>
        <p:spPr>
          <a:xfrm>
            <a:off x="5054354" y="1206500"/>
            <a:ext cx="1314573" cy="4635500"/>
          </a:xfrm>
          <a:prstGeom prst="rightBrace">
            <a:avLst>
              <a:gd name="adj1" fmla="val 88636"/>
              <a:gd name="adj2" fmla="val 50000"/>
            </a:avLst>
          </a:prstGeom>
          <a:ln w="635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4DD0AD78-E797-45AA-BE51-F51D2E698034}"/>
              </a:ext>
            </a:extLst>
          </p:cNvPr>
          <p:cNvSpPr txBox="1"/>
          <p:nvPr/>
        </p:nvSpPr>
        <p:spPr>
          <a:xfrm>
            <a:off x="6680200" y="3377684"/>
            <a:ext cx="1930400" cy="400110"/>
          </a:xfrm>
          <a:prstGeom prst="rect">
            <a:avLst/>
          </a:prstGeom>
          <a:noFill/>
        </p:spPr>
        <p:txBody>
          <a:bodyPr wrap="square" rtlCol="0">
            <a:spAutoFit/>
          </a:bodyPr>
          <a:lstStyle/>
          <a:p>
            <a:r>
              <a:rPr lang="en-US" sz="2000" dirty="0"/>
              <a:t>You read these</a:t>
            </a:r>
          </a:p>
        </p:txBody>
      </p:sp>
    </p:spTree>
    <p:extLst>
      <p:ext uri="{BB962C8B-B14F-4D97-AF65-F5344CB8AC3E}">
        <p14:creationId xmlns:p14="http://schemas.microsoft.com/office/powerpoint/2010/main" val="1188274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B1FD736-8813-4807-AA25-B4F3288EC003}"/>
              </a:ext>
            </a:extLst>
          </p:cNvPr>
          <p:cNvSpPr>
            <a:spLocks noGrp="1"/>
          </p:cNvSpPr>
          <p:nvPr>
            <p:ph type="title"/>
          </p:nvPr>
        </p:nvSpPr>
        <p:spPr/>
        <p:txBody>
          <a:bodyPr/>
          <a:lstStyle/>
          <a:p>
            <a:r>
              <a:rPr lang="en-US" dirty="0"/>
              <a:t>Other thoughts (</a:t>
            </a:r>
            <a:r>
              <a:rPr lang="en-US" dirty="0" err="1"/>
              <a:t>Culyba</a:t>
            </a:r>
            <a:r>
              <a:rPr lang="en-US" dirty="0"/>
              <a:t>)</a:t>
            </a:r>
          </a:p>
        </p:txBody>
      </p:sp>
      <p:sp>
        <p:nvSpPr>
          <p:cNvPr id="9" name="Content Placeholder 8">
            <a:extLst>
              <a:ext uri="{FF2B5EF4-FFF2-40B4-BE49-F238E27FC236}">
                <a16:creationId xmlns:a16="http://schemas.microsoft.com/office/drawing/2014/main" id="{6B12182A-5E08-4EFC-9218-B8A6EFDB66BE}"/>
              </a:ext>
            </a:extLst>
          </p:cNvPr>
          <p:cNvSpPr>
            <a:spLocks noGrp="1"/>
          </p:cNvSpPr>
          <p:nvPr>
            <p:ph idx="1"/>
          </p:nvPr>
        </p:nvSpPr>
        <p:spPr/>
        <p:txBody>
          <a:bodyPr/>
          <a:lstStyle/>
          <a:p>
            <a:pPr marL="457200" indent="-457200">
              <a:buFont typeface="+mj-lt"/>
              <a:buAutoNum type="arabicPeriod"/>
            </a:pPr>
            <a:endParaRPr lang="en-US" dirty="0"/>
          </a:p>
        </p:txBody>
      </p:sp>
      <p:sp>
        <p:nvSpPr>
          <p:cNvPr id="5" name="Date Placeholder 4">
            <a:extLst>
              <a:ext uri="{FF2B5EF4-FFF2-40B4-BE49-F238E27FC236}">
                <a16:creationId xmlns:a16="http://schemas.microsoft.com/office/drawing/2014/main" id="{43BB0798-49AA-498F-A56A-2918EAC6E54B}"/>
              </a:ext>
            </a:extLst>
          </p:cNvPr>
          <p:cNvSpPr>
            <a:spLocks noGrp="1"/>
          </p:cNvSpPr>
          <p:nvPr>
            <p:ph type="dt" sz="half" idx="10"/>
          </p:nvPr>
        </p:nvSpPr>
        <p:spPr/>
        <p:txBody>
          <a:bodyPr/>
          <a:lstStyle/>
          <a:p>
            <a:r>
              <a:rPr lang="en-US" smtClean="0"/>
              <a:t>2020-02-16</a:t>
            </a:r>
            <a:endParaRPr lang="en-US"/>
          </a:p>
        </p:txBody>
      </p:sp>
      <p:sp>
        <p:nvSpPr>
          <p:cNvPr id="6" name="Footer Placeholder 5">
            <a:extLst>
              <a:ext uri="{FF2B5EF4-FFF2-40B4-BE49-F238E27FC236}">
                <a16:creationId xmlns:a16="http://schemas.microsoft.com/office/drawing/2014/main" id="{2AE68D9B-307A-4A9B-A3B7-654FAC1DEAFD}"/>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7" name="Slide Number Placeholder 6">
            <a:extLst>
              <a:ext uri="{FF2B5EF4-FFF2-40B4-BE49-F238E27FC236}">
                <a16:creationId xmlns:a16="http://schemas.microsoft.com/office/drawing/2014/main" id="{AF1D0121-3340-4C5C-8DA8-F165CEE8B941}"/>
              </a:ext>
            </a:extLst>
          </p:cNvPr>
          <p:cNvSpPr>
            <a:spLocks noGrp="1"/>
          </p:cNvSpPr>
          <p:nvPr>
            <p:ph type="sldNum" sz="quarter" idx="12"/>
          </p:nvPr>
        </p:nvSpPr>
        <p:spPr/>
        <p:txBody>
          <a:bodyPr/>
          <a:lstStyle/>
          <a:p>
            <a:fld id="{4BE96267-9501-4B49-939F-F116B0669874}" type="slidenum">
              <a:rPr lang="en-US" smtClean="0"/>
              <a:t>81</a:t>
            </a:fld>
            <a:endParaRPr lang="en-US"/>
          </a:p>
        </p:txBody>
      </p:sp>
    </p:spTree>
    <p:extLst>
      <p:ext uri="{BB962C8B-B14F-4D97-AF65-F5344CB8AC3E}">
        <p14:creationId xmlns:p14="http://schemas.microsoft.com/office/powerpoint/2010/main" val="4189112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3DE1477-4F60-427B-87C2-F2AD127F2D15}"/>
              </a:ext>
            </a:extLst>
          </p:cNvPr>
          <p:cNvSpPr>
            <a:spLocks noGrp="1"/>
          </p:cNvSpPr>
          <p:nvPr>
            <p:ph type="title"/>
          </p:nvPr>
        </p:nvSpPr>
        <p:spPr/>
        <p:txBody>
          <a:bodyPr/>
          <a:lstStyle/>
          <a:p>
            <a:r>
              <a:rPr lang="en-US" dirty="0"/>
              <a:t>Game Dev Timeline</a:t>
            </a:r>
          </a:p>
        </p:txBody>
      </p:sp>
      <p:sp>
        <p:nvSpPr>
          <p:cNvPr id="8" name="Content Placeholder 7">
            <a:extLst>
              <a:ext uri="{FF2B5EF4-FFF2-40B4-BE49-F238E27FC236}">
                <a16:creationId xmlns:a16="http://schemas.microsoft.com/office/drawing/2014/main" id="{8FE9736C-4673-4DA4-88A4-6CFC2C354A73}"/>
              </a:ext>
            </a:extLst>
          </p:cNvPr>
          <p:cNvSpPr>
            <a:spLocks noGrp="1"/>
          </p:cNvSpPr>
          <p:nvPr>
            <p:ph idx="1"/>
          </p:nvPr>
        </p:nvSpPr>
        <p:spPr/>
        <p:txBody>
          <a:bodyPr/>
          <a:lstStyle/>
          <a:p>
            <a:pPr marL="514350" indent="-514350">
              <a:buFont typeface="+mj-lt"/>
              <a:buAutoNum type="arabicPeriod"/>
            </a:pPr>
            <a:r>
              <a:rPr lang="en-US" dirty="0"/>
              <a:t>Concept</a:t>
            </a:r>
          </a:p>
          <a:p>
            <a:pPr marL="514350" indent="-514350">
              <a:buFont typeface="+mj-lt"/>
              <a:buAutoNum type="arabicPeriod"/>
            </a:pPr>
            <a:r>
              <a:rPr lang="en-US" dirty="0"/>
              <a:t>Pre-production</a:t>
            </a:r>
          </a:p>
          <a:p>
            <a:pPr marL="514350" indent="-514350">
              <a:buFont typeface="+mj-lt"/>
              <a:buAutoNum type="arabicPeriod"/>
            </a:pPr>
            <a:r>
              <a:rPr lang="en-US" dirty="0"/>
              <a:t>Production</a:t>
            </a:r>
          </a:p>
          <a:p>
            <a:pPr marL="914400" lvl="1" indent="-457200">
              <a:buFont typeface="+mj-lt"/>
              <a:buAutoNum type="arabicPeriod"/>
            </a:pPr>
            <a:r>
              <a:rPr lang="en-US" dirty="0"/>
              <a:t>pre-Alpha</a:t>
            </a:r>
          </a:p>
          <a:p>
            <a:pPr marL="914400" lvl="1" indent="-457200">
              <a:buFont typeface="+mj-lt"/>
              <a:buAutoNum type="arabicPeriod"/>
            </a:pPr>
            <a:r>
              <a:rPr lang="en-US" dirty="0"/>
              <a:t>Alpha</a:t>
            </a:r>
          </a:p>
          <a:p>
            <a:pPr marL="914400" lvl="1" indent="-457200">
              <a:buFont typeface="+mj-lt"/>
              <a:buAutoNum type="arabicPeriod"/>
            </a:pPr>
            <a:r>
              <a:rPr lang="en-US" dirty="0"/>
              <a:t>Beta</a:t>
            </a:r>
          </a:p>
          <a:p>
            <a:pPr marL="514350" indent="-514350">
              <a:buFont typeface="+mj-lt"/>
              <a:buAutoNum type="arabicPeriod"/>
            </a:pPr>
            <a:r>
              <a:rPr lang="en-US" dirty="0"/>
              <a:t>QA</a:t>
            </a:r>
          </a:p>
          <a:p>
            <a:pPr marL="514350" indent="-514350">
              <a:buFont typeface="+mj-lt"/>
              <a:buAutoNum type="arabicPeriod"/>
            </a:pPr>
            <a:r>
              <a:rPr lang="en-US" dirty="0"/>
              <a:t>Ship</a:t>
            </a:r>
          </a:p>
        </p:txBody>
      </p:sp>
      <p:sp>
        <p:nvSpPr>
          <p:cNvPr id="4" name="Date Placeholder 3">
            <a:extLst>
              <a:ext uri="{FF2B5EF4-FFF2-40B4-BE49-F238E27FC236}">
                <a16:creationId xmlns:a16="http://schemas.microsoft.com/office/drawing/2014/main" id="{7D6C7A88-4815-4C0D-AB41-71186BC59D31}"/>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F7A6CCAA-0BDA-4C42-BA3A-0D253AC1689B}"/>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2B09526A-0CD7-4C21-BA33-5DC13E2840AD}"/>
              </a:ext>
            </a:extLst>
          </p:cNvPr>
          <p:cNvSpPr>
            <a:spLocks noGrp="1"/>
          </p:cNvSpPr>
          <p:nvPr>
            <p:ph type="sldNum" sz="quarter" idx="12"/>
          </p:nvPr>
        </p:nvSpPr>
        <p:spPr/>
        <p:txBody>
          <a:bodyPr/>
          <a:lstStyle/>
          <a:p>
            <a:fld id="{4BE96267-9501-4B49-939F-F116B0669874}" type="slidenum">
              <a:rPr lang="en-US" smtClean="0"/>
              <a:t>82</a:t>
            </a:fld>
            <a:endParaRPr lang="en-US"/>
          </a:p>
        </p:txBody>
      </p:sp>
      <p:sp>
        <p:nvSpPr>
          <p:cNvPr id="2" name="Text Placeholder 1"/>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493781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7B738-D99E-42C8-AD41-2FD2CE927BC6}"/>
              </a:ext>
            </a:extLst>
          </p:cNvPr>
          <p:cNvSpPr>
            <a:spLocks noGrp="1"/>
          </p:cNvSpPr>
          <p:nvPr>
            <p:ph type="title"/>
          </p:nvPr>
        </p:nvSpPr>
        <p:spPr/>
        <p:txBody>
          <a:bodyPr/>
          <a:lstStyle/>
          <a:p>
            <a:r>
              <a:rPr lang="en-US" dirty="0"/>
              <a:t>The Game Development Team</a:t>
            </a:r>
          </a:p>
        </p:txBody>
      </p:sp>
      <p:sp>
        <p:nvSpPr>
          <p:cNvPr id="7" name="Content Placeholder 6"/>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5DC70B79-2AB2-41D9-AAF3-DC81392F7D85}"/>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CA8275F8-FBC0-4DFD-93A0-D6FE3A1A4949}"/>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8232BF40-D5AF-40F9-9A3D-CBEAC308F0FC}"/>
              </a:ext>
            </a:extLst>
          </p:cNvPr>
          <p:cNvSpPr>
            <a:spLocks noGrp="1"/>
          </p:cNvSpPr>
          <p:nvPr>
            <p:ph type="sldNum" sz="quarter" idx="12"/>
          </p:nvPr>
        </p:nvSpPr>
        <p:spPr/>
        <p:txBody>
          <a:bodyPr/>
          <a:lstStyle/>
          <a:p>
            <a:fld id="{4BE96267-9501-4B49-939F-F116B0669874}" type="slidenum">
              <a:rPr lang="en-US" smtClean="0"/>
              <a:t>83</a:t>
            </a:fld>
            <a:endParaRPr lang="en-US"/>
          </a:p>
        </p:txBody>
      </p:sp>
      <p:sp>
        <p:nvSpPr>
          <p:cNvPr id="8" name="Text Placeholder 7"/>
          <p:cNvSpPr>
            <a:spLocks noGrp="1"/>
          </p:cNvSpPr>
          <p:nvPr>
            <p:ph type="body" sz="quarter" idx="13"/>
          </p:nvPr>
        </p:nvSpPr>
        <p:spPr/>
        <p:txBody>
          <a:bodyPr/>
          <a:lstStyle/>
          <a:p>
            <a:endParaRPr lang="en-US"/>
          </a:p>
        </p:txBody>
      </p:sp>
      <p:pic>
        <p:nvPicPr>
          <p:cNvPr id="9" name="Picture 8">
            <a:extLst>
              <a:ext uri="{FF2B5EF4-FFF2-40B4-BE49-F238E27FC236}">
                <a16:creationId xmlns:a16="http://schemas.microsoft.com/office/drawing/2014/main" id="{90F06820-BCCA-4BC8-A730-1BA10C87544B}"/>
              </a:ext>
            </a:extLst>
          </p:cNvPr>
          <p:cNvPicPr>
            <a:picLocks noChangeAspect="1"/>
          </p:cNvPicPr>
          <p:nvPr/>
        </p:nvPicPr>
        <p:blipFill>
          <a:blip r:embed="rId2"/>
          <a:stretch>
            <a:fillRect/>
          </a:stretch>
        </p:blipFill>
        <p:spPr>
          <a:xfrm>
            <a:off x="353194" y="1575837"/>
            <a:ext cx="11485612" cy="4690820"/>
          </a:xfrm>
          <a:prstGeom prst="rect">
            <a:avLst/>
          </a:prstGeom>
        </p:spPr>
      </p:pic>
    </p:spTree>
    <p:extLst>
      <p:ext uri="{BB962C8B-B14F-4D97-AF65-F5344CB8AC3E}">
        <p14:creationId xmlns:p14="http://schemas.microsoft.com/office/powerpoint/2010/main" val="963241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86B87-8D20-4B76-9827-0083A0A19A9D}"/>
              </a:ext>
            </a:extLst>
          </p:cNvPr>
          <p:cNvSpPr>
            <a:spLocks noGrp="1"/>
          </p:cNvSpPr>
          <p:nvPr>
            <p:ph type="title"/>
          </p:nvPr>
        </p:nvSpPr>
        <p:spPr/>
        <p:txBody>
          <a:bodyPr/>
          <a:lstStyle/>
          <a:p>
            <a:r>
              <a:rPr lang="en-US" dirty="0"/>
              <a:t>What Developers Want You to Know</a:t>
            </a:r>
          </a:p>
        </p:txBody>
      </p:sp>
      <p:sp>
        <p:nvSpPr>
          <p:cNvPr id="7" name="Content Placeholder 6"/>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C76A96B2-EDD1-41DE-BBF7-485DDF9A4E07}"/>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36369528-D1B3-4A9D-B6B9-D757F9565B69}"/>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6EE60AA7-5786-4478-951D-ECE2C1DD79E8}"/>
              </a:ext>
            </a:extLst>
          </p:cNvPr>
          <p:cNvSpPr>
            <a:spLocks noGrp="1"/>
          </p:cNvSpPr>
          <p:nvPr>
            <p:ph type="sldNum" sz="quarter" idx="12"/>
          </p:nvPr>
        </p:nvSpPr>
        <p:spPr/>
        <p:txBody>
          <a:bodyPr/>
          <a:lstStyle/>
          <a:p>
            <a:fld id="{4BE96267-9501-4B49-939F-F116B0669874}" type="slidenum">
              <a:rPr lang="en-US" smtClean="0"/>
              <a:t>84</a:t>
            </a:fld>
            <a:endParaRPr lang="en-US"/>
          </a:p>
        </p:txBody>
      </p:sp>
      <p:sp>
        <p:nvSpPr>
          <p:cNvPr id="8" name="Text Placeholder 7"/>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724812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86B87-8D20-4B76-9827-0083A0A19A9D}"/>
              </a:ext>
            </a:extLst>
          </p:cNvPr>
          <p:cNvSpPr>
            <a:spLocks noGrp="1"/>
          </p:cNvSpPr>
          <p:nvPr>
            <p:ph type="title"/>
          </p:nvPr>
        </p:nvSpPr>
        <p:spPr/>
        <p:txBody>
          <a:bodyPr>
            <a:normAutofit fontScale="90000"/>
          </a:bodyPr>
          <a:lstStyle/>
          <a:p>
            <a:r>
              <a:rPr lang="en-US" strike="sngStrike" dirty="0"/>
              <a:t>What Developers Want You to Know</a:t>
            </a:r>
            <a:br>
              <a:rPr lang="en-US" strike="sngStrike" dirty="0"/>
            </a:br>
            <a:r>
              <a:rPr lang="en-US" dirty="0"/>
              <a:t>What you should ask for as a developer</a:t>
            </a:r>
          </a:p>
        </p:txBody>
      </p:sp>
      <p:sp>
        <p:nvSpPr>
          <p:cNvPr id="7" name="Content Placeholder 6"/>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C76A96B2-EDD1-41DE-BBF7-485DDF9A4E07}"/>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36369528-D1B3-4A9D-B6B9-D757F9565B69}"/>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6EE60AA7-5786-4478-951D-ECE2C1DD79E8}"/>
              </a:ext>
            </a:extLst>
          </p:cNvPr>
          <p:cNvSpPr>
            <a:spLocks noGrp="1"/>
          </p:cNvSpPr>
          <p:nvPr>
            <p:ph type="sldNum" sz="quarter" idx="12"/>
          </p:nvPr>
        </p:nvSpPr>
        <p:spPr/>
        <p:txBody>
          <a:bodyPr/>
          <a:lstStyle/>
          <a:p>
            <a:fld id="{4BE96267-9501-4B49-939F-F116B0669874}" type="slidenum">
              <a:rPr lang="en-US" smtClean="0"/>
              <a:t>85</a:t>
            </a:fld>
            <a:endParaRPr lang="en-US"/>
          </a:p>
        </p:txBody>
      </p:sp>
      <p:sp>
        <p:nvSpPr>
          <p:cNvPr id="8" name="Text Placeholder 7"/>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923022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86B87-8D20-4B76-9827-0083A0A19A9D}"/>
              </a:ext>
            </a:extLst>
          </p:cNvPr>
          <p:cNvSpPr>
            <a:spLocks noGrp="1"/>
          </p:cNvSpPr>
          <p:nvPr>
            <p:ph type="title"/>
          </p:nvPr>
        </p:nvSpPr>
        <p:spPr/>
        <p:txBody>
          <a:bodyPr/>
          <a:lstStyle/>
          <a:p>
            <a:r>
              <a:rPr lang="en-US" dirty="0"/>
              <a:t>What you should ask for as a developer</a:t>
            </a:r>
          </a:p>
        </p:txBody>
      </p:sp>
      <p:sp>
        <p:nvSpPr>
          <p:cNvPr id="3" name="Content Placeholder 2">
            <a:extLst>
              <a:ext uri="{FF2B5EF4-FFF2-40B4-BE49-F238E27FC236}">
                <a16:creationId xmlns:a16="http://schemas.microsoft.com/office/drawing/2014/main" id="{7B59EA83-423F-4B1F-A8A1-306ED87846E9}"/>
              </a:ext>
            </a:extLst>
          </p:cNvPr>
          <p:cNvSpPr>
            <a:spLocks noGrp="1"/>
          </p:cNvSpPr>
          <p:nvPr>
            <p:ph idx="1"/>
          </p:nvPr>
        </p:nvSpPr>
        <p:spPr/>
        <p:txBody>
          <a:bodyPr/>
          <a:lstStyle/>
          <a:p>
            <a:r>
              <a:rPr lang="en-US" dirty="0"/>
              <a:t>“Everyone” is not an audience</a:t>
            </a:r>
          </a:p>
          <a:p>
            <a:endParaRPr lang="en-US" dirty="0"/>
          </a:p>
        </p:txBody>
      </p:sp>
      <p:sp>
        <p:nvSpPr>
          <p:cNvPr id="4" name="Date Placeholder 3">
            <a:extLst>
              <a:ext uri="{FF2B5EF4-FFF2-40B4-BE49-F238E27FC236}">
                <a16:creationId xmlns:a16="http://schemas.microsoft.com/office/drawing/2014/main" id="{C76A96B2-EDD1-41DE-BBF7-485DDF9A4E07}"/>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36369528-D1B3-4A9D-B6B9-D757F9565B69}"/>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6EE60AA7-5786-4478-951D-ECE2C1DD79E8}"/>
              </a:ext>
            </a:extLst>
          </p:cNvPr>
          <p:cNvSpPr>
            <a:spLocks noGrp="1"/>
          </p:cNvSpPr>
          <p:nvPr>
            <p:ph type="sldNum" sz="quarter" idx="12"/>
          </p:nvPr>
        </p:nvSpPr>
        <p:spPr/>
        <p:txBody>
          <a:bodyPr/>
          <a:lstStyle/>
          <a:p>
            <a:fld id="{4BE96267-9501-4B49-939F-F116B0669874}" type="slidenum">
              <a:rPr lang="en-US" smtClean="0"/>
              <a:t>86</a:t>
            </a:fld>
            <a:endParaRPr lang="en-US"/>
          </a:p>
        </p:txBody>
      </p:sp>
      <p:sp>
        <p:nvSpPr>
          <p:cNvPr id="7" name="Text Placeholder 6"/>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519903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86B87-8D20-4B76-9827-0083A0A19A9D}"/>
              </a:ext>
            </a:extLst>
          </p:cNvPr>
          <p:cNvSpPr>
            <a:spLocks noGrp="1"/>
          </p:cNvSpPr>
          <p:nvPr>
            <p:ph type="title"/>
          </p:nvPr>
        </p:nvSpPr>
        <p:spPr/>
        <p:txBody>
          <a:bodyPr/>
          <a:lstStyle/>
          <a:p>
            <a:r>
              <a:rPr lang="en-US" dirty="0"/>
              <a:t>What you should ask for as a developer</a:t>
            </a:r>
          </a:p>
        </p:txBody>
      </p:sp>
      <p:sp>
        <p:nvSpPr>
          <p:cNvPr id="3" name="Content Placeholder 2">
            <a:extLst>
              <a:ext uri="{FF2B5EF4-FFF2-40B4-BE49-F238E27FC236}">
                <a16:creationId xmlns:a16="http://schemas.microsoft.com/office/drawing/2014/main" id="{7B59EA83-423F-4B1F-A8A1-306ED87846E9}"/>
              </a:ext>
            </a:extLst>
          </p:cNvPr>
          <p:cNvSpPr>
            <a:spLocks noGrp="1"/>
          </p:cNvSpPr>
          <p:nvPr>
            <p:ph idx="1"/>
          </p:nvPr>
        </p:nvSpPr>
        <p:spPr/>
        <p:txBody>
          <a:bodyPr/>
          <a:lstStyle/>
          <a:p>
            <a:r>
              <a:rPr lang="en-US" dirty="0"/>
              <a:t>“Everyone” is not an audience</a:t>
            </a:r>
          </a:p>
          <a:p>
            <a:r>
              <a:rPr lang="en-US" dirty="0"/>
              <a:t>Not always obvious what is hard vs easy</a:t>
            </a:r>
          </a:p>
          <a:p>
            <a:endParaRPr lang="en-US" dirty="0"/>
          </a:p>
        </p:txBody>
      </p:sp>
      <p:sp>
        <p:nvSpPr>
          <p:cNvPr id="4" name="Date Placeholder 3">
            <a:extLst>
              <a:ext uri="{FF2B5EF4-FFF2-40B4-BE49-F238E27FC236}">
                <a16:creationId xmlns:a16="http://schemas.microsoft.com/office/drawing/2014/main" id="{C76A96B2-EDD1-41DE-BBF7-485DDF9A4E07}"/>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36369528-D1B3-4A9D-B6B9-D757F9565B69}"/>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6EE60AA7-5786-4478-951D-ECE2C1DD79E8}"/>
              </a:ext>
            </a:extLst>
          </p:cNvPr>
          <p:cNvSpPr>
            <a:spLocks noGrp="1"/>
          </p:cNvSpPr>
          <p:nvPr>
            <p:ph type="sldNum" sz="quarter" idx="12"/>
          </p:nvPr>
        </p:nvSpPr>
        <p:spPr/>
        <p:txBody>
          <a:bodyPr/>
          <a:lstStyle/>
          <a:p>
            <a:fld id="{4BE96267-9501-4B49-939F-F116B0669874}" type="slidenum">
              <a:rPr lang="en-US" smtClean="0"/>
              <a:t>87</a:t>
            </a:fld>
            <a:endParaRPr lang="en-US"/>
          </a:p>
        </p:txBody>
      </p:sp>
      <p:sp>
        <p:nvSpPr>
          <p:cNvPr id="9" name="Text Placeholder 8"/>
          <p:cNvSpPr>
            <a:spLocks noGrp="1"/>
          </p:cNvSpPr>
          <p:nvPr>
            <p:ph type="body" sz="quarter" idx="13"/>
          </p:nvPr>
        </p:nvSpPr>
        <p:spPr/>
        <p:txBody>
          <a:bodyPr/>
          <a:lstStyle/>
          <a:p>
            <a:endParaRPr lang="en-US"/>
          </a:p>
        </p:txBody>
      </p:sp>
      <p:pic>
        <p:nvPicPr>
          <p:cNvPr id="7" name="Picture 2" descr="Tasks">
            <a:extLst>
              <a:ext uri="{FF2B5EF4-FFF2-40B4-BE49-F238E27FC236}">
                <a16:creationId xmlns:a16="http://schemas.microsoft.com/office/drawing/2014/main" id="{97A65D8B-4D52-43F9-B765-176D94651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3207" y="1401003"/>
            <a:ext cx="2846387" cy="47759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24D84AF-6B2A-4F8F-AC8F-AD22258E8293}"/>
              </a:ext>
            </a:extLst>
          </p:cNvPr>
          <p:cNvSpPr/>
          <p:nvPr/>
        </p:nvSpPr>
        <p:spPr>
          <a:xfrm>
            <a:off x="5307889" y="5807631"/>
            <a:ext cx="2565318" cy="369332"/>
          </a:xfrm>
          <a:prstGeom prst="rect">
            <a:avLst/>
          </a:prstGeom>
        </p:spPr>
        <p:txBody>
          <a:bodyPr wrap="none">
            <a:spAutoFit/>
          </a:bodyPr>
          <a:lstStyle/>
          <a:p>
            <a:r>
              <a:rPr lang="en-US" dirty="0">
                <a:hlinkClick r:id="rId3"/>
              </a:rPr>
              <a:t>https://xkcd.com/1425/</a:t>
            </a:r>
            <a:endParaRPr lang="en-US" dirty="0"/>
          </a:p>
        </p:txBody>
      </p:sp>
    </p:spTree>
    <p:extLst>
      <p:ext uri="{BB962C8B-B14F-4D97-AF65-F5344CB8AC3E}">
        <p14:creationId xmlns:p14="http://schemas.microsoft.com/office/powerpoint/2010/main" val="2616836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86B87-8D20-4B76-9827-0083A0A19A9D}"/>
              </a:ext>
            </a:extLst>
          </p:cNvPr>
          <p:cNvSpPr>
            <a:spLocks noGrp="1"/>
          </p:cNvSpPr>
          <p:nvPr>
            <p:ph type="title"/>
          </p:nvPr>
        </p:nvSpPr>
        <p:spPr/>
        <p:txBody>
          <a:bodyPr/>
          <a:lstStyle/>
          <a:p>
            <a:r>
              <a:rPr lang="en-US" dirty="0"/>
              <a:t>What you should ask for as a developer</a:t>
            </a:r>
          </a:p>
        </p:txBody>
      </p:sp>
      <p:sp>
        <p:nvSpPr>
          <p:cNvPr id="3" name="Content Placeholder 2">
            <a:extLst>
              <a:ext uri="{FF2B5EF4-FFF2-40B4-BE49-F238E27FC236}">
                <a16:creationId xmlns:a16="http://schemas.microsoft.com/office/drawing/2014/main" id="{7B59EA83-423F-4B1F-A8A1-306ED87846E9}"/>
              </a:ext>
            </a:extLst>
          </p:cNvPr>
          <p:cNvSpPr>
            <a:spLocks noGrp="1"/>
          </p:cNvSpPr>
          <p:nvPr>
            <p:ph idx="1"/>
          </p:nvPr>
        </p:nvSpPr>
        <p:spPr/>
        <p:txBody>
          <a:bodyPr/>
          <a:lstStyle/>
          <a:p>
            <a:r>
              <a:rPr lang="en-US" dirty="0"/>
              <a:t>“Everyone” is not an audience</a:t>
            </a:r>
          </a:p>
          <a:p>
            <a:r>
              <a:rPr lang="en-US" dirty="0"/>
              <a:t>Not always obvious what is hard vs easy</a:t>
            </a:r>
          </a:p>
          <a:p>
            <a:r>
              <a:rPr lang="en-US" dirty="0"/>
              <a:t>Surprises are bad</a:t>
            </a:r>
          </a:p>
          <a:p>
            <a:pPr lvl="1"/>
            <a:r>
              <a:rPr lang="en-US" dirty="0"/>
              <a:t>Need to know about deliverable and demo requirements early</a:t>
            </a:r>
          </a:p>
          <a:p>
            <a:pPr lvl="1"/>
            <a:r>
              <a:rPr lang="en-US" dirty="0"/>
              <a:t>Any dislikes or strong opinions of particular stakeholders</a:t>
            </a:r>
          </a:p>
          <a:p>
            <a:endParaRPr lang="en-US" dirty="0"/>
          </a:p>
        </p:txBody>
      </p:sp>
      <p:sp>
        <p:nvSpPr>
          <p:cNvPr id="4" name="Date Placeholder 3">
            <a:extLst>
              <a:ext uri="{FF2B5EF4-FFF2-40B4-BE49-F238E27FC236}">
                <a16:creationId xmlns:a16="http://schemas.microsoft.com/office/drawing/2014/main" id="{C76A96B2-EDD1-41DE-BBF7-485DDF9A4E07}"/>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36369528-D1B3-4A9D-B6B9-D757F9565B69}"/>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6EE60AA7-5786-4478-951D-ECE2C1DD79E8}"/>
              </a:ext>
            </a:extLst>
          </p:cNvPr>
          <p:cNvSpPr>
            <a:spLocks noGrp="1"/>
          </p:cNvSpPr>
          <p:nvPr>
            <p:ph type="sldNum" sz="quarter" idx="12"/>
          </p:nvPr>
        </p:nvSpPr>
        <p:spPr/>
        <p:txBody>
          <a:bodyPr/>
          <a:lstStyle/>
          <a:p>
            <a:fld id="{4BE96267-9501-4B49-939F-F116B0669874}" type="slidenum">
              <a:rPr lang="en-US" smtClean="0"/>
              <a:t>88</a:t>
            </a:fld>
            <a:endParaRPr lang="en-US"/>
          </a:p>
        </p:txBody>
      </p:sp>
      <p:sp>
        <p:nvSpPr>
          <p:cNvPr id="7" name="Text Placeholder 6"/>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490138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86B87-8D20-4B76-9827-0083A0A19A9D}"/>
              </a:ext>
            </a:extLst>
          </p:cNvPr>
          <p:cNvSpPr>
            <a:spLocks noGrp="1"/>
          </p:cNvSpPr>
          <p:nvPr>
            <p:ph type="title"/>
          </p:nvPr>
        </p:nvSpPr>
        <p:spPr/>
        <p:txBody>
          <a:bodyPr/>
          <a:lstStyle/>
          <a:p>
            <a:r>
              <a:rPr lang="en-US" dirty="0"/>
              <a:t>What you should ask for as a developer</a:t>
            </a:r>
          </a:p>
        </p:txBody>
      </p:sp>
      <p:sp>
        <p:nvSpPr>
          <p:cNvPr id="3" name="Content Placeholder 2">
            <a:extLst>
              <a:ext uri="{FF2B5EF4-FFF2-40B4-BE49-F238E27FC236}">
                <a16:creationId xmlns:a16="http://schemas.microsoft.com/office/drawing/2014/main" id="{7B59EA83-423F-4B1F-A8A1-306ED87846E9}"/>
              </a:ext>
            </a:extLst>
          </p:cNvPr>
          <p:cNvSpPr>
            <a:spLocks noGrp="1"/>
          </p:cNvSpPr>
          <p:nvPr>
            <p:ph idx="1"/>
          </p:nvPr>
        </p:nvSpPr>
        <p:spPr/>
        <p:txBody>
          <a:bodyPr/>
          <a:lstStyle/>
          <a:p>
            <a:r>
              <a:rPr lang="en-US" dirty="0"/>
              <a:t>“Everyone” is not an audience</a:t>
            </a:r>
          </a:p>
          <a:p>
            <a:r>
              <a:rPr lang="en-US" dirty="0"/>
              <a:t>Not always obvious what is hard vs easy</a:t>
            </a:r>
          </a:p>
          <a:p>
            <a:r>
              <a:rPr lang="en-US" dirty="0"/>
              <a:t>Surprises are bad</a:t>
            </a:r>
          </a:p>
          <a:p>
            <a:r>
              <a:rPr lang="en-US" dirty="0"/>
              <a:t>Part of managing risk is making cuts</a:t>
            </a:r>
          </a:p>
        </p:txBody>
      </p:sp>
      <p:sp>
        <p:nvSpPr>
          <p:cNvPr id="4" name="Date Placeholder 3">
            <a:extLst>
              <a:ext uri="{FF2B5EF4-FFF2-40B4-BE49-F238E27FC236}">
                <a16:creationId xmlns:a16="http://schemas.microsoft.com/office/drawing/2014/main" id="{C76A96B2-EDD1-41DE-BBF7-485DDF9A4E07}"/>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36369528-D1B3-4A9D-B6B9-D757F9565B69}"/>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6EE60AA7-5786-4478-951D-ECE2C1DD79E8}"/>
              </a:ext>
            </a:extLst>
          </p:cNvPr>
          <p:cNvSpPr>
            <a:spLocks noGrp="1"/>
          </p:cNvSpPr>
          <p:nvPr>
            <p:ph type="sldNum" sz="quarter" idx="12"/>
          </p:nvPr>
        </p:nvSpPr>
        <p:spPr/>
        <p:txBody>
          <a:bodyPr/>
          <a:lstStyle/>
          <a:p>
            <a:fld id="{4BE96267-9501-4B49-939F-F116B0669874}" type="slidenum">
              <a:rPr lang="en-US" smtClean="0"/>
              <a:t>89</a:t>
            </a:fld>
            <a:endParaRPr lang="en-US"/>
          </a:p>
        </p:txBody>
      </p:sp>
      <p:sp>
        <p:nvSpPr>
          <p:cNvPr id="7" name="Text Placeholder 6"/>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4241256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666FB47-65F6-48F3-AEF4-57A4DC0D02DA}"/>
              </a:ext>
            </a:extLst>
          </p:cNvPr>
          <p:cNvSpPr>
            <a:spLocks noGrp="1"/>
          </p:cNvSpPr>
          <p:nvPr>
            <p:ph type="ctrTitle"/>
          </p:nvPr>
        </p:nvSpPr>
        <p:spPr/>
        <p:txBody>
          <a:bodyPr/>
          <a:lstStyle/>
          <a:p>
            <a:r>
              <a:rPr lang="en-US" dirty="0"/>
              <a:t>The General Challenge of Design</a:t>
            </a:r>
          </a:p>
        </p:txBody>
      </p:sp>
      <p:sp>
        <p:nvSpPr>
          <p:cNvPr id="4" name="Date Placeholder 3">
            <a:extLst>
              <a:ext uri="{FF2B5EF4-FFF2-40B4-BE49-F238E27FC236}">
                <a16:creationId xmlns:a16="http://schemas.microsoft.com/office/drawing/2014/main" id="{791DAEF7-77EB-4BD5-BC3C-779BD0CAE4DB}"/>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E1E8291C-CF02-45CF-BF30-976F60BA2392}"/>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1B19264C-DD0C-41EF-BEFE-4E073D9CC313}"/>
              </a:ext>
            </a:extLst>
          </p:cNvPr>
          <p:cNvSpPr>
            <a:spLocks noGrp="1"/>
          </p:cNvSpPr>
          <p:nvPr>
            <p:ph type="sldNum" sz="quarter" idx="12"/>
          </p:nvPr>
        </p:nvSpPr>
        <p:spPr/>
        <p:txBody>
          <a:bodyPr/>
          <a:lstStyle/>
          <a:p>
            <a:fld id="{4BE96267-9501-4B49-939F-F116B0669874}" type="slidenum">
              <a:rPr lang="en-US" smtClean="0"/>
              <a:t>9</a:t>
            </a:fld>
            <a:endParaRPr lang="en-US"/>
          </a:p>
        </p:txBody>
      </p:sp>
    </p:spTree>
    <p:extLst>
      <p:ext uri="{BB962C8B-B14F-4D97-AF65-F5344CB8AC3E}">
        <p14:creationId xmlns:p14="http://schemas.microsoft.com/office/powerpoint/2010/main" val="3293769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86B87-8D20-4B76-9827-0083A0A19A9D}"/>
              </a:ext>
            </a:extLst>
          </p:cNvPr>
          <p:cNvSpPr>
            <a:spLocks noGrp="1"/>
          </p:cNvSpPr>
          <p:nvPr>
            <p:ph type="title"/>
          </p:nvPr>
        </p:nvSpPr>
        <p:spPr/>
        <p:txBody>
          <a:bodyPr/>
          <a:lstStyle/>
          <a:p>
            <a:r>
              <a:rPr lang="en-US" dirty="0"/>
              <a:t>What you should ask for as a developer</a:t>
            </a:r>
          </a:p>
        </p:txBody>
      </p:sp>
      <p:sp>
        <p:nvSpPr>
          <p:cNvPr id="3" name="Content Placeholder 2">
            <a:extLst>
              <a:ext uri="{FF2B5EF4-FFF2-40B4-BE49-F238E27FC236}">
                <a16:creationId xmlns:a16="http://schemas.microsoft.com/office/drawing/2014/main" id="{7B59EA83-423F-4B1F-A8A1-306ED87846E9}"/>
              </a:ext>
            </a:extLst>
          </p:cNvPr>
          <p:cNvSpPr>
            <a:spLocks noGrp="1"/>
          </p:cNvSpPr>
          <p:nvPr>
            <p:ph idx="1"/>
          </p:nvPr>
        </p:nvSpPr>
        <p:spPr/>
        <p:txBody>
          <a:bodyPr/>
          <a:lstStyle/>
          <a:p>
            <a:r>
              <a:rPr lang="en-US" dirty="0"/>
              <a:t>“Everyone” is not an audience</a:t>
            </a:r>
          </a:p>
          <a:p>
            <a:r>
              <a:rPr lang="en-US" dirty="0"/>
              <a:t>Not always obvious what is hard vs easy</a:t>
            </a:r>
          </a:p>
          <a:p>
            <a:r>
              <a:rPr lang="en-US" dirty="0"/>
              <a:t>Surprises are bad</a:t>
            </a:r>
          </a:p>
          <a:p>
            <a:r>
              <a:rPr lang="en-US" dirty="0"/>
              <a:t>Part of managing risk is making cuts</a:t>
            </a:r>
          </a:p>
          <a:p>
            <a:r>
              <a:rPr lang="en-US" dirty="0"/>
              <a:t>Have a clear chain of approval</a:t>
            </a:r>
          </a:p>
        </p:txBody>
      </p:sp>
      <p:sp>
        <p:nvSpPr>
          <p:cNvPr id="4" name="Date Placeholder 3">
            <a:extLst>
              <a:ext uri="{FF2B5EF4-FFF2-40B4-BE49-F238E27FC236}">
                <a16:creationId xmlns:a16="http://schemas.microsoft.com/office/drawing/2014/main" id="{C76A96B2-EDD1-41DE-BBF7-485DDF9A4E07}"/>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36369528-D1B3-4A9D-B6B9-D757F9565B69}"/>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6EE60AA7-5786-4478-951D-ECE2C1DD79E8}"/>
              </a:ext>
            </a:extLst>
          </p:cNvPr>
          <p:cNvSpPr>
            <a:spLocks noGrp="1"/>
          </p:cNvSpPr>
          <p:nvPr>
            <p:ph type="sldNum" sz="quarter" idx="12"/>
          </p:nvPr>
        </p:nvSpPr>
        <p:spPr/>
        <p:txBody>
          <a:bodyPr/>
          <a:lstStyle/>
          <a:p>
            <a:fld id="{4BE96267-9501-4B49-939F-F116B0669874}" type="slidenum">
              <a:rPr lang="en-US" smtClean="0"/>
              <a:t>90</a:t>
            </a:fld>
            <a:endParaRPr lang="en-US"/>
          </a:p>
        </p:txBody>
      </p:sp>
      <p:sp>
        <p:nvSpPr>
          <p:cNvPr id="7" name="Text Placeholder 6"/>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326835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86B87-8D20-4B76-9827-0083A0A19A9D}"/>
              </a:ext>
            </a:extLst>
          </p:cNvPr>
          <p:cNvSpPr>
            <a:spLocks noGrp="1"/>
          </p:cNvSpPr>
          <p:nvPr>
            <p:ph type="title"/>
          </p:nvPr>
        </p:nvSpPr>
        <p:spPr/>
        <p:txBody>
          <a:bodyPr/>
          <a:lstStyle/>
          <a:p>
            <a:r>
              <a:rPr lang="en-US" dirty="0"/>
              <a:t>What you should ask for as a developer</a:t>
            </a:r>
          </a:p>
        </p:txBody>
      </p:sp>
      <p:sp>
        <p:nvSpPr>
          <p:cNvPr id="3" name="Content Placeholder 2">
            <a:extLst>
              <a:ext uri="{FF2B5EF4-FFF2-40B4-BE49-F238E27FC236}">
                <a16:creationId xmlns:a16="http://schemas.microsoft.com/office/drawing/2014/main" id="{7B59EA83-423F-4B1F-A8A1-306ED87846E9}"/>
              </a:ext>
            </a:extLst>
          </p:cNvPr>
          <p:cNvSpPr>
            <a:spLocks noGrp="1"/>
          </p:cNvSpPr>
          <p:nvPr>
            <p:ph idx="1"/>
          </p:nvPr>
        </p:nvSpPr>
        <p:spPr/>
        <p:txBody>
          <a:bodyPr/>
          <a:lstStyle/>
          <a:p>
            <a:r>
              <a:rPr lang="en-US" dirty="0"/>
              <a:t>“Everyone” is not an audience</a:t>
            </a:r>
          </a:p>
          <a:p>
            <a:r>
              <a:rPr lang="en-US" dirty="0"/>
              <a:t>Not always obvious what is hard vs easy</a:t>
            </a:r>
          </a:p>
          <a:p>
            <a:r>
              <a:rPr lang="en-US" dirty="0"/>
              <a:t>Surprises are bad</a:t>
            </a:r>
          </a:p>
          <a:p>
            <a:r>
              <a:rPr lang="en-US" dirty="0"/>
              <a:t>Part of managing risk is making cuts</a:t>
            </a:r>
          </a:p>
          <a:p>
            <a:r>
              <a:rPr lang="en-US" dirty="0"/>
              <a:t>Have a clear chain of approval</a:t>
            </a:r>
          </a:p>
          <a:p>
            <a:r>
              <a:rPr lang="en-US" dirty="0"/>
              <a:t>Late feedback is the worst feedback</a:t>
            </a:r>
          </a:p>
        </p:txBody>
      </p:sp>
      <p:sp>
        <p:nvSpPr>
          <p:cNvPr id="4" name="Date Placeholder 3">
            <a:extLst>
              <a:ext uri="{FF2B5EF4-FFF2-40B4-BE49-F238E27FC236}">
                <a16:creationId xmlns:a16="http://schemas.microsoft.com/office/drawing/2014/main" id="{C76A96B2-EDD1-41DE-BBF7-485DDF9A4E07}"/>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36369528-D1B3-4A9D-B6B9-D757F9565B69}"/>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6EE60AA7-5786-4478-951D-ECE2C1DD79E8}"/>
              </a:ext>
            </a:extLst>
          </p:cNvPr>
          <p:cNvSpPr>
            <a:spLocks noGrp="1"/>
          </p:cNvSpPr>
          <p:nvPr>
            <p:ph type="sldNum" sz="quarter" idx="12"/>
          </p:nvPr>
        </p:nvSpPr>
        <p:spPr/>
        <p:txBody>
          <a:bodyPr/>
          <a:lstStyle/>
          <a:p>
            <a:fld id="{4BE96267-9501-4B49-939F-F116B0669874}" type="slidenum">
              <a:rPr lang="en-US" smtClean="0"/>
              <a:t>91</a:t>
            </a:fld>
            <a:endParaRPr lang="en-US"/>
          </a:p>
        </p:txBody>
      </p:sp>
      <p:sp>
        <p:nvSpPr>
          <p:cNvPr id="7" name="Text Placeholder 6"/>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657139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BFD58-5DC4-437F-BCFC-780B5050038B}"/>
              </a:ext>
            </a:extLst>
          </p:cNvPr>
          <p:cNvSpPr>
            <a:spLocks noGrp="1"/>
          </p:cNvSpPr>
          <p:nvPr>
            <p:ph type="title"/>
          </p:nvPr>
        </p:nvSpPr>
        <p:spPr/>
        <p:txBody>
          <a:bodyPr/>
          <a:lstStyle/>
          <a:p>
            <a:r>
              <a:rPr lang="en-US" dirty="0"/>
              <a:t>Doing More with Less…</a:t>
            </a:r>
          </a:p>
        </p:txBody>
      </p:sp>
      <p:sp>
        <p:nvSpPr>
          <p:cNvPr id="4" name="Date Placeholder 3">
            <a:extLst>
              <a:ext uri="{FF2B5EF4-FFF2-40B4-BE49-F238E27FC236}">
                <a16:creationId xmlns:a16="http://schemas.microsoft.com/office/drawing/2014/main" id="{DC68497E-0F2F-4151-B7A7-5D9D2D092F1E}"/>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D7EBD3F6-A7A3-443E-9B56-57B90FA086A3}"/>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3AF4A577-E152-4062-9162-AAFDEA5C42B8}"/>
              </a:ext>
            </a:extLst>
          </p:cNvPr>
          <p:cNvSpPr>
            <a:spLocks noGrp="1"/>
          </p:cNvSpPr>
          <p:nvPr>
            <p:ph type="sldNum" sz="quarter" idx="12"/>
          </p:nvPr>
        </p:nvSpPr>
        <p:spPr/>
        <p:txBody>
          <a:bodyPr/>
          <a:lstStyle/>
          <a:p>
            <a:fld id="{4BE96267-9501-4B49-939F-F116B0669874}" type="slidenum">
              <a:rPr lang="en-US" smtClean="0"/>
              <a:t>92</a:t>
            </a:fld>
            <a:endParaRPr lang="en-US"/>
          </a:p>
        </p:txBody>
      </p:sp>
      <p:pic>
        <p:nvPicPr>
          <p:cNvPr id="7" name="Picture 6">
            <a:extLst>
              <a:ext uri="{FF2B5EF4-FFF2-40B4-BE49-F238E27FC236}">
                <a16:creationId xmlns:a16="http://schemas.microsoft.com/office/drawing/2014/main" id="{3FE55F71-6281-4778-ADDB-ADFF472ADE63}"/>
              </a:ext>
            </a:extLst>
          </p:cNvPr>
          <p:cNvPicPr>
            <a:picLocks noChangeAspect="1"/>
          </p:cNvPicPr>
          <p:nvPr/>
        </p:nvPicPr>
        <p:blipFill>
          <a:blip r:embed="rId2"/>
          <a:stretch>
            <a:fillRect/>
          </a:stretch>
        </p:blipFill>
        <p:spPr>
          <a:xfrm>
            <a:off x="454625" y="1638646"/>
            <a:ext cx="6026661" cy="3657600"/>
          </a:xfrm>
          <a:prstGeom prst="rect">
            <a:avLst/>
          </a:prstGeom>
        </p:spPr>
      </p:pic>
      <p:sp>
        <p:nvSpPr>
          <p:cNvPr id="9" name="TextBox 8">
            <a:extLst>
              <a:ext uri="{FF2B5EF4-FFF2-40B4-BE49-F238E27FC236}">
                <a16:creationId xmlns:a16="http://schemas.microsoft.com/office/drawing/2014/main" id="{02A2523E-7976-4855-8327-B749BE1A5D67}"/>
              </a:ext>
            </a:extLst>
          </p:cNvPr>
          <p:cNvSpPr txBox="1"/>
          <p:nvPr/>
        </p:nvSpPr>
        <p:spPr>
          <a:xfrm>
            <a:off x="1145670" y="5417848"/>
            <a:ext cx="4644571" cy="369332"/>
          </a:xfrm>
          <a:prstGeom prst="rect">
            <a:avLst/>
          </a:prstGeom>
          <a:noFill/>
        </p:spPr>
        <p:txBody>
          <a:bodyPr wrap="square" rtlCol="0">
            <a:spAutoFit/>
          </a:bodyPr>
          <a:lstStyle/>
          <a:p>
            <a:pPr algn="ctr"/>
            <a:r>
              <a:rPr lang="en-US" dirty="0"/>
              <a:t>Relative Effort Required</a:t>
            </a:r>
          </a:p>
        </p:txBody>
      </p:sp>
      <p:pic>
        <p:nvPicPr>
          <p:cNvPr id="8" name="Picture 7">
            <a:extLst>
              <a:ext uri="{FF2B5EF4-FFF2-40B4-BE49-F238E27FC236}">
                <a16:creationId xmlns:a16="http://schemas.microsoft.com/office/drawing/2014/main" id="{EFBAD504-DFF5-4304-9BF0-7163D4EDBD26}"/>
              </a:ext>
            </a:extLst>
          </p:cNvPr>
          <p:cNvPicPr>
            <a:picLocks noChangeAspect="1"/>
          </p:cNvPicPr>
          <p:nvPr/>
        </p:nvPicPr>
        <p:blipFill>
          <a:blip r:embed="rId3"/>
          <a:stretch>
            <a:fillRect/>
          </a:stretch>
        </p:blipFill>
        <p:spPr>
          <a:xfrm>
            <a:off x="6935911" y="1638646"/>
            <a:ext cx="4801464" cy="3657600"/>
          </a:xfrm>
          <a:prstGeom prst="rect">
            <a:avLst/>
          </a:prstGeom>
        </p:spPr>
      </p:pic>
      <p:sp>
        <p:nvSpPr>
          <p:cNvPr id="10" name="TextBox 9">
            <a:extLst>
              <a:ext uri="{FF2B5EF4-FFF2-40B4-BE49-F238E27FC236}">
                <a16:creationId xmlns:a16="http://schemas.microsoft.com/office/drawing/2014/main" id="{7602E5A0-826E-40B6-A78B-9667C2DC6DF6}"/>
              </a:ext>
            </a:extLst>
          </p:cNvPr>
          <p:cNvSpPr txBox="1"/>
          <p:nvPr/>
        </p:nvSpPr>
        <p:spPr>
          <a:xfrm>
            <a:off x="7014358" y="5417848"/>
            <a:ext cx="4644571" cy="369332"/>
          </a:xfrm>
          <a:prstGeom prst="rect">
            <a:avLst/>
          </a:prstGeom>
          <a:noFill/>
        </p:spPr>
        <p:txBody>
          <a:bodyPr wrap="square" rtlCol="0">
            <a:spAutoFit/>
          </a:bodyPr>
          <a:lstStyle/>
          <a:p>
            <a:pPr algn="ctr"/>
            <a:r>
              <a:rPr lang="en-US" dirty="0"/>
              <a:t>Relative Resources Available</a:t>
            </a:r>
          </a:p>
        </p:txBody>
      </p:sp>
    </p:spTree>
    <p:extLst>
      <p:ext uri="{BB962C8B-B14F-4D97-AF65-F5344CB8AC3E}">
        <p14:creationId xmlns:p14="http://schemas.microsoft.com/office/powerpoint/2010/main" val="3933805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BFE53-FAA0-4549-A7FC-581807AD27FC}"/>
              </a:ext>
            </a:extLst>
          </p:cNvPr>
          <p:cNvSpPr>
            <a:spLocks noGrp="1"/>
          </p:cNvSpPr>
          <p:nvPr>
            <p:ph type="title"/>
          </p:nvPr>
        </p:nvSpPr>
        <p:spPr/>
        <p:txBody>
          <a:bodyPr/>
          <a:lstStyle/>
          <a:p>
            <a:r>
              <a:rPr lang="en-US" dirty="0"/>
              <a:t>Additional Considerations</a:t>
            </a:r>
          </a:p>
        </p:txBody>
      </p:sp>
      <p:sp>
        <p:nvSpPr>
          <p:cNvPr id="3" name="Content Placeholder 2">
            <a:extLst>
              <a:ext uri="{FF2B5EF4-FFF2-40B4-BE49-F238E27FC236}">
                <a16:creationId xmlns:a16="http://schemas.microsoft.com/office/drawing/2014/main" id="{96753A03-E548-4EE9-B7E1-EABFB0726B51}"/>
              </a:ext>
            </a:extLst>
          </p:cNvPr>
          <p:cNvSpPr>
            <a:spLocks noGrp="1"/>
          </p:cNvSpPr>
          <p:nvPr>
            <p:ph idx="1"/>
          </p:nvPr>
        </p:nvSpPr>
        <p:spPr/>
        <p:txBody>
          <a:bodyPr/>
          <a:lstStyle/>
          <a:p>
            <a:r>
              <a:rPr lang="en-US" dirty="0"/>
              <a:t>Pre-production will take longer</a:t>
            </a:r>
          </a:p>
          <a:p>
            <a:r>
              <a:rPr lang="en-US" dirty="0"/>
              <a:t>More people will be involved in content and review</a:t>
            </a:r>
          </a:p>
          <a:p>
            <a:r>
              <a:rPr lang="en-US" dirty="0"/>
              <a:t>You have to test for more than fun/engagement</a:t>
            </a:r>
          </a:p>
          <a:p>
            <a:r>
              <a:rPr lang="en-US" dirty="0"/>
              <a:t>Educators’ use of your game is dependent on the support you provide</a:t>
            </a:r>
          </a:p>
          <a:p>
            <a:r>
              <a:rPr lang="en-US" dirty="0"/>
              <a:t>Stakes are generally higher</a:t>
            </a:r>
          </a:p>
          <a:p>
            <a:pPr lvl="1"/>
            <a:r>
              <a:rPr lang="en-US" dirty="0"/>
              <a:t>content mistakes are more important and fixing them is a priority</a:t>
            </a:r>
          </a:p>
        </p:txBody>
      </p:sp>
      <p:sp>
        <p:nvSpPr>
          <p:cNvPr id="4" name="Date Placeholder 3">
            <a:extLst>
              <a:ext uri="{FF2B5EF4-FFF2-40B4-BE49-F238E27FC236}">
                <a16:creationId xmlns:a16="http://schemas.microsoft.com/office/drawing/2014/main" id="{83DF01F6-9E76-4554-BF1D-CCB05BE8FB5E}"/>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020826C0-0AA6-4A74-8E18-C813A404C355}"/>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B66437D7-36E5-466E-805E-86BF3ECE4FC0}"/>
              </a:ext>
            </a:extLst>
          </p:cNvPr>
          <p:cNvSpPr>
            <a:spLocks noGrp="1"/>
          </p:cNvSpPr>
          <p:nvPr>
            <p:ph type="sldNum" sz="quarter" idx="12"/>
          </p:nvPr>
        </p:nvSpPr>
        <p:spPr/>
        <p:txBody>
          <a:bodyPr/>
          <a:lstStyle/>
          <a:p>
            <a:fld id="{4BE96267-9501-4B49-939F-F116B0669874}" type="slidenum">
              <a:rPr lang="en-US" smtClean="0"/>
              <a:t>93</a:t>
            </a:fld>
            <a:endParaRPr lang="en-US"/>
          </a:p>
        </p:txBody>
      </p:sp>
      <p:sp>
        <p:nvSpPr>
          <p:cNvPr id="7" name="Text Placeholder 6"/>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226187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07870-5C6B-4908-86E3-90C748BD75B8}"/>
              </a:ext>
            </a:extLst>
          </p:cNvPr>
          <p:cNvSpPr>
            <a:spLocks noGrp="1"/>
          </p:cNvSpPr>
          <p:nvPr>
            <p:ph type="title"/>
          </p:nvPr>
        </p:nvSpPr>
        <p:spPr/>
        <p:txBody>
          <a:bodyPr/>
          <a:lstStyle/>
          <a:p>
            <a:r>
              <a:rPr lang="en-US" dirty="0"/>
              <a:t>For next time</a:t>
            </a:r>
          </a:p>
        </p:txBody>
      </p:sp>
      <p:sp>
        <p:nvSpPr>
          <p:cNvPr id="3" name="Content Placeholder 2">
            <a:extLst>
              <a:ext uri="{FF2B5EF4-FFF2-40B4-BE49-F238E27FC236}">
                <a16:creationId xmlns:a16="http://schemas.microsoft.com/office/drawing/2014/main" id="{2DFA51F6-58C5-425D-AB8D-5B522CD75A42}"/>
              </a:ext>
            </a:extLst>
          </p:cNvPr>
          <p:cNvSpPr>
            <a:spLocks noGrp="1"/>
          </p:cNvSpPr>
          <p:nvPr>
            <p:ph idx="1"/>
          </p:nvPr>
        </p:nvSpPr>
        <p:spPr/>
        <p:txBody>
          <a:bodyPr>
            <a:normAutofit/>
          </a:bodyPr>
          <a:lstStyle/>
          <a:p>
            <a:pPr marL="514350" indent="-514350">
              <a:buFont typeface="+mj-lt"/>
              <a:buAutoNum type="arabicPeriod"/>
            </a:pPr>
            <a:r>
              <a:rPr lang="en-US" dirty="0" smtClean="0"/>
              <a:t>First Critique Blog Post Due Today @23:59 US Eastern</a:t>
            </a:r>
          </a:p>
          <a:p>
            <a:pPr marL="514350" indent="-514350">
              <a:buFont typeface="+mj-lt"/>
              <a:buAutoNum type="arabicPeriod"/>
            </a:pPr>
            <a:r>
              <a:rPr lang="en-US" dirty="0" smtClean="0"/>
              <a:t>RWPs posted for Thursday</a:t>
            </a:r>
          </a:p>
          <a:p>
            <a:pPr marL="971550" lvl="1" indent="-514350">
              <a:buFont typeface="+mj-lt"/>
              <a:buAutoNum type="arabicPeriod"/>
            </a:pPr>
            <a:r>
              <a:rPr lang="en-US" dirty="0" smtClean="0"/>
              <a:t>We will talk more about and practice Knowledge Elicitation</a:t>
            </a:r>
          </a:p>
          <a:p>
            <a:pPr marL="514350" indent="-514350">
              <a:buFont typeface="+mj-lt"/>
              <a:buAutoNum type="arabicPeriod"/>
            </a:pPr>
            <a:r>
              <a:rPr lang="en-US" dirty="0" smtClean="0"/>
              <a:t>No Class next Tuesday</a:t>
            </a:r>
          </a:p>
          <a:p>
            <a:pPr marL="514350" indent="-514350">
              <a:buFont typeface="+mj-lt"/>
              <a:buAutoNum type="arabicPeriod"/>
            </a:pPr>
            <a:r>
              <a:rPr lang="en-US" dirty="0" smtClean="0"/>
              <a:t>If you have any feedback about how live sessions are going please let me know: </a:t>
            </a:r>
            <a:r>
              <a:rPr lang="en-US" dirty="0" smtClean="0">
                <a:hlinkClick r:id="rId2"/>
              </a:rPr>
              <a:t>https://edugames.design/feedback</a:t>
            </a:r>
            <a:r>
              <a:rPr lang="en-US" dirty="0" smtClean="0"/>
              <a:t> </a:t>
            </a:r>
            <a:endParaRPr lang="en-US" dirty="0"/>
          </a:p>
        </p:txBody>
      </p:sp>
      <p:sp>
        <p:nvSpPr>
          <p:cNvPr id="4" name="Date Placeholder 3">
            <a:extLst>
              <a:ext uri="{FF2B5EF4-FFF2-40B4-BE49-F238E27FC236}">
                <a16:creationId xmlns:a16="http://schemas.microsoft.com/office/drawing/2014/main" id="{E9B868A9-0E80-47EA-9A9D-445FF63189DB}"/>
              </a:ext>
            </a:extLst>
          </p:cNvPr>
          <p:cNvSpPr>
            <a:spLocks noGrp="1"/>
          </p:cNvSpPr>
          <p:nvPr>
            <p:ph type="dt" sz="half" idx="10"/>
          </p:nvPr>
        </p:nvSpPr>
        <p:spPr/>
        <p:txBody>
          <a:bodyPr/>
          <a:lstStyle/>
          <a:p>
            <a:r>
              <a:rPr lang="en-US" smtClean="0"/>
              <a:t>2020-02-16</a:t>
            </a:r>
            <a:endParaRPr lang="en-US"/>
          </a:p>
        </p:txBody>
      </p:sp>
      <p:sp>
        <p:nvSpPr>
          <p:cNvPr id="7" name="Footer Placeholder 6"/>
          <p:cNvSpPr>
            <a:spLocks noGrp="1"/>
          </p:cNvSpPr>
          <p:nvPr>
            <p:ph type="ftr" sz="quarter" idx="11"/>
          </p:nvPr>
        </p:nvSpPr>
        <p:spPr/>
        <p:txBody>
          <a:bodyPr/>
          <a:lstStyle/>
          <a:p>
            <a:r>
              <a:rPr lang="en-US" smtClean="0"/>
              <a:t>05-418/818 | Spring 2021 | Design of Educational Games</a:t>
            </a:r>
            <a:endParaRPr lang="en-US"/>
          </a:p>
        </p:txBody>
      </p:sp>
      <p:sp>
        <p:nvSpPr>
          <p:cNvPr id="8" name="Slide Number Placeholder 7"/>
          <p:cNvSpPr>
            <a:spLocks noGrp="1"/>
          </p:cNvSpPr>
          <p:nvPr>
            <p:ph type="sldNum" sz="quarter" idx="12"/>
          </p:nvPr>
        </p:nvSpPr>
        <p:spPr/>
        <p:txBody>
          <a:bodyPr/>
          <a:lstStyle/>
          <a:p>
            <a:fld id="{4BE96267-9501-4B49-939F-F116B0669874}" type="slidenum">
              <a:rPr lang="en-US" smtClean="0"/>
              <a:t>94</a:t>
            </a:fld>
            <a:endParaRPr lang="en-US"/>
          </a:p>
        </p:txBody>
      </p:sp>
    </p:spTree>
    <p:extLst>
      <p:ext uri="{BB962C8B-B14F-4D97-AF65-F5344CB8AC3E}">
        <p14:creationId xmlns:p14="http://schemas.microsoft.com/office/powerpoint/2010/main" val="4212948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A6F89D9-86D6-41D6-ADC5-5718D6AAB703}"/>
              </a:ext>
            </a:extLst>
          </p:cNvPr>
          <p:cNvSpPr>
            <a:spLocks noGrp="1"/>
          </p:cNvSpPr>
          <p:nvPr>
            <p:ph type="dt" sz="half" idx="10"/>
          </p:nvPr>
        </p:nvSpPr>
        <p:spPr/>
        <p:txBody>
          <a:bodyPr/>
          <a:lstStyle/>
          <a:p>
            <a:r>
              <a:rPr lang="en-US" smtClean="0"/>
              <a:t>2020-02-16</a:t>
            </a:r>
            <a:endParaRPr lang="en-US"/>
          </a:p>
        </p:txBody>
      </p:sp>
      <p:pic>
        <p:nvPicPr>
          <p:cNvPr id="9" name="Content Placeholder 8">
            <a:extLst>
              <a:ext uri="{FF2B5EF4-FFF2-40B4-BE49-F238E27FC236}">
                <a16:creationId xmlns:a16="http://schemas.microsoft.com/office/drawing/2014/main" id="{62A9AF6E-A98F-428A-9D1F-029C2DEDD782}"/>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736511" y="0"/>
            <a:ext cx="10718978" cy="6858000"/>
          </a:xfrm>
        </p:spPr>
      </p:pic>
      <p:sp>
        <p:nvSpPr>
          <p:cNvPr id="2" name="Footer Placeholder 1"/>
          <p:cNvSpPr>
            <a:spLocks noGrp="1"/>
          </p:cNvSpPr>
          <p:nvPr>
            <p:ph type="ftr" sz="quarter" idx="11"/>
          </p:nvPr>
        </p:nvSpPr>
        <p:spPr/>
        <p:txBody>
          <a:bodyPr/>
          <a:lstStyle/>
          <a:p>
            <a:r>
              <a:rPr lang="en-US" smtClean="0"/>
              <a:t>05-418/818 | Spring 2021 | Design of Educational Games</a:t>
            </a:r>
            <a:endParaRPr lang="en-US"/>
          </a:p>
        </p:txBody>
      </p:sp>
      <p:sp>
        <p:nvSpPr>
          <p:cNvPr id="3" name="Slide Number Placeholder 2"/>
          <p:cNvSpPr>
            <a:spLocks noGrp="1"/>
          </p:cNvSpPr>
          <p:nvPr>
            <p:ph type="sldNum" sz="quarter" idx="12"/>
          </p:nvPr>
        </p:nvSpPr>
        <p:spPr/>
        <p:txBody>
          <a:bodyPr/>
          <a:lstStyle/>
          <a:p>
            <a:fld id="{4BE96267-9501-4B49-939F-F116B0669874}" type="slidenum">
              <a:rPr lang="en-US" smtClean="0"/>
              <a:t>95</a:t>
            </a:fld>
            <a:endParaRPr lang="en-US"/>
          </a:p>
        </p:txBody>
      </p:sp>
    </p:spTree>
    <p:extLst>
      <p:ext uri="{BB962C8B-B14F-4D97-AF65-F5344CB8AC3E}">
        <p14:creationId xmlns:p14="http://schemas.microsoft.com/office/powerpoint/2010/main" val="1065035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ColorBrewer12">
      <a:dk1>
        <a:sysClr val="windowText" lastClr="000000"/>
      </a:dk1>
      <a:lt1>
        <a:sysClr val="window" lastClr="FFFFFF"/>
      </a:lt1>
      <a:dk2>
        <a:srgbClr val="44546A"/>
      </a:dk2>
      <a:lt2>
        <a:srgbClr val="E7E6E6"/>
      </a:lt2>
      <a:accent1>
        <a:srgbClr val="1F78B4"/>
      </a:accent1>
      <a:accent2>
        <a:srgbClr val="33A02C"/>
      </a:accent2>
      <a:accent3>
        <a:srgbClr val="E31A1C"/>
      </a:accent3>
      <a:accent4>
        <a:srgbClr val="FF7F00"/>
      </a:accent4>
      <a:accent5>
        <a:srgbClr val="6A3D99"/>
      </a:accent5>
      <a:accent6>
        <a:srgbClr val="FFFF33"/>
      </a:accent6>
      <a:hlink>
        <a:srgbClr val="0563C1"/>
      </a:hlink>
      <a:folHlink>
        <a:srgbClr val="954F72"/>
      </a:folHlink>
    </a:clrScheme>
    <a:fontScheme name="Custom 2">
      <a:majorFont>
        <a:latin typeface="Century Gothic"/>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41217</TotalTime>
  <Words>5082</Words>
  <Application>Microsoft Office PowerPoint</Application>
  <PresentationFormat>Widescreen</PresentationFormat>
  <Paragraphs>1002</Paragraphs>
  <Slides>95</Slides>
  <Notes>17</Notes>
  <HiddenSlides>0</HiddenSlides>
  <MMClips>1</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95</vt:i4>
      </vt:variant>
    </vt:vector>
  </HeadingPairs>
  <TitlesOfParts>
    <vt:vector size="107" baseType="lpstr">
      <vt:lpstr>ＭＳ Ｐゴシック</vt:lpstr>
      <vt:lpstr>ＭＳ Ｐゴシック</vt:lpstr>
      <vt:lpstr>Arial</vt:lpstr>
      <vt:lpstr>Calibri</vt:lpstr>
      <vt:lpstr>Century Gothic</vt:lpstr>
      <vt:lpstr>Segoe UI</vt:lpstr>
      <vt:lpstr>Segoe UI Light</vt:lpstr>
      <vt:lpstr>Times New Roman</vt:lpstr>
      <vt:lpstr>Verdana</vt:lpstr>
      <vt:lpstr>Wingdings</vt:lpstr>
      <vt:lpstr>Office Theme</vt:lpstr>
      <vt:lpstr>Document</vt:lpstr>
      <vt:lpstr>5 – Educational Game Design Process</vt:lpstr>
      <vt:lpstr>Announcements</vt:lpstr>
      <vt:lpstr>Any Questions about Crit Post Assignments?</vt:lpstr>
      <vt:lpstr>Plan for Today</vt:lpstr>
      <vt:lpstr>3 Wisdoms of Educational Game Design</vt:lpstr>
      <vt:lpstr>PowerPoint Presentation</vt:lpstr>
      <vt:lpstr>Zoom in on Act 2 Topics</vt:lpstr>
      <vt:lpstr>Zoom in on Act 2 Projects</vt:lpstr>
      <vt:lpstr>The General Challenge of Design</vt:lpstr>
      <vt:lpstr>General Challenge of Design</vt:lpstr>
      <vt:lpstr>PowerPoint Presentation</vt:lpstr>
      <vt:lpstr>What design processes are you familiar with, what are their steps?</vt:lpstr>
      <vt:lpstr>Tandem Transformational Games Design</vt:lpstr>
      <vt:lpstr>Tandem Transformational Game Design</vt:lpstr>
      <vt:lpstr>Thoughts on Tandem?</vt:lpstr>
      <vt:lpstr>PowerPoint Presentation</vt:lpstr>
      <vt:lpstr>PowerPoint Presentation</vt:lpstr>
      <vt:lpstr>Game-Driven Goal Delineation</vt:lpstr>
      <vt:lpstr>Where Can you Find Learning Objectives?</vt:lpstr>
      <vt:lpstr>Common Sources of Objectives</vt:lpstr>
      <vt:lpstr>How can you refine learning objectives?</vt:lpstr>
      <vt:lpstr>Knowledge Elicitation</vt:lpstr>
      <vt:lpstr>PowerPoint Presentation</vt:lpstr>
      <vt:lpstr>Goal-Driven Game Design</vt:lpstr>
      <vt:lpstr>PowerPoint Presentation</vt:lpstr>
      <vt:lpstr>What did you think? (Less Talk More Rock)</vt:lpstr>
      <vt:lpstr>PowerPoint Presentation</vt:lpstr>
      <vt:lpstr>PowerPoint Presentation</vt:lpstr>
      <vt:lpstr>PowerPoint Presentation</vt:lpstr>
      <vt:lpstr>PowerPoint Presentation</vt:lpstr>
      <vt:lpstr>Talk vs Rock: Example</vt:lpstr>
      <vt:lpstr>PowerPoint Presentation</vt:lpstr>
      <vt:lpstr>Prototyping and Playtesting</vt:lpstr>
      <vt:lpstr>PowerPoint Presentation</vt:lpstr>
      <vt:lpstr>Alignment</vt:lpstr>
      <vt:lpstr>Alignment with the EDGE Framework</vt:lpstr>
      <vt:lpstr>Any surprising elements or notable holes to the approach? </vt:lpstr>
      <vt:lpstr>PowerPoint Presentation</vt:lpstr>
      <vt:lpstr>ENGAGE</vt:lpstr>
      <vt:lpstr>RumbleBlocks Iteration 1</vt:lpstr>
      <vt:lpstr>PowerPoint Presentation</vt:lpstr>
      <vt:lpstr>Funder Requirements</vt:lpstr>
      <vt:lpstr>Goals for Science Process &amp; Content from National Research Council Framework</vt:lpstr>
      <vt:lpstr>Structure-Building Context</vt:lpstr>
      <vt:lpstr>Early interactions with kids</vt:lpstr>
      <vt:lpstr>Early interactions with kids</vt:lpstr>
      <vt:lpstr>Early interactions with kids</vt:lpstr>
      <vt:lpstr>Initial Educational Objectives  Science Content</vt:lpstr>
      <vt:lpstr>PowerPoint Presentation</vt:lpstr>
      <vt:lpstr>Early Game Demos</vt:lpstr>
      <vt:lpstr>Early Game Demos</vt:lpstr>
      <vt:lpstr>PowerPoint Presentation</vt:lpstr>
      <vt:lpstr>Aligning Design Concepts with Stated Goals</vt:lpstr>
      <vt:lpstr>RumbleBlocks Iteration 2</vt:lpstr>
      <vt:lpstr>PowerPoint Presentation</vt:lpstr>
      <vt:lpstr>More Formal Knowledge Elicitation</vt:lpstr>
      <vt:lpstr>PowerPoint Presentation</vt:lpstr>
      <vt:lpstr>PowerPoint Presentation</vt:lpstr>
      <vt:lpstr>PowerPoint Presentation</vt:lpstr>
      <vt:lpstr>PowerPoint Presentation</vt:lpstr>
      <vt:lpstr>PowerPoint Presentation</vt:lpstr>
      <vt:lpstr>Accuracy of Students’ Predictions</vt:lpstr>
      <vt:lpstr>Example Non-explanations</vt:lpstr>
      <vt:lpstr>Observations</vt:lpstr>
      <vt:lpstr>Design implications</vt:lpstr>
      <vt:lpstr>PowerPoint Presentation</vt:lpstr>
      <vt:lpstr>PowerPoint Presentation</vt:lpstr>
      <vt:lpstr>Different Types of Levels</vt:lpstr>
      <vt:lpstr>Mechanical flaws in early prototypes</vt:lpstr>
      <vt:lpstr>PowerPoint Presentation</vt:lpstr>
      <vt:lpstr>Formal Evaluation</vt:lpstr>
      <vt:lpstr>Principle-Relevant Metrics (PRMs)</vt:lpstr>
      <vt:lpstr>In-Game Pre-posttest Results</vt:lpstr>
      <vt:lpstr>Alignment Regression Results</vt:lpstr>
      <vt:lpstr>Issues we found</vt:lpstr>
      <vt:lpstr>Continued Iterations…</vt:lpstr>
      <vt:lpstr>PowerPoint Presentation</vt:lpstr>
      <vt:lpstr>Practicalities of Ed Game Design</vt:lpstr>
      <vt:lpstr>Game Development Primer and Production Considerations</vt:lpstr>
      <vt:lpstr>Some Quick Context</vt:lpstr>
      <vt:lpstr>Other thoughts (Culyba)</vt:lpstr>
      <vt:lpstr>Game Dev Timeline</vt:lpstr>
      <vt:lpstr>The Game Development Team</vt:lpstr>
      <vt:lpstr>What Developers Want You to Know</vt:lpstr>
      <vt:lpstr>What Developers Want You to Know What you should ask for as a developer</vt:lpstr>
      <vt:lpstr>What you should ask for as a developer</vt:lpstr>
      <vt:lpstr>What you should ask for as a developer</vt:lpstr>
      <vt:lpstr>What you should ask for as a developer</vt:lpstr>
      <vt:lpstr>What you should ask for as a developer</vt:lpstr>
      <vt:lpstr>What you should ask for as a developer</vt:lpstr>
      <vt:lpstr>What you should ask for as a developer</vt:lpstr>
      <vt:lpstr>Doing More with Less…</vt:lpstr>
      <vt:lpstr>Additional Considerations</vt:lpstr>
      <vt:lpstr>For next time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of Educational Games</dc:title>
  <dc:creator>Erik Harpstead</dc:creator>
  <cp:lastModifiedBy>Erik Harpstead</cp:lastModifiedBy>
  <cp:revision>632</cp:revision>
  <dcterms:created xsi:type="dcterms:W3CDTF">2018-01-16T20:15:15Z</dcterms:created>
  <dcterms:modified xsi:type="dcterms:W3CDTF">2021-02-16T21:34:58Z</dcterms:modified>
</cp:coreProperties>
</file>