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67"/>
  </p:notesMasterIdLst>
  <p:handoutMasterIdLst>
    <p:handoutMasterId r:id="rId68"/>
  </p:handoutMasterIdLst>
  <p:sldIdLst>
    <p:sldId id="256" r:id="rId2"/>
    <p:sldId id="1358" r:id="rId3"/>
    <p:sldId id="1416" r:id="rId4"/>
    <p:sldId id="1485" r:id="rId5"/>
    <p:sldId id="1417" r:id="rId6"/>
    <p:sldId id="1418" r:id="rId7"/>
    <p:sldId id="1480" r:id="rId8"/>
    <p:sldId id="1420" r:id="rId9"/>
    <p:sldId id="1421" r:id="rId10"/>
    <p:sldId id="1423" r:id="rId11"/>
    <p:sldId id="1422" r:id="rId12"/>
    <p:sldId id="1429" r:id="rId13"/>
    <p:sldId id="1481" r:id="rId14"/>
    <p:sldId id="1483" r:id="rId15"/>
    <p:sldId id="1432" r:id="rId16"/>
    <p:sldId id="1433" r:id="rId17"/>
    <p:sldId id="1434" r:id="rId18"/>
    <p:sldId id="1435" r:id="rId19"/>
    <p:sldId id="1436" r:id="rId20"/>
    <p:sldId id="1437" r:id="rId21"/>
    <p:sldId id="1438" r:id="rId22"/>
    <p:sldId id="1486" r:id="rId23"/>
    <p:sldId id="1439" r:id="rId24"/>
    <p:sldId id="1440" r:id="rId25"/>
    <p:sldId id="1442" r:id="rId26"/>
    <p:sldId id="1443" r:id="rId27"/>
    <p:sldId id="1444" r:id="rId28"/>
    <p:sldId id="1445" r:id="rId29"/>
    <p:sldId id="1446" r:id="rId30"/>
    <p:sldId id="1447" r:id="rId31"/>
    <p:sldId id="1448" r:id="rId32"/>
    <p:sldId id="1449" r:id="rId33"/>
    <p:sldId id="1450" r:id="rId34"/>
    <p:sldId id="1451" r:id="rId35"/>
    <p:sldId id="1452" r:id="rId36"/>
    <p:sldId id="1453" r:id="rId37"/>
    <p:sldId id="1454" r:id="rId38"/>
    <p:sldId id="1455" r:id="rId39"/>
    <p:sldId id="1456" r:id="rId40"/>
    <p:sldId id="1457" r:id="rId41"/>
    <p:sldId id="1458" r:id="rId42"/>
    <p:sldId id="1459" r:id="rId43"/>
    <p:sldId id="1460" r:id="rId44"/>
    <p:sldId id="1461" r:id="rId45"/>
    <p:sldId id="1462" r:id="rId46"/>
    <p:sldId id="1463" r:id="rId47"/>
    <p:sldId id="1464" r:id="rId48"/>
    <p:sldId id="1465" r:id="rId49"/>
    <p:sldId id="1466" r:id="rId50"/>
    <p:sldId id="1467" r:id="rId51"/>
    <p:sldId id="1468" r:id="rId52"/>
    <p:sldId id="1469" r:id="rId53"/>
    <p:sldId id="1470" r:id="rId54"/>
    <p:sldId id="1471" r:id="rId55"/>
    <p:sldId id="1472" r:id="rId56"/>
    <p:sldId id="1473" r:id="rId57"/>
    <p:sldId id="1474" r:id="rId58"/>
    <p:sldId id="1475" r:id="rId59"/>
    <p:sldId id="1476" r:id="rId60"/>
    <p:sldId id="1477" r:id="rId61"/>
    <p:sldId id="1478" r:id="rId62"/>
    <p:sldId id="1484" r:id="rId63"/>
    <p:sldId id="1479" r:id="rId64"/>
    <p:sldId id="1293" r:id="rId65"/>
    <p:sldId id="379"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3BAF07BA-4ECF-4C98-8595-28D1B1B57D0D}">
          <p14:sldIdLst>
            <p14:sldId id="256"/>
            <p14:sldId id="1358"/>
            <p14:sldId id="1416"/>
            <p14:sldId id="1485"/>
          </p14:sldIdLst>
        </p14:section>
        <p14:section name="Crit 1 Feedback" id="{429CA7EF-CBDB-4E86-A17D-05AB4E31CFB8}">
          <p14:sldIdLst>
            <p14:sldId id="1417"/>
            <p14:sldId id="1418"/>
            <p14:sldId id="1480"/>
            <p14:sldId id="1420"/>
            <p14:sldId id="1421"/>
            <p14:sldId id="1423"/>
            <p14:sldId id="1422"/>
            <p14:sldId id="1429"/>
            <p14:sldId id="1481"/>
            <p14:sldId id="1483"/>
            <p14:sldId id="1432"/>
          </p14:sldIdLst>
        </p14:section>
        <p14:section name="Transfer" id="{6B8F1E08-90F0-4CB9-982D-A99B46B94FFE}">
          <p14:sldIdLst>
            <p14:sldId id="1433"/>
            <p14:sldId id="1434"/>
            <p14:sldId id="1435"/>
            <p14:sldId id="1436"/>
            <p14:sldId id="1437"/>
            <p14:sldId id="1438"/>
            <p14:sldId id="1486"/>
            <p14:sldId id="1439"/>
            <p14:sldId id="1440"/>
            <p14:sldId id="1442"/>
            <p14:sldId id="1443"/>
            <p14:sldId id="1444"/>
            <p14:sldId id="1445"/>
            <p14:sldId id="1446"/>
            <p14:sldId id="1447"/>
            <p14:sldId id="1448"/>
            <p14:sldId id="1449"/>
            <p14:sldId id="1450"/>
            <p14:sldId id="1451"/>
            <p14:sldId id="1452"/>
            <p14:sldId id="1453"/>
            <p14:sldId id="1454"/>
            <p14:sldId id="1455"/>
            <p14:sldId id="1456"/>
            <p14:sldId id="1457"/>
            <p14:sldId id="1458"/>
            <p14:sldId id="1459"/>
            <p14:sldId id="1460"/>
            <p14:sldId id="1461"/>
            <p14:sldId id="1462"/>
            <p14:sldId id="1463"/>
            <p14:sldId id="1464"/>
            <p14:sldId id="1465"/>
            <p14:sldId id="1466"/>
            <p14:sldId id="1467"/>
            <p14:sldId id="1468"/>
            <p14:sldId id="1469"/>
            <p14:sldId id="1470"/>
            <p14:sldId id="1471"/>
            <p14:sldId id="1472"/>
            <p14:sldId id="1473"/>
            <p14:sldId id="1474"/>
            <p14:sldId id="1475"/>
            <p14:sldId id="1476"/>
            <p14:sldId id="1477"/>
            <p14:sldId id="1478"/>
            <p14:sldId id="1484"/>
            <p14:sldId id="1479"/>
          </p14:sldIdLst>
        </p14:section>
        <p14:section name="End" id="{67861A8B-7186-483F-BBA8-00B3A06A9635}">
          <p14:sldIdLst>
            <p14:sldId id="1293"/>
            <p14:sldId id="3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Aleven" initials="VA" lastIdx="16" clrIdx="0"/>
  <p:cmAuthor id="2" name="Vincent Aleven" initials="SoCS" lastIdx="8"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3235"/>
    <a:srgbClr val="14110F"/>
    <a:srgbClr val="161B2E"/>
    <a:srgbClr val="0D122A"/>
    <a:srgbClr val="342F35"/>
    <a:srgbClr val="6E77FD"/>
    <a:srgbClr val="77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56015" autoAdjust="0"/>
  </p:normalViewPr>
  <p:slideViewPr>
    <p:cSldViewPr snapToGrid="0">
      <p:cViewPr varScale="1">
        <p:scale>
          <a:sx n="54" d="100"/>
          <a:sy n="54" d="100"/>
        </p:scale>
        <p:origin x="90" y="1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28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eharpste\Documents\~Teaching\2021%20Design%20of%20Educational%20Games\Grade%20Exports\2021-02-25T0937_Grades-05418.csv"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'2021-02-25T0937_Grades-05418'!$A$2:$F$30</cx:f>
        <cx:lvl ptCount="29">
          <cx:pt idx="0">05418-A</cx:pt>
          <cx:pt idx="1">05818-A</cx:pt>
          <cx:pt idx="2">05418-A</cx:pt>
          <cx:pt idx="3">05818-A</cx:pt>
          <cx:pt idx="4">05818-A</cx:pt>
          <cx:pt idx="5">05418-A</cx:pt>
          <cx:pt idx="6">05818-A</cx:pt>
          <cx:pt idx="7">05818-A</cx:pt>
          <cx:pt idx="8">05818-A</cx:pt>
          <cx:pt idx="9">05418-A</cx:pt>
          <cx:pt idx="10">05418-A</cx:pt>
          <cx:pt idx="11">05818-A</cx:pt>
          <cx:pt idx="12">05418-A</cx:pt>
          <cx:pt idx="13">05418-A</cx:pt>
          <cx:pt idx="14">05818-A</cx:pt>
          <cx:pt idx="15">05418-A</cx:pt>
          <cx:pt idx="16">05818-A</cx:pt>
          <cx:pt idx="17">05418-A</cx:pt>
          <cx:pt idx="18">05418-A</cx:pt>
          <cx:pt idx="19">05818-A</cx:pt>
          <cx:pt idx="20">05418-A</cx:pt>
          <cx:pt idx="21">05418-A</cx:pt>
          <cx:pt idx="22">05818-A</cx:pt>
          <cx:pt idx="23">05818-A</cx:pt>
          <cx:pt idx="24">05818-A</cx:pt>
          <cx:pt idx="25">05818-A</cx:pt>
          <cx:pt idx="26">05418-A</cx:pt>
          <cx:pt idx="27">05418-A</cx:pt>
          <cx:pt idx="28">05418-A</cx:pt>
        </cx:lvl>
        <cx:lvl ptCount="29">
          <cx:pt idx="0">canvas.cmu.edu</cx:pt>
          <cx:pt idx="1">canvas.cmu.edu</cx:pt>
          <cx:pt idx="2">canvas.cmu.edu</cx:pt>
          <cx:pt idx="3">canvas.cmu.edu</cx:pt>
          <cx:pt idx="4">canvas.cmu.edu</cx:pt>
          <cx:pt idx="5">canvas.cmu.edu</cx:pt>
          <cx:pt idx="6">canvas.cmu.edu</cx:pt>
          <cx:pt idx="7">canvas.cmu.edu</cx:pt>
          <cx:pt idx="8">canvas.cmu.edu</cx:pt>
          <cx:pt idx="9">canvas.cmu.edu</cx:pt>
          <cx:pt idx="10">canvas.cmu.edu</cx:pt>
          <cx:pt idx="11">canvas.cmu.edu</cx:pt>
          <cx:pt idx="12">canvas.cmu.edu</cx:pt>
          <cx:pt idx="13">canvas.cmu.edu</cx:pt>
          <cx:pt idx="14">canvas.cmu.edu</cx:pt>
          <cx:pt idx="15">canvas.cmu.edu</cx:pt>
          <cx:pt idx="16">canvas.cmu.edu</cx:pt>
          <cx:pt idx="17">canvas.cmu.edu</cx:pt>
          <cx:pt idx="18">canvas.cmu.edu</cx:pt>
          <cx:pt idx="19">canvas.cmu.edu</cx:pt>
          <cx:pt idx="20">canvas.cmu.edu</cx:pt>
          <cx:pt idx="21">canvas.cmu.edu</cx:pt>
          <cx:pt idx="22">canvas.cmu.edu</cx:pt>
          <cx:pt idx="23">canvas.cmu.edu</cx:pt>
          <cx:pt idx="24">canvas.cmu.edu</cx:pt>
          <cx:pt idx="25">canvas.cmu.edu</cx:pt>
          <cx:pt idx="26">canvas.cmu.edu</cx:pt>
          <cx:pt idx="27">canvas.cmu.edu</cx:pt>
          <cx:pt idx="28">canvas.cmu.edu</cx:pt>
        </cx:lvl>
        <cx:lvl ptCount="29">
          <cx:pt idx="0">daruede@andrew.cmu.edu</cx:pt>
          <cx:pt idx="1">bradyb@andrew.cmu.edu</cx:pt>
          <cx:pt idx="2">tbournia@andrew.cmu.edu</cx:pt>
          <cx:pt idx="3">annaboyl@andrew.cmu.edu</cx:pt>
          <cx:pt idx="4">aliceche@andrew.cmu.edu</cx:pt>
          <cx:pt idx="5">mcruz1@andrew.cmu.edu</cx:pt>
          <cx:pt idx="6">acusell@andrew.cmu.edu</cx:pt>
          <cx:pt idx="7">ddeangul@andrew.cmu.edu</cx:pt>
          <cx:pt idx="8">keiland@andrew.cmu.edu</cx:pt>
          <cx:pt idx="9">egrady@andrew.cmu.edu</cx:pt>
          <cx:pt idx="10">nsgupta@andrew.cmu.edu</cx:pt>
          <cx:pt idx="11">nhammad@andrew.cmu.edu</cx:pt>
          <cx:pt idx="12">yuqianh@andrew.cmu.edu</cx:pt>
          <cx:pt idx="13">ejhicks@andrew.cmu.edu</cx:pt>
          <cx:pt idx="14">sakamath@andrew.cmu.edu</cx:pt>
          <cx:pt idx="15">glao@andrew.cmu.edu</cx:pt>
          <cx:pt idx="16">caitlinl@andrew.cmu.edu</cx:pt>
          <cx:pt idx="17">qianoum@andrew.cmu.edu</cx:pt>
          <cx:pt idx="18">amester@andrew.cmu.edu</cx:pt>
          <cx:pt idx="19">bmoreaup@andrew.cmu.edu</cx:pt>
          <cx:pt idx="20">vnn@andrew.cmu.edu</cx:pt>
          <cx:pt idx="21">dnoh@andrew.cmu.edu</cx:pt>
          <cx:pt idx="22">apiccoli@andrew.cmu.edu</cx:pt>
          <cx:pt idx="23">narendis@andrew.cmu.edu</cx:pt>
          <cx:pt idx="24">nutchpos@andrew.cmu.edu</cx:pt>
          <cx:pt idx="25">jsolyst@andrew.cmu.edu</cx:pt>
          <cx:pt idx="26">linghent@andrew.cmu.edu</cx:pt>
          <cx:pt idx="27">mtsang1@andrew.cmu.edu</cx:pt>
          <cx:pt idx="28">tianyouz@andrew.cmu.edu</cx:pt>
        </cx:lvl>
        <cx:lvl ptCount="29">
          <cx:pt idx="0">4D84E0C2-43A3-11E8-8001-005056AE2541</cx:pt>
          <cx:pt idx="1">5723E3EE-85E1-11EA-8001-005056AE2541</cx:pt>
          <cx:pt idx="2">150216A8-F776-11E7-8001-005056AE2541</cx:pt>
          <cx:pt idx="3">D5B920FC-5DBA-11E9-8001-005056AE2541</cx:pt>
          <cx:pt idx="4">E9EE052A-5CF1-11E9-8001-005056AE2541</cx:pt>
          <cx:pt idx="5">418FFA6E-0E06-11E7-8000-00144F799A7A</cx:pt>
          <cx:pt idx="6">5FCC080A-02D2-11EB-8001-005056AE2541</cx:pt>
          <cx:pt idx="7">551D1E2E-0211-11E6-8000-00144F799A7A</cx:pt>
          <cx:pt idx="8">68F2494E-6729-11E9-8001-005056AE2541</cx:pt>
          <cx:pt idx="9">0CA7707C-4054-11E7-8001-005056AE2541</cx:pt>
          <cx:pt idx="10">D58D58D8-2599-11E7-8001-005056AE2541</cx:pt>
          <cx:pt idx="11">3117E504-762A-11EA-8001-005056AE2541</cx:pt>
          <cx:pt idx="12">9A4C0BFA-E505-11E5-8000-00144F799A7A</cx:pt>
          <cx:pt idx="13">83BA6BB0-1B6A-11E7-8001-00144F799A7A</cx:pt>
          <cx:pt idx="14">B9535EFE-2988-11E7-8001-005056AE2541</cx:pt>
          <cx:pt idx="15">62954C72-42DB-11E8-8001-005056AE2541</cx:pt>
          <cx:pt idx="16">83A0DCDE-7ECE-11EA-8001-005056AE2541</cx:pt>
          <cx:pt idx="17">F2B42F2C-43A2-11E8-8001-005056AE2541</cx:pt>
          <cx:pt idx="18">32F0C7C6-1519-11E7-8000-00144F799A7A</cx:pt>
          <cx:pt idx="19">B41894EA-7886-11EA-8001-005056AE2541</cx:pt>
          <cx:pt idx="20">632C73B0-4D10-11E8-8001-005056AE2541</cx:pt>
          <cx:pt idx="21">20890D18-0DDC-11E6-8000-00144F799A7A</cx:pt>
          <cx:pt idx="22">1AFB5350-86AB-11EA-8001-005056AE2541</cx:pt>
          <cx:pt idx="23">1B612414-B699-11EA-8001-005056AE2541</cx:pt>
          <cx:pt idx="24">B54ADEC4-4F95-11E9-8001-005056AE2541</cx:pt>
          <cx:pt idx="25">8ACE2EBE-A22B-11EA-8000-005056AE2541</cx:pt>
          <cx:pt idx="26">D722BBB0-1906-11E7-8000-00144F799A7A</cx:pt>
          <cx:pt idx="27">7EC08306-0C48-11E6-8000-00144F799A7A</cx:pt>
          <cx:pt idx="28">DE98DF7E-55DF-11E9-8001-005056AE2541</cx:pt>
        </cx:lvl>
        <cx:lvl ptCount="29">
          <cx:pt idx="0">41669</cx:pt>
          <cx:pt idx="1">66015</cx:pt>
          <cx:pt idx="2">41646</cx:pt>
          <cx:pt idx="3">50786</cx:pt>
          <cx:pt idx="4">50724</cx:pt>
          <cx:pt idx="5">9496</cx:pt>
          <cx:pt idx="6">73024</cx:pt>
          <cx:pt idx="7">2498</cx:pt>
          <cx:pt idx="8">51864</cx:pt>
          <cx:pt idx="9">11440</cx:pt>
          <cx:pt idx="10">10226</cx:pt>
          <cx:pt idx="11">63923</cx:pt>
          <cx:pt idx="12">9223</cx:pt>
          <cx:pt idx="13">9281</cx:pt>
          <cx:pt idx="14">8927</cx:pt>
          <cx:pt idx="15">42339</cx:pt>
          <cx:pt idx="16">65013</cx:pt>
          <cx:pt idx="17">41039</cx:pt>
          <cx:pt idx="18">11526</cx:pt>
          <cx:pt idx="19">64132</cx:pt>
          <cx:pt idx="20">43148</cx:pt>
          <cx:pt idx="21">3563</cx:pt>
          <cx:pt idx="22">66129</cx:pt>
          <cx:pt idx="23">69680</cx:pt>
          <cx:pt idx="24">49628</cx:pt>
          <cx:pt idx="25">69061</cx:pt>
          <cx:pt idx="26">8370</cx:pt>
          <cx:pt idx="27">3680</cx:pt>
          <cx:pt idx="28">53950</cx:pt>
        </cx:lvl>
        <cx:lvl ptCount="29">
          <cx:pt idx="0">Aruede, Dominique</cx:pt>
          <cx:pt idx="1">Baldwin, Brady</cx:pt>
          <cx:pt idx="2">Bournias, Themi</cx:pt>
          <cx:pt idx="3">Boyle, Anna</cx:pt>
          <cx:pt idx="4">Chen, Alice</cx:pt>
          <cx:pt idx="5">Cruz, Matthew</cx:pt>
          <cx:pt idx="6">Cusell, Alexandra</cx:pt>
          <cx:pt idx="7">De Angulo, Daniel</cx:pt>
          <cx:pt idx="8">Eiland, Kathryn</cx:pt>
          <cx:pt idx="9">Grady, Ean</cx:pt>
          <cx:pt idx="10">Gupta, Nina</cx:pt>
          <cx:pt idx="11">Hammad, Noor</cx:pt>
          <cx:pt idx="12">He, Carol</cx:pt>
          <cx:pt idx="13">Hicks, Ethan</cx:pt>
          <cx:pt idx="14">Kamath, Seema</cx:pt>
          <cx:pt idx="15">Lao, Grace</cx:pt>
          <cx:pt idx="16">Lim, Caitlin</cx:pt>
          <cx:pt idx="17">Ma, Christina</cx:pt>
          <cx:pt idx="18">Mester, Adrian</cx:pt>
          <cx:pt idx="19">Moreau-Pernet, Baptiste</cx:pt>
          <cx:pt idx="20">Nguyen, Vivian</cx:pt>
          <cx:pt idx="21">Noh, Daniel</cx:pt>
          <cx:pt idx="22">Piccolini, Amanda</cx:pt>
          <cx:pt idx="23">Shanmugam, Naren</cx:pt>
          <cx:pt idx="24">Siripanichgon, Ham</cx:pt>
          <cx:pt idx="25">Solyst, Jaemarie</cx:pt>
          <cx:pt idx="26">Tao, Tony</cx:pt>
          <cx:pt idx="27">Tsang, Michelle</cx:pt>
          <cx:pt idx="28">Zhang, Sidney</cx:pt>
        </cx:lvl>
      </cx:strDim>
      <cx:numDim type="val">
        <cx:f>'2021-02-25T0937_Grades-05418'!$G$2:$G$30</cx:f>
        <cx:lvl ptCount="29" formatCode="General">
          <cx:pt idx="0">19</cx:pt>
          <cx:pt idx="1">19</cx:pt>
          <cx:pt idx="2">15</cx:pt>
          <cx:pt idx="3">22</cx:pt>
          <cx:pt idx="4">17</cx:pt>
          <cx:pt idx="5">17</cx:pt>
          <cx:pt idx="6">19</cx:pt>
          <cx:pt idx="7">23</cx:pt>
          <cx:pt idx="8">17</cx:pt>
          <cx:pt idx="9">20</cx:pt>
          <cx:pt idx="10">19</cx:pt>
          <cx:pt idx="11">20</cx:pt>
          <cx:pt idx="12">22</cx:pt>
          <cx:pt idx="13">18</cx:pt>
          <cx:pt idx="14">19</cx:pt>
          <cx:pt idx="15">20</cx:pt>
          <cx:pt idx="16">20</cx:pt>
          <cx:pt idx="17">21</cx:pt>
          <cx:pt idx="18">19</cx:pt>
          <cx:pt idx="19">18</cx:pt>
          <cx:pt idx="20">19</cx:pt>
          <cx:pt idx="21">17</cx:pt>
          <cx:pt idx="22">21</cx:pt>
          <cx:pt idx="23">17</cx:pt>
          <cx:pt idx="24">18</cx:pt>
          <cx:pt idx="25">19</cx:pt>
          <cx:pt idx="26">18</cx:pt>
          <cx:pt idx="27">17</cx:pt>
          <cx:pt idx="28">23</cx:pt>
        </cx:lvl>
      </cx:numDim>
    </cx:data>
  </cx:chartData>
  <cx:chart>
    <cx:title pos="t" align="ctr" overlay="0">
      <cx:tx>
        <cx:rich>
          <a:bodyPr spcFirstLastPara="1" vertOverflow="ellipsis" wrap="square" lIns="0" tIns="0" rIns="0" bIns="0" anchor="ctr" anchorCtr="1"/>
          <a:lstStyle/>
          <a:p>
            <a:pPr algn="ctr">
              <a:defRPr sz="2000"/>
            </a:pPr>
            <a:r>
              <a:rPr lang="en-US" sz="2000" dirty="0" smtClean="0"/>
              <a:t>Score Distribution Pre-Late Penalties</a:t>
            </a:r>
            <a:endParaRPr lang="en-US" dirty="0"/>
          </a:p>
        </cx:rich>
      </cx:tx>
    </cx:title>
    <cx:plotArea>
      <cx:plotAreaRegion>
        <cx:series layoutId="clusteredColumn" uniqueId="{6FE1CD48-1843-4507-AF7F-631027C31081}">
          <cx:tx>
            <cx:txData>
              <cx:f>'2021-02-25T0937_Grades-05418'!$G$1</cx:f>
              <cx:v>Critique Blog - Post 1 (323553)</cx:v>
            </cx:txData>
          </cx:tx>
          <cx:dataId val="0"/>
          <cx:layoutPr>
            <cx:binning intervalClosed="r">
              <cx:binCount val="4"/>
            </cx:binning>
          </cx:layoutPr>
        </cx:series>
      </cx:plotAreaRegion>
      <cx:axis id="0">
        <cx:catScaling gapWidth="0"/>
        <cx:tickLabels/>
        <cx:txPr>
          <a:bodyPr spcFirstLastPara="1" vertOverflow="ellipsis" wrap="square" lIns="0" tIns="0" rIns="0" bIns="0" anchor="ctr" anchorCtr="1"/>
          <a:lstStyle/>
          <a:p>
            <a:pPr>
              <a:defRPr sz="1400"/>
            </a:pPr>
            <a:endParaRPr lang="en-US" sz="1400"/>
          </a:p>
        </cx:txPr>
      </cx:axis>
      <cx:axis id="1" hidden="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F163F9-C889-4D68-BA7C-958783134C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52576F-8FF4-42FF-925F-A1331C8AF4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507E48-60C0-4E5A-AE70-08D61B08AE1A}" type="datetimeFigureOut">
              <a:rPr lang="en-US" smtClean="0"/>
              <a:t>2/25/2021</a:t>
            </a:fld>
            <a:endParaRPr lang="en-US"/>
          </a:p>
        </p:txBody>
      </p:sp>
      <p:sp>
        <p:nvSpPr>
          <p:cNvPr id="4" name="Footer Placeholder 3">
            <a:extLst>
              <a:ext uri="{FF2B5EF4-FFF2-40B4-BE49-F238E27FC236}">
                <a16:creationId xmlns:a16="http://schemas.microsoft.com/office/drawing/2014/main" id="{B671E5F2-9ECE-4E0D-871A-142DB551A9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60666A-5ABE-4FA1-BC6A-CE121C6E0F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D0BDE5-DA8A-4378-B83B-51EA932725F6}" type="slidenum">
              <a:rPr lang="en-US" smtClean="0"/>
              <a:t>‹#›</a:t>
            </a:fld>
            <a:endParaRPr lang="en-US"/>
          </a:p>
        </p:txBody>
      </p:sp>
    </p:spTree>
    <p:extLst>
      <p:ext uri="{BB962C8B-B14F-4D97-AF65-F5344CB8AC3E}">
        <p14:creationId xmlns:p14="http://schemas.microsoft.com/office/powerpoint/2010/main" val="3007770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E1A3C-3053-4E19-BDA5-5FB368113932}"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0E7FF-258F-4893-9AEA-89A170167471}" type="slidenum">
              <a:rPr lang="en-US" smtClean="0"/>
              <a:t>‹#›</a:t>
            </a:fld>
            <a:endParaRPr lang="en-US"/>
          </a:p>
        </p:txBody>
      </p:sp>
    </p:spTree>
    <p:extLst>
      <p:ext uri="{BB962C8B-B14F-4D97-AF65-F5344CB8AC3E}">
        <p14:creationId xmlns:p14="http://schemas.microsoft.com/office/powerpoint/2010/main" val="82782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0E7FF-258F-4893-9AEA-89A170167471}" type="slidenum">
              <a:rPr lang="en-US" smtClean="0"/>
              <a:t>1</a:t>
            </a:fld>
            <a:endParaRPr lang="en-US"/>
          </a:p>
        </p:txBody>
      </p:sp>
    </p:spTree>
    <p:extLst>
      <p:ext uri="{BB962C8B-B14F-4D97-AF65-F5344CB8AC3E}">
        <p14:creationId xmlns:p14="http://schemas.microsoft.com/office/powerpoint/2010/main" val="4231589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probably one of the most common thing lay people talk about in transfer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Wertheimer relied on the natural variation in strategy for this study</a:t>
            </a:r>
          </a:p>
          <a:p>
            <a:endParaRPr lang="en-US" dirty="0"/>
          </a:p>
          <a:p>
            <a:r>
              <a:rPr lang="en-US" dirty="0"/>
              <a:t>(b) Students that didn’t develop a meaningful strategy for the task continued to drop verticals which is wrong</a:t>
            </a:r>
          </a:p>
          <a:p>
            <a:endParaRPr lang="en-US" dirty="0"/>
          </a:p>
          <a:p>
            <a:r>
              <a:rPr lang="en-US" dirty="0"/>
              <a:t>(c) Student that developed a meaningful strategy could perform the sensible transfer tasks and could reject the others as malformed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C90E7FF-258F-4893-9AEA-89A170167471}" type="slidenum">
              <a:rPr lang="en-US" smtClean="0"/>
              <a:t>37</a:t>
            </a:fld>
            <a:endParaRPr lang="en-US"/>
          </a:p>
        </p:txBody>
      </p:sp>
    </p:spTree>
    <p:extLst>
      <p:ext uri="{BB962C8B-B14F-4D97-AF65-F5344CB8AC3E}">
        <p14:creationId xmlns:p14="http://schemas.microsoft.com/office/powerpoint/2010/main" val="4045123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probably one of the most common thing lay people talk about in transfer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Wertheimer relied on the natural variation in strategy for this study</a:t>
            </a:r>
          </a:p>
          <a:p>
            <a:endParaRPr lang="en-US" dirty="0"/>
          </a:p>
          <a:p>
            <a:r>
              <a:rPr lang="en-US" dirty="0"/>
              <a:t>(b) Students that didn’t develop a meaningful strategy for the task continued to drop verticals which is wrong</a:t>
            </a:r>
          </a:p>
          <a:p>
            <a:endParaRPr lang="en-US" dirty="0"/>
          </a:p>
          <a:p>
            <a:r>
              <a:rPr lang="en-US" dirty="0"/>
              <a:t>(c) Student that developed a meaningful strategy could perform the sensible transfer tasks and could reject the others as malformed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C90E7FF-258F-4893-9AEA-89A170167471}" type="slidenum">
              <a:rPr lang="en-US" smtClean="0"/>
              <a:t>38</a:t>
            </a:fld>
            <a:endParaRPr lang="en-US"/>
          </a:p>
        </p:txBody>
      </p:sp>
    </p:spTree>
    <p:extLst>
      <p:ext uri="{BB962C8B-B14F-4D97-AF65-F5344CB8AC3E}">
        <p14:creationId xmlns:p14="http://schemas.microsoft.com/office/powerpoint/2010/main" val="2276032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lstStyle/>
          <a:p>
            <a:r>
              <a:rPr lang="en-US" dirty="0"/>
              <a:t>Adding connections is</a:t>
            </a:r>
            <a:r>
              <a:rPr lang="en-US" baseline="0" dirty="0"/>
              <a:t> important</a:t>
            </a:r>
            <a:endParaRPr lang="en-US" dirty="0"/>
          </a:p>
        </p:txBody>
      </p:sp>
    </p:spTree>
    <p:extLst>
      <p:ext uri="{BB962C8B-B14F-4D97-AF65-F5344CB8AC3E}">
        <p14:creationId xmlns:p14="http://schemas.microsoft.com/office/powerpoint/2010/main" val="205772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 1 and 4</a:t>
            </a:r>
          </a:p>
        </p:txBody>
      </p:sp>
      <p:sp>
        <p:nvSpPr>
          <p:cNvPr id="4" name="Slide Number Placeholder 3"/>
          <p:cNvSpPr>
            <a:spLocks noGrp="1"/>
          </p:cNvSpPr>
          <p:nvPr>
            <p:ph type="sldNum" sz="quarter" idx="5"/>
          </p:nvPr>
        </p:nvSpPr>
        <p:spPr/>
        <p:txBody>
          <a:bodyPr/>
          <a:lstStyle/>
          <a:p>
            <a:fld id="{0C90E7FF-258F-4893-9AEA-89A170167471}" type="slidenum">
              <a:rPr lang="en-US" smtClean="0"/>
              <a:t>45</a:t>
            </a:fld>
            <a:endParaRPr lang="en-US"/>
          </a:p>
        </p:txBody>
      </p:sp>
    </p:spTree>
    <p:extLst>
      <p:ext uri="{BB962C8B-B14F-4D97-AF65-F5344CB8AC3E}">
        <p14:creationId xmlns:p14="http://schemas.microsoft.com/office/powerpoint/2010/main" val="1883477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and Brennan (1976) trained subjects for several weeks on a general heuristic procedure for solving algebra word problems. Their instructions included such things as "determine what is given" and "check your result." On a problem-solving </a:t>
            </a:r>
            <a:r>
              <a:rPr lang="en-US" dirty="0" err="1"/>
              <a:t>postest</a:t>
            </a:r>
            <a:r>
              <a:rPr lang="en-US" dirty="0"/>
              <a:t>, the performance of the trained subjects was no better than that of a control group.</a:t>
            </a:r>
          </a:p>
        </p:txBody>
      </p:sp>
      <p:sp>
        <p:nvSpPr>
          <p:cNvPr id="4" name="Slide Number Placeholder 3"/>
          <p:cNvSpPr>
            <a:spLocks noGrp="1"/>
          </p:cNvSpPr>
          <p:nvPr>
            <p:ph type="sldNum" sz="quarter" idx="10"/>
          </p:nvPr>
        </p:nvSpPr>
        <p:spPr/>
        <p:txBody>
          <a:bodyPr/>
          <a:lstStyle/>
          <a:p>
            <a:fld id="{0C90E7FF-258F-4893-9AEA-89A170167471}" type="slidenum">
              <a:rPr lang="en-US" smtClean="0"/>
              <a:t>50</a:t>
            </a:fld>
            <a:endParaRPr lang="en-US"/>
          </a:p>
        </p:txBody>
      </p:sp>
    </p:spTree>
    <p:extLst>
      <p:ext uri="{BB962C8B-B14F-4D97-AF65-F5344CB8AC3E}">
        <p14:creationId xmlns:p14="http://schemas.microsoft.com/office/powerpoint/2010/main" val="2874697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 training is the idea that you can exercise general cognitive systems like working memory or logical reasoning to get better at doing stuff</a:t>
            </a:r>
          </a:p>
        </p:txBody>
      </p:sp>
      <p:sp>
        <p:nvSpPr>
          <p:cNvPr id="4" name="Slide Number Placeholder 3"/>
          <p:cNvSpPr>
            <a:spLocks noGrp="1"/>
          </p:cNvSpPr>
          <p:nvPr>
            <p:ph type="sldNum" sz="quarter" idx="5"/>
          </p:nvPr>
        </p:nvSpPr>
        <p:spPr/>
        <p:txBody>
          <a:bodyPr/>
          <a:lstStyle/>
          <a:p>
            <a:fld id="{0C90E7FF-258F-4893-9AEA-89A170167471}" type="slidenum">
              <a:rPr lang="en-US" smtClean="0"/>
              <a:t>58</a:t>
            </a:fld>
            <a:endParaRPr lang="en-US"/>
          </a:p>
        </p:txBody>
      </p:sp>
    </p:spTree>
    <p:extLst>
      <p:ext uri="{BB962C8B-B14F-4D97-AF65-F5344CB8AC3E}">
        <p14:creationId xmlns:p14="http://schemas.microsoft.com/office/powerpoint/2010/main" val="635772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 training is the idea that you can exercise general cognitive systems like working memory or logical reasoning to get better at doing stuff</a:t>
            </a:r>
          </a:p>
        </p:txBody>
      </p:sp>
      <p:sp>
        <p:nvSpPr>
          <p:cNvPr id="4" name="Slide Number Placeholder 3"/>
          <p:cNvSpPr>
            <a:spLocks noGrp="1"/>
          </p:cNvSpPr>
          <p:nvPr>
            <p:ph type="sldNum" sz="quarter" idx="5"/>
          </p:nvPr>
        </p:nvSpPr>
        <p:spPr/>
        <p:txBody>
          <a:bodyPr/>
          <a:lstStyle/>
          <a:p>
            <a:fld id="{0C90E7FF-258F-4893-9AEA-89A170167471}" type="slidenum">
              <a:rPr lang="en-US" smtClean="0"/>
              <a:t>61</a:t>
            </a:fld>
            <a:endParaRPr lang="en-US"/>
          </a:p>
        </p:txBody>
      </p:sp>
    </p:spTree>
    <p:extLst>
      <p:ext uri="{BB962C8B-B14F-4D97-AF65-F5344CB8AC3E}">
        <p14:creationId xmlns:p14="http://schemas.microsoft.com/office/powerpoint/2010/main" val="3195456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 training is the idea that you can exercise general cognitive systems like working memory or logical reasoning to get better at doing stuff</a:t>
            </a:r>
          </a:p>
        </p:txBody>
      </p:sp>
      <p:sp>
        <p:nvSpPr>
          <p:cNvPr id="4" name="Slide Number Placeholder 3"/>
          <p:cNvSpPr>
            <a:spLocks noGrp="1"/>
          </p:cNvSpPr>
          <p:nvPr>
            <p:ph type="sldNum" sz="quarter" idx="5"/>
          </p:nvPr>
        </p:nvSpPr>
        <p:spPr/>
        <p:txBody>
          <a:bodyPr/>
          <a:lstStyle/>
          <a:p>
            <a:fld id="{0C90E7FF-258F-4893-9AEA-89A170167471}" type="slidenum">
              <a:rPr lang="en-US" smtClean="0"/>
              <a:t>62</a:t>
            </a:fld>
            <a:endParaRPr lang="en-US"/>
          </a:p>
        </p:txBody>
      </p:sp>
    </p:spTree>
    <p:extLst>
      <p:ext uri="{BB962C8B-B14F-4D97-AF65-F5344CB8AC3E}">
        <p14:creationId xmlns:p14="http://schemas.microsoft.com/office/powerpoint/2010/main" val="4211377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0E7FF-258F-4893-9AEA-89A170167471}" type="slidenum">
              <a:rPr lang="en-US" smtClean="0"/>
              <a:t>65</a:t>
            </a:fld>
            <a:endParaRPr lang="en-US"/>
          </a:p>
        </p:txBody>
      </p:sp>
    </p:spTree>
    <p:extLst>
      <p:ext uri="{BB962C8B-B14F-4D97-AF65-F5344CB8AC3E}">
        <p14:creationId xmlns:p14="http://schemas.microsoft.com/office/powerpoint/2010/main" val="47062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5C2A1B59-95BB-4EC0-A8FA-600B367A84C9}"/>
              </a:ext>
            </a:extLst>
          </p:cNvPr>
          <p:cNvSpPr>
            <a:spLocks noGrp="1" noRot="1" noChangeAspect="1"/>
          </p:cNvSpPr>
          <p:nvPr>
            <p:ph type="sldImg"/>
          </p:nvPr>
        </p:nvSpPr>
        <p:spPr>
          <a:xfrm>
            <a:off x="393700" y="692150"/>
            <a:ext cx="6070600" cy="3416300"/>
          </a:xfrm>
          <a:ln/>
        </p:spPr>
      </p:sp>
      <p:sp>
        <p:nvSpPr>
          <p:cNvPr id="3" name="Notes Placeholder 2">
            <a:extLst>
              <a:ext uri="{FF2B5EF4-FFF2-40B4-BE49-F238E27FC236}">
                <a16:creationId xmlns:a16="http://schemas.microsoft.com/office/drawing/2014/main" id="{A9539230-4ACB-42BD-BF57-ECCCAAF40BF1}"/>
              </a:ext>
            </a:extLst>
          </p:cNvPr>
          <p:cNvSpPr>
            <a:spLocks noGrp="1"/>
          </p:cNvSpPr>
          <p:nvPr>
            <p:ph type="body" idx="1"/>
          </p:nvPr>
        </p:nvSpPr>
        <p:spPr/>
        <p:txBody>
          <a:bodyPr/>
          <a:lstStyle/>
          <a:p>
            <a:endParaRPr lang="en-US" altLang="en-US">
              <a:latin typeface="Times New Roman" panose="02020603050405020304" pitchFamily="18" charset="0"/>
            </a:endParaRPr>
          </a:p>
          <a:p>
            <a:pPr>
              <a:buFont typeface="Wingdings" panose="05000000000000000000" pitchFamily="2" charset="2"/>
              <a:buChar char="à"/>
            </a:pPr>
            <a:r>
              <a:rPr lang="en-US" altLang="en-US">
                <a:latin typeface="Times New Roman" panose="02020603050405020304" pitchFamily="18" charset="0"/>
                <a:sym typeface="Wingdings" panose="05000000000000000000" pitchFamily="2" charset="2"/>
              </a:rPr>
              <a:t>Couple more examples?</a:t>
            </a:r>
          </a:p>
          <a:p>
            <a:pPr>
              <a:buFont typeface="Wingdings" panose="05000000000000000000" pitchFamily="2" charset="2"/>
              <a:buChar char="à"/>
            </a:pPr>
            <a:endParaRPr lang="en-US" altLang="en-US">
              <a:latin typeface="Times New Roman" panose="02020603050405020304" pitchFamily="18" charset="0"/>
              <a:sym typeface="Wingdings" panose="05000000000000000000" pitchFamily="2" charset="2"/>
            </a:endParaRPr>
          </a:p>
          <a:p>
            <a:pPr>
              <a:buFont typeface="Wingdings" panose="05000000000000000000" pitchFamily="2" charset="2"/>
              <a:buChar char="à"/>
            </a:pPr>
            <a:r>
              <a:rPr lang="en-US" altLang="en-US">
                <a:latin typeface="Times New Roman" panose="02020603050405020304" pitchFamily="18" charset="0"/>
                <a:sym typeface="Wingdings" panose="05000000000000000000" pitchFamily="2" charset="2"/>
              </a:rPr>
              <a:t>You got better at killing monsters in a dungeon, that is great, but really, in real life, how often do you find yourself in a dungeon killing monsters</a:t>
            </a:r>
          </a:p>
          <a:p>
            <a:pPr>
              <a:buFont typeface="Wingdings" panose="05000000000000000000" pitchFamily="2" charset="2"/>
              <a:buChar char="à"/>
            </a:pPr>
            <a:endParaRPr lang="en-US" altLang="en-US">
              <a:latin typeface="Times New Roman" panose="02020603050405020304" pitchFamily="18" charset="0"/>
              <a:sym typeface="Wingdings" panose="05000000000000000000" pitchFamily="2" charset="2"/>
            </a:endParaRPr>
          </a:p>
          <a:p>
            <a:pPr marL="171450" lvl="1" indent="-171450">
              <a:buFont typeface="Wingdings" panose="05000000000000000000" pitchFamily="2" charset="2"/>
              <a:buChar char="à"/>
            </a:pPr>
            <a:r>
              <a:rPr lang="en-US" altLang="en-US" sz="2000">
                <a:latin typeface="Verdana" panose="020B0604030504040204" pitchFamily="34" charset="0"/>
              </a:rPr>
              <a:t>“Transfer” is a key concept here</a:t>
            </a:r>
          </a:p>
          <a:p>
            <a:pPr>
              <a:buFont typeface="Wingdings" panose="05000000000000000000" pitchFamily="2" charset="2"/>
              <a:buChar char="à"/>
            </a:pPr>
            <a:endParaRPr lang="en-US" altLang="en-US">
              <a:latin typeface="Times New Roman" panose="02020603050405020304" pitchFamily="18" charset="0"/>
              <a:sym typeface="Wingdings" panose="05000000000000000000" pitchFamily="2" charset="2"/>
            </a:endParaRPr>
          </a:p>
          <a:p>
            <a:pPr>
              <a:buFont typeface="Wingdings" panose="05000000000000000000" pitchFamily="2" charset="2"/>
              <a:buNone/>
            </a:pPr>
            <a:endParaRPr lang="en-US" altLang="en-US">
              <a:latin typeface="Times New Roman" panose="02020603050405020304" pitchFamily="18" charset="0"/>
              <a:sym typeface="Wingdings" panose="05000000000000000000" pitchFamily="2" charset="2"/>
            </a:endParaRPr>
          </a:p>
          <a:p>
            <a:pPr>
              <a:buFont typeface="Wingdings" panose="05000000000000000000" pitchFamily="2" charset="2"/>
              <a:buNone/>
            </a:pPr>
            <a:r>
              <a:rPr lang="en-US" altLang="en-US">
                <a:latin typeface="Times New Roman" panose="02020603050405020304" pitchFamily="18" charset="0"/>
                <a:sym typeface="Wingdings" panose="05000000000000000000" pitchFamily="2" charset="2"/>
              </a:rPr>
              <a:t> Now, you might say, that is unfair, because Gee and others also point out that games may support </a:t>
            </a:r>
          </a:p>
        </p:txBody>
      </p:sp>
    </p:spTree>
    <p:extLst>
      <p:ext uri="{BB962C8B-B14F-4D97-AF65-F5344CB8AC3E}">
        <p14:creationId xmlns:p14="http://schemas.microsoft.com/office/powerpoint/2010/main" val="36903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fontScale="77500" lnSpcReduction="20000"/>
          </a:bodyPr>
          <a:lstStyle/>
          <a:p>
            <a:endParaRPr lang="en-US" dirty="0"/>
          </a:p>
          <a:p>
            <a:r>
              <a:rPr lang="en-US" sz="1200" dirty="0"/>
              <a:t>(as in any instructional design project)</a:t>
            </a:r>
            <a:endParaRPr lang="en-US" dirty="0"/>
          </a:p>
          <a:p>
            <a:r>
              <a:rPr lang="en-US" dirty="0"/>
              <a:t>Framework</a:t>
            </a:r>
            <a:r>
              <a:rPr lang="en-US" baseline="0" dirty="0"/>
              <a:t> considers game designed with an explicit set of educational goals in mind</a:t>
            </a:r>
            <a:endParaRPr lang="en-US" dirty="0"/>
          </a:p>
          <a:p>
            <a:endParaRPr lang="en-US" dirty="0"/>
          </a:p>
          <a:p>
            <a:r>
              <a:rPr lang="en-US" dirty="0"/>
              <a:t>rather than an opportunistic and less coherent set of educational goals</a:t>
            </a:r>
          </a:p>
          <a:p>
            <a:endParaRPr lang="en-US" dirty="0"/>
          </a:p>
          <a:p>
            <a:r>
              <a:rPr lang="en-US" sz="2400" dirty="0"/>
              <a:t>Helps avoid creating games that </a:t>
            </a:r>
          </a:p>
          <a:p>
            <a:pPr lvl="1"/>
            <a:r>
              <a:rPr lang="en-US" sz="2000" dirty="0"/>
              <a:t>address only simple instances of a targeted cognitive skill </a:t>
            </a:r>
          </a:p>
          <a:p>
            <a:pPr lvl="1"/>
            <a:r>
              <a:rPr lang="en-US" sz="2000" dirty="0"/>
              <a:t>assume prior knowledge that the student/player is not likely to have</a:t>
            </a:r>
          </a:p>
          <a:p>
            <a:pPr lvl="1"/>
            <a:r>
              <a:rPr lang="en-US" sz="2000" dirty="0"/>
              <a:t>make it easy for the student/player to work around the learning embedded in the game</a:t>
            </a:r>
          </a:p>
          <a:p>
            <a:pPr lvl="1"/>
            <a:r>
              <a:rPr lang="en-US" sz="2000" dirty="0"/>
              <a:t>etc.</a:t>
            </a:r>
          </a:p>
          <a:p>
            <a:endParaRPr lang="en-US" sz="1200" dirty="0"/>
          </a:p>
          <a:p>
            <a:r>
              <a:rPr lang="en-US" sz="1200" dirty="0"/>
              <a:t>may they learn beyond what they encountered in the game? </a:t>
            </a:r>
            <a:endParaRPr lang="en-US" dirty="0"/>
          </a:p>
          <a:p>
            <a:endParaRPr lang="en-US" dirty="0"/>
          </a:p>
          <a:p>
            <a:r>
              <a:rPr lang="en-US" dirty="0"/>
              <a:t>Not</a:t>
            </a:r>
            <a:r>
              <a:rPr lang="en-US" baseline="0" dirty="0"/>
              <a:t> enough to just say that students will learn whole-number division – want something far more specific here.</a:t>
            </a:r>
            <a:endParaRPr lang="en-US" dirty="0"/>
          </a:p>
          <a:p>
            <a:endParaRPr lang="en-US" dirty="0"/>
          </a:p>
          <a:p>
            <a:r>
              <a:rPr lang="en-US" dirty="0"/>
              <a:t>Each question has a three-part answer:</a:t>
            </a:r>
            <a:r>
              <a:rPr lang="en-US" baseline="0" dirty="0"/>
              <a:t> (a) written description, (</a:t>
            </a:r>
            <a:r>
              <a:rPr lang="en-US" baseline="0" dirty="0" err="1"/>
              <a:t>b</a:t>
            </a:r>
            <a:r>
              <a:rPr lang="en-US" baseline="0" dirty="0"/>
              <a:t>) examples of tasks from which to learn each learning objective (may even though this at the level of steps within tasks, rather than tasks) </a:t>
            </a:r>
            <a:r>
              <a:rPr lang="en-US" sz="1200" dirty="0"/>
              <a:t>(may even though this at the level of steps within tasks, rather than tasks)</a:t>
            </a:r>
            <a:endParaRPr lang="en-US" dirty="0"/>
          </a:p>
        </p:txBody>
      </p:sp>
    </p:spTree>
    <p:extLst>
      <p:ext uri="{BB962C8B-B14F-4D97-AF65-F5344CB8AC3E}">
        <p14:creationId xmlns:p14="http://schemas.microsoft.com/office/powerpoint/2010/main" val="2242834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B48462DD-E6B0-8C4B-B169-55FBFA7C02B8}" type="slidenum">
              <a:rPr lang="en-US"/>
              <a:pPr/>
              <a:t>24</a:t>
            </a:fld>
            <a:endParaRPr lang="en-US"/>
          </a:p>
        </p:txBody>
      </p:sp>
      <p:sp>
        <p:nvSpPr>
          <p:cNvPr id="23555" name="Rectangle 2"/>
          <p:cNvSpPr>
            <a:spLocks noGrp="1" noRot="1" noChangeAspect="1" noChangeArrowheads="1" noTextEdit="1"/>
          </p:cNvSpPr>
          <p:nvPr>
            <p:ph type="sldImg"/>
          </p:nvPr>
        </p:nvSpPr>
        <p:spPr>
          <a:xfrm>
            <a:off x="393700" y="692150"/>
            <a:ext cx="6070600" cy="3416300"/>
          </a:xfrm>
          <a:ln/>
        </p:spPr>
      </p:sp>
      <p:sp>
        <p:nvSpPr>
          <p:cNvPr id="2355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42650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Doctrine of Formal discipline is kind of where </a:t>
            </a:r>
            <a:r>
              <a:rPr lang="en-US" dirty="0" err="1"/>
              <a:t>braintraining</a:t>
            </a:r>
            <a:r>
              <a:rPr lang="en-US" dirty="0"/>
              <a:t> lives, which is why many learning scientists are skeptical of it</a:t>
            </a:r>
          </a:p>
        </p:txBody>
      </p:sp>
      <p:sp>
        <p:nvSpPr>
          <p:cNvPr id="4" name="Slide Number Placeholder 3"/>
          <p:cNvSpPr>
            <a:spLocks noGrp="1"/>
          </p:cNvSpPr>
          <p:nvPr>
            <p:ph type="sldNum" sz="quarter" idx="10"/>
          </p:nvPr>
        </p:nvSpPr>
        <p:spPr/>
        <p:txBody>
          <a:bodyPr/>
          <a:lstStyle/>
          <a:p>
            <a:fld id="{0C90E7FF-258F-4893-9AEA-89A170167471}" type="slidenum">
              <a:rPr lang="en-US" smtClean="0"/>
              <a:t>29</a:t>
            </a:fld>
            <a:endParaRPr lang="en-US"/>
          </a:p>
        </p:txBody>
      </p:sp>
    </p:spTree>
    <p:extLst>
      <p:ext uri="{BB962C8B-B14F-4D97-AF65-F5344CB8AC3E}">
        <p14:creationId xmlns:p14="http://schemas.microsoft.com/office/powerpoint/2010/main" val="780343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Doctrine of Formal discipline is kind of where </a:t>
            </a:r>
            <a:r>
              <a:rPr lang="en-US" dirty="0" err="1"/>
              <a:t>braintraining</a:t>
            </a:r>
            <a:r>
              <a:rPr lang="en-US" dirty="0"/>
              <a:t> lives, which is why many learning scientists are skeptical of it</a:t>
            </a:r>
          </a:p>
        </p:txBody>
      </p:sp>
      <p:sp>
        <p:nvSpPr>
          <p:cNvPr id="4" name="Slide Number Placeholder 3"/>
          <p:cNvSpPr>
            <a:spLocks noGrp="1"/>
          </p:cNvSpPr>
          <p:nvPr>
            <p:ph type="sldNum" sz="quarter" idx="10"/>
          </p:nvPr>
        </p:nvSpPr>
        <p:spPr/>
        <p:txBody>
          <a:bodyPr/>
          <a:lstStyle/>
          <a:p>
            <a:fld id="{0C90E7FF-258F-4893-9AEA-89A170167471}" type="slidenum">
              <a:rPr lang="en-US" smtClean="0"/>
              <a:t>30</a:t>
            </a:fld>
            <a:endParaRPr lang="en-US"/>
          </a:p>
        </p:txBody>
      </p:sp>
    </p:spTree>
    <p:extLst>
      <p:ext uri="{BB962C8B-B14F-4D97-AF65-F5344CB8AC3E}">
        <p14:creationId xmlns:p14="http://schemas.microsoft.com/office/powerpoint/2010/main" val="3179262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of learning to drive a nail with a yellow hammer,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then realize your helplessness if, in time of need, you should borrow your neighbor's hammer and find it painted 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Nay, further think of learning to use a hammer at all if at each other stroke the nail has gone further into the wood,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the sun has gone lower in the sky,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the temperature of the body has risen from the exercise,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in fact, everything on earth and under the earth has changed so far as to give each new stroke a new particularity all of its own,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thus has cut it off from all possibility of influence upon or influence from its fellows“(Meiklejohn, 1908, p. 126)</a:t>
            </a:r>
          </a:p>
          <a:p>
            <a:endParaRPr lang="en-US" dirty="0"/>
          </a:p>
        </p:txBody>
      </p:sp>
      <p:sp>
        <p:nvSpPr>
          <p:cNvPr id="4" name="Slide Number Placeholder 3"/>
          <p:cNvSpPr>
            <a:spLocks noGrp="1"/>
          </p:cNvSpPr>
          <p:nvPr>
            <p:ph type="sldNum" sz="quarter" idx="10"/>
          </p:nvPr>
        </p:nvSpPr>
        <p:spPr/>
        <p:txBody>
          <a:bodyPr/>
          <a:lstStyle/>
          <a:p>
            <a:fld id="{0C90E7FF-258F-4893-9AEA-89A170167471}" type="slidenum">
              <a:rPr lang="en-US" smtClean="0"/>
              <a:t>33</a:t>
            </a:fld>
            <a:endParaRPr lang="en-US"/>
          </a:p>
        </p:txBody>
      </p:sp>
    </p:spTree>
    <p:extLst>
      <p:ext uri="{BB962C8B-B14F-4D97-AF65-F5344CB8AC3E}">
        <p14:creationId xmlns:p14="http://schemas.microsoft.com/office/powerpoint/2010/main" val="1769116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of learning to drive a nail with a yellow hammer,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then realize your helplessness if, in time of need, you should borrow your neighbor's hammer and find it painted 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Nay, further think of learning to use a hammer at all if at each other stroke the nail has gone further into the wood,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the sun has gone lower in the sky,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the temperature of the body has risen from the exercise,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in fact, everything on earth and under the earth has changed so far as to give each new stroke a new particularity all of its own,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thus has cut it off from all possibility of influence upon or influence from its fellows“(Meiklejohn, 1908, p. 126)</a:t>
            </a:r>
          </a:p>
          <a:p>
            <a:endParaRPr lang="en-US" dirty="0"/>
          </a:p>
        </p:txBody>
      </p:sp>
      <p:sp>
        <p:nvSpPr>
          <p:cNvPr id="4" name="Slide Number Placeholder 3"/>
          <p:cNvSpPr>
            <a:spLocks noGrp="1"/>
          </p:cNvSpPr>
          <p:nvPr>
            <p:ph type="sldNum" sz="quarter" idx="10"/>
          </p:nvPr>
        </p:nvSpPr>
        <p:spPr/>
        <p:txBody>
          <a:bodyPr/>
          <a:lstStyle/>
          <a:p>
            <a:fld id="{0C90E7FF-258F-4893-9AEA-89A170167471}" type="slidenum">
              <a:rPr lang="en-US" smtClean="0"/>
              <a:t>34</a:t>
            </a:fld>
            <a:endParaRPr lang="en-US"/>
          </a:p>
        </p:txBody>
      </p:sp>
    </p:spTree>
    <p:extLst>
      <p:ext uri="{BB962C8B-B14F-4D97-AF65-F5344CB8AC3E}">
        <p14:creationId xmlns:p14="http://schemas.microsoft.com/office/powerpoint/2010/main" val="1635651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"What can we say of a theory that the training of the mind is so specific that each particular act gives facility only for the performing again of that same act just as it was before? Think of learning to drive a nail with a yellow hammer, and then realize your helplessness if, in time of need, you should borrow your neighbor's hammer and find it painted red. Nay, further think of learning to use a hammer at all if at each other stroke the nail has gone further into the wood, and the sun has gone lower in the sky, and the temperature of the body has risen from the exercise, and in fact, everything on earth and under the earth has changed so far as to give each new stroke a new particularity all of its own, and thus has cut it off from all possibility of influence upon or influence from its fellows“(Meiklejohn, 1908, p. 126)</a:t>
            </a:r>
          </a:p>
        </p:txBody>
      </p:sp>
      <p:sp>
        <p:nvSpPr>
          <p:cNvPr id="4" name="Slide Number Placeholder 3"/>
          <p:cNvSpPr>
            <a:spLocks noGrp="1"/>
          </p:cNvSpPr>
          <p:nvPr>
            <p:ph type="sldNum" sz="quarter" idx="10"/>
          </p:nvPr>
        </p:nvSpPr>
        <p:spPr/>
        <p:txBody>
          <a:bodyPr/>
          <a:lstStyle/>
          <a:p>
            <a:fld id="{0C90E7FF-258F-4893-9AEA-89A170167471}" type="slidenum">
              <a:rPr lang="en-US" smtClean="0"/>
              <a:t>35</a:t>
            </a:fld>
            <a:endParaRPr lang="en-US"/>
          </a:p>
        </p:txBody>
      </p:sp>
    </p:spTree>
    <p:extLst>
      <p:ext uri="{BB962C8B-B14F-4D97-AF65-F5344CB8AC3E}">
        <p14:creationId xmlns:p14="http://schemas.microsoft.com/office/powerpoint/2010/main" val="11532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368C-7392-4304-BF42-7F1D9B50453E}"/>
              </a:ext>
            </a:extLst>
          </p:cNvPr>
          <p:cNvSpPr>
            <a:spLocks noGrp="1"/>
          </p:cNvSpPr>
          <p:nvPr>
            <p:ph type="ctrTitle"/>
          </p:nvPr>
        </p:nvSpPr>
        <p:spPr>
          <a:xfrm>
            <a:off x="1524000" y="1122363"/>
            <a:ext cx="9144000" cy="2387600"/>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EA8990C8-2C26-4365-B198-6458467E1D0D}"/>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CA59B6-7B42-4F35-A13D-352B3D473A20}"/>
              </a:ext>
            </a:extLst>
          </p:cNvPr>
          <p:cNvSpPr>
            <a:spLocks noGrp="1"/>
          </p:cNvSpPr>
          <p:nvPr>
            <p:ph type="dt" sz="half" idx="10"/>
          </p:nvPr>
        </p:nvSpPr>
        <p:spPr/>
        <p:txBody>
          <a:bodyPr/>
          <a:lstStyle/>
          <a:p>
            <a:r>
              <a:rPr lang="en-US" smtClean="0"/>
              <a:t>2020-02-18</a:t>
            </a:r>
            <a:endParaRPr lang="en-US" dirty="0"/>
          </a:p>
        </p:txBody>
      </p:sp>
      <p:sp>
        <p:nvSpPr>
          <p:cNvPr id="5" name="Footer Placeholder 4">
            <a:extLst>
              <a:ext uri="{FF2B5EF4-FFF2-40B4-BE49-F238E27FC236}">
                <a16:creationId xmlns:a16="http://schemas.microsoft.com/office/drawing/2014/main" id="{754971E9-5F29-4FD1-A1DB-C8533DAD6B71}"/>
              </a:ext>
            </a:extLst>
          </p:cNvPr>
          <p:cNvSpPr>
            <a:spLocks noGrp="1"/>
          </p:cNvSpPr>
          <p:nvPr>
            <p:ph type="ftr" sz="quarter" idx="11"/>
          </p:nvPr>
        </p:nvSpPr>
        <p:spPr/>
        <p:txBody>
          <a:bodyPr/>
          <a:lstStyle/>
          <a:p>
            <a:r>
              <a:rPr lang="en-US" smtClean="0"/>
              <a:t>05-418/818 | Spring 2021 | Design of Educational Games</a:t>
            </a:r>
            <a:endParaRPr lang="en-US" dirty="0"/>
          </a:p>
        </p:txBody>
      </p:sp>
      <p:sp>
        <p:nvSpPr>
          <p:cNvPr id="6" name="Slide Number Placeholder 5">
            <a:extLst>
              <a:ext uri="{FF2B5EF4-FFF2-40B4-BE49-F238E27FC236}">
                <a16:creationId xmlns:a16="http://schemas.microsoft.com/office/drawing/2014/main" id="{E28011B4-310F-4BF1-9A30-C608ED11AE1C}"/>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149358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2CA9-9D7E-4C35-B212-EFFC6C2D8C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0BD87B-0125-42AA-9FC6-3BB35CA667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93FC2F-09D8-40A8-B10B-2FDB259DB424}"/>
              </a:ext>
            </a:extLst>
          </p:cNvPr>
          <p:cNvSpPr>
            <a:spLocks noGrp="1"/>
          </p:cNvSpPr>
          <p:nvPr>
            <p:ph type="dt" sz="half" idx="10"/>
          </p:nvPr>
        </p:nvSpPr>
        <p:spPr/>
        <p:txBody>
          <a:bodyPr/>
          <a:lstStyle/>
          <a:p>
            <a:r>
              <a:rPr lang="en-US" smtClean="0"/>
              <a:t>2020-02-18</a:t>
            </a:r>
            <a:endParaRPr lang="en-US"/>
          </a:p>
        </p:txBody>
      </p:sp>
      <p:sp>
        <p:nvSpPr>
          <p:cNvPr id="5" name="Footer Placeholder 4">
            <a:extLst>
              <a:ext uri="{FF2B5EF4-FFF2-40B4-BE49-F238E27FC236}">
                <a16:creationId xmlns:a16="http://schemas.microsoft.com/office/drawing/2014/main" id="{BE5F52D0-FDF2-47A4-8113-4954951E6F98}"/>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6" name="Slide Number Placeholder 5">
            <a:extLst>
              <a:ext uri="{FF2B5EF4-FFF2-40B4-BE49-F238E27FC236}">
                <a16:creationId xmlns:a16="http://schemas.microsoft.com/office/drawing/2014/main" id="{B4E4442A-453E-435F-BD38-A0E2BCECAC8C}"/>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331820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F48C-91C5-4DF3-B326-3544AAA138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8A0823-F04F-47A2-93F0-DEA19CC0DF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1019A-0B9C-4B13-ABC4-0A362744E3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F84DF-F5B4-453E-82BB-29C84B883808}"/>
              </a:ext>
            </a:extLst>
          </p:cNvPr>
          <p:cNvSpPr>
            <a:spLocks noGrp="1"/>
          </p:cNvSpPr>
          <p:nvPr>
            <p:ph type="dt" sz="half" idx="10"/>
          </p:nvPr>
        </p:nvSpPr>
        <p:spPr/>
        <p:txBody>
          <a:bodyPr/>
          <a:lstStyle/>
          <a:p>
            <a:r>
              <a:rPr lang="en-US" smtClean="0"/>
              <a:t>2020-02-18</a:t>
            </a:r>
            <a:endParaRPr lang="en-US"/>
          </a:p>
        </p:txBody>
      </p:sp>
      <p:sp>
        <p:nvSpPr>
          <p:cNvPr id="6" name="Footer Placeholder 5">
            <a:extLst>
              <a:ext uri="{FF2B5EF4-FFF2-40B4-BE49-F238E27FC236}">
                <a16:creationId xmlns:a16="http://schemas.microsoft.com/office/drawing/2014/main" id="{E8CD8138-596B-4DFB-8A4E-6A5E9D1517C8}"/>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7" name="Slide Number Placeholder 6">
            <a:extLst>
              <a:ext uri="{FF2B5EF4-FFF2-40B4-BE49-F238E27FC236}">
                <a16:creationId xmlns:a16="http://schemas.microsoft.com/office/drawing/2014/main" id="{36E42E92-E920-419E-88AE-CC21E286341B}"/>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250194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Thir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F48C-91C5-4DF3-B326-3544AAA138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8A0823-F04F-47A2-93F0-DEA19CC0DF71}"/>
              </a:ext>
            </a:extLst>
          </p:cNvPr>
          <p:cNvSpPr>
            <a:spLocks noGrp="1"/>
          </p:cNvSpPr>
          <p:nvPr>
            <p:ph sz="half" idx="1"/>
          </p:nvPr>
        </p:nvSpPr>
        <p:spPr>
          <a:xfrm>
            <a:off x="838200" y="1825625"/>
            <a:ext cx="7315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1019A-0B9C-4B13-ABC4-0A362744E31F}"/>
              </a:ext>
            </a:extLst>
          </p:cNvPr>
          <p:cNvSpPr>
            <a:spLocks noGrp="1"/>
          </p:cNvSpPr>
          <p:nvPr>
            <p:ph sz="half" idx="2"/>
          </p:nvPr>
        </p:nvSpPr>
        <p:spPr>
          <a:xfrm>
            <a:off x="8610600" y="1825625"/>
            <a:ext cx="2743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F84DF-F5B4-453E-82BB-29C84B883808}"/>
              </a:ext>
            </a:extLst>
          </p:cNvPr>
          <p:cNvSpPr>
            <a:spLocks noGrp="1"/>
          </p:cNvSpPr>
          <p:nvPr>
            <p:ph type="dt" sz="half" idx="10"/>
          </p:nvPr>
        </p:nvSpPr>
        <p:spPr/>
        <p:txBody>
          <a:bodyPr/>
          <a:lstStyle/>
          <a:p>
            <a:r>
              <a:rPr lang="en-US" smtClean="0"/>
              <a:t>2020-02-18</a:t>
            </a:r>
            <a:endParaRPr lang="en-US"/>
          </a:p>
        </p:txBody>
      </p:sp>
      <p:sp>
        <p:nvSpPr>
          <p:cNvPr id="6" name="Footer Placeholder 5">
            <a:extLst>
              <a:ext uri="{FF2B5EF4-FFF2-40B4-BE49-F238E27FC236}">
                <a16:creationId xmlns:a16="http://schemas.microsoft.com/office/drawing/2014/main" id="{E8CD8138-596B-4DFB-8A4E-6A5E9D1517C8}"/>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7" name="Slide Number Placeholder 6">
            <a:extLst>
              <a:ext uri="{FF2B5EF4-FFF2-40B4-BE49-F238E27FC236}">
                <a16:creationId xmlns:a16="http://schemas.microsoft.com/office/drawing/2014/main" id="{36E42E92-E920-419E-88AE-CC21E286341B}"/>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2766932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Third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F48C-91C5-4DF3-B326-3544AAA138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8A0823-F04F-47A2-93F0-DEA19CC0DF71}"/>
              </a:ext>
            </a:extLst>
          </p:cNvPr>
          <p:cNvSpPr>
            <a:spLocks noGrp="1"/>
          </p:cNvSpPr>
          <p:nvPr>
            <p:ph sz="half" idx="1"/>
          </p:nvPr>
        </p:nvSpPr>
        <p:spPr>
          <a:xfrm>
            <a:off x="838200" y="1825625"/>
            <a:ext cx="2743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1019A-0B9C-4B13-ABC4-0A362744E31F}"/>
              </a:ext>
            </a:extLst>
          </p:cNvPr>
          <p:cNvSpPr>
            <a:spLocks noGrp="1"/>
          </p:cNvSpPr>
          <p:nvPr>
            <p:ph sz="half" idx="2"/>
          </p:nvPr>
        </p:nvSpPr>
        <p:spPr>
          <a:xfrm>
            <a:off x="4038600" y="1825625"/>
            <a:ext cx="7315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F84DF-F5B4-453E-82BB-29C84B883808}"/>
              </a:ext>
            </a:extLst>
          </p:cNvPr>
          <p:cNvSpPr>
            <a:spLocks noGrp="1"/>
          </p:cNvSpPr>
          <p:nvPr>
            <p:ph type="dt" sz="half" idx="10"/>
          </p:nvPr>
        </p:nvSpPr>
        <p:spPr/>
        <p:txBody>
          <a:bodyPr/>
          <a:lstStyle/>
          <a:p>
            <a:r>
              <a:rPr lang="en-US" smtClean="0"/>
              <a:t>2020-02-18</a:t>
            </a:r>
            <a:endParaRPr lang="en-US"/>
          </a:p>
        </p:txBody>
      </p:sp>
      <p:sp>
        <p:nvSpPr>
          <p:cNvPr id="6" name="Footer Placeholder 5">
            <a:extLst>
              <a:ext uri="{FF2B5EF4-FFF2-40B4-BE49-F238E27FC236}">
                <a16:creationId xmlns:a16="http://schemas.microsoft.com/office/drawing/2014/main" id="{E8CD8138-596B-4DFB-8A4E-6A5E9D1517C8}"/>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7" name="Slide Number Placeholder 6">
            <a:extLst>
              <a:ext uri="{FF2B5EF4-FFF2-40B4-BE49-F238E27FC236}">
                <a16:creationId xmlns:a16="http://schemas.microsoft.com/office/drawing/2014/main" id="{36E42E92-E920-419E-88AE-CC21E286341B}"/>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148613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A2A2-49D4-486F-AAF2-7F344EEC72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B772C1-3E29-4F92-AC22-E7B30F13CD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CE229C-7277-4481-A362-1F4A7BE061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E5E213-945D-4603-ADCC-88F1ACDCB8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7A9399-1682-45EE-8A76-286737C34C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B7639B-1819-410A-8003-2534B3B6EC4E}"/>
              </a:ext>
            </a:extLst>
          </p:cNvPr>
          <p:cNvSpPr>
            <a:spLocks noGrp="1"/>
          </p:cNvSpPr>
          <p:nvPr>
            <p:ph type="dt" sz="half" idx="10"/>
          </p:nvPr>
        </p:nvSpPr>
        <p:spPr/>
        <p:txBody>
          <a:bodyPr/>
          <a:lstStyle/>
          <a:p>
            <a:r>
              <a:rPr lang="en-US" smtClean="0"/>
              <a:t>2020-02-18</a:t>
            </a:r>
            <a:endParaRPr lang="en-US"/>
          </a:p>
        </p:txBody>
      </p:sp>
      <p:sp>
        <p:nvSpPr>
          <p:cNvPr id="8" name="Footer Placeholder 7">
            <a:extLst>
              <a:ext uri="{FF2B5EF4-FFF2-40B4-BE49-F238E27FC236}">
                <a16:creationId xmlns:a16="http://schemas.microsoft.com/office/drawing/2014/main" id="{DEB3E9CF-DF5C-46B5-AEB0-959E4E376099}"/>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9" name="Slide Number Placeholder 8">
            <a:extLst>
              <a:ext uri="{FF2B5EF4-FFF2-40B4-BE49-F238E27FC236}">
                <a16:creationId xmlns:a16="http://schemas.microsoft.com/office/drawing/2014/main" id="{9F66FDD3-3302-4E32-8BD3-96F1B7ADC612}"/>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4178694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B617-A7B8-41E3-B835-BF95BF9DAD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E94ACF-D995-4B61-A2FB-94D73CE6EB23}"/>
              </a:ext>
            </a:extLst>
          </p:cNvPr>
          <p:cNvSpPr>
            <a:spLocks noGrp="1"/>
          </p:cNvSpPr>
          <p:nvPr>
            <p:ph type="dt" sz="half" idx="10"/>
          </p:nvPr>
        </p:nvSpPr>
        <p:spPr/>
        <p:txBody>
          <a:bodyPr/>
          <a:lstStyle/>
          <a:p>
            <a:r>
              <a:rPr lang="en-US" smtClean="0"/>
              <a:t>2020-02-18</a:t>
            </a:r>
            <a:endParaRPr lang="en-US"/>
          </a:p>
        </p:txBody>
      </p:sp>
      <p:sp>
        <p:nvSpPr>
          <p:cNvPr id="4" name="Footer Placeholder 3">
            <a:extLst>
              <a:ext uri="{FF2B5EF4-FFF2-40B4-BE49-F238E27FC236}">
                <a16:creationId xmlns:a16="http://schemas.microsoft.com/office/drawing/2014/main" id="{C312AEB0-A948-4552-8F67-4431FCC36E20}"/>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5" name="Slide Number Placeholder 4">
            <a:extLst>
              <a:ext uri="{FF2B5EF4-FFF2-40B4-BE49-F238E27FC236}">
                <a16:creationId xmlns:a16="http://schemas.microsoft.com/office/drawing/2014/main" id="{2950CF4E-3EF3-43B3-916D-CEE810E20AC4}"/>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6" name="Text Placeholder 7"/>
          <p:cNvSpPr>
            <a:spLocks noGrp="1"/>
          </p:cNvSpPr>
          <p:nvPr>
            <p:ph type="body" sz="quarter" idx="13"/>
          </p:nvPr>
        </p:nvSpPr>
        <p:spPr>
          <a:xfrm>
            <a:off x="838200" y="5939161"/>
            <a:ext cx="10515600" cy="237802"/>
          </a:xfrm>
        </p:spPr>
        <p:txBody>
          <a:bodyPr>
            <a:noAutofit/>
          </a:bodyPr>
          <a:lstStyle>
            <a:lvl1pPr marL="0" indent="0" algn="r">
              <a:buNone/>
              <a:defRPr sz="1200"/>
            </a:lvl1pPr>
          </a:lstStyle>
          <a:p>
            <a:pPr lvl="0"/>
            <a:r>
              <a:rPr lang="en-US" dirty="0" smtClean="0"/>
              <a:t>Edit Master text styles</a:t>
            </a:r>
          </a:p>
        </p:txBody>
      </p:sp>
    </p:spTree>
    <p:extLst>
      <p:ext uri="{BB962C8B-B14F-4D97-AF65-F5344CB8AC3E}">
        <p14:creationId xmlns:p14="http://schemas.microsoft.com/office/powerpoint/2010/main" val="16511195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6BF235-8B43-4826-8CFB-4E1B7B088E72}"/>
              </a:ext>
            </a:extLst>
          </p:cNvPr>
          <p:cNvSpPr>
            <a:spLocks noGrp="1"/>
          </p:cNvSpPr>
          <p:nvPr>
            <p:ph type="dt" sz="half" idx="10"/>
          </p:nvPr>
        </p:nvSpPr>
        <p:spPr/>
        <p:txBody>
          <a:bodyPr/>
          <a:lstStyle/>
          <a:p>
            <a:r>
              <a:rPr lang="en-US" smtClean="0"/>
              <a:t>2020-02-18</a:t>
            </a:r>
            <a:endParaRPr lang="en-US"/>
          </a:p>
        </p:txBody>
      </p:sp>
      <p:sp>
        <p:nvSpPr>
          <p:cNvPr id="3" name="Footer Placeholder 2">
            <a:extLst>
              <a:ext uri="{FF2B5EF4-FFF2-40B4-BE49-F238E27FC236}">
                <a16:creationId xmlns:a16="http://schemas.microsoft.com/office/drawing/2014/main" id="{BB967B37-12D0-46AF-A8CD-B83E91F4DADE}"/>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4" name="Slide Number Placeholder 3">
            <a:extLst>
              <a:ext uri="{FF2B5EF4-FFF2-40B4-BE49-F238E27FC236}">
                <a16:creationId xmlns:a16="http://schemas.microsoft.com/office/drawing/2014/main" id="{75D735A4-2356-4032-ADBE-F1D425EF44D7}"/>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843678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EB90-146E-4100-B5A5-8B2211B3F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2B1F2-AA72-4FA4-AD86-DCD450C51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1A302-C111-4BE7-9CD8-47FBA00050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AC9A8E-86C1-49F2-B9F5-200D05600D24}"/>
              </a:ext>
            </a:extLst>
          </p:cNvPr>
          <p:cNvSpPr>
            <a:spLocks noGrp="1"/>
          </p:cNvSpPr>
          <p:nvPr>
            <p:ph type="dt" sz="half" idx="10"/>
          </p:nvPr>
        </p:nvSpPr>
        <p:spPr/>
        <p:txBody>
          <a:bodyPr/>
          <a:lstStyle/>
          <a:p>
            <a:r>
              <a:rPr lang="en-US" smtClean="0"/>
              <a:t>2020-02-18</a:t>
            </a:r>
            <a:endParaRPr lang="en-US"/>
          </a:p>
        </p:txBody>
      </p:sp>
      <p:sp>
        <p:nvSpPr>
          <p:cNvPr id="6" name="Footer Placeholder 5">
            <a:extLst>
              <a:ext uri="{FF2B5EF4-FFF2-40B4-BE49-F238E27FC236}">
                <a16:creationId xmlns:a16="http://schemas.microsoft.com/office/drawing/2014/main" id="{6FE12CAE-5FF3-440F-8828-36AB695BD3B5}"/>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7" name="Slide Number Placeholder 6">
            <a:extLst>
              <a:ext uri="{FF2B5EF4-FFF2-40B4-BE49-F238E27FC236}">
                <a16:creationId xmlns:a16="http://schemas.microsoft.com/office/drawing/2014/main" id="{59D8D88E-7DAD-4918-A841-3D94E406D83D}"/>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2171842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3917-28D5-4F0E-BFAB-D2607706B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C7AA04-524C-40D8-97FD-511359648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CE5F11-6EF4-42FA-8DC7-C477366656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77D15C-D9C0-487F-B336-82339246E592}"/>
              </a:ext>
            </a:extLst>
          </p:cNvPr>
          <p:cNvSpPr>
            <a:spLocks noGrp="1"/>
          </p:cNvSpPr>
          <p:nvPr>
            <p:ph type="dt" sz="half" idx="10"/>
          </p:nvPr>
        </p:nvSpPr>
        <p:spPr/>
        <p:txBody>
          <a:bodyPr/>
          <a:lstStyle/>
          <a:p>
            <a:r>
              <a:rPr lang="en-US" smtClean="0"/>
              <a:t>2020-02-18</a:t>
            </a:r>
            <a:endParaRPr lang="en-US"/>
          </a:p>
        </p:txBody>
      </p:sp>
      <p:sp>
        <p:nvSpPr>
          <p:cNvPr id="6" name="Footer Placeholder 5">
            <a:extLst>
              <a:ext uri="{FF2B5EF4-FFF2-40B4-BE49-F238E27FC236}">
                <a16:creationId xmlns:a16="http://schemas.microsoft.com/office/drawing/2014/main" id="{B21A1672-F267-4808-BB4C-5B78CCE835F9}"/>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7" name="Slide Number Placeholder 6">
            <a:extLst>
              <a:ext uri="{FF2B5EF4-FFF2-40B4-BE49-F238E27FC236}">
                <a16:creationId xmlns:a16="http://schemas.microsoft.com/office/drawing/2014/main" id="{72A99A0F-AC61-4678-BD93-83145D8E0544}"/>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570825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EDC8-FA4D-421A-A5CC-B08A3B751F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41E1CB-11D2-47D8-8F95-E6ECD502E0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F3B1D-8023-4776-9EDB-728C85B73A7D}"/>
              </a:ext>
            </a:extLst>
          </p:cNvPr>
          <p:cNvSpPr>
            <a:spLocks noGrp="1"/>
          </p:cNvSpPr>
          <p:nvPr>
            <p:ph type="dt" sz="half" idx="10"/>
          </p:nvPr>
        </p:nvSpPr>
        <p:spPr/>
        <p:txBody>
          <a:bodyPr/>
          <a:lstStyle/>
          <a:p>
            <a:r>
              <a:rPr lang="en-US" smtClean="0"/>
              <a:t>2020-02-18</a:t>
            </a:r>
            <a:endParaRPr lang="en-US"/>
          </a:p>
        </p:txBody>
      </p:sp>
      <p:sp>
        <p:nvSpPr>
          <p:cNvPr id="5" name="Footer Placeholder 4">
            <a:extLst>
              <a:ext uri="{FF2B5EF4-FFF2-40B4-BE49-F238E27FC236}">
                <a16:creationId xmlns:a16="http://schemas.microsoft.com/office/drawing/2014/main" id="{A02531EC-AE97-4668-B6C9-802BF628D85F}"/>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6" name="Slide Number Placeholder 5">
            <a:extLst>
              <a:ext uri="{FF2B5EF4-FFF2-40B4-BE49-F238E27FC236}">
                <a16:creationId xmlns:a16="http://schemas.microsoft.com/office/drawing/2014/main" id="{8D5E1FA5-D972-461C-AD6C-A5F2DA4990B7}"/>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267524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n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368C-7392-4304-BF42-7F1D9B50453E}"/>
              </a:ext>
            </a:extLst>
          </p:cNvPr>
          <p:cNvSpPr>
            <a:spLocks noGrp="1"/>
          </p:cNvSpPr>
          <p:nvPr>
            <p:ph type="ctrTitle"/>
          </p:nvPr>
        </p:nvSpPr>
        <p:spPr>
          <a:xfrm>
            <a:off x="1524000" y="2235200"/>
            <a:ext cx="9144000" cy="2387600"/>
          </a:xfrm>
        </p:spPr>
        <p:txBody>
          <a:bodyPr anchor="ctr" anchorCtr="0"/>
          <a:lstStyle>
            <a:lvl1pPr algn="ctr">
              <a:defRPr sz="6000"/>
            </a:lvl1pPr>
          </a:lstStyle>
          <a:p>
            <a:r>
              <a:rPr lang="en-US" dirty="0"/>
              <a:t>Click to edit Master title style</a:t>
            </a:r>
          </a:p>
        </p:txBody>
      </p:sp>
      <p:sp>
        <p:nvSpPr>
          <p:cNvPr id="4" name="Date Placeholder 3">
            <a:extLst>
              <a:ext uri="{FF2B5EF4-FFF2-40B4-BE49-F238E27FC236}">
                <a16:creationId xmlns:a16="http://schemas.microsoft.com/office/drawing/2014/main" id="{DFCA59B6-7B42-4F35-A13D-352B3D473A20}"/>
              </a:ext>
            </a:extLst>
          </p:cNvPr>
          <p:cNvSpPr>
            <a:spLocks noGrp="1"/>
          </p:cNvSpPr>
          <p:nvPr>
            <p:ph type="dt" sz="half" idx="10"/>
          </p:nvPr>
        </p:nvSpPr>
        <p:spPr/>
        <p:txBody>
          <a:bodyPr/>
          <a:lstStyle/>
          <a:p>
            <a:r>
              <a:rPr lang="en-US" smtClean="0"/>
              <a:t>2020-02-18</a:t>
            </a:r>
            <a:endParaRPr lang="en-US"/>
          </a:p>
        </p:txBody>
      </p:sp>
      <p:sp>
        <p:nvSpPr>
          <p:cNvPr id="5" name="Footer Placeholder 4">
            <a:extLst>
              <a:ext uri="{FF2B5EF4-FFF2-40B4-BE49-F238E27FC236}">
                <a16:creationId xmlns:a16="http://schemas.microsoft.com/office/drawing/2014/main" id="{754971E9-5F29-4FD1-A1DB-C8533DAD6B71}"/>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6" name="Slide Number Placeholder 5">
            <a:extLst>
              <a:ext uri="{FF2B5EF4-FFF2-40B4-BE49-F238E27FC236}">
                <a16:creationId xmlns:a16="http://schemas.microsoft.com/office/drawing/2014/main" id="{E28011B4-310F-4BF1-9A30-C608ED11AE1C}"/>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1858878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DAB074-0102-4E95-9A84-C82EE42BB5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002AA6-0E25-4DFF-9860-C3961546E0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A47A5-A5D6-499C-A722-8438D60AE4A3}"/>
              </a:ext>
            </a:extLst>
          </p:cNvPr>
          <p:cNvSpPr>
            <a:spLocks noGrp="1"/>
          </p:cNvSpPr>
          <p:nvPr>
            <p:ph type="dt" sz="half" idx="10"/>
          </p:nvPr>
        </p:nvSpPr>
        <p:spPr/>
        <p:txBody>
          <a:bodyPr/>
          <a:lstStyle/>
          <a:p>
            <a:r>
              <a:rPr lang="en-US" smtClean="0"/>
              <a:t>2020-02-18</a:t>
            </a:r>
            <a:endParaRPr lang="en-US"/>
          </a:p>
        </p:txBody>
      </p:sp>
      <p:sp>
        <p:nvSpPr>
          <p:cNvPr id="5" name="Footer Placeholder 4">
            <a:extLst>
              <a:ext uri="{FF2B5EF4-FFF2-40B4-BE49-F238E27FC236}">
                <a16:creationId xmlns:a16="http://schemas.microsoft.com/office/drawing/2014/main" id="{03894E8D-E4C2-4154-B580-91A2A64D5347}"/>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6" name="Slide Number Placeholder 5">
            <a:extLst>
              <a:ext uri="{FF2B5EF4-FFF2-40B4-BE49-F238E27FC236}">
                <a16:creationId xmlns:a16="http://schemas.microsoft.com/office/drawing/2014/main" id="{85DEEAFE-9551-4D5B-AD1C-5990DA01213C}"/>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660440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2951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Shape 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6742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40235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3B617-A7B8-41E3-B835-BF95BF9DAD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E94ACF-D995-4B61-A2FB-94D73CE6EB23}"/>
              </a:ext>
            </a:extLst>
          </p:cNvPr>
          <p:cNvSpPr>
            <a:spLocks noGrp="1"/>
          </p:cNvSpPr>
          <p:nvPr>
            <p:ph type="dt" sz="half" idx="10"/>
          </p:nvPr>
        </p:nvSpPr>
        <p:spPr/>
        <p:txBody>
          <a:bodyPr/>
          <a:lstStyle/>
          <a:p>
            <a:r>
              <a:rPr lang="en-US"/>
              <a:t>2020-02-20</a:t>
            </a:r>
          </a:p>
        </p:txBody>
      </p:sp>
      <p:sp>
        <p:nvSpPr>
          <p:cNvPr id="4" name="Footer Placeholder 3">
            <a:extLst>
              <a:ext uri="{FF2B5EF4-FFF2-40B4-BE49-F238E27FC236}">
                <a16:creationId xmlns:a16="http://schemas.microsoft.com/office/drawing/2014/main" id="{C312AEB0-A948-4552-8F67-4431FCC36E20}"/>
              </a:ext>
            </a:extLst>
          </p:cNvPr>
          <p:cNvSpPr>
            <a:spLocks noGrp="1"/>
          </p:cNvSpPr>
          <p:nvPr>
            <p:ph type="ftr" sz="quarter" idx="11"/>
          </p:nvPr>
        </p:nvSpPr>
        <p:spPr/>
        <p:txBody>
          <a:bodyPr/>
          <a:lstStyle/>
          <a:p>
            <a:r>
              <a:rPr lang="en-US"/>
              <a:t>05-418/818 | Spring 2020 | Design of Educational Games</a:t>
            </a:r>
          </a:p>
        </p:txBody>
      </p:sp>
      <p:sp>
        <p:nvSpPr>
          <p:cNvPr id="5" name="Slide Number Placeholder 4">
            <a:extLst>
              <a:ext uri="{FF2B5EF4-FFF2-40B4-BE49-F238E27FC236}">
                <a16:creationId xmlns:a16="http://schemas.microsoft.com/office/drawing/2014/main" id="{2950CF4E-3EF3-43B3-916D-CEE810E20AC4}"/>
              </a:ext>
            </a:extLst>
          </p:cNvPr>
          <p:cNvSpPr>
            <a:spLocks noGrp="1"/>
          </p:cNvSpPr>
          <p:nvPr>
            <p:ph type="sldNum" sz="quarter" idx="12"/>
          </p:nvPr>
        </p:nvSpPr>
        <p:spPr/>
        <p:txBody>
          <a:bodyPr/>
          <a:lstStyle/>
          <a:p>
            <a:fld id="{4BE96267-9501-4B49-939F-F116B0669874}" type="slidenum">
              <a:rPr lang="en-US" smtClean="0"/>
              <a:t>‹#›</a:t>
            </a:fld>
            <a:endParaRPr lang="en-US"/>
          </a:p>
        </p:txBody>
      </p:sp>
    </p:spTree>
    <p:extLst>
      <p:ext uri="{BB962C8B-B14F-4D97-AF65-F5344CB8AC3E}">
        <p14:creationId xmlns:p14="http://schemas.microsoft.com/office/powerpoint/2010/main" val="232848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1825625"/>
            <a:ext cx="10515600" cy="41135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2020-02-18</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8" name="Text Placeholder 7"/>
          <p:cNvSpPr>
            <a:spLocks noGrp="1"/>
          </p:cNvSpPr>
          <p:nvPr>
            <p:ph type="body" sz="quarter" idx="13"/>
          </p:nvPr>
        </p:nvSpPr>
        <p:spPr>
          <a:xfrm>
            <a:off x="838200" y="5939161"/>
            <a:ext cx="10515600" cy="237802"/>
          </a:xfrm>
        </p:spPr>
        <p:txBody>
          <a:bodyPr>
            <a:noAutofit/>
          </a:bodyPr>
          <a:lstStyle>
            <a:lvl1pPr marL="0" indent="0" algn="r">
              <a:buNone/>
              <a:defRPr sz="1200"/>
            </a:lvl1pPr>
          </a:lstStyle>
          <a:p>
            <a:pPr lvl="0"/>
            <a:r>
              <a:rPr lang="en-US" dirty="0" smtClean="0"/>
              <a:t>Edit Master text styles</a:t>
            </a:r>
          </a:p>
        </p:txBody>
      </p:sp>
    </p:spTree>
    <p:extLst>
      <p:ext uri="{BB962C8B-B14F-4D97-AF65-F5344CB8AC3E}">
        <p14:creationId xmlns:p14="http://schemas.microsoft.com/office/powerpoint/2010/main" val="9328945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udent In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a:xfrm>
            <a:off x="838200" y="365126"/>
            <a:ext cx="10515600" cy="628406"/>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993532"/>
            <a:ext cx="10515600" cy="5183431"/>
          </a:xfrm>
        </p:spPr>
        <p:txBody>
          <a:bodyPr>
            <a:normAutofit/>
          </a:bodyPr>
          <a:lstStyle>
            <a:lvl1pPr marL="457200" indent="-457200">
              <a:buFont typeface="+mj-lt"/>
              <a:buAutoNum type="arabicPeriod"/>
              <a:defRPr sz="2400">
                <a:solidFill>
                  <a:schemeClr val="accent5"/>
                </a:solidFill>
              </a:defRPr>
            </a:lvl1pPr>
            <a:lvl2pPr marL="914400" indent="-457200">
              <a:buFont typeface="+mj-lt"/>
              <a:buAutoNum type="arabicPeriod"/>
              <a:defRPr sz="2000">
                <a:solidFill>
                  <a:schemeClr val="accent5"/>
                </a:solidFill>
              </a:defRPr>
            </a:lvl2pPr>
            <a:lvl3pPr marL="1257300" indent="-342900">
              <a:buFont typeface="+mj-lt"/>
              <a:buAutoNum type="arabicPeriod"/>
              <a:defRPr sz="1800">
                <a:solidFill>
                  <a:schemeClr val="accent5"/>
                </a:solidFill>
              </a:defRPr>
            </a:lvl3pPr>
            <a:lvl4pPr marL="1714500" indent="-342900">
              <a:buFont typeface="+mj-lt"/>
              <a:buAutoNum type="arabicPeriod"/>
              <a:defRPr sz="1600">
                <a:solidFill>
                  <a:schemeClr val="accent5"/>
                </a:solidFill>
              </a:defRPr>
            </a:lvl4pPr>
            <a:lvl5pPr marL="2171700" indent="-342900">
              <a:buFont typeface="+mj-lt"/>
              <a:buAutoNum type="arabicPeriod"/>
              <a:defRPr sz="16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2020-02-18</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0792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oup Punch">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2020-02-18</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hasCustomPrompt="1"/>
          </p:nvPr>
        </p:nvSpPr>
        <p:spPr>
          <a:xfrm>
            <a:off x="9801225" y="365125"/>
            <a:ext cx="1552575" cy="628650"/>
          </a:xfrm>
        </p:spPr>
        <p:txBody>
          <a:bodyPr anchor="ctr"/>
          <a:lstStyle>
            <a:lvl1pPr marL="0" indent="0" algn="r">
              <a:buNone/>
              <a:defRPr sz="2400"/>
            </a:lvl1pPr>
          </a:lstStyle>
          <a:p>
            <a:pPr lvl="0"/>
            <a:r>
              <a:rPr lang="en-US" dirty="0" smtClean="0"/>
              <a:t>Timing</a:t>
            </a:r>
          </a:p>
        </p:txBody>
      </p:sp>
      <p:sp>
        <p:nvSpPr>
          <p:cNvPr id="10" name="Title 1">
            <a:extLst>
              <a:ext uri="{FF2B5EF4-FFF2-40B4-BE49-F238E27FC236}">
                <a16:creationId xmlns:a16="http://schemas.microsoft.com/office/drawing/2014/main" id="{DDD0368C-7392-4304-BF42-7F1D9B50453E}"/>
              </a:ext>
            </a:extLst>
          </p:cNvPr>
          <p:cNvSpPr>
            <a:spLocks noGrp="1"/>
          </p:cNvSpPr>
          <p:nvPr>
            <p:ph type="ctrTitle"/>
          </p:nvPr>
        </p:nvSpPr>
        <p:spPr>
          <a:xfrm>
            <a:off x="1524000" y="2235200"/>
            <a:ext cx="9144000" cy="2387600"/>
          </a:xfrm>
        </p:spPr>
        <p:txBody>
          <a:bodyPr anchor="ctr" anchorCtr="0"/>
          <a:lstStyle>
            <a:lvl1pPr algn="ctr">
              <a:defRPr sz="6000"/>
            </a:lvl1pPr>
          </a:lstStyle>
          <a:p>
            <a:r>
              <a:rPr lang="en-US" dirty="0"/>
              <a:t>Click to edit Master title style</a:t>
            </a:r>
          </a:p>
        </p:txBody>
      </p:sp>
    </p:spTree>
    <p:extLst>
      <p:ext uri="{BB962C8B-B14F-4D97-AF65-F5344CB8AC3E}">
        <p14:creationId xmlns:p14="http://schemas.microsoft.com/office/powerpoint/2010/main" val="33839018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up Discuss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a:xfrm>
            <a:off x="838200" y="365126"/>
            <a:ext cx="8963025" cy="628406"/>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993532"/>
            <a:ext cx="10515600" cy="5183431"/>
          </a:xfrm>
        </p:spPr>
        <p:txBody>
          <a:bodyPr>
            <a:normAutofit/>
          </a:bodyPr>
          <a:lstStyle>
            <a:lvl1pPr marL="457200" indent="-457200">
              <a:buFont typeface="+mj-lt"/>
              <a:buAutoNum type="arabicPeriod"/>
              <a:defRPr sz="2400">
                <a:solidFill>
                  <a:schemeClr val="accent4"/>
                </a:solidFill>
              </a:defRPr>
            </a:lvl1pPr>
            <a:lvl2pPr marL="914400" indent="-457200">
              <a:buFont typeface="+mj-lt"/>
              <a:buAutoNum type="arabicPeriod"/>
              <a:defRPr sz="2000">
                <a:solidFill>
                  <a:schemeClr val="accent4"/>
                </a:solidFill>
              </a:defRPr>
            </a:lvl2pPr>
            <a:lvl3pPr marL="1257300" indent="-342900">
              <a:buFont typeface="+mj-lt"/>
              <a:buAutoNum type="arabicPeriod"/>
              <a:defRPr sz="1800">
                <a:solidFill>
                  <a:schemeClr val="accent4"/>
                </a:solidFill>
              </a:defRPr>
            </a:lvl3pPr>
            <a:lvl4pPr marL="1714500" indent="-342900">
              <a:buFont typeface="+mj-lt"/>
              <a:buAutoNum type="arabicPeriod"/>
              <a:defRPr sz="1600">
                <a:solidFill>
                  <a:schemeClr val="accent4"/>
                </a:solidFill>
              </a:defRPr>
            </a:lvl4pPr>
            <a:lvl5pPr marL="2171700" indent="-342900">
              <a:buFont typeface="+mj-lt"/>
              <a:buAutoNum type="arabicPeriod"/>
              <a:defRPr sz="1600">
                <a:solidFill>
                  <a:schemeClr val="accent4"/>
                </a:solidFill>
              </a:defRPr>
            </a:lvl5pPr>
          </a:lstStyle>
          <a:p>
            <a:pPr lvl="0"/>
            <a:r>
              <a:rPr lang="en-US" dirty="0"/>
              <a:t>Edit Master text styles</a:t>
            </a:r>
          </a:p>
          <a:p>
            <a:pPr lvl="1"/>
            <a:r>
              <a:rPr lang="en-US" dirty="0"/>
              <a:t>Second </a:t>
            </a:r>
            <a:r>
              <a:rPr lang="en-US" dirty="0" smtClean="0"/>
              <a:t>level</a:t>
            </a:r>
            <a:endParaRPr lang="en-US" dirty="0"/>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2020-02-18</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hasCustomPrompt="1"/>
          </p:nvPr>
        </p:nvSpPr>
        <p:spPr>
          <a:xfrm>
            <a:off x="9801225" y="365125"/>
            <a:ext cx="1552575" cy="628650"/>
          </a:xfrm>
        </p:spPr>
        <p:txBody>
          <a:bodyPr anchor="ctr"/>
          <a:lstStyle>
            <a:lvl1pPr marL="0" indent="0" algn="r">
              <a:buNone/>
              <a:defRPr sz="2400"/>
            </a:lvl1pPr>
          </a:lstStyle>
          <a:p>
            <a:pPr lvl="0"/>
            <a:r>
              <a:rPr lang="en-US" dirty="0" smtClean="0"/>
              <a:t>Timing</a:t>
            </a:r>
          </a:p>
        </p:txBody>
      </p:sp>
    </p:spTree>
    <p:extLst>
      <p:ext uri="{BB962C8B-B14F-4D97-AF65-F5344CB8AC3E}">
        <p14:creationId xmlns:p14="http://schemas.microsoft.com/office/powerpoint/2010/main" val="15776974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Input 2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a:xfrm>
            <a:off x="838200" y="365126"/>
            <a:ext cx="10515600" cy="628406"/>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1358658"/>
            <a:ext cx="5257800" cy="4818306"/>
          </a:xfrm>
        </p:spPr>
        <p:txBody>
          <a:bodyPr>
            <a:normAutofit/>
          </a:bodyPr>
          <a:lstStyle>
            <a:lvl1pPr marL="457200" indent="-457200">
              <a:buFont typeface="+mj-lt"/>
              <a:buAutoNum type="arabicPeriod"/>
              <a:defRPr sz="2400">
                <a:solidFill>
                  <a:schemeClr val="accent5"/>
                </a:solidFill>
              </a:defRPr>
            </a:lvl1pPr>
            <a:lvl2pPr marL="914400" indent="-457200">
              <a:buFont typeface="+mj-lt"/>
              <a:buAutoNum type="arabicPeriod"/>
              <a:defRPr sz="2000">
                <a:solidFill>
                  <a:schemeClr val="accent5"/>
                </a:solidFill>
              </a:defRPr>
            </a:lvl2pPr>
            <a:lvl3pPr marL="1257300" indent="-342900">
              <a:buFont typeface="+mj-lt"/>
              <a:buAutoNum type="arabicPeriod"/>
              <a:defRPr sz="1800">
                <a:solidFill>
                  <a:schemeClr val="accent5"/>
                </a:solidFill>
              </a:defRPr>
            </a:lvl3pPr>
            <a:lvl4pPr marL="1714500" indent="-342900">
              <a:buFont typeface="+mj-lt"/>
              <a:buAutoNum type="arabicPeriod"/>
              <a:defRPr sz="1600">
                <a:solidFill>
                  <a:schemeClr val="accent5"/>
                </a:solidFill>
              </a:defRPr>
            </a:lvl4pPr>
            <a:lvl5pPr marL="2171700" indent="-342900">
              <a:buFont typeface="+mj-lt"/>
              <a:buAutoNum type="arabicPeriod"/>
              <a:defRPr sz="16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2020-02-18</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76F3CC88-D8F5-4F38-B9B9-0063DF4FC4CA}"/>
              </a:ext>
            </a:extLst>
          </p:cNvPr>
          <p:cNvSpPr>
            <a:spLocks noGrp="1"/>
          </p:cNvSpPr>
          <p:nvPr>
            <p:ph idx="13"/>
          </p:nvPr>
        </p:nvSpPr>
        <p:spPr>
          <a:xfrm>
            <a:off x="6096000" y="1362074"/>
            <a:ext cx="5257800" cy="4814888"/>
          </a:xfrm>
        </p:spPr>
        <p:txBody>
          <a:bodyPr>
            <a:normAutofit/>
          </a:bodyPr>
          <a:lstStyle>
            <a:lvl1pPr marL="457200" indent="-457200">
              <a:buFont typeface="+mj-lt"/>
              <a:buAutoNum type="arabicPeriod"/>
              <a:defRPr sz="2400">
                <a:solidFill>
                  <a:schemeClr val="accent5"/>
                </a:solidFill>
              </a:defRPr>
            </a:lvl1pPr>
            <a:lvl2pPr marL="914400" indent="-457200">
              <a:buFont typeface="+mj-lt"/>
              <a:buAutoNum type="arabicPeriod"/>
              <a:defRPr sz="2000">
                <a:solidFill>
                  <a:schemeClr val="accent5"/>
                </a:solidFill>
              </a:defRPr>
            </a:lvl2pPr>
            <a:lvl3pPr marL="1257300" indent="-342900">
              <a:buFont typeface="+mj-lt"/>
              <a:buAutoNum type="arabicPeriod"/>
              <a:defRPr sz="1800">
                <a:solidFill>
                  <a:schemeClr val="accent5"/>
                </a:solidFill>
              </a:defRPr>
            </a:lvl3pPr>
            <a:lvl4pPr marL="1714500" indent="-342900">
              <a:buFont typeface="+mj-lt"/>
              <a:buAutoNum type="arabicPeriod"/>
              <a:defRPr sz="1600">
                <a:solidFill>
                  <a:schemeClr val="accent5"/>
                </a:solidFill>
              </a:defRPr>
            </a:lvl4pPr>
            <a:lvl5pPr marL="2171700" indent="-342900">
              <a:buFont typeface="+mj-lt"/>
              <a:buAutoNum type="arabicPeriod"/>
              <a:defRPr sz="16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4C0E4946-2ADE-4E84-955F-175457507042}"/>
              </a:ext>
            </a:extLst>
          </p:cNvPr>
          <p:cNvSpPr>
            <a:spLocks noGrp="1"/>
          </p:cNvSpPr>
          <p:nvPr>
            <p:ph type="body" sz="quarter" idx="14"/>
          </p:nvPr>
        </p:nvSpPr>
        <p:spPr>
          <a:xfrm>
            <a:off x="838200" y="993775"/>
            <a:ext cx="5257800" cy="365125"/>
          </a:xfrm>
        </p:spPr>
        <p:txBody>
          <a:bodyPr/>
          <a:lstStyle>
            <a:lvl1pPr marL="0" indent="0" algn="ctr">
              <a:buNone/>
              <a:defRPr/>
            </a:lvl1pPr>
          </a:lstStyle>
          <a:p>
            <a:pPr lvl="0"/>
            <a:r>
              <a:rPr lang="en-US" dirty="0"/>
              <a:t>Click to edit Master text styles</a:t>
            </a:r>
          </a:p>
        </p:txBody>
      </p:sp>
      <p:sp>
        <p:nvSpPr>
          <p:cNvPr id="12" name="Text Placeholder 10">
            <a:extLst>
              <a:ext uri="{FF2B5EF4-FFF2-40B4-BE49-F238E27FC236}">
                <a16:creationId xmlns:a16="http://schemas.microsoft.com/office/drawing/2014/main" id="{189BC5ED-C640-47D8-A474-7E90C59FFF5F}"/>
              </a:ext>
            </a:extLst>
          </p:cNvPr>
          <p:cNvSpPr>
            <a:spLocks noGrp="1"/>
          </p:cNvSpPr>
          <p:nvPr>
            <p:ph type="body" sz="quarter" idx="15"/>
          </p:nvPr>
        </p:nvSpPr>
        <p:spPr>
          <a:xfrm>
            <a:off x="6096000" y="996706"/>
            <a:ext cx="5257800" cy="36512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4222416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bate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058B80-86AC-4EC6-BB3A-D55E10D6FD8D}"/>
              </a:ext>
            </a:extLst>
          </p:cNvPr>
          <p:cNvSpPr/>
          <p:nvPr userDrawn="1"/>
        </p:nvSpPr>
        <p:spPr>
          <a:xfrm>
            <a:off x="6096000" y="0"/>
            <a:ext cx="6096000" cy="6858000"/>
          </a:xfrm>
          <a:prstGeom prst="rect">
            <a:avLst/>
          </a:prstGeom>
          <a:noFill/>
          <a:ln w="317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743575" y="160020"/>
            <a:ext cx="809626" cy="654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a:xfrm>
            <a:off x="838200" y="365126"/>
            <a:ext cx="10515600" cy="628406"/>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1358658"/>
            <a:ext cx="5257800" cy="4818306"/>
          </a:xfrm>
        </p:spPr>
        <p:txBody>
          <a:bodyPr>
            <a:normAutofit/>
          </a:bodyPr>
          <a:lstStyle>
            <a:lvl1pPr marL="457200" indent="-457200">
              <a:buFont typeface="+mj-lt"/>
              <a:buAutoNum type="arabicPeriod"/>
              <a:defRPr sz="2400">
                <a:solidFill>
                  <a:schemeClr val="accent5"/>
                </a:solidFill>
              </a:defRPr>
            </a:lvl1pPr>
            <a:lvl2pPr marL="914400" indent="-457200">
              <a:buFont typeface="+mj-lt"/>
              <a:buAutoNum type="arabicPeriod"/>
              <a:defRPr sz="2000">
                <a:solidFill>
                  <a:schemeClr val="accent5"/>
                </a:solidFill>
              </a:defRPr>
            </a:lvl2pPr>
            <a:lvl3pPr marL="1257300" indent="-342900">
              <a:buFont typeface="+mj-lt"/>
              <a:buAutoNum type="arabicPeriod"/>
              <a:defRPr sz="1800">
                <a:solidFill>
                  <a:schemeClr val="accent5"/>
                </a:solidFill>
              </a:defRPr>
            </a:lvl3pPr>
            <a:lvl4pPr marL="1714500" indent="-342900">
              <a:buFont typeface="+mj-lt"/>
              <a:buAutoNum type="arabicPeriod"/>
              <a:defRPr sz="1600">
                <a:solidFill>
                  <a:schemeClr val="accent5"/>
                </a:solidFill>
              </a:defRPr>
            </a:lvl4pPr>
            <a:lvl5pPr marL="2171700" indent="-342900">
              <a:buFont typeface="+mj-lt"/>
              <a:buAutoNum type="arabicPeriod"/>
              <a:defRPr sz="16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2020-02-18</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8" name="Content Placeholder 2">
            <a:extLst>
              <a:ext uri="{FF2B5EF4-FFF2-40B4-BE49-F238E27FC236}">
                <a16:creationId xmlns:a16="http://schemas.microsoft.com/office/drawing/2014/main" id="{76F3CC88-D8F5-4F38-B9B9-0063DF4FC4CA}"/>
              </a:ext>
            </a:extLst>
          </p:cNvPr>
          <p:cNvSpPr>
            <a:spLocks noGrp="1"/>
          </p:cNvSpPr>
          <p:nvPr>
            <p:ph idx="13"/>
          </p:nvPr>
        </p:nvSpPr>
        <p:spPr>
          <a:xfrm>
            <a:off x="6096000" y="1362074"/>
            <a:ext cx="5257800" cy="4814888"/>
          </a:xfrm>
        </p:spPr>
        <p:txBody>
          <a:bodyPr>
            <a:normAutofit/>
          </a:bodyPr>
          <a:lstStyle>
            <a:lvl1pPr marL="457200" indent="-457200">
              <a:buFont typeface="+mj-lt"/>
              <a:buAutoNum type="arabicPeriod"/>
              <a:defRPr sz="2400">
                <a:solidFill>
                  <a:schemeClr val="accent4"/>
                </a:solidFill>
              </a:defRPr>
            </a:lvl1pPr>
            <a:lvl2pPr marL="914400" indent="-457200">
              <a:buFont typeface="+mj-lt"/>
              <a:buAutoNum type="arabicPeriod"/>
              <a:defRPr sz="2000">
                <a:solidFill>
                  <a:schemeClr val="accent4"/>
                </a:solidFill>
              </a:defRPr>
            </a:lvl2pPr>
            <a:lvl3pPr marL="1257300" indent="-342900">
              <a:buFont typeface="+mj-lt"/>
              <a:buAutoNum type="arabicPeriod"/>
              <a:defRPr sz="1800">
                <a:solidFill>
                  <a:schemeClr val="accent4"/>
                </a:solidFill>
              </a:defRPr>
            </a:lvl3pPr>
            <a:lvl4pPr marL="1714500" indent="-342900">
              <a:buFont typeface="+mj-lt"/>
              <a:buAutoNum type="arabicPeriod"/>
              <a:defRPr sz="1600">
                <a:solidFill>
                  <a:schemeClr val="accent4"/>
                </a:solidFill>
              </a:defRPr>
            </a:lvl4pPr>
            <a:lvl5pPr marL="2171700" indent="-342900">
              <a:buFont typeface="+mj-lt"/>
              <a:buAutoNum type="arabicPeriod"/>
              <a:defRPr sz="16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4C0E4946-2ADE-4E84-955F-175457507042}"/>
              </a:ext>
            </a:extLst>
          </p:cNvPr>
          <p:cNvSpPr>
            <a:spLocks noGrp="1"/>
          </p:cNvSpPr>
          <p:nvPr>
            <p:ph type="body" sz="quarter" idx="14"/>
          </p:nvPr>
        </p:nvSpPr>
        <p:spPr>
          <a:xfrm>
            <a:off x="838200" y="993775"/>
            <a:ext cx="5257800" cy="365125"/>
          </a:xfrm>
        </p:spPr>
        <p:txBody>
          <a:bodyPr/>
          <a:lstStyle>
            <a:lvl1pPr marL="0" indent="0" algn="ctr">
              <a:buNone/>
              <a:defRPr/>
            </a:lvl1pPr>
          </a:lstStyle>
          <a:p>
            <a:pPr lvl="0"/>
            <a:r>
              <a:rPr lang="en-US" dirty="0"/>
              <a:t>Click to edit Master text styles</a:t>
            </a:r>
          </a:p>
        </p:txBody>
      </p:sp>
      <p:sp>
        <p:nvSpPr>
          <p:cNvPr id="12" name="Text Placeholder 10">
            <a:extLst>
              <a:ext uri="{FF2B5EF4-FFF2-40B4-BE49-F238E27FC236}">
                <a16:creationId xmlns:a16="http://schemas.microsoft.com/office/drawing/2014/main" id="{189BC5ED-C640-47D8-A474-7E90C59FFF5F}"/>
              </a:ext>
            </a:extLst>
          </p:cNvPr>
          <p:cNvSpPr>
            <a:spLocks noGrp="1"/>
          </p:cNvSpPr>
          <p:nvPr>
            <p:ph type="body" sz="quarter" idx="15"/>
          </p:nvPr>
        </p:nvSpPr>
        <p:spPr>
          <a:xfrm>
            <a:off x="6096000" y="996706"/>
            <a:ext cx="5257800" cy="36512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564839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udent Input Transfor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D58D-BC80-4B7A-8AA4-ECC513F123ED}"/>
              </a:ext>
            </a:extLst>
          </p:cNvPr>
          <p:cNvSpPr>
            <a:spLocks noGrp="1"/>
          </p:cNvSpPr>
          <p:nvPr>
            <p:ph type="title"/>
          </p:nvPr>
        </p:nvSpPr>
        <p:spPr>
          <a:xfrm>
            <a:off x="838200" y="365126"/>
            <a:ext cx="10515600" cy="628406"/>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11C1D16-3028-440F-AC7E-A62A2C9835B3}"/>
              </a:ext>
            </a:extLst>
          </p:cNvPr>
          <p:cNvSpPr>
            <a:spLocks noGrp="1"/>
          </p:cNvSpPr>
          <p:nvPr>
            <p:ph idx="1"/>
          </p:nvPr>
        </p:nvSpPr>
        <p:spPr>
          <a:xfrm>
            <a:off x="838200" y="993532"/>
            <a:ext cx="5257800" cy="5183431"/>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41F702-59F6-4552-BFED-7092915198D9}"/>
              </a:ext>
            </a:extLst>
          </p:cNvPr>
          <p:cNvSpPr>
            <a:spLocks noGrp="1"/>
          </p:cNvSpPr>
          <p:nvPr>
            <p:ph type="dt" sz="half" idx="10"/>
          </p:nvPr>
        </p:nvSpPr>
        <p:spPr/>
        <p:txBody>
          <a:bodyPr/>
          <a:lstStyle/>
          <a:p>
            <a:r>
              <a:rPr lang="en-US" smtClean="0"/>
              <a:t>2020-02-18</a:t>
            </a:r>
            <a:endParaRPr lang="en-US"/>
          </a:p>
        </p:txBody>
      </p:sp>
      <p:sp>
        <p:nvSpPr>
          <p:cNvPr id="5" name="Footer Placeholder 4">
            <a:extLst>
              <a:ext uri="{FF2B5EF4-FFF2-40B4-BE49-F238E27FC236}">
                <a16:creationId xmlns:a16="http://schemas.microsoft.com/office/drawing/2014/main" id="{F8EB5FEF-1897-41CA-B328-6E5310B65C64}"/>
              </a:ext>
            </a:extLst>
          </p:cNvPr>
          <p:cNvSpPr>
            <a:spLocks noGrp="1"/>
          </p:cNvSpPr>
          <p:nvPr>
            <p:ph type="ftr" sz="quarter" idx="11"/>
          </p:nvPr>
        </p:nvSpPr>
        <p:spPr/>
        <p:txBody>
          <a:bodyPr/>
          <a:lstStyle/>
          <a:p>
            <a:r>
              <a:rPr lang="en-US" smtClean="0"/>
              <a:t>05-418/818 | Spring 2021 | Design of Educational Games</a:t>
            </a:r>
            <a:endParaRPr lang="en-US"/>
          </a:p>
        </p:txBody>
      </p:sp>
      <p:sp>
        <p:nvSpPr>
          <p:cNvPr id="6" name="Slide Number Placeholder 5">
            <a:extLst>
              <a:ext uri="{FF2B5EF4-FFF2-40B4-BE49-F238E27FC236}">
                <a16:creationId xmlns:a16="http://schemas.microsoft.com/office/drawing/2014/main" id="{86C6B7A2-0E31-4F9E-B7E7-2B4E95F1CB80}"/>
              </a:ext>
            </a:extLst>
          </p:cNvPr>
          <p:cNvSpPr>
            <a:spLocks noGrp="1"/>
          </p:cNvSpPr>
          <p:nvPr>
            <p:ph type="sldNum" sz="quarter" idx="12"/>
          </p:nvPr>
        </p:nvSpPr>
        <p:spPr/>
        <p:txBody>
          <a:bodyPr/>
          <a:lstStyle/>
          <a:p>
            <a:fld id="{4BE96267-9501-4B49-939F-F116B0669874}" type="slidenum">
              <a:rPr lang="en-US" smtClean="0"/>
              <a:t>‹#›</a:t>
            </a:fld>
            <a:endParaRPr lang="en-US"/>
          </a:p>
        </p:txBody>
      </p:sp>
      <p:sp>
        <p:nvSpPr>
          <p:cNvPr id="7" name="Rectangle 6">
            <a:extLst>
              <a:ext uri="{FF2B5EF4-FFF2-40B4-BE49-F238E27FC236}">
                <a16:creationId xmlns:a16="http://schemas.microsoft.com/office/drawing/2014/main" id="{B7058B80-86AC-4EC6-BB3A-D55E10D6FD8D}"/>
              </a:ext>
            </a:extLst>
          </p:cNvPr>
          <p:cNvSpPr/>
          <p:nvPr userDrawn="1"/>
        </p:nvSpPr>
        <p:spPr>
          <a:xfrm>
            <a:off x="0" y="0"/>
            <a:ext cx="12192000" cy="6858000"/>
          </a:xfrm>
          <a:prstGeom prst="rect">
            <a:avLst/>
          </a:prstGeom>
          <a:noFill/>
          <a:ln w="317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76F3CC88-D8F5-4F38-B9B9-0063DF4FC4CA}"/>
              </a:ext>
            </a:extLst>
          </p:cNvPr>
          <p:cNvSpPr>
            <a:spLocks noGrp="1"/>
          </p:cNvSpPr>
          <p:nvPr>
            <p:ph idx="13"/>
          </p:nvPr>
        </p:nvSpPr>
        <p:spPr>
          <a:xfrm>
            <a:off x="6096000" y="993531"/>
            <a:ext cx="5257800" cy="5183431"/>
          </a:xfrm>
        </p:spPr>
        <p:txBody>
          <a:bodyPr>
            <a:normAutofit/>
          </a:bodyPr>
          <a:lstStyle>
            <a:lvl1pPr>
              <a:defRPr sz="24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23415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5936C19-F6BA-43D3-ACE3-ECFAAAF2DF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2020-02-18</a:t>
            </a:r>
            <a:endParaRPr lang="en-US"/>
          </a:p>
        </p:txBody>
      </p:sp>
      <p:sp>
        <p:nvSpPr>
          <p:cNvPr id="5" name="Footer Placeholder 4">
            <a:extLst>
              <a:ext uri="{FF2B5EF4-FFF2-40B4-BE49-F238E27FC236}">
                <a16:creationId xmlns:a16="http://schemas.microsoft.com/office/drawing/2014/main" id="{5377B91B-0F0E-443C-ACE4-2139FD5DB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05-418/818 | Spring 2021 | Design of Educational Games</a:t>
            </a:r>
            <a:endParaRPr lang="en-US"/>
          </a:p>
        </p:txBody>
      </p:sp>
      <p:sp>
        <p:nvSpPr>
          <p:cNvPr id="6" name="Slide Number Placeholder 5">
            <a:extLst>
              <a:ext uri="{FF2B5EF4-FFF2-40B4-BE49-F238E27FC236}">
                <a16:creationId xmlns:a16="http://schemas.microsoft.com/office/drawing/2014/main" id="{13B2F1EB-4941-47AB-B00A-FBB8530DBF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96267-9501-4B49-939F-F116B0669874}" type="slidenum">
              <a:rPr lang="en-US" smtClean="0"/>
              <a:t>‹#›</a:t>
            </a:fld>
            <a:endParaRPr lang="en-US"/>
          </a:p>
        </p:txBody>
      </p:sp>
      <p:sp>
        <p:nvSpPr>
          <p:cNvPr id="2" name="Title Placeholder 1">
            <a:extLst>
              <a:ext uri="{FF2B5EF4-FFF2-40B4-BE49-F238E27FC236}">
                <a16:creationId xmlns:a16="http://schemas.microsoft.com/office/drawing/2014/main" id="{4FAF5604-9C2A-4958-91A6-2A1F2DE0C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66066B-685D-429B-9EDD-6E5369DD0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909068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73" r:id="rId5"/>
    <p:sldLayoutId id="2147483669" r:id="rId6"/>
    <p:sldLayoutId id="2147483665" r:id="rId7"/>
    <p:sldLayoutId id="2147483671" r:id="rId8"/>
    <p:sldLayoutId id="2147483666" r:id="rId9"/>
    <p:sldLayoutId id="2147483651" r:id="rId10"/>
    <p:sldLayoutId id="2147483652" r:id="rId11"/>
    <p:sldLayoutId id="2147483667" r:id="rId12"/>
    <p:sldLayoutId id="2147483668" r:id="rId13"/>
    <p:sldLayoutId id="2147483653" r:id="rId14"/>
    <p:sldLayoutId id="2147483654" r:id="rId15"/>
    <p:sldLayoutId id="2147483655" r:id="rId16"/>
    <p:sldLayoutId id="2147483656" r:id="rId17"/>
    <p:sldLayoutId id="2147483657" r:id="rId18"/>
    <p:sldLayoutId id="2147483658" r:id="rId19"/>
    <p:sldLayoutId id="2147483659" r:id="rId20"/>
    <p:sldLayoutId id="2147483662" r:id="rId21"/>
    <p:sldLayoutId id="2147483663" r:id="rId22"/>
    <p:sldLayoutId id="2147483664" r:id="rId23"/>
    <p:sldLayoutId id="2147483674" r:id="rId2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Segoe UI" panose="020B0502040204020203"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egoe UI" panose="020B0502040204020203"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egoe UI" panose="020B050204020402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egoe UI" panose="020B0502040204020203"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egoe UI" panose="020B0502040204020203"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hyperlink" Target="http://commons.wikimedia.org/wiki/File:Fraxinus_excelsior_wood_ray_section_beentree.jpg" TargetMode="External"/><Relationship Id="rId13" Type="http://schemas.openxmlformats.org/officeDocument/2006/relationships/image" Target="../media/image26.jpg"/><Relationship Id="rId3" Type="http://schemas.openxmlformats.org/officeDocument/2006/relationships/image" Target="../media/image20.jpeg"/><Relationship Id="rId7" Type="http://schemas.openxmlformats.org/officeDocument/2006/relationships/image" Target="../media/image23.jpg"/><Relationship Id="rId12" Type="http://schemas.openxmlformats.org/officeDocument/2006/relationships/hyperlink" Target="https://openclipart.org/detail/218124/thermometer"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hyperlink" Target="http://runeman.org/clipart/" TargetMode="External"/><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hyperlink" Target="http://cute-pictures.blogspot.com/2010/12/sun-setting-over-moonlight-night-moon.html" TargetMode="External"/><Relationship Id="rId4" Type="http://schemas.openxmlformats.org/officeDocument/2006/relationships/image" Target="../media/image21.jpeg"/><Relationship Id="rId9" Type="http://schemas.openxmlformats.org/officeDocument/2006/relationships/image" Target="../media/image24.jpeg"/><Relationship Id="rId14" Type="http://schemas.openxmlformats.org/officeDocument/2006/relationships/hyperlink" Target="http://www.publicdomainpictures.net/view-image.php?image=86449&amp;pictur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hyperlink" Target="https://edugames.design/feedback" TargetMode="Externa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4/relationships/chartEx" Target="../charts/chartEx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B78E-2F00-42B7-80D1-D054633F5442}"/>
              </a:ext>
            </a:extLst>
          </p:cNvPr>
          <p:cNvSpPr>
            <a:spLocks noGrp="1"/>
          </p:cNvSpPr>
          <p:nvPr>
            <p:ph type="ctrTitle"/>
          </p:nvPr>
        </p:nvSpPr>
        <p:spPr>
          <a:xfrm>
            <a:off x="1524000" y="1122363"/>
            <a:ext cx="9144000" cy="2387600"/>
          </a:xfrm>
        </p:spPr>
        <p:txBody>
          <a:bodyPr anchor="ctr">
            <a:normAutofit/>
          </a:bodyPr>
          <a:lstStyle/>
          <a:p>
            <a:pPr marL="1379538" indent="-1379538"/>
            <a:r>
              <a:rPr lang="en-US" dirty="0"/>
              <a:t>7</a:t>
            </a:r>
            <a:r>
              <a:rPr lang="en-US" dirty="0" smtClean="0"/>
              <a:t> </a:t>
            </a:r>
            <a:r>
              <a:rPr lang="en-US" dirty="0" smtClean="0"/>
              <a:t>– </a:t>
            </a:r>
            <a:r>
              <a:rPr lang="en-US" dirty="0" smtClean="0"/>
              <a:t>Transfer</a:t>
            </a:r>
            <a:endParaRPr lang="en-US" dirty="0"/>
          </a:p>
        </p:txBody>
      </p:sp>
      <p:sp>
        <p:nvSpPr>
          <p:cNvPr id="3" name="Subtitle 2">
            <a:extLst>
              <a:ext uri="{FF2B5EF4-FFF2-40B4-BE49-F238E27FC236}">
                <a16:creationId xmlns:a16="http://schemas.microsoft.com/office/drawing/2014/main" id="{B314AFE1-85AB-455F-8967-B7BC71A07CB3}"/>
              </a:ext>
            </a:extLst>
          </p:cNvPr>
          <p:cNvSpPr>
            <a:spLocks noGrp="1"/>
          </p:cNvSpPr>
          <p:nvPr>
            <p:ph type="subTitle" idx="1"/>
          </p:nvPr>
        </p:nvSpPr>
        <p:spPr>
          <a:xfrm>
            <a:off x="1524000" y="3602038"/>
            <a:ext cx="9144000" cy="1655762"/>
          </a:xfrm>
        </p:spPr>
        <p:txBody>
          <a:bodyPr>
            <a:normAutofit lnSpcReduction="10000"/>
          </a:bodyPr>
          <a:lstStyle/>
          <a:p>
            <a:r>
              <a:rPr lang="en-US" dirty="0"/>
              <a:t>Design of Educational Games</a:t>
            </a:r>
          </a:p>
          <a:p>
            <a:r>
              <a:rPr lang="en-US" dirty="0"/>
              <a:t>05418/05818 Human-Computer Interaction Institute</a:t>
            </a:r>
          </a:p>
          <a:p>
            <a:endParaRPr lang="en-US" dirty="0"/>
          </a:p>
          <a:p>
            <a:r>
              <a:rPr lang="en-US" dirty="0"/>
              <a:t>Erik Harpstead</a:t>
            </a:r>
          </a:p>
        </p:txBody>
      </p:sp>
    </p:spTree>
    <p:extLst>
      <p:ext uri="{BB962C8B-B14F-4D97-AF65-F5344CB8AC3E}">
        <p14:creationId xmlns:p14="http://schemas.microsoft.com/office/powerpoint/2010/main" val="1109286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1DBE-D6F4-4CD8-89CE-A04CFEEF0911}"/>
              </a:ext>
            </a:extLst>
          </p:cNvPr>
          <p:cNvSpPr>
            <a:spLocks noGrp="1"/>
          </p:cNvSpPr>
          <p:nvPr>
            <p:ph type="title"/>
          </p:nvPr>
        </p:nvSpPr>
        <p:spPr/>
        <p:txBody>
          <a:bodyPr/>
          <a:lstStyle/>
          <a:p>
            <a:r>
              <a:rPr lang="en-US" dirty="0"/>
              <a:t>Common Issues (Learning Goals)</a:t>
            </a:r>
          </a:p>
        </p:txBody>
      </p:sp>
      <p:sp>
        <p:nvSpPr>
          <p:cNvPr id="3" name="Content Placeholder 2">
            <a:extLst>
              <a:ext uri="{FF2B5EF4-FFF2-40B4-BE49-F238E27FC236}">
                <a16:creationId xmlns:a16="http://schemas.microsoft.com/office/drawing/2014/main" id="{2E550927-A797-4D6E-9BCB-B78EAE42659B}"/>
              </a:ext>
            </a:extLst>
          </p:cNvPr>
          <p:cNvSpPr>
            <a:spLocks noGrp="1"/>
          </p:cNvSpPr>
          <p:nvPr>
            <p:ph idx="1"/>
          </p:nvPr>
        </p:nvSpPr>
        <p:spPr/>
        <p:txBody>
          <a:bodyPr>
            <a:normAutofit lnSpcReduction="10000"/>
          </a:bodyPr>
          <a:lstStyle/>
          <a:p>
            <a:pPr marL="0" indent="0">
              <a:buNone/>
            </a:pPr>
            <a:r>
              <a:rPr lang="en-US" dirty="0" smtClean="0"/>
              <a:t>Staying at the high-level subject area for potential learning or transfer</a:t>
            </a:r>
          </a:p>
          <a:p>
            <a:pPr lvl="1"/>
            <a:r>
              <a:rPr lang="en-US" dirty="0" smtClean="0"/>
              <a:t>Try to give at least an example of a more specific concept or skill a player might acquire</a:t>
            </a:r>
          </a:p>
          <a:p>
            <a:pPr marL="0" indent="0">
              <a:spcBef>
                <a:spcPts val="2200"/>
              </a:spcBef>
              <a:buNone/>
            </a:pPr>
            <a:r>
              <a:rPr lang="en-US" dirty="0" smtClean="0"/>
              <a:t>Simply reiterating the developer’s stated goal or what’s entered on the Big List</a:t>
            </a:r>
          </a:p>
          <a:p>
            <a:pPr lvl="1"/>
            <a:r>
              <a:rPr lang="en-US" dirty="0" smtClean="0"/>
              <a:t>Articulate the potential learning as you see it from playing the game</a:t>
            </a:r>
            <a:endParaRPr lang="en-US" dirty="0" smtClean="0"/>
          </a:p>
          <a:p>
            <a:pPr marL="0" indent="0">
              <a:spcBef>
                <a:spcPts val="2200"/>
              </a:spcBef>
              <a:buNone/>
            </a:pPr>
            <a:r>
              <a:rPr lang="en-US" dirty="0" smtClean="0"/>
              <a:t>Saying </a:t>
            </a:r>
            <a:r>
              <a:rPr lang="en-US" dirty="0"/>
              <a:t>that a game requires no prior knowledge</a:t>
            </a:r>
          </a:p>
          <a:p>
            <a:pPr lvl="1"/>
            <a:r>
              <a:rPr lang="en-US" dirty="0"/>
              <a:t>There is almost always something even if its just the language the game uses or how to work the </a:t>
            </a:r>
            <a:r>
              <a:rPr lang="en-US" dirty="0" smtClean="0"/>
              <a:t>interface</a:t>
            </a:r>
            <a:endParaRPr lang="en-US" dirty="0"/>
          </a:p>
        </p:txBody>
      </p:sp>
      <p:sp>
        <p:nvSpPr>
          <p:cNvPr id="4" name="Date Placeholder 3">
            <a:extLst>
              <a:ext uri="{FF2B5EF4-FFF2-40B4-BE49-F238E27FC236}">
                <a16:creationId xmlns:a16="http://schemas.microsoft.com/office/drawing/2014/main" id="{7BEECB68-221F-4BCE-80E9-3874D8B27790}"/>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940B22C4-E098-4C07-BEBA-2B7969E39634}"/>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EB87359D-FE90-4AE9-893F-88E8ED39755A}"/>
              </a:ext>
            </a:extLst>
          </p:cNvPr>
          <p:cNvSpPr>
            <a:spLocks noGrp="1"/>
          </p:cNvSpPr>
          <p:nvPr>
            <p:ph type="sldNum" sz="quarter" idx="12"/>
          </p:nvPr>
        </p:nvSpPr>
        <p:spPr/>
        <p:txBody>
          <a:bodyPr/>
          <a:lstStyle/>
          <a:p>
            <a:fld id="{4BE96267-9501-4B49-939F-F116B0669874}" type="slidenum">
              <a:rPr lang="en-US" smtClean="0"/>
              <a:t>10</a:t>
            </a:fld>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64661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1DBE-D6F4-4CD8-89CE-A04CFEEF0911}"/>
              </a:ext>
            </a:extLst>
          </p:cNvPr>
          <p:cNvSpPr>
            <a:spLocks noGrp="1"/>
          </p:cNvSpPr>
          <p:nvPr>
            <p:ph type="title"/>
          </p:nvPr>
        </p:nvSpPr>
        <p:spPr/>
        <p:txBody>
          <a:bodyPr/>
          <a:lstStyle/>
          <a:p>
            <a:r>
              <a:rPr lang="en-US" dirty="0"/>
              <a:t>Common Issues (Game </a:t>
            </a:r>
            <a:r>
              <a:rPr lang="en-US" dirty="0" smtClean="0"/>
              <a:t>Elements)</a:t>
            </a:r>
            <a:endParaRPr lang="en-US" dirty="0"/>
          </a:p>
        </p:txBody>
      </p:sp>
      <p:sp>
        <p:nvSpPr>
          <p:cNvPr id="3" name="Content Placeholder 2">
            <a:extLst>
              <a:ext uri="{FF2B5EF4-FFF2-40B4-BE49-F238E27FC236}">
                <a16:creationId xmlns:a16="http://schemas.microsoft.com/office/drawing/2014/main" id="{2E550927-A797-4D6E-9BCB-B78EAE42659B}"/>
              </a:ext>
            </a:extLst>
          </p:cNvPr>
          <p:cNvSpPr>
            <a:spLocks noGrp="1"/>
          </p:cNvSpPr>
          <p:nvPr>
            <p:ph idx="1"/>
          </p:nvPr>
        </p:nvSpPr>
        <p:spPr/>
        <p:txBody>
          <a:bodyPr/>
          <a:lstStyle/>
          <a:p>
            <a:pPr marL="0" indent="0">
              <a:buNone/>
            </a:pPr>
            <a:r>
              <a:rPr lang="en-US" dirty="0" smtClean="0"/>
              <a:t>Not tying Game Elements together</a:t>
            </a:r>
            <a:endParaRPr lang="en-US" dirty="0"/>
          </a:p>
          <a:p>
            <a:pPr lvl="1">
              <a:buFont typeface="Segoe UI" panose="020B0502040204020203" pitchFamily="34" charset="0"/>
              <a:buChar char="–"/>
            </a:pPr>
            <a:r>
              <a:rPr lang="en-US" dirty="0" smtClean="0"/>
              <a:t>A </a:t>
            </a:r>
            <a:r>
              <a:rPr lang="en-US" dirty="0"/>
              <a:t>lot of people described a personal narrative of what the game was like the first time they played </a:t>
            </a:r>
            <a:r>
              <a:rPr lang="en-US" dirty="0" smtClean="0"/>
              <a:t>it</a:t>
            </a:r>
          </a:p>
          <a:p>
            <a:pPr lvl="1">
              <a:buFont typeface="Segoe UI" panose="020B0502040204020203" pitchFamily="34" charset="0"/>
              <a:buChar char="–"/>
            </a:pPr>
            <a:r>
              <a:rPr lang="en-US" dirty="0" smtClean="0"/>
              <a:t>I want to see how you’re thinking about how mechanics and systems giving rise to interesting gameplay</a:t>
            </a:r>
          </a:p>
          <a:p>
            <a:pPr marL="0" indent="0">
              <a:spcBef>
                <a:spcPts val="2200"/>
              </a:spcBef>
              <a:buNone/>
            </a:pPr>
            <a:r>
              <a:rPr lang="en-US" dirty="0" smtClean="0"/>
              <a:t>Not mentioning player experience</a:t>
            </a:r>
          </a:p>
          <a:p>
            <a:pPr lvl="1"/>
            <a:r>
              <a:rPr lang="en-US" dirty="0" smtClean="0"/>
              <a:t>What does it feel like playing the game?</a:t>
            </a:r>
          </a:p>
          <a:p>
            <a:pPr lvl="1"/>
            <a:r>
              <a:rPr lang="en-US" dirty="0" smtClean="0"/>
              <a:t>Can you envision how someone else might feel differently than you?</a:t>
            </a:r>
            <a:endParaRPr lang="en-US" dirty="0"/>
          </a:p>
        </p:txBody>
      </p:sp>
      <p:sp>
        <p:nvSpPr>
          <p:cNvPr id="4" name="Date Placeholder 3">
            <a:extLst>
              <a:ext uri="{FF2B5EF4-FFF2-40B4-BE49-F238E27FC236}">
                <a16:creationId xmlns:a16="http://schemas.microsoft.com/office/drawing/2014/main" id="{7BEECB68-221F-4BCE-80E9-3874D8B27790}"/>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940B22C4-E098-4C07-BEBA-2B7969E39634}"/>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EB87359D-FE90-4AE9-893F-88E8ED39755A}"/>
              </a:ext>
            </a:extLst>
          </p:cNvPr>
          <p:cNvSpPr>
            <a:spLocks noGrp="1"/>
          </p:cNvSpPr>
          <p:nvPr>
            <p:ph type="sldNum" sz="quarter" idx="12"/>
          </p:nvPr>
        </p:nvSpPr>
        <p:spPr/>
        <p:txBody>
          <a:bodyPr/>
          <a:lstStyle/>
          <a:p>
            <a:fld id="{4BE96267-9501-4B49-939F-F116B0669874}" type="slidenum">
              <a:rPr lang="en-US" smtClean="0"/>
              <a:t>11</a:t>
            </a:fld>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74831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1DBE-D6F4-4CD8-89CE-A04CFEEF0911}"/>
              </a:ext>
            </a:extLst>
          </p:cNvPr>
          <p:cNvSpPr>
            <a:spLocks noGrp="1"/>
          </p:cNvSpPr>
          <p:nvPr>
            <p:ph type="title"/>
          </p:nvPr>
        </p:nvSpPr>
        <p:spPr/>
        <p:txBody>
          <a:bodyPr/>
          <a:lstStyle/>
          <a:p>
            <a:r>
              <a:rPr lang="en-US" dirty="0"/>
              <a:t>Common Issues (Principles)</a:t>
            </a:r>
          </a:p>
        </p:txBody>
      </p:sp>
      <p:sp>
        <p:nvSpPr>
          <p:cNvPr id="3" name="Content Placeholder 2">
            <a:extLst>
              <a:ext uri="{FF2B5EF4-FFF2-40B4-BE49-F238E27FC236}">
                <a16:creationId xmlns:a16="http://schemas.microsoft.com/office/drawing/2014/main" id="{2E550927-A797-4D6E-9BCB-B78EAE42659B}"/>
              </a:ext>
            </a:extLst>
          </p:cNvPr>
          <p:cNvSpPr>
            <a:spLocks noGrp="1"/>
          </p:cNvSpPr>
          <p:nvPr>
            <p:ph idx="1"/>
          </p:nvPr>
        </p:nvSpPr>
        <p:spPr/>
        <p:txBody>
          <a:bodyPr>
            <a:normAutofit/>
          </a:bodyPr>
          <a:lstStyle/>
          <a:p>
            <a:pPr marL="0" indent="0">
              <a:buNone/>
            </a:pPr>
            <a:r>
              <a:rPr lang="en-US" dirty="0" smtClean="0"/>
              <a:t>The </a:t>
            </a:r>
            <a:r>
              <a:rPr lang="en-US" dirty="0"/>
              <a:t>principle needs to be in the space of the instructional content</a:t>
            </a:r>
          </a:p>
          <a:p>
            <a:pPr lvl="1"/>
            <a:r>
              <a:rPr lang="en-US" dirty="0"/>
              <a:t>Ex, many games have aspects of variability but is that variability relevant to the instructional domain?</a:t>
            </a:r>
          </a:p>
          <a:p>
            <a:endParaRPr lang="en-US" dirty="0"/>
          </a:p>
        </p:txBody>
      </p:sp>
      <p:sp>
        <p:nvSpPr>
          <p:cNvPr id="4" name="Date Placeholder 3">
            <a:extLst>
              <a:ext uri="{FF2B5EF4-FFF2-40B4-BE49-F238E27FC236}">
                <a16:creationId xmlns:a16="http://schemas.microsoft.com/office/drawing/2014/main" id="{7BEECB68-221F-4BCE-80E9-3874D8B27790}"/>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940B22C4-E098-4C07-BEBA-2B7969E39634}"/>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EB87359D-FE90-4AE9-893F-88E8ED39755A}"/>
              </a:ext>
            </a:extLst>
          </p:cNvPr>
          <p:cNvSpPr>
            <a:spLocks noGrp="1"/>
          </p:cNvSpPr>
          <p:nvPr>
            <p:ph type="sldNum" sz="quarter" idx="12"/>
          </p:nvPr>
        </p:nvSpPr>
        <p:spPr/>
        <p:txBody>
          <a:bodyPr/>
          <a:lstStyle/>
          <a:p>
            <a:fld id="{4BE96267-9501-4B49-939F-F116B0669874}" type="slidenum">
              <a:rPr lang="en-US" smtClean="0"/>
              <a:t>12</a:t>
            </a:fld>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25407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1DBE-D6F4-4CD8-89CE-A04CFEEF0911}"/>
              </a:ext>
            </a:extLst>
          </p:cNvPr>
          <p:cNvSpPr>
            <a:spLocks noGrp="1"/>
          </p:cNvSpPr>
          <p:nvPr>
            <p:ph type="title"/>
          </p:nvPr>
        </p:nvSpPr>
        <p:spPr/>
        <p:txBody>
          <a:bodyPr/>
          <a:lstStyle/>
          <a:p>
            <a:r>
              <a:rPr lang="en-US" dirty="0" smtClean="0"/>
              <a:t>Feedback principles</a:t>
            </a:r>
            <a:endParaRPr lang="en-US" dirty="0"/>
          </a:p>
        </p:txBody>
      </p:sp>
      <p:sp>
        <p:nvSpPr>
          <p:cNvPr id="9" name="Content Placeholder 8"/>
          <p:cNvSpPr>
            <a:spLocks noGrp="1"/>
          </p:cNvSpPr>
          <p:nvPr>
            <p:ph sz="half" idx="1"/>
          </p:nvPr>
        </p:nvSpPr>
        <p:spPr/>
        <p:txBody>
          <a:bodyPr>
            <a:normAutofit lnSpcReduction="10000"/>
          </a:bodyPr>
          <a:lstStyle/>
          <a:p>
            <a:pPr marL="0" indent="0">
              <a:buNone/>
            </a:pPr>
            <a:r>
              <a:rPr lang="en-US" dirty="0" smtClean="0"/>
              <a:t>* Actually pretty good so far but I see this often</a:t>
            </a:r>
          </a:p>
          <a:p>
            <a:pPr marL="0" indent="0">
              <a:buNone/>
            </a:pPr>
            <a:endParaRPr lang="en-US" dirty="0" smtClean="0"/>
          </a:p>
          <a:p>
            <a:r>
              <a:rPr lang="en-US" b="1" u="sng" dirty="0">
                <a:solidFill>
                  <a:schemeClr val="accent4"/>
                </a:solidFill>
              </a:rPr>
              <a:t>Immediate</a:t>
            </a:r>
            <a:r>
              <a:rPr lang="en-US" dirty="0"/>
              <a:t> feedback on </a:t>
            </a:r>
            <a:r>
              <a:rPr lang="en-US" b="1" u="sng" dirty="0">
                <a:solidFill>
                  <a:schemeClr val="accent4"/>
                </a:solidFill>
              </a:rPr>
              <a:t>Errors</a:t>
            </a:r>
            <a:r>
              <a:rPr lang="en-US" dirty="0"/>
              <a:t> &gt; delayed feedback</a:t>
            </a:r>
          </a:p>
          <a:p>
            <a:r>
              <a:rPr lang="en-US" dirty="0" smtClean="0"/>
              <a:t>Programming tasks are </a:t>
            </a:r>
            <a:r>
              <a:rPr lang="en-US" b="1" dirty="0" smtClean="0"/>
              <a:t>NOT</a:t>
            </a:r>
            <a:r>
              <a:rPr lang="en-US" dirty="0" smtClean="0"/>
              <a:t> examples of immediate feedback! They are delayed </a:t>
            </a:r>
            <a:r>
              <a:rPr lang="en-US" dirty="0"/>
              <a:t>on-demand </a:t>
            </a:r>
            <a:r>
              <a:rPr lang="en-US" dirty="0" smtClean="0"/>
              <a:t>feedback</a:t>
            </a:r>
          </a:p>
          <a:p>
            <a:r>
              <a:rPr lang="en-US" dirty="0" smtClean="0"/>
              <a:t>Debugging wouldn’t be a skill if programming feedback was immediate</a:t>
            </a:r>
            <a:endParaRPr lang="en-US" dirty="0"/>
          </a:p>
          <a:p>
            <a:pPr lvl="1"/>
            <a:endParaRPr lang="en-US" dirty="0" smtClean="0"/>
          </a:p>
          <a:p>
            <a:pPr lvl="1"/>
            <a:endParaRPr lang="en-US" dirty="0"/>
          </a:p>
        </p:txBody>
      </p:sp>
      <p:sp>
        <p:nvSpPr>
          <p:cNvPr id="10" name="Content Placeholder 9"/>
          <p:cNvSpPr>
            <a:spLocks noGrp="1"/>
          </p:cNvSpPr>
          <p:nvPr>
            <p:ph sz="half" idx="2"/>
          </p:nvPr>
        </p:nvSpPr>
        <p:spPr/>
        <p:txBody>
          <a:bodyPr>
            <a:normAutofit lnSpcReduction="10000"/>
          </a:bodyPr>
          <a:lstStyle/>
          <a:p>
            <a:endParaRPr lang="en-US"/>
          </a:p>
        </p:txBody>
      </p:sp>
      <p:sp>
        <p:nvSpPr>
          <p:cNvPr id="4" name="Date Placeholder 3">
            <a:extLst>
              <a:ext uri="{FF2B5EF4-FFF2-40B4-BE49-F238E27FC236}">
                <a16:creationId xmlns:a16="http://schemas.microsoft.com/office/drawing/2014/main" id="{7BEECB68-221F-4BCE-80E9-3874D8B27790}"/>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940B22C4-E098-4C07-BEBA-2B7969E39634}"/>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EB87359D-FE90-4AE9-893F-88E8ED39755A}"/>
              </a:ext>
            </a:extLst>
          </p:cNvPr>
          <p:cNvSpPr>
            <a:spLocks noGrp="1"/>
          </p:cNvSpPr>
          <p:nvPr>
            <p:ph type="sldNum" sz="quarter" idx="12"/>
          </p:nvPr>
        </p:nvSpPr>
        <p:spPr/>
        <p:txBody>
          <a:bodyPr/>
          <a:lstStyle/>
          <a:p>
            <a:fld id="{4BE96267-9501-4B49-939F-F116B0669874}" type="slidenum">
              <a:rPr lang="en-US" smtClean="0"/>
              <a:t>13</a:t>
            </a:fld>
            <a:endParaRPr lang="en-US"/>
          </a:p>
        </p:txBody>
      </p:sp>
      <p:pic>
        <p:nvPicPr>
          <p:cNvPr id="11" name="Picture 10"/>
          <p:cNvPicPr>
            <a:picLocks noChangeAspect="1"/>
          </p:cNvPicPr>
          <p:nvPr/>
        </p:nvPicPr>
        <p:blipFill>
          <a:blip r:embed="rId2"/>
          <a:stretch>
            <a:fillRect/>
          </a:stretch>
        </p:blipFill>
        <p:spPr>
          <a:xfrm>
            <a:off x="8396588" y="1240971"/>
            <a:ext cx="2185344" cy="2952596"/>
          </a:xfrm>
          <a:prstGeom prst="rect">
            <a:avLst/>
          </a:prstGeom>
        </p:spPr>
      </p:pic>
      <p:pic>
        <p:nvPicPr>
          <p:cNvPr id="12" name="Picture 11"/>
          <p:cNvPicPr>
            <a:picLocks noChangeAspect="1"/>
          </p:cNvPicPr>
          <p:nvPr/>
        </p:nvPicPr>
        <p:blipFill>
          <a:blip r:embed="rId3"/>
          <a:stretch>
            <a:fillRect/>
          </a:stretch>
        </p:blipFill>
        <p:spPr>
          <a:xfrm>
            <a:off x="9890365" y="3232590"/>
            <a:ext cx="2020605" cy="2782140"/>
          </a:xfrm>
          <a:prstGeom prst="rect">
            <a:avLst/>
          </a:prstGeom>
        </p:spPr>
      </p:pic>
    </p:spTree>
    <p:extLst>
      <p:ext uri="{BB962C8B-B14F-4D97-AF65-F5344CB8AC3E}">
        <p14:creationId xmlns:p14="http://schemas.microsoft.com/office/powerpoint/2010/main" val="1367969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1DBE-D6F4-4CD8-89CE-A04CFEEF0911}"/>
              </a:ext>
            </a:extLst>
          </p:cNvPr>
          <p:cNvSpPr>
            <a:spLocks noGrp="1"/>
          </p:cNvSpPr>
          <p:nvPr>
            <p:ph type="title"/>
          </p:nvPr>
        </p:nvSpPr>
        <p:spPr/>
        <p:txBody>
          <a:bodyPr/>
          <a:lstStyle/>
          <a:p>
            <a:r>
              <a:rPr lang="en-US" dirty="0" err="1" smtClean="0"/>
              <a:t>Pretraining</a:t>
            </a:r>
            <a:r>
              <a:rPr lang="en-US" dirty="0" smtClean="0"/>
              <a:t> and Activate Preconceptions  vs Spacing</a:t>
            </a:r>
            <a:endParaRPr lang="en-US" dirty="0"/>
          </a:p>
        </p:txBody>
      </p:sp>
      <p:pic>
        <p:nvPicPr>
          <p:cNvPr id="7" name="Content Placeholder 6"/>
          <p:cNvPicPr>
            <a:picLocks noGrp="1" noChangeAspect="1"/>
          </p:cNvPicPr>
          <p:nvPr>
            <p:ph sz="half" idx="1"/>
          </p:nvPr>
        </p:nvPicPr>
        <p:blipFill>
          <a:blip r:embed="rId2"/>
          <a:stretch>
            <a:fillRect/>
          </a:stretch>
        </p:blipFill>
        <p:spPr>
          <a:xfrm>
            <a:off x="455644" y="1690688"/>
            <a:ext cx="1662405" cy="2316534"/>
          </a:xfrm>
          <a:prstGeom prst="rect">
            <a:avLst/>
          </a:prstGeom>
        </p:spPr>
      </p:pic>
      <p:sp>
        <p:nvSpPr>
          <p:cNvPr id="3" name="Content Placeholder 2"/>
          <p:cNvSpPr>
            <a:spLocks noGrp="1"/>
          </p:cNvSpPr>
          <p:nvPr>
            <p:ph sz="half" idx="2"/>
          </p:nvPr>
        </p:nvSpPr>
        <p:spPr/>
        <p:txBody>
          <a:bodyPr>
            <a:normAutofit/>
          </a:bodyPr>
          <a:lstStyle/>
          <a:p>
            <a:r>
              <a:rPr lang="en-US" dirty="0" smtClean="0"/>
              <a:t>Many mentioned pre-training or activating </a:t>
            </a:r>
            <a:r>
              <a:rPr lang="en-US" dirty="0" err="1" smtClean="0"/>
              <a:t>preconcetions</a:t>
            </a:r>
            <a:r>
              <a:rPr lang="en-US" dirty="0" smtClean="0"/>
              <a:t> in cases where games reviewed or incorporated older content</a:t>
            </a:r>
          </a:p>
          <a:p>
            <a:r>
              <a:rPr lang="en-US" dirty="0" smtClean="0"/>
              <a:t>This is more an example of the spacing principle</a:t>
            </a:r>
          </a:p>
          <a:p>
            <a:r>
              <a:rPr lang="en-US" dirty="0" err="1" smtClean="0"/>
              <a:t>Pretraining</a:t>
            </a:r>
            <a:r>
              <a:rPr lang="en-US" dirty="0" smtClean="0"/>
              <a:t> is about practice prerequisite skills before doing a real task</a:t>
            </a:r>
          </a:p>
          <a:p>
            <a:r>
              <a:rPr lang="en-US" dirty="0" smtClean="0"/>
              <a:t>Activating preconceptions is about recalling current understanding of a thing before dealing with it in more depth</a:t>
            </a:r>
          </a:p>
        </p:txBody>
      </p:sp>
      <p:sp>
        <p:nvSpPr>
          <p:cNvPr id="4" name="Date Placeholder 3">
            <a:extLst>
              <a:ext uri="{FF2B5EF4-FFF2-40B4-BE49-F238E27FC236}">
                <a16:creationId xmlns:a16="http://schemas.microsoft.com/office/drawing/2014/main" id="{7BEECB68-221F-4BCE-80E9-3874D8B27790}"/>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940B22C4-E098-4C07-BEBA-2B7969E39634}"/>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EB87359D-FE90-4AE9-893F-88E8ED39755A}"/>
              </a:ext>
            </a:extLst>
          </p:cNvPr>
          <p:cNvSpPr>
            <a:spLocks noGrp="1"/>
          </p:cNvSpPr>
          <p:nvPr>
            <p:ph type="sldNum" sz="quarter" idx="12"/>
          </p:nvPr>
        </p:nvSpPr>
        <p:spPr/>
        <p:txBody>
          <a:bodyPr/>
          <a:lstStyle/>
          <a:p>
            <a:fld id="{4BE96267-9501-4B49-939F-F116B0669874}" type="slidenum">
              <a:rPr lang="en-US" smtClean="0"/>
              <a:t>14</a:t>
            </a:fld>
            <a:endParaRPr lang="en-US"/>
          </a:p>
        </p:txBody>
      </p:sp>
      <p:pic>
        <p:nvPicPr>
          <p:cNvPr id="13" name="Picture 12"/>
          <p:cNvPicPr>
            <a:picLocks noChangeAspect="1"/>
          </p:cNvPicPr>
          <p:nvPr/>
        </p:nvPicPr>
        <p:blipFill>
          <a:blip r:embed="rId3"/>
          <a:stretch>
            <a:fillRect/>
          </a:stretch>
        </p:blipFill>
        <p:spPr>
          <a:xfrm>
            <a:off x="2118049" y="1815161"/>
            <a:ext cx="1679413" cy="2332518"/>
          </a:xfrm>
          <a:prstGeom prst="rect">
            <a:avLst/>
          </a:prstGeom>
        </p:spPr>
      </p:pic>
      <p:pic>
        <p:nvPicPr>
          <p:cNvPr id="8" name="Picture 7"/>
          <p:cNvPicPr>
            <a:picLocks noChangeAspect="1"/>
          </p:cNvPicPr>
          <p:nvPr/>
        </p:nvPicPr>
        <p:blipFill>
          <a:blip r:embed="rId4"/>
          <a:stretch>
            <a:fillRect/>
          </a:stretch>
        </p:blipFill>
        <p:spPr>
          <a:xfrm>
            <a:off x="1005322" y="3621640"/>
            <a:ext cx="1931488" cy="2659990"/>
          </a:xfrm>
          <a:prstGeom prst="rect">
            <a:avLst/>
          </a:prstGeom>
        </p:spPr>
      </p:pic>
    </p:spTree>
    <p:extLst>
      <p:ext uri="{BB962C8B-B14F-4D97-AF65-F5344CB8AC3E}">
        <p14:creationId xmlns:p14="http://schemas.microsoft.com/office/powerpoint/2010/main" val="2403169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8E8C142-87D9-487B-9EB8-63C715D0405B}"/>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67C35C51-85DA-43EE-88FD-B0EE9EBC7CFF}"/>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6A904F94-4107-4A46-88F1-115198E6121F}"/>
              </a:ext>
            </a:extLst>
          </p:cNvPr>
          <p:cNvSpPr>
            <a:spLocks noGrp="1"/>
          </p:cNvSpPr>
          <p:nvPr>
            <p:ph type="sldNum" sz="quarter" idx="12"/>
          </p:nvPr>
        </p:nvSpPr>
        <p:spPr/>
        <p:txBody>
          <a:bodyPr/>
          <a:lstStyle/>
          <a:p>
            <a:fld id="{4BE96267-9501-4B49-939F-F116B0669874}" type="slidenum">
              <a:rPr lang="en-US" smtClean="0"/>
              <a:t>15</a:t>
            </a:fld>
            <a:endParaRPr lang="en-US"/>
          </a:p>
        </p:txBody>
      </p:sp>
      <p:pic>
        <p:nvPicPr>
          <p:cNvPr id="7" name="Picture 4" descr="Image result for mario question block">
            <a:extLst>
              <a:ext uri="{FF2B5EF4-FFF2-40B4-BE49-F238E27FC236}">
                <a16:creationId xmlns:a16="http://schemas.microsoft.com/office/drawing/2014/main" id="{5E1515CC-5515-46BA-911E-AA9B5E33DC3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917950" y="1253331"/>
            <a:ext cx="43561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332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140DEF-48C0-46D1-A7F5-1B86CCD0E074}"/>
              </a:ext>
            </a:extLst>
          </p:cNvPr>
          <p:cNvSpPr>
            <a:spLocks noGrp="1"/>
          </p:cNvSpPr>
          <p:nvPr>
            <p:ph type="ctrTitle"/>
          </p:nvPr>
        </p:nvSpPr>
        <p:spPr/>
        <p:txBody>
          <a:bodyPr/>
          <a:lstStyle/>
          <a:p>
            <a:r>
              <a:rPr lang="en-US" dirty="0"/>
              <a:t>The Story of Transfer</a:t>
            </a:r>
          </a:p>
        </p:txBody>
      </p:sp>
      <p:sp>
        <p:nvSpPr>
          <p:cNvPr id="4" name="Date Placeholder 3">
            <a:extLst>
              <a:ext uri="{FF2B5EF4-FFF2-40B4-BE49-F238E27FC236}">
                <a16:creationId xmlns:a16="http://schemas.microsoft.com/office/drawing/2014/main" id="{B8861373-2B2C-4BC9-A30B-B5DFCDD3E2B8}"/>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49EDD9E5-7075-4581-AE03-C6469ACF35C4}"/>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F4433C60-28E7-44B4-B0FC-D32CEB4104F7}"/>
              </a:ext>
            </a:extLst>
          </p:cNvPr>
          <p:cNvSpPr>
            <a:spLocks noGrp="1"/>
          </p:cNvSpPr>
          <p:nvPr>
            <p:ph type="sldNum" sz="quarter" idx="12"/>
          </p:nvPr>
        </p:nvSpPr>
        <p:spPr/>
        <p:txBody>
          <a:bodyPr/>
          <a:lstStyle/>
          <a:p>
            <a:fld id="{4BE96267-9501-4B49-939F-F116B0669874}" type="slidenum">
              <a:rPr lang="en-US" smtClean="0"/>
              <a:t>16</a:t>
            </a:fld>
            <a:endParaRPr lang="en-US"/>
          </a:p>
        </p:txBody>
      </p:sp>
    </p:spTree>
    <p:extLst>
      <p:ext uri="{BB962C8B-B14F-4D97-AF65-F5344CB8AC3E}">
        <p14:creationId xmlns:p14="http://schemas.microsoft.com/office/powerpoint/2010/main" val="1671092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D14E0C34-AD9B-4331-856E-58399F909470}"/>
              </a:ext>
            </a:extLst>
          </p:cNvPr>
          <p:cNvSpPr>
            <a:spLocks noGrp="1"/>
          </p:cNvSpPr>
          <p:nvPr>
            <p:ph type="title"/>
          </p:nvPr>
        </p:nvSpPr>
        <p:spPr/>
        <p:txBody>
          <a:bodyPr/>
          <a:lstStyle/>
          <a:p>
            <a:r>
              <a:rPr lang="en-US" altLang="en-US"/>
              <a:t>What makes a game educational?</a:t>
            </a:r>
          </a:p>
        </p:txBody>
      </p:sp>
      <p:sp>
        <p:nvSpPr>
          <p:cNvPr id="97282" name="Content Placeholder 2">
            <a:extLst>
              <a:ext uri="{FF2B5EF4-FFF2-40B4-BE49-F238E27FC236}">
                <a16:creationId xmlns:a16="http://schemas.microsoft.com/office/drawing/2014/main" id="{461A1FDE-320C-444F-A857-02E6BBBFF3AA}"/>
              </a:ext>
            </a:extLst>
          </p:cNvPr>
          <p:cNvSpPr>
            <a:spLocks noGrp="1"/>
          </p:cNvSpPr>
          <p:nvPr>
            <p:ph idx="1"/>
          </p:nvPr>
        </p:nvSpPr>
        <p:spPr/>
        <p:txBody>
          <a:bodyPr>
            <a:normAutofit fontScale="92500" lnSpcReduction="10000"/>
          </a:bodyPr>
          <a:lstStyle/>
          <a:p>
            <a:r>
              <a:rPr lang="en-US" altLang="en-US" dirty="0"/>
              <a:t>Learning that </a:t>
            </a:r>
            <a:r>
              <a:rPr lang="en-US" altLang="en-US" i="1" dirty="0">
                <a:solidFill>
                  <a:schemeClr val="accent2"/>
                </a:solidFill>
              </a:rPr>
              <a:t>transfers out of the game </a:t>
            </a:r>
            <a:r>
              <a:rPr lang="en-US" altLang="en-US" dirty="0"/>
              <a:t>and game context into “real life”</a:t>
            </a:r>
          </a:p>
          <a:p>
            <a:pPr lvl="1"/>
            <a:r>
              <a:rPr lang="en-US" altLang="en-US" dirty="0"/>
              <a:t>New skills/concepts/competencies/abilities/ dispositions that help in important situations</a:t>
            </a:r>
          </a:p>
          <a:p>
            <a:r>
              <a:rPr lang="en-US" altLang="en-US" dirty="0"/>
              <a:t>Ideally, there is some predictability as to what you will learn</a:t>
            </a:r>
          </a:p>
          <a:p>
            <a:pPr lvl="1"/>
            <a:r>
              <a:rPr lang="en-US" altLang="en-US" dirty="0"/>
              <a:t>I.e., the game </a:t>
            </a:r>
            <a:r>
              <a:rPr lang="en-US" altLang="en-US" i="1" dirty="0">
                <a:solidFill>
                  <a:schemeClr val="accent1"/>
                </a:solidFill>
              </a:rPr>
              <a:t>effectively</a:t>
            </a:r>
            <a:r>
              <a:rPr lang="en-US" altLang="en-US" dirty="0"/>
              <a:t> supports learning for a wide range of learners</a:t>
            </a:r>
          </a:p>
          <a:p>
            <a:r>
              <a:rPr lang="en-US" altLang="en-US" dirty="0"/>
              <a:t>Ideally, the learning is </a:t>
            </a:r>
            <a:r>
              <a:rPr lang="en-US" altLang="en-US" i="1" dirty="0">
                <a:solidFill>
                  <a:schemeClr val="accent1"/>
                </a:solidFill>
              </a:rPr>
              <a:t>efficient</a:t>
            </a:r>
          </a:p>
          <a:p>
            <a:pPr lvl="1"/>
            <a:r>
              <a:rPr lang="en-US" altLang="en-US" dirty="0"/>
              <a:t>Since time, as always, is a scarce resource</a:t>
            </a:r>
          </a:p>
          <a:p>
            <a:r>
              <a:rPr lang="en-US" altLang="en-US" dirty="0"/>
              <a:t>Ideally, the learning is </a:t>
            </a:r>
            <a:r>
              <a:rPr lang="en-US" altLang="en-US" i="1" dirty="0">
                <a:solidFill>
                  <a:schemeClr val="accent1"/>
                </a:solidFill>
              </a:rPr>
              <a:t>robust</a:t>
            </a:r>
          </a:p>
          <a:p>
            <a:pPr lvl="1"/>
            <a:r>
              <a:rPr lang="en-US" altLang="en-US" dirty="0"/>
              <a:t>I.e., it lasts, can be applied in new situations, and perhaps even, helps future learning</a:t>
            </a:r>
          </a:p>
          <a:p>
            <a:endParaRPr lang="en-US" altLang="en-US" dirty="0"/>
          </a:p>
        </p:txBody>
      </p:sp>
      <p:sp>
        <p:nvSpPr>
          <p:cNvPr id="2" name="Date Placeholder 1">
            <a:extLst>
              <a:ext uri="{FF2B5EF4-FFF2-40B4-BE49-F238E27FC236}">
                <a16:creationId xmlns:a16="http://schemas.microsoft.com/office/drawing/2014/main" id="{E6D4A34C-A916-4326-87AF-0BEE94388AE5}"/>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90B72621-7C86-482C-A055-0562A13E34EF}"/>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242266D4-3D21-49F1-B373-784E72FB5249}"/>
              </a:ext>
            </a:extLst>
          </p:cNvPr>
          <p:cNvSpPr>
            <a:spLocks noGrp="1"/>
          </p:cNvSpPr>
          <p:nvPr>
            <p:ph type="sldNum" sz="quarter" idx="12"/>
          </p:nvPr>
        </p:nvSpPr>
        <p:spPr/>
        <p:txBody>
          <a:bodyPr/>
          <a:lstStyle/>
          <a:p>
            <a:fld id="{4BE96267-9501-4B49-939F-F116B0669874}" type="slidenum">
              <a:rPr lang="en-US" smtClean="0"/>
              <a:t>17</a:t>
            </a:fld>
            <a:endParaRPr lang="en-US"/>
          </a:p>
        </p:txBody>
      </p:sp>
      <p:sp>
        <p:nvSpPr>
          <p:cNvPr id="5" name="Text Placeholder 4"/>
          <p:cNvSpPr>
            <a:spLocks noGrp="1"/>
          </p:cNvSpPr>
          <p:nvPr>
            <p:ph type="body" sz="quarter" idx="13"/>
          </p:nvPr>
        </p:nvSpPr>
        <p:spPr/>
        <p:txBody>
          <a:bodyPr/>
          <a:lstStyle/>
          <a:p>
            <a:endParaRPr lang="en-US"/>
          </a:p>
        </p:txBody>
      </p:sp>
      <p:sp>
        <p:nvSpPr>
          <p:cNvPr id="7" name="Rectangle 6">
            <a:extLst>
              <a:ext uri="{FF2B5EF4-FFF2-40B4-BE49-F238E27FC236}">
                <a16:creationId xmlns:a16="http://schemas.microsoft.com/office/drawing/2014/main" id="{FBE733FC-B7C0-4E7A-90B6-70295B64571C}"/>
              </a:ext>
            </a:extLst>
          </p:cNvPr>
          <p:cNvSpPr/>
          <p:nvPr/>
        </p:nvSpPr>
        <p:spPr bwMode="auto">
          <a:xfrm>
            <a:off x="838200" y="1690688"/>
            <a:ext cx="10134600" cy="1565468"/>
          </a:xfrm>
          <a:prstGeom prst="rect">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09" charset="0"/>
            </a:endParaRPr>
          </a:p>
        </p:txBody>
      </p:sp>
    </p:spTree>
    <p:extLst>
      <p:ext uri="{BB962C8B-B14F-4D97-AF65-F5344CB8AC3E}">
        <p14:creationId xmlns:p14="http://schemas.microsoft.com/office/powerpoint/2010/main" val="414907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Objectives</a:t>
            </a:r>
          </a:p>
        </p:txBody>
      </p:sp>
      <p:sp>
        <p:nvSpPr>
          <p:cNvPr id="3" name="Content Placeholder 2"/>
          <p:cNvSpPr>
            <a:spLocks noGrp="1"/>
          </p:cNvSpPr>
          <p:nvPr>
            <p:ph idx="1"/>
          </p:nvPr>
        </p:nvSpPr>
        <p:spPr/>
        <p:txBody>
          <a:bodyPr/>
          <a:lstStyle/>
          <a:p>
            <a:pPr marL="0" indent="0">
              <a:buNone/>
            </a:pPr>
            <a:r>
              <a:rPr lang="en-US" b="1" dirty="0"/>
              <a:t>Prior knowledge: </a:t>
            </a:r>
            <a:r>
              <a:rPr lang="en-US" dirty="0"/>
              <a:t>What knowledge or skills will students need before playing the game? </a:t>
            </a:r>
          </a:p>
          <a:p>
            <a:pPr marL="0" indent="0">
              <a:buNone/>
            </a:pPr>
            <a:r>
              <a:rPr lang="en-US" b="1" dirty="0"/>
              <a:t>Learning and retention: </a:t>
            </a:r>
            <a:r>
              <a:rPr lang="en-US" dirty="0"/>
              <a:t>What knowledge or skills will students learn from the game? </a:t>
            </a:r>
          </a:p>
          <a:p>
            <a:pPr marL="0" indent="0">
              <a:buNone/>
            </a:pPr>
            <a:r>
              <a:rPr lang="en-US" b="1" dirty="0"/>
              <a:t>Potential transfer: </a:t>
            </a:r>
            <a:r>
              <a:rPr lang="en-US" dirty="0"/>
              <a:t>How far are these knowledge and skills likely to transfer?</a:t>
            </a:r>
          </a:p>
        </p:txBody>
      </p:sp>
      <p:sp>
        <p:nvSpPr>
          <p:cNvPr id="6" name="Date Placeholder 5">
            <a:extLst>
              <a:ext uri="{FF2B5EF4-FFF2-40B4-BE49-F238E27FC236}">
                <a16:creationId xmlns:a16="http://schemas.microsoft.com/office/drawing/2014/main" id="{B3676573-CACA-4F6A-9681-47A2257A297A}"/>
              </a:ext>
            </a:extLst>
          </p:cNvPr>
          <p:cNvSpPr>
            <a:spLocks noGrp="1"/>
          </p:cNvSpPr>
          <p:nvPr>
            <p:ph type="dt" sz="half" idx="10"/>
          </p:nvPr>
        </p:nvSpPr>
        <p:spPr/>
        <p:txBody>
          <a:bodyPr/>
          <a:lstStyle/>
          <a:p>
            <a:r>
              <a:rPr lang="en-US"/>
              <a:t>2020-02-20</a:t>
            </a:r>
          </a:p>
        </p:txBody>
      </p:sp>
      <p:sp>
        <p:nvSpPr>
          <p:cNvPr id="7" name="Footer Placeholder 6">
            <a:extLst>
              <a:ext uri="{FF2B5EF4-FFF2-40B4-BE49-F238E27FC236}">
                <a16:creationId xmlns:a16="http://schemas.microsoft.com/office/drawing/2014/main" id="{BD8605D9-9F0E-49A7-9509-A879A7295EB9}"/>
              </a:ext>
            </a:extLst>
          </p:cNvPr>
          <p:cNvSpPr>
            <a:spLocks noGrp="1"/>
          </p:cNvSpPr>
          <p:nvPr>
            <p:ph type="ftr" sz="quarter" idx="11"/>
          </p:nvPr>
        </p:nvSpPr>
        <p:spPr/>
        <p:txBody>
          <a:bodyPr/>
          <a:lstStyle/>
          <a:p>
            <a:r>
              <a:rPr lang="en-US"/>
              <a:t>05-418/818 | Spring 2020 | Design of Educational Games</a:t>
            </a:r>
          </a:p>
        </p:txBody>
      </p:sp>
      <p:sp>
        <p:nvSpPr>
          <p:cNvPr id="8" name="Slide Number Placeholder 7">
            <a:extLst>
              <a:ext uri="{FF2B5EF4-FFF2-40B4-BE49-F238E27FC236}">
                <a16:creationId xmlns:a16="http://schemas.microsoft.com/office/drawing/2014/main" id="{12622A68-9701-4DC8-845A-312DC4FF838B}"/>
              </a:ext>
            </a:extLst>
          </p:cNvPr>
          <p:cNvSpPr>
            <a:spLocks noGrp="1"/>
          </p:cNvSpPr>
          <p:nvPr>
            <p:ph type="sldNum" sz="quarter" idx="12"/>
          </p:nvPr>
        </p:nvSpPr>
        <p:spPr/>
        <p:txBody>
          <a:bodyPr/>
          <a:lstStyle/>
          <a:p>
            <a:fld id="{4BE96267-9501-4B49-939F-F116B0669874}" type="slidenum">
              <a:rPr lang="en-US" smtClean="0"/>
              <a:pPr/>
              <a:t>18</a:t>
            </a:fld>
            <a:endParaRPr lang="en-US"/>
          </a:p>
        </p:txBody>
      </p:sp>
      <p:sp>
        <p:nvSpPr>
          <p:cNvPr id="4" name="Text Placeholder 3"/>
          <p:cNvSpPr>
            <a:spLocks noGrp="1"/>
          </p:cNvSpPr>
          <p:nvPr>
            <p:ph type="body" sz="quarter" idx="13"/>
          </p:nvPr>
        </p:nvSpPr>
        <p:spPr/>
        <p:txBody>
          <a:bodyPr/>
          <a:lstStyle/>
          <a:p>
            <a:endParaRPr lang="en-US"/>
          </a:p>
        </p:txBody>
      </p:sp>
      <p:sp>
        <p:nvSpPr>
          <p:cNvPr id="9" name="Rectangle 8">
            <a:extLst>
              <a:ext uri="{FF2B5EF4-FFF2-40B4-BE49-F238E27FC236}">
                <a16:creationId xmlns:a16="http://schemas.microsoft.com/office/drawing/2014/main" id="{7945C03D-10C0-442E-8BE6-48E3318DED14}"/>
              </a:ext>
            </a:extLst>
          </p:cNvPr>
          <p:cNvSpPr/>
          <p:nvPr/>
        </p:nvSpPr>
        <p:spPr bwMode="auto">
          <a:xfrm>
            <a:off x="838200" y="3532014"/>
            <a:ext cx="10284912" cy="927252"/>
          </a:xfrm>
          <a:prstGeom prst="rect">
            <a:avLst/>
          </a:prstGeom>
          <a:noFill/>
          <a:ln w="381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09" charset="0"/>
            </a:endParaRPr>
          </a:p>
        </p:txBody>
      </p:sp>
    </p:spTree>
    <p:extLst>
      <p:ext uri="{BB962C8B-B14F-4D97-AF65-F5344CB8AC3E}">
        <p14:creationId xmlns:p14="http://schemas.microsoft.com/office/powerpoint/2010/main" val="130630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7B2C4F-EF1A-4581-A1DC-5E177346E95A}"/>
              </a:ext>
            </a:extLst>
          </p:cNvPr>
          <p:cNvSpPr>
            <a:spLocks noGrp="1"/>
          </p:cNvSpPr>
          <p:nvPr>
            <p:ph type="ctrTitle"/>
          </p:nvPr>
        </p:nvSpPr>
        <p:spPr/>
        <p:txBody>
          <a:bodyPr/>
          <a:lstStyle/>
          <a:p>
            <a:r>
              <a:rPr lang="en-US" dirty="0"/>
              <a:t>What is Transfer?</a:t>
            </a:r>
          </a:p>
        </p:txBody>
      </p:sp>
      <p:sp>
        <p:nvSpPr>
          <p:cNvPr id="4" name="Date Placeholder 3">
            <a:extLst>
              <a:ext uri="{FF2B5EF4-FFF2-40B4-BE49-F238E27FC236}">
                <a16:creationId xmlns:a16="http://schemas.microsoft.com/office/drawing/2014/main" id="{D3B1152D-0765-4C80-902E-7511BB17FE06}"/>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9673A894-7CDB-432B-8B2E-6F5F8D77A31B}"/>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00CB5025-F694-4454-BEB5-ED12D5FD6A46}"/>
              </a:ext>
            </a:extLst>
          </p:cNvPr>
          <p:cNvSpPr>
            <a:spLocks noGrp="1"/>
          </p:cNvSpPr>
          <p:nvPr>
            <p:ph type="sldNum" sz="quarter" idx="12"/>
          </p:nvPr>
        </p:nvSpPr>
        <p:spPr/>
        <p:txBody>
          <a:bodyPr/>
          <a:lstStyle/>
          <a:p>
            <a:fld id="{4BE96267-9501-4B49-939F-F116B0669874}" type="slidenum">
              <a:rPr lang="en-US" smtClean="0"/>
              <a:t>19</a:t>
            </a:fld>
            <a:endParaRPr lang="en-US"/>
          </a:p>
        </p:txBody>
      </p:sp>
    </p:spTree>
    <p:extLst>
      <p:ext uri="{BB962C8B-B14F-4D97-AF65-F5344CB8AC3E}">
        <p14:creationId xmlns:p14="http://schemas.microsoft.com/office/powerpoint/2010/main" val="600251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79C62A-973F-4E6E-8511-E5B377C78BAE}"/>
              </a:ext>
            </a:extLst>
          </p:cNvPr>
          <p:cNvSpPr>
            <a:spLocks noGrp="1"/>
          </p:cNvSpPr>
          <p:nvPr>
            <p:ph type="title"/>
          </p:nvPr>
        </p:nvSpPr>
        <p:spPr/>
        <p:txBody>
          <a:bodyPr/>
          <a:lstStyle/>
          <a:p>
            <a:r>
              <a:rPr lang="en-US" dirty="0"/>
              <a:t>Announcements</a:t>
            </a:r>
          </a:p>
        </p:txBody>
      </p:sp>
      <p:sp>
        <p:nvSpPr>
          <p:cNvPr id="2" name="Content Placeholder 1">
            <a:extLst>
              <a:ext uri="{FF2B5EF4-FFF2-40B4-BE49-F238E27FC236}">
                <a16:creationId xmlns:a16="http://schemas.microsoft.com/office/drawing/2014/main" id="{0E50FA4F-4DFE-47D3-BACF-763F18E15802}"/>
              </a:ext>
            </a:extLst>
          </p:cNvPr>
          <p:cNvSpPr>
            <a:spLocks noGrp="1"/>
          </p:cNvSpPr>
          <p:nvPr>
            <p:ph idx="1"/>
          </p:nvPr>
        </p:nvSpPr>
        <p:spPr/>
        <p:txBody>
          <a:bodyPr>
            <a:normAutofit/>
          </a:bodyPr>
          <a:lstStyle/>
          <a:p>
            <a:pPr marL="0" indent="0">
              <a:spcBef>
                <a:spcPts val="2200"/>
              </a:spcBef>
              <a:buNone/>
            </a:pPr>
            <a:r>
              <a:rPr lang="en-US" dirty="0" smtClean="0"/>
              <a:t>Crit 1 Grades have been released</a:t>
            </a:r>
          </a:p>
          <a:p>
            <a:pPr marL="0" indent="0">
              <a:spcBef>
                <a:spcPts val="2200"/>
              </a:spcBef>
              <a:buNone/>
            </a:pPr>
            <a:r>
              <a:rPr lang="en-US" dirty="0" smtClean="0"/>
              <a:t>Assignment 1A was due yesterday</a:t>
            </a:r>
          </a:p>
          <a:p>
            <a:pPr marL="0" indent="0">
              <a:spcBef>
                <a:spcPts val="2200"/>
              </a:spcBef>
              <a:buNone/>
            </a:pPr>
            <a:r>
              <a:rPr lang="en-US" dirty="0" smtClean="0"/>
              <a:t>Upcoming Assignments:</a:t>
            </a:r>
          </a:p>
          <a:p>
            <a:pPr lvl="1">
              <a:spcBef>
                <a:spcPts val="0"/>
              </a:spcBef>
            </a:pPr>
            <a:r>
              <a:rPr lang="en-US" dirty="0" smtClean="0"/>
              <a:t>Crit post 2 is DUE next Tuesday Mar 2</a:t>
            </a:r>
          </a:p>
          <a:p>
            <a:pPr lvl="1">
              <a:spcBef>
                <a:spcPts val="0"/>
              </a:spcBef>
            </a:pPr>
            <a:r>
              <a:rPr lang="en-US" dirty="0" smtClean="0"/>
              <a:t>Assignment 1B is DUE next Thursday Mar 4</a:t>
            </a:r>
            <a:endParaRPr lang="en-US" dirty="0" smtClean="0"/>
          </a:p>
        </p:txBody>
      </p:sp>
      <p:sp>
        <p:nvSpPr>
          <p:cNvPr id="3" name="Date Placeholder 2">
            <a:extLst>
              <a:ext uri="{FF2B5EF4-FFF2-40B4-BE49-F238E27FC236}">
                <a16:creationId xmlns:a16="http://schemas.microsoft.com/office/drawing/2014/main" id="{13153205-AA31-4B90-A37D-1D0283C7368D}"/>
              </a:ext>
            </a:extLst>
          </p:cNvPr>
          <p:cNvSpPr>
            <a:spLocks noGrp="1"/>
          </p:cNvSpPr>
          <p:nvPr>
            <p:ph type="dt" sz="half" idx="10"/>
          </p:nvPr>
        </p:nvSpPr>
        <p:spPr/>
        <p:txBody>
          <a:bodyPr/>
          <a:lstStyle/>
          <a:p>
            <a:r>
              <a:rPr lang="en-US" smtClean="0"/>
              <a:t>2020-02-18</a:t>
            </a:r>
            <a:endParaRPr lang="en-US"/>
          </a:p>
        </p:txBody>
      </p:sp>
      <p:sp>
        <p:nvSpPr>
          <p:cNvPr id="7" name="Footer Placeholder 6"/>
          <p:cNvSpPr>
            <a:spLocks noGrp="1"/>
          </p:cNvSpPr>
          <p:nvPr>
            <p:ph type="ftr" sz="quarter" idx="11"/>
          </p:nvPr>
        </p:nvSpPr>
        <p:spPr/>
        <p:txBody>
          <a:bodyPr/>
          <a:lstStyle/>
          <a:p>
            <a:r>
              <a:rPr lang="en-US" smtClean="0"/>
              <a:t>05-418/818 | Spring 2021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2</a:t>
            </a:fld>
            <a:endParaRPr lang="en-US"/>
          </a:p>
        </p:txBody>
      </p:sp>
    </p:spTree>
    <p:extLst>
      <p:ext uri="{BB962C8B-B14F-4D97-AF65-F5344CB8AC3E}">
        <p14:creationId xmlns:p14="http://schemas.microsoft.com/office/powerpoint/2010/main" val="423668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6F4553-03B4-4F63-A9C1-C558EB553555}"/>
              </a:ext>
            </a:extLst>
          </p:cNvPr>
          <p:cNvSpPr>
            <a:spLocks noGrp="1"/>
          </p:cNvSpPr>
          <p:nvPr>
            <p:ph type="title"/>
          </p:nvPr>
        </p:nvSpPr>
        <p:spPr/>
        <p:txBody>
          <a:bodyPr/>
          <a:lstStyle/>
          <a:p>
            <a:r>
              <a:rPr lang="en-US" dirty="0"/>
              <a:t>What is Transfer?</a:t>
            </a:r>
          </a:p>
        </p:txBody>
      </p:sp>
      <p:sp>
        <p:nvSpPr>
          <p:cNvPr id="7" name="Content Placeholder 6">
            <a:extLst>
              <a:ext uri="{FF2B5EF4-FFF2-40B4-BE49-F238E27FC236}">
                <a16:creationId xmlns:a16="http://schemas.microsoft.com/office/drawing/2014/main" id="{83A06BEB-C7FC-4791-B87F-2E93BA8EDA8D}"/>
              </a:ext>
            </a:extLst>
          </p:cNvPr>
          <p:cNvSpPr>
            <a:spLocks noGrp="1"/>
          </p:cNvSpPr>
          <p:nvPr>
            <p:ph idx="1"/>
          </p:nvPr>
        </p:nvSpPr>
        <p:spPr/>
        <p:txBody>
          <a:bodyPr/>
          <a:lstStyle/>
          <a:p>
            <a:r>
              <a:rPr lang="en-US" dirty="0" smtClean="0"/>
              <a:t>The movement of skills between different fields or areas or even vertically within a single area or field</a:t>
            </a:r>
          </a:p>
          <a:p>
            <a:r>
              <a:rPr lang="en-US" dirty="0" smtClean="0"/>
              <a:t>Lacking a connection between the behavioral transfer we can observe and the essence of transfer neurologically </a:t>
            </a:r>
          </a:p>
          <a:p>
            <a:pPr lvl="1"/>
            <a:r>
              <a:rPr lang="en-US" dirty="0" smtClean="0"/>
              <a:t>Someone practices in one area, how well do they do in a different area</a:t>
            </a:r>
          </a:p>
          <a:p>
            <a:r>
              <a:rPr lang="en-US" dirty="0" smtClean="0"/>
              <a:t>The ability to use pieces of knowledge that are known in the field to discover something new in the same field or a different one</a:t>
            </a:r>
          </a:p>
          <a:p>
            <a:r>
              <a:rPr lang="en-US" dirty="0" smtClean="0"/>
              <a:t>6 facets of understanding, achieving self knowledge with the ability to self-reflect, sel</a:t>
            </a:r>
            <a:r>
              <a:rPr lang="en-US" dirty="0" smtClean="0"/>
              <a:t>f-examine,</a:t>
            </a:r>
            <a:r>
              <a:rPr lang="en-US" dirty="0" smtClean="0"/>
              <a:t> self-evaluate</a:t>
            </a:r>
          </a:p>
          <a:p>
            <a:r>
              <a:rPr lang="en-US" dirty="0" smtClean="0"/>
              <a:t>When you’re learning something you are integrated in a context and transfer is being able to access that knowledge in a different context</a:t>
            </a:r>
          </a:p>
          <a:p>
            <a:r>
              <a:rPr lang="en-US" dirty="0" smtClean="0"/>
              <a:t>You have a deep and meta-understanding of knowledge, a balance between generality and specificity</a:t>
            </a:r>
            <a:endParaRPr lang="en-US" dirty="0"/>
          </a:p>
        </p:txBody>
      </p:sp>
      <p:sp>
        <p:nvSpPr>
          <p:cNvPr id="3" name="Date Placeholder 2">
            <a:extLst>
              <a:ext uri="{FF2B5EF4-FFF2-40B4-BE49-F238E27FC236}">
                <a16:creationId xmlns:a16="http://schemas.microsoft.com/office/drawing/2014/main" id="{3AB466EA-FF5D-46E3-A8F8-A80ACEFA76C3}"/>
              </a:ext>
            </a:extLst>
          </p:cNvPr>
          <p:cNvSpPr>
            <a:spLocks noGrp="1"/>
          </p:cNvSpPr>
          <p:nvPr>
            <p:ph type="dt" sz="half" idx="10"/>
          </p:nvPr>
        </p:nvSpPr>
        <p:spPr/>
        <p:txBody>
          <a:bodyPr/>
          <a:lstStyle/>
          <a:p>
            <a:r>
              <a:rPr lang="en-US"/>
              <a:t>2020-02-20</a:t>
            </a:r>
          </a:p>
        </p:txBody>
      </p:sp>
      <p:sp>
        <p:nvSpPr>
          <p:cNvPr id="4" name="Footer Placeholder 3">
            <a:extLst>
              <a:ext uri="{FF2B5EF4-FFF2-40B4-BE49-F238E27FC236}">
                <a16:creationId xmlns:a16="http://schemas.microsoft.com/office/drawing/2014/main" id="{53435AF8-ABE3-48E4-8B9B-4A706C62F440}"/>
              </a:ext>
            </a:extLst>
          </p:cNvPr>
          <p:cNvSpPr>
            <a:spLocks noGrp="1"/>
          </p:cNvSpPr>
          <p:nvPr>
            <p:ph type="ftr" sz="quarter" idx="11"/>
          </p:nvPr>
        </p:nvSpPr>
        <p:spPr/>
        <p:txBody>
          <a:bodyPr/>
          <a:lstStyle/>
          <a:p>
            <a:r>
              <a:rPr lang="en-US"/>
              <a:t>05-418/818 | Spring 2020 | Design of Educational Games</a:t>
            </a:r>
          </a:p>
        </p:txBody>
      </p:sp>
      <p:sp>
        <p:nvSpPr>
          <p:cNvPr id="5" name="Slide Number Placeholder 4">
            <a:extLst>
              <a:ext uri="{FF2B5EF4-FFF2-40B4-BE49-F238E27FC236}">
                <a16:creationId xmlns:a16="http://schemas.microsoft.com/office/drawing/2014/main" id="{7910A428-1062-4D7C-8E07-F1917ACB8F0A}"/>
              </a:ext>
            </a:extLst>
          </p:cNvPr>
          <p:cNvSpPr>
            <a:spLocks noGrp="1"/>
          </p:cNvSpPr>
          <p:nvPr>
            <p:ph type="sldNum" sz="quarter" idx="12"/>
          </p:nvPr>
        </p:nvSpPr>
        <p:spPr/>
        <p:txBody>
          <a:bodyPr/>
          <a:lstStyle/>
          <a:p>
            <a:fld id="{4BE96267-9501-4B49-939F-F116B0669874}" type="slidenum">
              <a:rPr lang="en-US" smtClean="0"/>
              <a:t>20</a:t>
            </a:fld>
            <a:endParaRPr lang="en-US"/>
          </a:p>
        </p:txBody>
      </p:sp>
    </p:spTree>
    <p:extLst>
      <p:ext uri="{BB962C8B-B14F-4D97-AF65-F5344CB8AC3E}">
        <p14:creationId xmlns:p14="http://schemas.microsoft.com/office/powerpoint/2010/main" val="3202701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lstStyle/>
          <a:p>
            <a:pPr marL="0" indent="0">
              <a:buNone/>
            </a:pPr>
            <a:r>
              <a:rPr lang="en-US" dirty="0"/>
              <a:t>“The study of transfer is the study of how knowledge acquired in one situation applies (or fails to apply) in other situations.”</a:t>
            </a:r>
          </a:p>
          <a:p>
            <a:endParaRPr lang="en-US" dirty="0"/>
          </a:p>
          <a:p>
            <a:pPr marL="742950" lvl="2" indent="0">
              <a:buNone/>
            </a:pPr>
            <a:r>
              <a:rPr lang="en-US" dirty="0"/>
              <a:t>			</a:t>
            </a:r>
            <a:r>
              <a:rPr lang="en-US" dirty="0" err="1"/>
              <a:t>Singley</a:t>
            </a:r>
            <a:r>
              <a:rPr lang="en-US" dirty="0"/>
              <a:t> &amp; Anderson, 1989, p. 1</a:t>
            </a:r>
          </a:p>
        </p:txBody>
      </p:sp>
      <p:sp>
        <p:nvSpPr>
          <p:cNvPr id="5" name="Date Placeholder 4">
            <a:extLst>
              <a:ext uri="{FF2B5EF4-FFF2-40B4-BE49-F238E27FC236}">
                <a16:creationId xmlns:a16="http://schemas.microsoft.com/office/drawing/2014/main" id="{70A22E55-1894-4792-80E3-C8BF6E26458A}"/>
              </a:ext>
            </a:extLst>
          </p:cNvPr>
          <p:cNvSpPr>
            <a:spLocks noGrp="1"/>
          </p:cNvSpPr>
          <p:nvPr>
            <p:ph type="dt" sz="half" idx="10"/>
          </p:nvPr>
        </p:nvSpPr>
        <p:spPr/>
        <p:txBody>
          <a:bodyPr/>
          <a:lstStyle/>
          <a:p>
            <a:r>
              <a:rPr lang="en-US"/>
              <a:t>2020-02-20</a:t>
            </a:r>
          </a:p>
        </p:txBody>
      </p:sp>
      <p:sp>
        <p:nvSpPr>
          <p:cNvPr id="6" name="Footer Placeholder 5">
            <a:extLst>
              <a:ext uri="{FF2B5EF4-FFF2-40B4-BE49-F238E27FC236}">
                <a16:creationId xmlns:a16="http://schemas.microsoft.com/office/drawing/2014/main" id="{D320C148-4AE8-4634-81CC-E41EAC087F5C}"/>
              </a:ext>
            </a:extLst>
          </p:cNvPr>
          <p:cNvSpPr>
            <a:spLocks noGrp="1"/>
          </p:cNvSpPr>
          <p:nvPr>
            <p:ph type="ftr" sz="quarter" idx="11"/>
          </p:nvPr>
        </p:nvSpPr>
        <p:spPr/>
        <p:txBody>
          <a:bodyPr/>
          <a:lstStyle/>
          <a:p>
            <a:r>
              <a:rPr lang="en-US"/>
              <a:t>05-418/818 | Spring 2020 | Design of Educational Games</a:t>
            </a:r>
          </a:p>
        </p:txBody>
      </p:sp>
      <p:sp>
        <p:nvSpPr>
          <p:cNvPr id="7" name="Slide Number Placeholder 6">
            <a:extLst>
              <a:ext uri="{FF2B5EF4-FFF2-40B4-BE49-F238E27FC236}">
                <a16:creationId xmlns:a16="http://schemas.microsoft.com/office/drawing/2014/main" id="{325BDF48-6364-48E7-893F-32F27D82EA6D}"/>
              </a:ext>
            </a:extLst>
          </p:cNvPr>
          <p:cNvSpPr>
            <a:spLocks noGrp="1"/>
          </p:cNvSpPr>
          <p:nvPr>
            <p:ph type="sldNum" sz="quarter" idx="12"/>
          </p:nvPr>
        </p:nvSpPr>
        <p:spPr/>
        <p:txBody>
          <a:bodyPr/>
          <a:lstStyle/>
          <a:p>
            <a:fld id="{4BE96267-9501-4B49-939F-F116B0669874}" type="slidenum">
              <a:rPr lang="en-US" smtClean="0"/>
              <a:t>21</a:t>
            </a:fld>
            <a:endParaRPr lang="en-US"/>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8405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Finding One’s Place in Transfer Space</a:t>
            </a:r>
            <a:endParaRPr lang="en-US" dirty="0"/>
          </a:p>
        </p:txBody>
      </p:sp>
      <p:sp>
        <p:nvSpPr>
          <p:cNvPr id="9" name="Content Placeholder 8"/>
          <p:cNvSpPr>
            <a:spLocks noGrp="1"/>
          </p:cNvSpPr>
          <p:nvPr>
            <p:ph sz="half" idx="1"/>
          </p:nvPr>
        </p:nvSpPr>
        <p:spPr>
          <a:xfrm>
            <a:off x="838199" y="1825625"/>
            <a:ext cx="5469295" cy="4351338"/>
          </a:xfrm>
        </p:spPr>
        <p:txBody>
          <a:bodyPr/>
          <a:lstStyle/>
          <a:p>
            <a:pPr marL="0" indent="0">
              <a:buNone/>
            </a:pPr>
            <a:r>
              <a:rPr lang="en-US" smtClean="0"/>
              <a:t>Transfer can be thought of as existing across dimensions</a:t>
            </a:r>
          </a:p>
          <a:p>
            <a:pPr lvl="1"/>
            <a:r>
              <a:rPr lang="en-US" smtClean="0"/>
              <a:t>How similar are the performance and training tasks?</a:t>
            </a:r>
          </a:p>
          <a:p>
            <a:pPr lvl="1"/>
            <a:r>
              <a:rPr lang="en-US" smtClean="0"/>
              <a:t>How similar is the context of performance versus training?</a:t>
            </a:r>
          </a:p>
          <a:p>
            <a:pPr lvl="1"/>
            <a:r>
              <a:rPr lang="en-US" smtClean="0"/>
              <a:t>How much time as passed between performance and training?</a:t>
            </a:r>
            <a:endParaRPr lang="en-US" dirty="0"/>
          </a:p>
        </p:txBody>
      </p:sp>
      <p:pic>
        <p:nvPicPr>
          <p:cNvPr id="11" name="Content Placeholder 10"/>
          <p:cNvPicPr>
            <a:picLocks noGrp="1" noChangeAspect="1"/>
          </p:cNvPicPr>
          <p:nvPr>
            <p:ph sz="half" idx="2"/>
          </p:nvPr>
        </p:nvPicPr>
        <p:blipFill>
          <a:blip r:embed="rId2"/>
          <a:stretch>
            <a:fillRect/>
          </a:stretch>
        </p:blipFill>
        <p:spPr>
          <a:xfrm>
            <a:off x="6185608" y="1825625"/>
            <a:ext cx="5154784" cy="4351338"/>
          </a:xfrm>
          <a:prstGeom prst="rect">
            <a:avLst/>
          </a:prstGeom>
        </p:spPr>
      </p:pic>
      <p:sp>
        <p:nvSpPr>
          <p:cNvPr id="4" name="Date Placeholder 3"/>
          <p:cNvSpPr>
            <a:spLocks noGrp="1"/>
          </p:cNvSpPr>
          <p:nvPr>
            <p:ph type="dt" sz="half" idx="10"/>
          </p:nvPr>
        </p:nvSpPr>
        <p:spPr/>
        <p:txBody>
          <a:bodyPr/>
          <a:lstStyle/>
          <a:p>
            <a:r>
              <a:rPr lang="en-US" smtClean="0"/>
              <a:t>2020-02-18</a:t>
            </a:r>
            <a:endParaRPr lang="en-US"/>
          </a:p>
        </p:txBody>
      </p:sp>
      <p:sp>
        <p:nvSpPr>
          <p:cNvPr id="5" name="Footer Placeholder 4"/>
          <p:cNvSpPr>
            <a:spLocks noGrp="1"/>
          </p:cNvSpPr>
          <p:nvPr>
            <p:ph type="ftr" sz="quarter" idx="11"/>
          </p:nvPr>
        </p:nvSpPr>
        <p:spPr/>
        <p:txBody>
          <a:bodyPr/>
          <a:lstStyle/>
          <a:p>
            <a:r>
              <a:rPr lang="en-US" smtClean="0"/>
              <a:t>05-418/818 | Spring 2021 | Design of Educational Games</a:t>
            </a:r>
            <a:endParaRPr lang="en-US"/>
          </a:p>
        </p:txBody>
      </p:sp>
      <p:sp>
        <p:nvSpPr>
          <p:cNvPr id="6" name="Slide Number Placeholder 5"/>
          <p:cNvSpPr>
            <a:spLocks noGrp="1"/>
          </p:cNvSpPr>
          <p:nvPr>
            <p:ph type="sldNum" sz="quarter" idx="12"/>
          </p:nvPr>
        </p:nvSpPr>
        <p:spPr/>
        <p:txBody>
          <a:bodyPr/>
          <a:lstStyle/>
          <a:p>
            <a:fld id="{4BE96267-9501-4B49-939F-F116B0669874}" type="slidenum">
              <a:rPr lang="en-US" smtClean="0"/>
              <a:t>22</a:t>
            </a:fld>
            <a:endParaRPr lang="en-US"/>
          </a:p>
        </p:txBody>
      </p:sp>
      <p:sp>
        <p:nvSpPr>
          <p:cNvPr id="12" name="Rectangle 11"/>
          <p:cNvSpPr/>
          <p:nvPr/>
        </p:nvSpPr>
        <p:spPr>
          <a:xfrm>
            <a:off x="838199" y="5710019"/>
            <a:ext cx="4293638" cy="646331"/>
          </a:xfrm>
          <a:prstGeom prst="rect">
            <a:avLst/>
          </a:prstGeom>
        </p:spPr>
        <p:txBody>
          <a:bodyPr wrap="square">
            <a:spAutoFit/>
          </a:bodyPr>
          <a:lstStyle/>
          <a:p>
            <a:r>
              <a:rPr lang="en-US" sz="1200" dirty="0" err="1"/>
              <a:t>Klahr</a:t>
            </a:r>
            <a:r>
              <a:rPr lang="en-US" sz="1200" dirty="0"/>
              <a:t>, D., &amp; Chen, Z. (2011). Finding One’s place in transfer space. </a:t>
            </a:r>
            <a:r>
              <a:rPr lang="en-US" sz="1200" i="1" dirty="0"/>
              <a:t>Child Development Perspectives</a:t>
            </a:r>
            <a:r>
              <a:rPr lang="en-US" sz="1200" dirty="0"/>
              <a:t>, </a:t>
            </a:r>
            <a:r>
              <a:rPr lang="en-US" sz="1200" i="1" dirty="0"/>
              <a:t>5</a:t>
            </a:r>
            <a:r>
              <a:rPr lang="en-US" sz="1200" dirty="0"/>
              <a:t>(3), 196–204. https://doi.org/10.1111/j.1750-8606.2011.00171.x</a:t>
            </a:r>
            <a:endParaRPr lang="en-US" sz="1200" dirty="0">
              <a:effectLst/>
            </a:endParaRPr>
          </a:p>
        </p:txBody>
      </p:sp>
    </p:spTree>
    <p:extLst>
      <p:ext uri="{BB962C8B-B14F-4D97-AF65-F5344CB8AC3E}">
        <p14:creationId xmlns:p14="http://schemas.microsoft.com/office/powerpoint/2010/main" val="2421226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 … the problem of transfer is perhaps the fundamental educational question. It is rare that people learn things in school which apply directly to life and work. For education to be effective, curricula must be designed with an eye toward transfer.”</a:t>
            </a:r>
          </a:p>
          <a:p>
            <a:pPr marL="0" indent="0">
              <a:buNone/>
            </a:pPr>
            <a:endParaRPr lang="en-US" dirty="0"/>
          </a:p>
          <a:p>
            <a:pPr marL="0" lvl="2" indent="0">
              <a:buNone/>
            </a:pPr>
            <a:r>
              <a:rPr lang="en-US" dirty="0"/>
              <a:t>			</a:t>
            </a:r>
            <a:r>
              <a:rPr lang="en-US" dirty="0" err="1"/>
              <a:t>Singley</a:t>
            </a:r>
            <a:r>
              <a:rPr lang="en-US" dirty="0"/>
              <a:t> &amp; Anderson, 1989, p. 1-2</a:t>
            </a:r>
          </a:p>
          <a:p>
            <a:pPr marL="0" indent="0">
              <a:buNone/>
            </a:pPr>
            <a:endParaRPr lang="en-US" dirty="0"/>
          </a:p>
        </p:txBody>
      </p:sp>
      <p:sp>
        <p:nvSpPr>
          <p:cNvPr id="4" name="Date Placeholder 3">
            <a:extLst>
              <a:ext uri="{FF2B5EF4-FFF2-40B4-BE49-F238E27FC236}">
                <a16:creationId xmlns:a16="http://schemas.microsoft.com/office/drawing/2014/main" id="{D916470A-06ED-48E0-B570-B291DF28A0EC}"/>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AB7D7AF2-7CA6-4A18-A8BA-536E5F1B99E8}"/>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A524214C-EB1A-47FE-9598-ACDD74AEE94E}"/>
              </a:ext>
            </a:extLst>
          </p:cNvPr>
          <p:cNvSpPr>
            <a:spLocks noGrp="1"/>
          </p:cNvSpPr>
          <p:nvPr>
            <p:ph type="sldNum" sz="quarter" idx="12"/>
          </p:nvPr>
        </p:nvSpPr>
        <p:spPr/>
        <p:txBody>
          <a:bodyPr/>
          <a:lstStyle/>
          <a:p>
            <a:fld id="{4BE96267-9501-4B49-939F-F116B0669874}" type="slidenum">
              <a:rPr lang="en-US" smtClean="0"/>
              <a:t>23</a:t>
            </a:fld>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79246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Lack of Transfer? </a:t>
            </a:r>
          </a:p>
        </p:txBody>
      </p:sp>
      <p:pic>
        <p:nvPicPr>
          <p:cNvPr id="22531" name="Content Placeholder 6" descr="Image002-1.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848470" y="1966554"/>
            <a:ext cx="4079875" cy="1360487"/>
          </a:xfrm>
        </p:spPr>
      </p:pic>
      <p:pic>
        <p:nvPicPr>
          <p:cNvPr id="22532" name="Picture 7" descr="Image002-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4930" y="3493467"/>
            <a:ext cx="4252019" cy="1411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8" descr="Image00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13725" y="1889842"/>
            <a:ext cx="3996603" cy="1176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4" name="Picture 9" descr="Image00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0107" y="3272319"/>
            <a:ext cx="4218061" cy="1265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10" descr="Image01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26027" y="4841135"/>
            <a:ext cx="4252019" cy="121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6" name="Rectangle 12"/>
          <p:cNvSpPr>
            <a:spLocks noChangeArrowheads="1"/>
          </p:cNvSpPr>
          <p:nvPr/>
        </p:nvSpPr>
        <p:spPr bwMode="auto">
          <a:xfrm>
            <a:off x="1805215" y="1902695"/>
            <a:ext cx="4166387" cy="148820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a:latin typeface="Arial" charset="0"/>
              <a:cs typeface="Arial" charset="0"/>
            </a:endParaRPr>
          </a:p>
        </p:txBody>
      </p:sp>
      <p:sp>
        <p:nvSpPr>
          <p:cNvPr id="22537" name="Rectangle 13"/>
          <p:cNvSpPr>
            <a:spLocks noChangeArrowheads="1"/>
          </p:cNvSpPr>
          <p:nvPr/>
        </p:nvSpPr>
        <p:spPr bwMode="auto">
          <a:xfrm>
            <a:off x="1805215" y="3502895"/>
            <a:ext cx="4166387" cy="148820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a:latin typeface="Arial" charset="0"/>
              <a:cs typeface="Arial" charset="0"/>
            </a:endParaRPr>
          </a:p>
        </p:txBody>
      </p:sp>
      <p:sp>
        <p:nvSpPr>
          <p:cNvPr id="22538" name="Rectangle 14"/>
          <p:cNvSpPr>
            <a:spLocks noChangeArrowheads="1"/>
          </p:cNvSpPr>
          <p:nvPr/>
        </p:nvSpPr>
        <p:spPr bwMode="auto">
          <a:xfrm>
            <a:off x="6158604" y="1886560"/>
            <a:ext cx="4129480" cy="135680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a:latin typeface="Arial" charset="0"/>
              <a:cs typeface="Arial" charset="0"/>
            </a:endParaRPr>
          </a:p>
        </p:txBody>
      </p:sp>
      <p:sp>
        <p:nvSpPr>
          <p:cNvPr id="22539" name="Rectangle 15"/>
          <p:cNvSpPr>
            <a:spLocks noChangeArrowheads="1"/>
          </p:cNvSpPr>
          <p:nvPr/>
        </p:nvSpPr>
        <p:spPr bwMode="auto">
          <a:xfrm>
            <a:off x="6158604" y="3345473"/>
            <a:ext cx="4129480" cy="135680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a:latin typeface="Arial" charset="0"/>
              <a:cs typeface="Arial" charset="0"/>
            </a:endParaRPr>
          </a:p>
        </p:txBody>
      </p:sp>
      <p:sp>
        <p:nvSpPr>
          <p:cNvPr id="22540" name="Rectangle 16"/>
          <p:cNvSpPr>
            <a:spLocks noChangeArrowheads="1"/>
          </p:cNvSpPr>
          <p:nvPr/>
        </p:nvSpPr>
        <p:spPr bwMode="auto">
          <a:xfrm>
            <a:off x="6158604" y="4804385"/>
            <a:ext cx="4129480" cy="135680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a:latin typeface="Arial" charset="0"/>
              <a:cs typeface="Arial" charset="0"/>
            </a:endParaRPr>
          </a:p>
        </p:txBody>
      </p:sp>
      <p:sp>
        <p:nvSpPr>
          <p:cNvPr id="2" name="Date Placeholder 1">
            <a:extLst>
              <a:ext uri="{FF2B5EF4-FFF2-40B4-BE49-F238E27FC236}">
                <a16:creationId xmlns:a16="http://schemas.microsoft.com/office/drawing/2014/main" id="{7C7032EE-759B-4545-AD45-D6200385D899}"/>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D1D69FC1-4007-42C3-91DC-ADE7F2E82C0E}"/>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89AB369F-059A-4ECC-B9B7-2BEE53BFFD19}"/>
              </a:ext>
            </a:extLst>
          </p:cNvPr>
          <p:cNvSpPr>
            <a:spLocks noGrp="1"/>
          </p:cNvSpPr>
          <p:nvPr>
            <p:ph type="sldNum" sz="quarter" idx="12"/>
          </p:nvPr>
        </p:nvSpPr>
        <p:spPr/>
        <p:txBody>
          <a:bodyPr/>
          <a:lstStyle/>
          <a:p>
            <a:fld id="{4BE96267-9501-4B49-939F-F116B0669874}" type="slidenum">
              <a:rPr lang="en-US" smtClean="0"/>
              <a:t>24</a:t>
            </a:fld>
            <a:endParaRPr lang="en-US"/>
          </a:p>
        </p:txBody>
      </p:sp>
    </p:spTree>
    <p:extLst>
      <p:ext uri="{BB962C8B-B14F-4D97-AF65-F5344CB8AC3E}">
        <p14:creationId xmlns:p14="http://schemas.microsoft.com/office/powerpoint/2010/main" val="374002393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t>Unsuccessful Transfer? </a:t>
            </a:r>
            <a:endParaRPr lang="en-US" dirty="0"/>
          </a:p>
        </p:txBody>
      </p:sp>
      <p:grpSp>
        <p:nvGrpSpPr>
          <p:cNvPr id="2" name="Group 17"/>
          <p:cNvGrpSpPr>
            <a:grpSpLocks/>
          </p:cNvGrpSpPr>
          <p:nvPr/>
        </p:nvGrpSpPr>
        <p:grpSpPr bwMode="auto">
          <a:xfrm>
            <a:off x="2313231" y="3041430"/>
            <a:ext cx="7594600" cy="1600200"/>
            <a:chOff x="241300" y="1384301"/>
            <a:chExt cx="7429500" cy="1600200"/>
          </a:xfrm>
        </p:grpSpPr>
        <p:pic>
          <p:nvPicPr>
            <p:cNvPr id="26669" name="Picture 27" descr="Screen shot 2010-10-21 at 1.59.42 PM.png"/>
            <p:cNvPicPr>
              <a:picLocks noChangeAspect="1"/>
            </p:cNvPicPr>
            <p:nvPr/>
          </p:nvPicPr>
          <p:blipFill>
            <a:blip r:embed="rId2">
              <a:extLst>
                <a:ext uri="{28A0092B-C50C-407E-A947-70E740481C1C}">
                  <a14:useLocalDpi xmlns:a14="http://schemas.microsoft.com/office/drawing/2010/main" val="0"/>
                </a:ext>
              </a:extLst>
            </a:blip>
            <a:srcRect l="3032" t="10909" r="4547" b="21819"/>
            <a:stretch>
              <a:fillRect/>
            </a:stretch>
          </p:blipFill>
          <p:spPr bwMode="auto">
            <a:xfrm>
              <a:off x="503238" y="1617661"/>
              <a:ext cx="6690356" cy="1353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ounded Rectangle 14"/>
            <p:cNvSpPr/>
            <p:nvPr/>
          </p:nvSpPr>
          <p:spPr bwMode="auto">
            <a:xfrm>
              <a:off x="241300" y="1384301"/>
              <a:ext cx="7429500" cy="1600200"/>
            </a:xfrm>
            <a:prstGeom prst="roundRect">
              <a:avLst/>
            </a:prstGeom>
            <a:noFill/>
            <a:ln w="25400" cap="flat" cmpd="sng" algn="ctr">
              <a:solidFill>
                <a:schemeClr val="accent1"/>
              </a:solidFill>
              <a:prstDash val="solid"/>
              <a:round/>
              <a:headEnd type="none" w="med" len="med"/>
              <a:tailEnd type="none" w="med" len="med"/>
            </a:ln>
            <a:effectLst/>
          </p:spPr>
          <p:txBody>
            <a:bodyPr/>
            <a:lstStyle/>
            <a:p>
              <a:pPr>
                <a:defRPr/>
              </a:pPr>
              <a:endParaRPr lang="en-US">
                <a:latin typeface="Times New Roman" pitchFamily="-109" charset="0"/>
              </a:endParaRPr>
            </a:p>
          </p:txBody>
        </p:sp>
      </p:grpSp>
      <p:grpSp>
        <p:nvGrpSpPr>
          <p:cNvPr id="3" name="Group 18"/>
          <p:cNvGrpSpPr>
            <a:grpSpLocks/>
          </p:cNvGrpSpPr>
          <p:nvPr/>
        </p:nvGrpSpPr>
        <p:grpSpPr bwMode="auto">
          <a:xfrm>
            <a:off x="2313231" y="1357093"/>
            <a:ext cx="7594600" cy="1604963"/>
            <a:chOff x="152400" y="3136900"/>
            <a:chExt cx="7594600" cy="1604432"/>
          </a:xfrm>
        </p:grpSpPr>
        <p:pic>
          <p:nvPicPr>
            <p:cNvPr id="26667" name="Picture 21" descr="Screen shot 2010-10-21 at 1.42.23 PM.png"/>
            <p:cNvPicPr>
              <a:picLocks noChangeAspect="1" noChangeArrowheads="1"/>
            </p:cNvPicPr>
            <p:nvPr/>
          </p:nvPicPr>
          <p:blipFill>
            <a:blip r:embed="rId3">
              <a:extLst>
                <a:ext uri="{28A0092B-C50C-407E-A947-70E740481C1C}">
                  <a14:useLocalDpi xmlns:a14="http://schemas.microsoft.com/office/drawing/2010/main" val="0"/>
                </a:ext>
              </a:extLst>
            </a:blip>
            <a:srcRect l="1102" t="4364" r="5505" b="13091"/>
            <a:stretch>
              <a:fillRect/>
            </a:stretch>
          </p:blipFill>
          <p:spPr bwMode="auto">
            <a:xfrm>
              <a:off x="673100" y="3357548"/>
              <a:ext cx="6205629" cy="1383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ounded Rectangle 15"/>
            <p:cNvSpPr/>
            <p:nvPr/>
          </p:nvSpPr>
          <p:spPr bwMode="auto">
            <a:xfrm>
              <a:off x="152400" y="3136900"/>
              <a:ext cx="7594600" cy="1586975"/>
            </a:xfrm>
            <a:prstGeom prst="roundRect">
              <a:avLst/>
            </a:prstGeom>
            <a:noFill/>
            <a:ln w="25400" cap="flat" cmpd="sng" algn="ctr">
              <a:solidFill>
                <a:schemeClr val="accent1"/>
              </a:solidFill>
              <a:prstDash val="solid"/>
              <a:round/>
              <a:headEnd type="none" w="med" len="med"/>
              <a:tailEnd type="none" w="med" len="med"/>
            </a:ln>
            <a:effectLst/>
          </p:spPr>
          <p:txBody>
            <a:bodyPr/>
            <a:lstStyle/>
            <a:p>
              <a:pPr>
                <a:defRPr/>
              </a:pPr>
              <a:endParaRPr lang="en-US" dirty="0">
                <a:latin typeface="Times New Roman" pitchFamily="-109" charset="0"/>
              </a:endParaRPr>
            </a:p>
          </p:txBody>
        </p:sp>
      </p:grpSp>
      <p:grpSp>
        <p:nvGrpSpPr>
          <p:cNvPr id="4" name="Group 19"/>
          <p:cNvGrpSpPr>
            <a:grpSpLocks/>
          </p:cNvGrpSpPr>
          <p:nvPr/>
        </p:nvGrpSpPr>
        <p:grpSpPr bwMode="auto">
          <a:xfrm>
            <a:off x="2313231" y="4721006"/>
            <a:ext cx="7594600" cy="1843087"/>
            <a:chOff x="292100" y="4824370"/>
            <a:chExt cx="7594600" cy="1843130"/>
          </a:xfrm>
        </p:grpSpPr>
        <p:pic>
          <p:nvPicPr>
            <p:cNvPr id="26665" name="Picture 29" descr="Screen shot 2010-10-21 at 2.02.42 PM.png"/>
            <p:cNvPicPr>
              <a:picLocks noChangeAspect="1"/>
            </p:cNvPicPr>
            <p:nvPr/>
          </p:nvPicPr>
          <p:blipFill>
            <a:blip r:embed="rId4">
              <a:extLst>
                <a:ext uri="{28A0092B-C50C-407E-A947-70E740481C1C}">
                  <a14:useLocalDpi xmlns:a14="http://schemas.microsoft.com/office/drawing/2010/main" val="0"/>
                </a:ext>
              </a:extLst>
            </a:blip>
            <a:srcRect l="2596" t="4614" r="5190" b="4614"/>
            <a:stretch>
              <a:fillRect/>
            </a:stretch>
          </p:blipFill>
          <p:spPr bwMode="auto">
            <a:xfrm>
              <a:off x="558800" y="4824370"/>
              <a:ext cx="6499704" cy="179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ounded Rectangle 16"/>
            <p:cNvSpPr/>
            <p:nvPr/>
          </p:nvSpPr>
          <p:spPr bwMode="auto">
            <a:xfrm>
              <a:off x="292100" y="4876758"/>
              <a:ext cx="7594600" cy="1790742"/>
            </a:xfrm>
            <a:prstGeom prst="roundRect">
              <a:avLst/>
            </a:prstGeom>
            <a:noFill/>
            <a:ln w="25400" cap="flat" cmpd="sng" algn="ctr">
              <a:solidFill>
                <a:schemeClr val="accent1"/>
              </a:solidFill>
              <a:prstDash val="solid"/>
              <a:round/>
              <a:headEnd type="none" w="med" len="med"/>
              <a:tailEnd type="none" w="med" len="med"/>
            </a:ln>
            <a:effectLst/>
          </p:spPr>
          <p:txBody>
            <a:bodyPr/>
            <a:lstStyle/>
            <a:p>
              <a:pPr>
                <a:defRPr/>
              </a:pPr>
              <a:endParaRPr lang="en-US">
                <a:latin typeface="Times New Roman" pitchFamily="-109" charset="0"/>
              </a:endParaRPr>
            </a:p>
          </p:txBody>
        </p:sp>
      </p:grpSp>
      <p:sp>
        <p:nvSpPr>
          <p:cNvPr id="19" name="Rectangle 18"/>
          <p:cNvSpPr>
            <a:spLocks noChangeArrowheads="1"/>
          </p:cNvSpPr>
          <p:nvPr/>
        </p:nvSpPr>
        <p:spPr bwMode="auto">
          <a:xfrm>
            <a:off x="8777531" y="1458692"/>
            <a:ext cx="400050" cy="514350"/>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grpSp>
        <p:nvGrpSpPr>
          <p:cNvPr id="5" name="Group 24"/>
          <p:cNvGrpSpPr>
            <a:grpSpLocks/>
          </p:cNvGrpSpPr>
          <p:nvPr/>
        </p:nvGrpSpPr>
        <p:grpSpPr bwMode="auto">
          <a:xfrm>
            <a:off x="5240581" y="1858742"/>
            <a:ext cx="488950" cy="1016000"/>
            <a:chOff x="3676650" y="1898650"/>
            <a:chExt cx="488950" cy="1016000"/>
          </a:xfrm>
          <a:solidFill>
            <a:schemeClr val="bg1"/>
          </a:solidFill>
        </p:grpSpPr>
        <p:sp>
          <p:nvSpPr>
            <p:cNvPr id="26663" name="Rectangle 11"/>
            <p:cNvSpPr>
              <a:spLocks noChangeArrowheads="1"/>
            </p:cNvSpPr>
            <p:nvPr/>
          </p:nvSpPr>
          <p:spPr bwMode="auto">
            <a:xfrm>
              <a:off x="3689350" y="2120900"/>
              <a:ext cx="476250" cy="793750"/>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26664" name="Rectangle 19"/>
            <p:cNvSpPr>
              <a:spLocks noChangeArrowheads="1"/>
            </p:cNvSpPr>
            <p:nvPr/>
          </p:nvSpPr>
          <p:spPr bwMode="auto">
            <a:xfrm>
              <a:off x="3676650" y="1898650"/>
              <a:ext cx="488950" cy="196850"/>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grpSp>
      <p:grpSp>
        <p:nvGrpSpPr>
          <p:cNvPr id="6" name="Group 25"/>
          <p:cNvGrpSpPr>
            <a:grpSpLocks/>
          </p:cNvGrpSpPr>
          <p:nvPr/>
        </p:nvGrpSpPr>
        <p:grpSpPr bwMode="auto">
          <a:xfrm>
            <a:off x="5875581" y="1858742"/>
            <a:ext cx="571500" cy="1035050"/>
            <a:chOff x="4311650" y="1898650"/>
            <a:chExt cx="571500" cy="1035050"/>
          </a:xfrm>
          <a:solidFill>
            <a:schemeClr val="bg1"/>
          </a:solidFill>
        </p:grpSpPr>
        <p:sp>
          <p:nvSpPr>
            <p:cNvPr id="26661" name="Rectangle 12"/>
            <p:cNvSpPr>
              <a:spLocks noChangeArrowheads="1"/>
            </p:cNvSpPr>
            <p:nvPr/>
          </p:nvSpPr>
          <p:spPr bwMode="auto">
            <a:xfrm>
              <a:off x="4311650" y="2114550"/>
              <a:ext cx="571500" cy="819150"/>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26662" name="Rectangle 20"/>
            <p:cNvSpPr>
              <a:spLocks noChangeArrowheads="1"/>
            </p:cNvSpPr>
            <p:nvPr/>
          </p:nvSpPr>
          <p:spPr bwMode="auto">
            <a:xfrm>
              <a:off x="4337050" y="1898650"/>
              <a:ext cx="488950" cy="196850"/>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grpSp>
      <p:grpSp>
        <p:nvGrpSpPr>
          <p:cNvPr id="7" name="Group 26"/>
          <p:cNvGrpSpPr>
            <a:grpSpLocks/>
          </p:cNvGrpSpPr>
          <p:nvPr/>
        </p:nvGrpSpPr>
        <p:grpSpPr bwMode="auto">
          <a:xfrm>
            <a:off x="6777281" y="1846042"/>
            <a:ext cx="508000" cy="1079500"/>
            <a:chOff x="5213350" y="1885950"/>
            <a:chExt cx="508000" cy="1079500"/>
          </a:xfrm>
          <a:solidFill>
            <a:schemeClr val="bg1"/>
          </a:solidFill>
        </p:grpSpPr>
        <p:sp>
          <p:nvSpPr>
            <p:cNvPr id="26659" name="Rectangle 13"/>
            <p:cNvSpPr>
              <a:spLocks noChangeArrowheads="1"/>
            </p:cNvSpPr>
            <p:nvPr/>
          </p:nvSpPr>
          <p:spPr bwMode="auto">
            <a:xfrm>
              <a:off x="5219700" y="2114550"/>
              <a:ext cx="501650" cy="850900"/>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26660" name="Rectangle 21"/>
            <p:cNvSpPr>
              <a:spLocks noChangeArrowheads="1"/>
            </p:cNvSpPr>
            <p:nvPr/>
          </p:nvSpPr>
          <p:spPr bwMode="auto">
            <a:xfrm>
              <a:off x="5213350" y="1885950"/>
              <a:ext cx="488950" cy="196850"/>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grpSp>
      <p:grpSp>
        <p:nvGrpSpPr>
          <p:cNvPr id="8" name="Group 27"/>
          <p:cNvGrpSpPr>
            <a:grpSpLocks/>
          </p:cNvGrpSpPr>
          <p:nvPr/>
        </p:nvGrpSpPr>
        <p:grpSpPr bwMode="auto">
          <a:xfrm>
            <a:off x="7621831" y="1839692"/>
            <a:ext cx="533400" cy="1066800"/>
            <a:chOff x="6057900" y="1879600"/>
            <a:chExt cx="533400" cy="1066800"/>
          </a:xfrm>
          <a:solidFill>
            <a:schemeClr val="bg1"/>
          </a:solidFill>
        </p:grpSpPr>
        <p:sp>
          <p:nvSpPr>
            <p:cNvPr id="26657" name="Rectangle 17"/>
            <p:cNvSpPr>
              <a:spLocks noChangeArrowheads="1"/>
            </p:cNvSpPr>
            <p:nvPr/>
          </p:nvSpPr>
          <p:spPr bwMode="auto">
            <a:xfrm>
              <a:off x="6070600" y="2108200"/>
              <a:ext cx="520700" cy="838200"/>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26658" name="Rectangle 22"/>
            <p:cNvSpPr>
              <a:spLocks noChangeArrowheads="1"/>
            </p:cNvSpPr>
            <p:nvPr/>
          </p:nvSpPr>
          <p:spPr bwMode="auto">
            <a:xfrm>
              <a:off x="6057900" y="1879600"/>
              <a:ext cx="488950" cy="196850"/>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grpSp>
      <p:grpSp>
        <p:nvGrpSpPr>
          <p:cNvPr id="9" name="Group 31"/>
          <p:cNvGrpSpPr>
            <a:grpSpLocks/>
          </p:cNvGrpSpPr>
          <p:nvPr/>
        </p:nvGrpSpPr>
        <p:grpSpPr bwMode="auto">
          <a:xfrm>
            <a:off x="5354881" y="3700242"/>
            <a:ext cx="488950" cy="901700"/>
            <a:chOff x="3790950" y="3740150"/>
            <a:chExt cx="488950" cy="901700"/>
          </a:xfrm>
          <a:solidFill>
            <a:schemeClr val="bg1"/>
          </a:solidFill>
        </p:grpSpPr>
        <p:sp>
          <p:nvSpPr>
            <p:cNvPr id="26655" name="Rectangle 29"/>
            <p:cNvSpPr>
              <a:spLocks noChangeArrowheads="1"/>
            </p:cNvSpPr>
            <p:nvPr/>
          </p:nvSpPr>
          <p:spPr bwMode="auto">
            <a:xfrm>
              <a:off x="3803650" y="3981450"/>
              <a:ext cx="457200" cy="660400"/>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26656" name="Rectangle 30"/>
            <p:cNvSpPr>
              <a:spLocks noChangeArrowheads="1"/>
            </p:cNvSpPr>
            <p:nvPr/>
          </p:nvSpPr>
          <p:spPr bwMode="auto">
            <a:xfrm>
              <a:off x="3790950" y="3740150"/>
              <a:ext cx="488950" cy="196850"/>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grpSp>
      <p:grpSp>
        <p:nvGrpSpPr>
          <p:cNvPr id="10" name="Group 41"/>
          <p:cNvGrpSpPr>
            <a:grpSpLocks/>
          </p:cNvGrpSpPr>
          <p:nvPr/>
        </p:nvGrpSpPr>
        <p:grpSpPr bwMode="auto">
          <a:xfrm>
            <a:off x="3862631" y="5255992"/>
            <a:ext cx="368300" cy="730250"/>
            <a:chOff x="2298700" y="5295899"/>
            <a:chExt cx="368300" cy="730251"/>
          </a:xfrm>
          <a:solidFill>
            <a:schemeClr val="bg1"/>
          </a:solidFill>
        </p:grpSpPr>
        <p:sp>
          <p:nvSpPr>
            <p:cNvPr id="26653" name="Rectangle 33"/>
            <p:cNvSpPr>
              <a:spLocks noChangeArrowheads="1"/>
            </p:cNvSpPr>
            <p:nvPr/>
          </p:nvSpPr>
          <p:spPr bwMode="auto">
            <a:xfrm>
              <a:off x="2298700" y="5594350"/>
              <a:ext cx="368300" cy="431800"/>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26654" name="Rectangle 34"/>
            <p:cNvSpPr>
              <a:spLocks noChangeArrowheads="1"/>
            </p:cNvSpPr>
            <p:nvPr/>
          </p:nvSpPr>
          <p:spPr bwMode="auto">
            <a:xfrm>
              <a:off x="2298700" y="5295899"/>
              <a:ext cx="355600" cy="269875"/>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grpSp>
      <p:grpSp>
        <p:nvGrpSpPr>
          <p:cNvPr id="11" name="Group 48"/>
          <p:cNvGrpSpPr>
            <a:grpSpLocks/>
          </p:cNvGrpSpPr>
          <p:nvPr/>
        </p:nvGrpSpPr>
        <p:grpSpPr bwMode="auto">
          <a:xfrm>
            <a:off x="4237281" y="5255993"/>
            <a:ext cx="355600" cy="733425"/>
            <a:chOff x="2673350" y="5295899"/>
            <a:chExt cx="355600" cy="733426"/>
          </a:xfrm>
          <a:solidFill>
            <a:schemeClr val="bg1"/>
          </a:solidFill>
        </p:grpSpPr>
        <p:sp>
          <p:nvSpPr>
            <p:cNvPr id="26651" name="Rectangle 35"/>
            <p:cNvSpPr>
              <a:spLocks noChangeArrowheads="1"/>
            </p:cNvSpPr>
            <p:nvPr/>
          </p:nvSpPr>
          <p:spPr bwMode="auto">
            <a:xfrm>
              <a:off x="2673350" y="5597525"/>
              <a:ext cx="327025" cy="431800"/>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26652" name="Rectangle 36"/>
            <p:cNvSpPr>
              <a:spLocks noChangeArrowheads="1"/>
            </p:cNvSpPr>
            <p:nvPr/>
          </p:nvSpPr>
          <p:spPr bwMode="auto">
            <a:xfrm>
              <a:off x="2673350" y="5295899"/>
              <a:ext cx="355600" cy="269875"/>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grpSp>
      <p:grpSp>
        <p:nvGrpSpPr>
          <p:cNvPr id="12" name="Group 49"/>
          <p:cNvGrpSpPr>
            <a:grpSpLocks/>
          </p:cNvGrpSpPr>
          <p:nvPr/>
        </p:nvGrpSpPr>
        <p:grpSpPr bwMode="auto">
          <a:xfrm>
            <a:off x="4796082" y="4846418"/>
            <a:ext cx="854075" cy="1470025"/>
            <a:chOff x="3232149" y="4886325"/>
            <a:chExt cx="854075" cy="1470025"/>
          </a:xfrm>
          <a:solidFill>
            <a:schemeClr val="bg1"/>
          </a:solidFill>
        </p:grpSpPr>
        <p:sp>
          <p:nvSpPr>
            <p:cNvPr id="26647" name="Rectangle 37"/>
            <p:cNvSpPr>
              <a:spLocks noChangeArrowheads="1"/>
            </p:cNvSpPr>
            <p:nvPr/>
          </p:nvSpPr>
          <p:spPr bwMode="auto">
            <a:xfrm>
              <a:off x="3619500" y="5597525"/>
              <a:ext cx="292100" cy="641350"/>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26648" name="Rectangle 38"/>
            <p:cNvSpPr>
              <a:spLocks noChangeArrowheads="1"/>
            </p:cNvSpPr>
            <p:nvPr/>
          </p:nvSpPr>
          <p:spPr bwMode="auto">
            <a:xfrm>
              <a:off x="3232149" y="4886325"/>
              <a:ext cx="854075" cy="682624"/>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26649" name="Rectangle 39"/>
            <p:cNvSpPr>
              <a:spLocks noChangeArrowheads="1"/>
            </p:cNvSpPr>
            <p:nvPr/>
          </p:nvSpPr>
          <p:spPr bwMode="auto">
            <a:xfrm>
              <a:off x="3663950" y="6124575"/>
              <a:ext cx="155576" cy="212725"/>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26650" name="Rectangle 40"/>
            <p:cNvSpPr>
              <a:spLocks noChangeArrowheads="1"/>
            </p:cNvSpPr>
            <p:nvPr/>
          </p:nvSpPr>
          <p:spPr bwMode="auto">
            <a:xfrm>
              <a:off x="3644900" y="6305551"/>
              <a:ext cx="155576" cy="50799"/>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grpSp>
      <p:sp>
        <p:nvSpPr>
          <p:cNvPr id="43" name="Rectangle 42"/>
          <p:cNvSpPr>
            <a:spLocks noChangeArrowheads="1"/>
          </p:cNvSpPr>
          <p:nvPr/>
        </p:nvSpPr>
        <p:spPr bwMode="auto">
          <a:xfrm>
            <a:off x="4589707" y="5557617"/>
            <a:ext cx="250825" cy="514350"/>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4" name="Rectangle 43"/>
          <p:cNvSpPr>
            <a:spLocks noChangeArrowheads="1"/>
          </p:cNvSpPr>
          <p:nvPr/>
        </p:nvSpPr>
        <p:spPr bwMode="auto">
          <a:xfrm>
            <a:off x="5573957" y="5570317"/>
            <a:ext cx="346075" cy="495300"/>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45" name="Rectangle 44"/>
          <p:cNvSpPr>
            <a:spLocks noChangeArrowheads="1"/>
          </p:cNvSpPr>
          <p:nvPr/>
        </p:nvSpPr>
        <p:spPr bwMode="auto">
          <a:xfrm>
            <a:off x="5945431" y="5573492"/>
            <a:ext cx="234950" cy="482600"/>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grpSp>
        <p:nvGrpSpPr>
          <p:cNvPr id="13" name="Group 51"/>
          <p:cNvGrpSpPr>
            <a:grpSpLocks/>
          </p:cNvGrpSpPr>
          <p:nvPr/>
        </p:nvGrpSpPr>
        <p:grpSpPr bwMode="auto">
          <a:xfrm>
            <a:off x="6193082" y="5570318"/>
            <a:ext cx="434975" cy="517525"/>
            <a:chOff x="4629150" y="5610225"/>
            <a:chExt cx="434975" cy="517525"/>
          </a:xfrm>
          <a:solidFill>
            <a:schemeClr val="bg1"/>
          </a:solidFill>
        </p:grpSpPr>
        <p:sp>
          <p:nvSpPr>
            <p:cNvPr id="26645" name="Rectangle 45"/>
            <p:cNvSpPr>
              <a:spLocks noChangeArrowheads="1"/>
            </p:cNvSpPr>
            <p:nvPr/>
          </p:nvSpPr>
          <p:spPr bwMode="auto">
            <a:xfrm>
              <a:off x="4629150" y="5610225"/>
              <a:ext cx="196850" cy="492125"/>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26646" name="Rectangle 46"/>
            <p:cNvSpPr>
              <a:spLocks noChangeArrowheads="1"/>
            </p:cNvSpPr>
            <p:nvPr/>
          </p:nvSpPr>
          <p:spPr bwMode="auto">
            <a:xfrm>
              <a:off x="4826000" y="5613400"/>
              <a:ext cx="238125" cy="514350"/>
            </a:xfrm>
            <a:prstGeom prst="rect">
              <a:avLst/>
            </a:prstGeom>
            <a:grp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grpSp>
      <p:sp>
        <p:nvSpPr>
          <p:cNvPr id="26643" name="Rectangle 47"/>
          <p:cNvSpPr>
            <a:spLocks noChangeArrowheads="1"/>
          </p:cNvSpPr>
          <p:nvPr/>
        </p:nvSpPr>
        <p:spPr bwMode="auto">
          <a:xfrm>
            <a:off x="6104182" y="5116293"/>
            <a:ext cx="650875" cy="422275"/>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53" name="Rectangle 52"/>
          <p:cNvSpPr>
            <a:spLocks noChangeArrowheads="1"/>
          </p:cNvSpPr>
          <p:nvPr/>
        </p:nvSpPr>
        <p:spPr bwMode="auto">
          <a:xfrm>
            <a:off x="4856407" y="5557617"/>
            <a:ext cx="320675" cy="514350"/>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endParaRPr lang="en-US"/>
          </a:p>
        </p:txBody>
      </p:sp>
      <p:sp>
        <p:nvSpPr>
          <p:cNvPr id="14" name="Date Placeholder 13">
            <a:extLst>
              <a:ext uri="{FF2B5EF4-FFF2-40B4-BE49-F238E27FC236}">
                <a16:creationId xmlns:a16="http://schemas.microsoft.com/office/drawing/2014/main" id="{4A39DF62-CDD3-41B1-99CD-65F5A4CB1B59}"/>
              </a:ext>
            </a:extLst>
          </p:cNvPr>
          <p:cNvSpPr>
            <a:spLocks noGrp="1"/>
          </p:cNvSpPr>
          <p:nvPr>
            <p:ph type="dt" sz="half" idx="10"/>
          </p:nvPr>
        </p:nvSpPr>
        <p:spPr/>
        <p:txBody>
          <a:bodyPr/>
          <a:lstStyle/>
          <a:p>
            <a:r>
              <a:rPr lang="en-US"/>
              <a:t>2020-02-20</a:t>
            </a:r>
          </a:p>
        </p:txBody>
      </p:sp>
      <p:sp>
        <p:nvSpPr>
          <p:cNvPr id="18" name="Footer Placeholder 17">
            <a:extLst>
              <a:ext uri="{FF2B5EF4-FFF2-40B4-BE49-F238E27FC236}">
                <a16:creationId xmlns:a16="http://schemas.microsoft.com/office/drawing/2014/main" id="{E6CFD373-0571-4C9C-A5B1-57C3F78724CC}"/>
              </a:ext>
            </a:extLst>
          </p:cNvPr>
          <p:cNvSpPr>
            <a:spLocks noGrp="1"/>
          </p:cNvSpPr>
          <p:nvPr>
            <p:ph type="ftr" sz="quarter" idx="11"/>
          </p:nvPr>
        </p:nvSpPr>
        <p:spPr/>
        <p:txBody>
          <a:bodyPr/>
          <a:lstStyle/>
          <a:p>
            <a:r>
              <a:rPr lang="en-US"/>
              <a:t>05-418/818 | Spring 2020 | Design of Educational Games</a:t>
            </a:r>
          </a:p>
        </p:txBody>
      </p:sp>
      <p:sp>
        <p:nvSpPr>
          <p:cNvPr id="20" name="Slide Number Placeholder 19">
            <a:extLst>
              <a:ext uri="{FF2B5EF4-FFF2-40B4-BE49-F238E27FC236}">
                <a16:creationId xmlns:a16="http://schemas.microsoft.com/office/drawing/2014/main" id="{FE6D9D6A-58A5-4E1A-A2D1-836F413261DD}"/>
              </a:ext>
            </a:extLst>
          </p:cNvPr>
          <p:cNvSpPr>
            <a:spLocks noGrp="1"/>
          </p:cNvSpPr>
          <p:nvPr>
            <p:ph type="sldNum" sz="quarter" idx="12"/>
          </p:nvPr>
        </p:nvSpPr>
        <p:spPr/>
        <p:txBody>
          <a:bodyPr/>
          <a:lstStyle/>
          <a:p>
            <a:fld id="{4BE96267-9501-4B49-939F-F116B0669874}" type="slidenum">
              <a:rPr lang="en-US" smtClean="0"/>
              <a:t>25</a:t>
            </a:fld>
            <a:endParaRPr lang="en-US"/>
          </a:p>
        </p:txBody>
      </p:sp>
    </p:spTree>
    <p:extLst>
      <p:ext uri="{BB962C8B-B14F-4D97-AF65-F5344CB8AC3E}">
        <p14:creationId xmlns:p14="http://schemas.microsoft.com/office/powerpoint/2010/main" val="2104140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53"/>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nodeType="clickEffect">
                                  <p:stCondLst>
                                    <p:cond delay="0"/>
                                  </p:stCondLst>
                                  <p:childTnLst>
                                    <p:set>
                                      <p:cBhvr>
                                        <p:cTn id="58" dur="1" fill="hold">
                                          <p:stCondLst>
                                            <p:cond delay="0"/>
                                          </p:stCondLst>
                                        </p:cTn>
                                        <p:tgtEl>
                                          <p:spTgt spid="12"/>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xit" presetSubtype="0" fill="hold" nodeType="clickEffect">
                                  <p:stCondLst>
                                    <p:cond delay="0"/>
                                  </p:stCondLst>
                                  <p:childTnLst>
                                    <p:set>
                                      <p:cBhvr>
                                        <p:cTn id="7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3" grpId="0" animBg="1"/>
      <p:bldP spid="44" grpId="0" animBg="1"/>
      <p:bldP spid="45" grpId="0" animBg="1"/>
      <p:bldP spid="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Examples of Transfer?</a:t>
            </a:r>
          </a:p>
        </p:txBody>
      </p:sp>
      <p:sp>
        <p:nvSpPr>
          <p:cNvPr id="3" name="Content Placeholder 2">
            <a:extLst>
              <a:ext uri="{FF2B5EF4-FFF2-40B4-BE49-F238E27FC236}">
                <a16:creationId xmlns:a16="http://schemas.microsoft.com/office/drawing/2014/main" id="{51402662-B66A-4178-8C48-4C6B900D9B9B}"/>
              </a:ext>
            </a:extLst>
          </p:cNvPr>
          <p:cNvSpPr>
            <a:spLocks noGrp="1"/>
          </p:cNvSpPr>
          <p:nvPr>
            <p:ph idx="1"/>
          </p:nvPr>
        </p:nvSpPr>
        <p:spPr/>
        <p:txBody>
          <a:bodyPr/>
          <a:lstStyle/>
          <a:p>
            <a:r>
              <a:rPr lang="en-US" dirty="0" smtClean="0"/>
              <a:t>Game design principles </a:t>
            </a:r>
            <a:r>
              <a:rPr lang="en-US" dirty="0" err="1" smtClean="0"/>
              <a:t>transferting</a:t>
            </a:r>
            <a:r>
              <a:rPr lang="en-US" dirty="0" smtClean="0"/>
              <a:t> to other </a:t>
            </a:r>
            <a:r>
              <a:rPr lang="en-US" dirty="0" err="1" smtClean="0"/>
              <a:t>softdev</a:t>
            </a:r>
            <a:r>
              <a:rPr lang="en-US" dirty="0" smtClean="0"/>
              <a:t> </a:t>
            </a:r>
            <a:r>
              <a:rPr lang="en-US" dirty="0" err="1" smtClean="0"/>
              <a:t>cources</a:t>
            </a:r>
            <a:endParaRPr lang="en-US" dirty="0" smtClean="0"/>
          </a:p>
          <a:p>
            <a:r>
              <a:rPr lang="en-US" dirty="0" smtClean="0"/>
              <a:t>A lot of the interdisciplinary design of college</a:t>
            </a:r>
          </a:p>
          <a:p>
            <a:pPr lvl="1"/>
            <a:r>
              <a:rPr lang="en-US" dirty="0" smtClean="0"/>
              <a:t>[insert domain] thinking</a:t>
            </a:r>
          </a:p>
          <a:p>
            <a:r>
              <a:rPr lang="en-US" dirty="0" smtClean="0"/>
              <a:t>Thinking of spatial cognition in Tetris and how you pack your car</a:t>
            </a:r>
          </a:p>
          <a:p>
            <a:r>
              <a:rPr lang="en-US" dirty="0" smtClean="0"/>
              <a:t>Diff </a:t>
            </a:r>
            <a:r>
              <a:rPr lang="en-US" dirty="0" err="1" smtClean="0"/>
              <a:t>Eq</a:t>
            </a:r>
            <a:r>
              <a:rPr lang="en-US" dirty="0" smtClean="0"/>
              <a:t> as a math course and then using differential equations through out</a:t>
            </a:r>
          </a:p>
          <a:p>
            <a:r>
              <a:rPr lang="en-US" dirty="0" smtClean="0"/>
              <a:t>In computer programming having to think about a way to divide up tasks and how you might manage a team of people</a:t>
            </a:r>
            <a:endParaRPr lang="en-US" dirty="0"/>
          </a:p>
        </p:txBody>
      </p:sp>
      <p:sp>
        <p:nvSpPr>
          <p:cNvPr id="2" name="Date Placeholder 1">
            <a:extLst>
              <a:ext uri="{FF2B5EF4-FFF2-40B4-BE49-F238E27FC236}">
                <a16:creationId xmlns:a16="http://schemas.microsoft.com/office/drawing/2014/main" id="{303B408A-CC2F-41DE-B9E9-C7C9933F5551}"/>
              </a:ext>
            </a:extLst>
          </p:cNvPr>
          <p:cNvSpPr>
            <a:spLocks noGrp="1"/>
          </p:cNvSpPr>
          <p:nvPr>
            <p:ph type="dt" sz="half" idx="10"/>
          </p:nvPr>
        </p:nvSpPr>
        <p:spPr/>
        <p:txBody>
          <a:bodyPr/>
          <a:lstStyle/>
          <a:p>
            <a:r>
              <a:rPr lang="en-US"/>
              <a:t>2020-02-20</a:t>
            </a:r>
          </a:p>
        </p:txBody>
      </p:sp>
      <p:sp>
        <p:nvSpPr>
          <p:cNvPr id="4" name="Footer Placeholder 3">
            <a:extLst>
              <a:ext uri="{FF2B5EF4-FFF2-40B4-BE49-F238E27FC236}">
                <a16:creationId xmlns:a16="http://schemas.microsoft.com/office/drawing/2014/main" id="{44175712-89EC-4AED-B059-9A33F49400D1}"/>
              </a:ext>
            </a:extLst>
          </p:cNvPr>
          <p:cNvSpPr>
            <a:spLocks noGrp="1"/>
          </p:cNvSpPr>
          <p:nvPr>
            <p:ph type="ftr" sz="quarter" idx="11"/>
          </p:nvPr>
        </p:nvSpPr>
        <p:spPr/>
        <p:txBody>
          <a:bodyPr/>
          <a:lstStyle/>
          <a:p>
            <a:r>
              <a:rPr lang="en-US"/>
              <a:t>05-418/818 | Spring 2020 | Design of Educational Games</a:t>
            </a:r>
          </a:p>
        </p:txBody>
      </p:sp>
      <p:sp>
        <p:nvSpPr>
          <p:cNvPr id="5" name="Slide Number Placeholder 4">
            <a:extLst>
              <a:ext uri="{FF2B5EF4-FFF2-40B4-BE49-F238E27FC236}">
                <a16:creationId xmlns:a16="http://schemas.microsoft.com/office/drawing/2014/main" id="{66661E5D-A883-405A-A5B2-7E6B1B10D9E1}"/>
              </a:ext>
            </a:extLst>
          </p:cNvPr>
          <p:cNvSpPr>
            <a:spLocks noGrp="1"/>
          </p:cNvSpPr>
          <p:nvPr>
            <p:ph type="sldNum" sz="quarter" idx="12"/>
          </p:nvPr>
        </p:nvSpPr>
        <p:spPr/>
        <p:txBody>
          <a:bodyPr/>
          <a:lstStyle/>
          <a:p>
            <a:fld id="{4BE96267-9501-4B49-939F-F116B0669874}" type="slidenum">
              <a:rPr lang="en-US" smtClean="0"/>
              <a:t>26</a:t>
            </a:fld>
            <a:endParaRPr lang="en-US"/>
          </a:p>
        </p:txBody>
      </p:sp>
    </p:spTree>
    <p:extLst>
      <p:ext uri="{BB962C8B-B14F-4D97-AF65-F5344CB8AC3E}">
        <p14:creationId xmlns:p14="http://schemas.microsoft.com/office/powerpoint/2010/main" val="46317687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Examples of Lack of Transfer? Negative Transfer?</a:t>
            </a:r>
          </a:p>
        </p:txBody>
      </p:sp>
      <p:sp>
        <p:nvSpPr>
          <p:cNvPr id="3" name="Content Placeholder 2">
            <a:extLst>
              <a:ext uri="{FF2B5EF4-FFF2-40B4-BE49-F238E27FC236}">
                <a16:creationId xmlns:a16="http://schemas.microsoft.com/office/drawing/2014/main" id="{D9CC9792-007F-4A83-9A41-1F20877F500D}"/>
              </a:ext>
            </a:extLst>
          </p:cNvPr>
          <p:cNvSpPr>
            <a:spLocks noGrp="1"/>
          </p:cNvSpPr>
          <p:nvPr>
            <p:ph idx="1"/>
          </p:nvPr>
        </p:nvSpPr>
        <p:spPr/>
        <p:txBody>
          <a:bodyPr/>
          <a:lstStyle/>
          <a:p>
            <a:r>
              <a:rPr lang="en-US" dirty="0" smtClean="0"/>
              <a:t>Adobe Photoshop versus Adobe illustrator</a:t>
            </a:r>
          </a:p>
          <a:p>
            <a:r>
              <a:rPr lang="en-US" dirty="0" smtClean="0"/>
              <a:t>False assumptions between software</a:t>
            </a:r>
          </a:p>
          <a:p>
            <a:r>
              <a:rPr lang="en-US" dirty="0" smtClean="0"/>
              <a:t>Being good at math but not being good at physics</a:t>
            </a:r>
          </a:p>
          <a:p>
            <a:endParaRPr lang="en-US" dirty="0"/>
          </a:p>
        </p:txBody>
      </p:sp>
      <p:sp>
        <p:nvSpPr>
          <p:cNvPr id="2" name="Date Placeholder 1">
            <a:extLst>
              <a:ext uri="{FF2B5EF4-FFF2-40B4-BE49-F238E27FC236}">
                <a16:creationId xmlns:a16="http://schemas.microsoft.com/office/drawing/2014/main" id="{A19DF4DB-93E8-4BBF-B3A3-EE9D1190D02E}"/>
              </a:ext>
            </a:extLst>
          </p:cNvPr>
          <p:cNvSpPr>
            <a:spLocks noGrp="1"/>
          </p:cNvSpPr>
          <p:nvPr>
            <p:ph type="dt" sz="half" idx="10"/>
          </p:nvPr>
        </p:nvSpPr>
        <p:spPr/>
        <p:txBody>
          <a:bodyPr/>
          <a:lstStyle/>
          <a:p>
            <a:r>
              <a:rPr lang="en-US"/>
              <a:t>2020-02-20</a:t>
            </a:r>
          </a:p>
        </p:txBody>
      </p:sp>
      <p:sp>
        <p:nvSpPr>
          <p:cNvPr id="4" name="Footer Placeholder 3">
            <a:extLst>
              <a:ext uri="{FF2B5EF4-FFF2-40B4-BE49-F238E27FC236}">
                <a16:creationId xmlns:a16="http://schemas.microsoft.com/office/drawing/2014/main" id="{FE44560B-4260-4EE1-A1D3-95B9491063D0}"/>
              </a:ext>
            </a:extLst>
          </p:cNvPr>
          <p:cNvSpPr>
            <a:spLocks noGrp="1"/>
          </p:cNvSpPr>
          <p:nvPr>
            <p:ph type="ftr" sz="quarter" idx="11"/>
          </p:nvPr>
        </p:nvSpPr>
        <p:spPr/>
        <p:txBody>
          <a:bodyPr/>
          <a:lstStyle/>
          <a:p>
            <a:r>
              <a:rPr lang="en-US"/>
              <a:t>05-418/818 | Spring 2020 | Design of Educational Games</a:t>
            </a:r>
          </a:p>
        </p:txBody>
      </p:sp>
      <p:sp>
        <p:nvSpPr>
          <p:cNvPr id="5" name="Slide Number Placeholder 4">
            <a:extLst>
              <a:ext uri="{FF2B5EF4-FFF2-40B4-BE49-F238E27FC236}">
                <a16:creationId xmlns:a16="http://schemas.microsoft.com/office/drawing/2014/main" id="{4DD21DFD-1816-45C1-9022-1DCFA692C313}"/>
              </a:ext>
            </a:extLst>
          </p:cNvPr>
          <p:cNvSpPr>
            <a:spLocks noGrp="1"/>
          </p:cNvSpPr>
          <p:nvPr>
            <p:ph type="sldNum" sz="quarter" idx="12"/>
          </p:nvPr>
        </p:nvSpPr>
        <p:spPr/>
        <p:txBody>
          <a:bodyPr/>
          <a:lstStyle/>
          <a:p>
            <a:fld id="{4BE96267-9501-4B49-939F-F116B0669874}" type="slidenum">
              <a:rPr lang="en-US" smtClean="0"/>
              <a:t>27</a:t>
            </a:fld>
            <a:endParaRPr lang="en-US"/>
          </a:p>
        </p:txBody>
      </p:sp>
    </p:spTree>
    <p:extLst>
      <p:ext uri="{BB962C8B-B14F-4D97-AF65-F5344CB8AC3E}">
        <p14:creationId xmlns:p14="http://schemas.microsoft.com/office/powerpoint/2010/main" val="228419567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Overview</a:t>
            </a:r>
          </a:p>
        </p:txBody>
      </p:sp>
      <p:sp>
        <p:nvSpPr>
          <p:cNvPr id="27651" name="Rectangle 3"/>
          <p:cNvSpPr>
            <a:spLocks noGrp="1" noChangeArrowheads="1"/>
          </p:cNvSpPr>
          <p:nvPr>
            <p:ph idx="1"/>
          </p:nvPr>
        </p:nvSpPr>
        <p:spPr/>
        <p:txBody>
          <a:bodyPr/>
          <a:lstStyle/>
          <a:p>
            <a:pPr marL="0" indent="0">
              <a:buNone/>
            </a:pPr>
            <a:r>
              <a:rPr lang="en-US" b="1" dirty="0"/>
              <a:t>Different Perspectives on Transfer</a:t>
            </a:r>
          </a:p>
          <a:p>
            <a:pPr lvl="1"/>
            <a:r>
              <a:rPr lang="en-US" dirty="0"/>
              <a:t>General vs. specific transfer</a:t>
            </a:r>
          </a:p>
          <a:p>
            <a:pPr lvl="1"/>
            <a:r>
              <a:rPr lang="en-US" dirty="0"/>
              <a:t>Meaningful vs. rote learning</a:t>
            </a:r>
          </a:p>
          <a:p>
            <a:pPr lvl="1"/>
            <a:r>
              <a:rPr lang="en-US" dirty="0"/>
              <a:t>Analogical transfer</a:t>
            </a:r>
          </a:p>
          <a:p>
            <a:pPr lvl="1"/>
            <a:r>
              <a:rPr lang="en-US" dirty="0"/>
              <a:t>Lateral vs. vertical transfer</a:t>
            </a:r>
          </a:p>
          <a:p>
            <a:pPr lvl="1"/>
            <a:r>
              <a:rPr lang="en-US" dirty="0"/>
              <a:t>Specificity of transfer</a:t>
            </a:r>
          </a:p>
          <a:p>
            <a:pPr lvl="1"/>
            <a:r>
              <a:rPr lang="en-US" dirty="0"/>
              <a:t>Direct Application vs. Preparation for Future Learning</a:t>
            </a:r>
          </a:p>
        </p:txBody>
      </p:sp>
      <p:sp>
        <p:nvSpPr>
          <p:cNvPr id="2" name="Date Placeholder 1">
            <a:extLst>
              <a:ext uri="{FF2B5EF4-FFF2-40B4-BE49-F238E27FC236}">
                <a16:creationId xmlns:a16="http://schemas.microsoft.com/office/drawing/2014/main" id="{D6023A63-0D84-4D33-87A2-DF462DE61BB6}"/>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0A950FE3-C5BB-4DF5-82ED-14DECAF78100}"/>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B4DAF74A-CAD9-4D56-B116-A9F6731D4AFA}"/>
              </a:ext>
            </a:extLst>
          </p:cNvPr>
          <p:cNvSpPr>
            <a:spLocks noGrp="1"/>
          </p:cNvSpPr>
          <p:nvPr>
            <p:ph type="sldNum" sz="quarter" idx="12"/>
          </p:nvPr>
        </p:nvSpPr>
        <p:spPr/>
        <p:txBody>
          <a:bodyPr/>
          <a:lstStyle/>
          <a:p>
            <a:fld id="{4BE96267-9501-4B49-939F-F116B0669874}" type="slidenum">
              <a:rPr lang="en-US" smtClean="0"/>
              <a:t>28</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20082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General vs. specific transfer</a:t>
            </a:r>
          </a:p>
        </p:txBody>
      </p:sp>
      <p:sp>
        <p:nvSpPr>
          <p:cNvPr id="2" name="Content Placeholder 1">
            <a:extLst>
              <a:ext uri="{FF2B5EF4-FFF2-40B4-BE49-F238E27FC236}">
                <a16:creationId xmlns:a16="http://schemas.microsoft.com/office/drawing/2014/main" id="{7F048021-6CC4-4969-9630-C4866BC28C8D}"/>
              </a:ext>
            </a:extLst>
          </p:cNvPr>
          <p:cNvSpPr>
            <a:spLocks noGrp="1"/>
          </p:cNvSpPr>
          <p:nvPr>
            <p:ph sz="half" idx="2"/>
          </p:nvPr>
        </p:nvSpPr>
        <p:spPr/>
        <p:txBody>
          <a:bodyPr>
            <a:normAutofit/>
          </a:bodyPr>
          <a:lstStyle/>
          <a:p>
            <a:pPr marL="0" indent="0">
              <a:buNone/>
            </a:pPr>
            <a:r>
              <a:rPr lang="en-US" dirty="0"/>
              <a:t>General: Doctrine of formal discipline</a:t>
            </a:r>
          </a:p>
          <a:p>
            <a:pPr lvl="1"/>
            <a:r>
              <a:rPr lang="en-US" dirty="0"/>
              <a:t>Mind is muscle you exercise with subjects like Latin and geometry</a:t>
            </a:r>
          </a:p>
          <a:p>
            <a:pPr lvl="1"/>
            <a:r>
              <a:rPr lang="en-US" dirty="0"/>
              <a:t>General faculties of mind: Observation, attention, discrimination, reasoning</a:t>
            </a:r>
          </a:p>
          <a:p>
            <a:pPr marL="457200" lvl="1" indent="0">
              <a:buNone/>
            </a:pPr>
            <a:r>
              <a:rPr lang="en-US" dirty="0"/>
              <a:t>=&gt; Transfer is broad &amp; general, across domains</a:t>
            </a:r>
          </a:p>
          <a:p>
            <a:pPr lvl="2"/>
            <a:r>
              <a:rPr lang="en-US" dirty="0"/>
              <a:t>Example: Training in chess transfers to computer programming b/c both involve your reasoning faculty</a:t>
            </a:r>
          </a:p>
          <a:p>
            <a:endParaRPr lang="en-US" dirty="0"/>
          </a:p>
        </p:txBody>
      </p:sp>
      <p:pic>
        <p:nvPicPr>
          <p:cNvPr id="6" name="Picture 2" descr="Image result for john locke">
            <a:extLst>
              <a:ext uri="{FF2B5EF4-FFF2-40B4-BE49-F238E27FC236}">
                <a16:creationId xmlns:a16="http://schemas.microsoft.com/office/drawing/2014/main" id="{CC0F3331-569A-48D3-8C92-425904E9265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2969845" cy="3452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CD28AF-292B-4723-BF09-5E133B60D982}"/>
              </a:ext>
            </a:extLst>
          </p:cNvPr>
          <p:cNvSpPr txBox="1"/>
          <p:nvPr/>
        </p:nvSpPr>
        <p:spPr>
          <a:xfrm>
            <a:off x="838200" y="5278071"/>
            <a:ext cx="2969845" cy="369332"/>
          </a:xfrm>
          <a:prstGeom prst="rect">
            <a:avLst/>
          </a:prstGeom>
          <a:noFill/>
        </p:spPr>
        <p:txBody>
          <a:bodyPr wrap="square" rtlCol="0">
            <a:spAutoFit/>
          </a:bodyPr>
          <a:lstStyle/>
          <a:p>
            <a:pPr algn="ctr"/>
            <a:r>
              <a:rPr lang="en-US" dirty="0"/>
              <a:t>John </a:t>
            </a:r>
            <a:r>
              <a:rPr lang="en-US" dirty="0" smtClean="0"/>
              <a:t>Locke*</a:t>
            </a:r>
            <a:endParaRPr lang="en-US" dirty="0"/>
          </a:p>
        </p:txBody>
      </p:sp>
      <p:sp>
        <p:nvSpPr>
          <p:cNvPr id="4" name="Date Placeholder 3">
            <a:extLst>
              <a:ext uri="{FF2B5EF4-FFF2-40B4-BE49-F238E27FC236}">
                <a16:creationId xmlns:a16="http://schemas.microsoft.com/office/drawing/2014/main" id="{9CFB2F84-1BE5-4035-9FD3-2623F3071243}"/>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80074261-F1EC-4A76-838C-8607D6F23CC0}"/>
              </a:ext>
            </a:extLst>
          </p:cNvPr>
          <p:cNvSpPr>
            <a:spLocks noGrp="1"/>
          </p:cNvSpPr>
          <p:nvPr>
            <p:ph type="ftr" sz="quarter" idx="11"/>
          </p:nvPr>
        </p:nvSpPr>
        <p:spPr/>
        <p:txBody>
          <a:bodyPr/>
          <a:lstStyle/>
          <a:p>
            <a:r>
              <a:rPr lang="en-US"/>
              <a:t>05-418/818 | Spring 2020 | Design of Educational Games</a:t>
            </a:r>
          </a:p>
        </p:txBody>
      </p:sp>
      <p:sp>
        <p:nvSpPr>
          <p:cNvPr id="7" name="Slide Number Placeholder 6">
            <a:extLst>
              <a:ext uri="{FF2B5EF4-FFF2-40B4-BE49-F238E27FC236}">
                <a16:creationId xmlns:a16="http://schemas.microsoft.com/office/drawing/2014/main" id="{4907D2F6-F462-43EF-AC9C-997826A539EF}"/>
              </a:ext>
            </a:extLst>
          </p:cNvPr>
          <p:cNvSpPr>
            <a:spLocks noGrp="1"/>
          </p:cNvSpPr>
          <p:nvPr>
            <p:ph type="sldNum" sz="quarter" idx="12"/>
          </p:nvPr>
        </p:nvSpPr>
        <p:spPr/>
        <p:txBody>
          <a:bodyPr/>
          <a:lstStyle/>
          <a:p>
            <a:fld id="{4BE96267-9501-4B49-939F-F116B0669874}" type="slidenum">
              <a:rPr lang="en-US" smtClean="0"/>
              <a:t>29</a:t>
            </a:fld>
            <a:endParaRPr lang="en-US"/>
          </a:p>
        </p:txBody>
      </p:sp>
      <p:sp>
        <p:nvSpPr>
          <p:cNvPr id="8" name="TextBox 7"/>
          <p:cNvSpPr txBox="1"/>
          <p:nvPr/>
        </p:nvSpPr>
        <p:spPr>
          <a:xfrm>
            <a:off x="620889" y="6084629"/>
            <a:ext cx="3657600" cy="276999"/>
          </a:xfrm>
          <a:prstGeom prst="rect">
            <a:avLst/>
          </a:prstGeom>
          <a:noFill/>
        </p:spPr>
        <p:txBody>
          <a:bodyPr wrap="square" rtlCol="0">
            <a:spAutoFit/>
          </a:bodyPr>
          <a:lstStyle/>
          <a:p>
            <a:pPr algn="ctr"/>
            <a:r>
              <a:rPr lang="en-US" sz="1200" dirty="0" smtClean="0"/>
              <a:t>*some times attributed to Plato</a:t>
            </a:r>
            <a:endParaRPr lang="en-US" sz="1200" dirty="0"/>
          </a:p>
        </p:txBody>
      </p:sp>
    </p:spTree>
    <p:extLst>
      <p:ext uri="{BB962C8B-B14F-4D97-AF65-F5344CB8AC3E}">
        <p14:creationId xmlns:p14="http://schemas.microsoft.com/office/powerpoint/2010/main" val="1003113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8946-46FA-46FE-98C9-6FF71204363A}"/>
              </a:ext>
            </a:extLst>
          </p:cNvPr>
          <p:cNvSpPr>
            <a:spLocks noGrp="1"/>
          </p:cNvSpPr>
          <p:nvPr>
            <p:ph type="title"/>
          </p:nvPr>
        </p:nvSpPr>
        <p:spPr/>
        <p:txBody>
          <a:bodyPr/>
          <a:lstStyle/>
          <a:p>
            <a:r>
              <a:rPr lang="en-US" dirty="0"/>
              <a:t>Plan for Today</a:t>
            </a:r>
          </a:p>
        </p:txBody>
      </p:sp>
      <p:sp>
        <p:nvSpPr>
          <p:cNvPr id="3" name="Content Placeholder 2">
            <a:extLst>
              <a:ext uri="{FF2B5EF4-FFF2-40B4-BE49-F238E27FC236}">
                <a16:creationId xmlns:a16="http://schemas.microsoft.com/office/drawing/2014/main" id="{2DE0A746-3EC5-4D4A-9ED3-8BD8AC73EDB2}"/>
              </a:ext>
            </a:extLst>
          </p:cNvPr>
          <p:cNvSpPr>
            <a:spLocks noGrp="1"/>
          </p:cNvSpPr>
          <p:nvPr>
            <p:ph idx="1"/>
          </p:nvPr>
        </p:nvSpPr>
        <p:spPr/>
        <p:txBody>
          <a:bodyPr>
            <a:normAutofit/>
          </a:bodyPr>
          <a:lstStyle/>
          <a:p>
            <a:pPr marL="514350" indent="-514350">
              <a:buFont typeface="+mj-lt"/>
              <a:buAutoNum type="arabicPeriod"/>
            </a:pPr>
            <a:r>
              <a:rPr lang="en-US" dirty="0" smtClean="0"/>
              <a:t>Debrief on Crit 1</a:t>
            </a:r>
          </a:p>
          <a:p>
            <a:pPr marL="514350" indent="-514350">
              <a:buFont typeface="+mj-lt"/>
              <a:buAutoNum type="arabicPeriod"/>
            </a:pPr>
            <a:r>
              <a:rPr lang="en-US" dirty="0" smtClean="0"/>
              <a:t>Introduce types of transfer</a:t>
            </a:r>
          </a:p>
          <a:p>
            <a:pPr marL="514350" indent="-514350">
              <a:buFont typeface="+mj-lt"/>
              <a:buAutoNum type="arabicPeriod"/>
            </a:pPr>
            <a:r>
              <a:rPr lang="en-US" dirty="0" smtClean="0"/>
              <a:t>Tell the story of research on transfer</a:t>
            </a:r>
          </a:p>
        </p:txBody>
      </p:sp>
      <p:sp>
        <p:nvSpPr>
          <p:cNvPr id="4" name="Date Placeholder 3">
            <a:extLst>
              <a:ext uri="{FF2B5EF4-FFF2-40B4-BE49-F238E27FC236}">
                <a16:creationId xmlns:a16="http://schemas.microsoft.com/office/drawing/2014/main" id="{68717C98-72B4-4DCE-85C5-EE8F1E6A0D9F}"/>
              </a:ext>
            </a:extLst>
          </p:cNvPr>
          <p:cNvSpPr>
            <a:spLocks noGrp="1"/>
          </p:cNvSpPr>
          <p:nvPr>
            <p:ph type="dt" sz="half" idx="10"/>
          </p:nvPr>
        </p:nvSpPr>
        <p:spPr/>
        <p:txBody>
          <a:bodyPr/>
          <a:lstStyle/>
          <a:p>
            <a:r>
              <a:rPr lang="en-US" smtClean="0"/>
              <a:t>2020-02-18</a:t>
            </a:r>
            <a:endParaRPr lang="en-US"/>
          </a:p>
        </p:txBody>
      </p:sp>
      <p:sp>
        <p:nvSpPr>
          <p:cNvPr id="7" name="Footer Placeholder 6"/>
          <p:cNvSpPr>
            <a:spLocks noGrp="1"/>
          </p:cNvSpPr>
          <p:nvPr>
            <p:ph type="ftr" sz="quarter" idx="11"/>
          </p:nvPr>
        </p:nvSpPr>
        <p:spPr/>
        <p:txBody>
          <a:bodyPr/>
          <a:lstStyle/>
          <a:p>
            <a:r>
              <a:rPr lang="en-US" smtClean="0"/>
              <a:t>05-418/818 | Spring 2021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3</a:t>
            </a:fld>
            <a:endParaRPr lang="en-US"/>
          </a:p>
        </p:txBody>
      </p:sp>
    </p:spTree>
    <p:extLst>
      <p:ext uri="{BB962C8B-B14F-4D97-AF65-F5344CB8AC3E}">
        <p14:creationId xmlns:p14="http://schemas.microsoft.com/office/powerpoint/2010/main" val="1338147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General vs. specific transfer</a:t>
            </a:r>
          </a:p>
        </p:txBody>
      </p:sp>
      <p:sp>
        <p:nvSpPr>
          <p:cNvPr id="818179" name="Rectangle 3"/>
          <p:cNvSpPr>
            <a:spLocks noGrp="1" noChangeArrowheads="1"/>
          </p:cNvSpPr>
          <p:nvPr>
            <p:ph sz="half" idx="1"/>
          </p:nvPr>
        </p:nvSpPr>
        <p:spPr/>
        <p:txBody>
          <a:bodyPr/>
          <a:lstStyle/>
          <a:p>
            <a:pPr marL="0" indent="0">
              <a:buNone/>
            </a:pPr>
            <a:r>
              <a:rPr lang="en-US" dirty="0"/>
              <a:t>Specific: Theory of identical elements</a:t>
            </a:r>
          </a:p>
          <a:p>
            <a:pPr lvl="1"/>
            <a:r>
              <a:rPr lang="en-US" dirty="0"/>
              <a:t>Mind is made up of stimulus-response elements</a:t>
            </a:r>
          </a:p>
          <a:p>
            <a:pPr lvl="1"/>
            <a:r>
              <a:rPr lang="en-US" dirty="0"/>
              <a:t>Transfer only occurs between tasks with elements in common</a:t>
            </a:r>
          </a:p>
          <a:p>
            <a:pPr marL="457200" lvl="1" indent="0">
              <a:buNone/>
            </a:pPr>
            <a:r>
              <a:rPr lang="en-US" dirty="0"/>
              <a:t>=&gt; Transfer is narrow, within domains </a:t>
            </a:r>
          </a:p>
        </p:txBody>
      </p:sp>
      <p:pic>
        <p:nvPicPr>
          <p:cNvPr id="4098" name="Picture 2" descr="Image result for thorndike">
            <a:extLst>
              <a:ext uri="{FF2B5EF4-FFF2-40B4-BE49-F238E27FC236}">
                <a16:creationId xmlns:a16="http://schemas.microsoft.com/office/drawing/2014/main" id="{51CAADA7-33B5-4425-9ACE-16235C6D439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322564" y="1805755"/>
            <a:ext cx="3319272" cy="43910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E2F076B-0529-4022-8502-7323E4A85B5B}"/>
              </a:ext>
            </a:extLst>
          </p:cNvPr>
          <p:cNvSpPr txBox="1"/>
          <p:nvPr/>
        </p:nvSpPr>
        <p:spPr>
          <a:xfrm>
            <a:off x="8338457" y="6176963"/>
            <a:ext cx="3309257" cy="369332"/>
          </a:xfrm>
          <a:prstGeom prst="rect">
            <a:avLst/>
          </a:prstGeom>
          <a:noFill/>
        </p:spPr>
        <p:txBody>
          <a:bodyPr wrap="square" rtlCol="0">
            <a:spAutoFit/>
          </a:bodyPr>
          <a:lstStyle/>
          <a:p>
            <a:pPr algn="ctr"/>
            <a:r>
              <a:rPr lang="en-US" dirty="0"/>
              <a:t>Edward Thorndike</a:t>
            </a:r>
          </a:p>
        </p:txBody>
      </p:sp>
      <p:sp>
        <p:nvSpPr>
          <p:cNvPr id="4" name="Date Placeholder 3">
            <a:extLst>
              <a:ext uri="{FF2B5EF4-FFF2-40B4-BE49-F238E27FC236}">
                <a16:creationId xmlns:a16="http://schemas.microsoft.com/office/drawing/2014/main" id="{5F1493AC-3F81-4258-8193-861ED18A8A6B}"/>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3495AF78-3052-44CC-B0B7-6E719FAEF604}"/>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0E80132F-F7C6-4217-9907-701548966D88}"/>
              </a:ext>
            </a:extLst>
          </p:cNvPr>
          <p:cNvSpPr>
            <a:spLocks noGrp="1"/>
          </p:cNvSpPr>
          <p:nvPr>
            <p:ph type="sldNum" sz="quarter" idx="12"/>
          </p:nvPr>
        </p:nvSpPr>
        <p:spPr/>
        <p:txBody>
          <a:bodyPr/>
          <a:lstStyle/>
          <a:p>
            <a:fld id="{4BE96267-9501-4B49-939F-F116B0669874}" type="slidenum">
              <a:rPr lang="en-US" smtClean="0"/>
              <a:t>30</a:t>
            </a:fld>
            <a:endParaRPr lang="en-US"/>
          </a:p>
        </p:txBody>
      </p:sp>
    </p:spTree>
    <p:extLst>
      <p:ext uri="{BB962C8B-B14F-4D97-AF65-F5344CB8AC3E}">
        <p14:creationId xmlns:p14="http://schemas.microsoft.com/office/powerpoint/2010/main" val="458562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Thorndike</a:t>
            </a:r>
            <a:r>
              <a:rPr lang="ja-JP" altLang="en-US"/>
              <a:t>’</a:t>
            </a:r>
            <a:r>
              <a:rPr lang="en-US"/>
              <a:t>s 1922 Experiment on Transfer</a:t>
            </a:r>
            <a:endParaRPr lang="en-US" dirty="0"/>
          </a:p>
        </p:txBody>
      </p:sp>
      <p:sp>
        <p:nvSpPr>
          <p:cNvPr id="819203" name="Rectangle 3"/>
          <p:cNvSpPr>
            <a:spLocks noGrp="1" noChangeArrowheads="1"/>
          </p:cNvSpPr>
          <p:nvPr>
            <p:ph idx="1"/>
          </p:nvPr>
        </p:nvSpPr>
        <p:spPr/>
        <p:txBody>
          <a:bodyPr/>
          <a:lstStyle/>
          <a:p>
            <a:pPr marL="0" indent="0">
              <a:buNone/>
            </a:pPr>
            <a:r>
              <a:rPr lang="en-US" dirty="0"/>
              <a:t>Slight changes in equations led to significantly worse performance</a:t>
            </a:r>
          </a:p>
          <a:p>
            <a:pPr marL="457200" lvl="1" indent="0">
              <a:buNone/>
            </a:pPr>
            <a:r>
              <a:rPr lang="en-US" dirty="0"/>
              <a:t>Familiar: “Square x + y”		</a:t>
            </a:r>
            <a:r>
              <a:rPr lang="en-US" dirty="0">
                <a:sym typeface="Wingdings" panose="05000000000000000000" pitchFamily="2" charset="2"/>
              </a:rPr>
              <a:t></a:t>
            </a:r>
            <a:r>
              <a:rPr lang="en-US" dirty="0"/>
              <a:t> 94% correct</a:t>
            </a:r>
            <a:br>
              <a:rPr lang="en-US" dirty="0"/>
            </a:br>
            <a:r>
              <a:rPr lang="en-US" dirty="0"/>
              <a:t>Novel:    “Square b</a:t>
            </a:r>
            <a:r>
              <a:rPr lang="en-US" baseline="-25000" dirty="0"/>
              <a:t>1</a:t>
            </a:r>
            <a:r>
              <a:rPr lang="en-US" dirty="0"/>
              <a:t> + b</a:t>
            </a:r>
            <a:r>
              <a:rPr lang="en-US" baseline="-25000" dirty="0"/>
              <a:t>2</a:t>
            </a:r>
            <a:r>
              <a:rPr lang="en-US" dirty="0"/>
              <a:t>“	</a:t>
            </a:r>
            <a:r>
              <a:rPr lang="en-US" dirty="0">
                <a:sym typeface="Wingdings" panose="05000000000000000000" pitchFamily="2" charset="2"/>
              </a:rPr>
              <a:t></a:t>
            </a:r>
            <a:r>
              <a:rPr lang="en-US" dirty="0"/>
              <a:t> 72% correct</a:t>
            </a:r>
          </a:p>
          <a:p>
            <a:pPr marL="457200" lvl="1" indent="0">
              <a:buNone/>
            </a:pPr>
            <a:r>
              <a:rPr lang="en-US" dirty="0"/>
              <a:t>Familiar: “Multiply </a:t>
            </a:r>
            <a:r>
              <a:rPr lang="en-US" dirty="0" err="1"/>
              <a:t>x</a:t>
            </a:r>
            <a:r>
              <a:rPr lang="en-US" baseline="30000" dirty="0" err="1"/>
              <a:t>a</a:t>
            </a:r>
            <a:r>
              <a:rPr lang="en-US" dirty="0"/>
              <a:t> &amp; </a:t>
            </a:r>
            <a:r>
              <a:rPr lang="en-US" dirty="0" err="1"/>
              <a:t>x</a:t>
            </a:r>
            <a:r>
              <a:rPr lang="en-US" baseline="30000" dirty="0" err="1"/>
              <a:t>b</a:t>
            </a:r>
            <a:r>
              <a:rPr lang="en-US" dirty="0"/>
              <a:t>“	</a:t>
            </a:r>
            <a:r>
              <a:rPr lang="en-US" dirty="0">
                <a:sym typeface="Wingdings" panose="05000000000000000000" pitchFamily="2" charset="2"/>
              </a:rPr>
              <a:t></a:t>
            </a:r>
            <a:r>
              <a:rPr lang="en-US" dirty="0"/>
              <a:t> 44% correct</a:t>
            </a:r>
            <a:br>
              <a:rPr lang="en-US" dirty="0"/>
            </a:br>
            <a:r>
              <a:rPr lang="en-US" dirty="0"/>
              <a:t>Novel:    “Multiply 4</a:t>
            </a:r>
            <a:r>
              <a:rPr lang="en-US" baseline="30000" dirty="0"/>
              <a:t>a</a:t>
            </a:r>
            <a:r>
              <a:rPr lang="en-US" dirty="0"/>
              <a:t> &amp; 4</a:t>
            </a:r>
            <a:r>
              <a:rPr lang="en-US" baseline="30000" dirty="0"/>
              <a:t>b</a:t>
            </a:r>
            <a:r>
              <a:rPr lang="en-US" dirty="0"/>
              <a:t>“	</a:t>
            </a:r>
            <a:r>
              <a:rPr lang="en-US" dirty="0">
                <a:sym typeface="Wingdings" panose="05000000000000000000" pitchFamily="2" charset="2"/>
              </a:rPr>
              <a:t></a:t>
            </a:r>
            <a:r>
              <a:rPr lang="en-US" dirty="0"/>
              <a:t> 30% correct</a:t>
            </a:r>
          </a:p>
          <a:p>
            <a:pPr marL="0" indent="0">
              <a:buNone/>
            </a:pPr>
            <a:r>
              <a:rPr lang="en-US" dirty="0"/>
              <a:t>Thorndike</a:t>
            </a:r>
            <a:r>
              <a:rPr lang="ja-JP" altLang="en-US" dirty="0"/>
              <a:t>’</a:t>
            </a:r>
            <a:r>
              <a:rPr lang="en-US" dirty="0"/>
              <a:t>s point:</a:t>
            </a:r>
          </a:p>
          <a:p>
            <a:pPr marL="457200" lvl="1" indent="0">
              <a:buNone/>
            </a:pPr>
            <a:r>
              <a:rPr lang="en-US" dirty="0"/>
              <a:t>If there are slight changes in stimulus…</a:t>
            </a:r>
            <a:br>
              <a:rPr lang="en-US" dirty="0"/>
            </a:br>
            <a:r>
              <a:rPr lang="en-US" dirty="0"/>
              <a:t>then the stimulus-response element does not apply...</a:t>
            </a:r>
            <a:br>
              <a:rPr lang="en-US" dirty="0"/>
            </a:br>
            <a:r>
              <a:rPr lang="en-US" dirty="0"/>
              <a:t>therefore, no transfer</a:t>
            </a:r>
          </a:p>
        </p:txBody>
      </p:sp>
      <p:sp>
        <p:nvSpPr>
          <p:cNvPr id="2" name="Date Placeholder 1">
            <a:extLst>
              <a:ext uri="{FF2B5EF4-FFF2-40B4-BE49-F238E27FC236}">
                <a16:creationId xmlns:a16="http://schemas.microsoft.com/office/drawing/2014/main" id="{0EC26AA2-CC42-4F88-AC57-4787F41C9469}"/>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0F912495-0E95-4614-8B38-C451F31C180E}"/>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58F21DB0-6809-40C4-A4F5-04C592E7A833}"/>
              </a:ext>
            </a:extLst>
          </p:cNvPr>
          <p:cNvSpPr>
            <a:spLocks noGrp="1"/>
          </p:cNvSpPr>
          <p:nvPr>
            <p:ph type="sldNum" sz="quarter" idx="12"/>
          </p:nvPr>
        </p:nvSpPr>
        <p:spPr/>
        <p:txBody>
          <a:bodyPr/>
          <a:lstStyle/>
          <a:p>
            <a:fld id="{4BE96267-9501-4B49-939F-F116B0669874}" type="slidenum">
              <a:rPr lang="en-US" smtClean="0"/>
              <a:t>31</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360248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2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92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1920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192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19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03" grpId="0" uiExpand="1"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But there was some transfer</a:t>
            </a:r>
          </a:p>
        </p:txBody>
      </p:sp>
      <p:sp>
        <p:nvSpPr>
          <p:cNvPr id="30723" name="Rectangle 3"/>
          <p:cNvSpPr>
            <a:spLocks noGrp="1" noChangeArrowheads="1"/>
          </p:cNvSpPr>
          <p:nvPr>
            <p:ph idx="1"/>
          </p:nvPr>
        </p:nvSpPr>
        <p:spPr/>
        <p:txBody>
          <a:bodyPr/>
          <a:lstStyle/>
          <a:p>
            <a:pPr marL="0" indent="0">
              <a:buNone/>
            </a:pPr>
            <a:r>
              <a:rPr lang="en-US" dirty="0"/>
              <a:t>1/6 of Thorndike</a:t>
            </a:r>
            <a:r>
              <a:rPr lang="ja-JP" altLang="en-US" dirty="0"/>
              <a:t>’</a:t>
            </a:r>
            <a:r>
              <a:rPr lang="en-US" dirty="0"/>
              <a:t>s novel problems weren’t harder</a:t>
            </a:r>
          </a:p>
          <a:p>
            <a:pPr marL="457200" lvl="1" indent="0">
              <a:buNone/>
            </a:pPr>
            <a:r>
              <a:rPr lang="en-US" dirty="0"/>
              <a:t>Familiar: “Solve e</a:t>
            </a:r>
            <a:r>
              <a:rPr lang="en-US" baseline="30000" dirty="0"/>
              <a:t>2 </a:t>
            </a:r>
            <a:r>
              <a:rPr lang="en-US" dirty="0"/>
              <a:t>+ </a:t>
            </a:r>
            <a:r>
              <a:rPr lang="en-US" dirty="0" err="1"/>
              <a:t>ef</a:t>
            </a:r>
            <a:r>
              <a:rPr lang="en-US" dirty="0"/>
              <a:t> = 8/x for x”	</a:t>
            </a:r>
            <a:r>
              <a:rPr lang="en-US" dirty="0">
                <a:sym typeface="Wingdings" panose="05000000000000000000" pitchFamily="2" charset="2"/>
              </a:rPr>
              <a:t></a:t>
            </a:r>
            <a:r>
              <a:rPr lang="en-US" dirty="0"/>
              <a:t> 48% correct</a:t>
            </a:r>
            <a:br>
              <a:rPr lang="en-US" dirty="0"/>
            </a:br>
            <a:r>
              <a:rPr lang="en-US" dirty="0"/>
              <a:t>Novel:    “Solve e</a:t>
            </a:r>
            <a:r>
              <a:rPr lang="en-US" baseline="30000" dirty="0"/>
              <a:t>2</a:t>
            </a:r>
            <a:r>
              <a:rPr lang="en-US" dirty="0"/>
              <a:t> + </a:t>
            </a:r>
            <a:r>
              <a:rPr lang="en-US" dirty="0" err="1"/>
              <a:t>ef</a:t>
            </a:r>
            <a:r>
              <a:rPr lang="en-US" dirty="0"/>
              <a:t> = 8/p for p”	</a:t>
            </a:r>
            <a:r>
              <a:rPr lang="en-US" dirty="0">
                <a:sym typeface="Wingdings" panose="05000000000000000000" pitchFamily="2" charset="2"/>
              </a:rPr>
              <a:t></a:t>
            </a:r>
            <a:r>
              <a:rPr lang="en-US" dirty="0"/>
              <a:t> 47% correct</a:t>
            </a:r>
          </a:p>
          <a:p>
            <a:endParaRPr lang="en-US" dirty="0"/>
          </a:p>
          <a:p>
            <a:pPr marL="0" indent="0">
              <a:buNone/>
            </a:pPr>
            <a:r>
              <a:rPr lang="en-US" dirty="0"/>
              <a:t>Performance on novel problems averaged ~50%</a:t>
            </a:r>
          </a:p>
          <a:p>
            <a:pPr marL="0" indent="0">
              <a:buNone/>
            </a:pPr>
            <a:r>
              <a:rPr lang="en-US" dirty="0"/>
              <a:t>…well above 0% expected if there was no transfer</a:t>
            </a:r>
          </a:p>
          <a:p>
            <a:endParaRPr lang="en-US" dirty="0"/>
          </a:p>
          <a:p>
            <a:pPr marL="0" indent="0">
              <a:buNone/>
            </a:pPr>
            <a:r>
              <a:rPr lang="en-US" dirty="0"/>
              <a:t> </a:t>
            </a:r>
          </a:p>
        </p:txBody>
      </p:sp>
      <p:sp>
        <p:nvSpPr>
          <p:cNvPr id="2" name="Date Placeholder 1">
            <a:extLst>
              <a:ext uri="{FF2B5EF4-FFF2-40B4-BE49-F238E27FC236}">
                <a16:creationId xmlns:a16="http://schemas.microsoft.com/office/drawing/2014/main" id="{62607BC9-0F84-489E-ABE6-FEE71A613CE9}"/>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21648E5F-CCC5-409D-B76D-F4974551046D}"/>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491DC3CC-3941-438E-87FE-C97AAA430879}"/>
              </a:ext>
            </a:extLst>
          </p:cNvPr>
          <p:cNvSpPr>
            <a:spLocks noGrp="1"/>
          </p:cNvSpPr>
          <p:nvPr>
            <p:ph type="sldNum" sz="quarter" idx="12"/>
          </p:nvPr>
        </p:nvSpPr>
        <p:spPr/>
        <p:txBody>
          <a:bodyPr/>
          <a:lstStyle/>
          <a:p>
            <a:fld id="{4BE96267-9501-4B49-939F-F116B0669874}" type="slidenum">
              <a:rPr lang="en-US" smtClean="0"/>
              <a:t>32</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06188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1C707B3-80BF-483D-A5D9-723F79E480FC}"/>
              </a:ext>
            </a:extLst>
          </p:cNvPr>
          <p:cNvSpPr>
            <a:spLocks noGrp="1"/>
          </p:cNvSpPr>
          <p:nvPr>
            <p:ph type="title"/>
          </p:nvPr>
        </p:nvSpPr>
        <p:spPr/>
        <p:txBody>
          <a:bodyPr/>
          <a:lstStyle/>
          <a:p>
            <a:r>
              <a:rPr lang="en-US" dirty="0"/>
              <a:t>Weaknesses of Thorndike</a:t>
            </a:r>
            <a:r>
              <a:rPr lang="ja-JP" altLang="en-US" dirty="0"/>
              <a:t>’</a:t>
            </a:r>
            <a:r>
              <a:rPr lang="en-US" dirty="0"/>
              <a:t>s Theory</a:t>
            </a:r>
          </a:p>
        </p:txBody>
      </p:sp>
      <p:pic>
        <p:nvPicPr>
          <p:cNvPr id="11" name="Content Placeholder 10">
            <a:extLst>
              <a:ext uri="{FF2B5EF4-FFF2-40B4-BE49-F238E27FC236}">
                <a16:creationId xmlns:a16="http://schemas.microsoft.com/office/drawing/2014/main" id="{FC990488-B445-4C3E-B084-E5CC2E9D9F86}"/>
              </a:ext>
            </a:extLst>
          </p:cNvPr>
          <p:cNvPicPr>
            <a:picLocks noGrp="1" noChangeAspect="1"/>
          </p:cNvPicPr>
          <p:nvPr>
            <p:ph sz="half" idx="1"/>
          </p:nvPr>
        </p:nvPicPr>
        <p:blipFill>
          <a:blip r:embed="rId3"/>
          <a:stretch>
            <a:fillRect/>
          </a:stretch>
        </p:blipFill>
        <p:spPr>
          <a:xfrm>
            <a:off x="384201" y="1825625"/>
            <a:ext cx="3651199" cy="3541534"/>
          </a:xfrm>
          <a:prstGeom prst="rect">
            <a:avLst/>
          </a:prstGeom>
        </p:spPr>
      </p:pic>
      <p:sp>
        <p:nvSpPr>
          <p:cNvPr id="3" name="Content Placeholder 2">
            <a:extLst>
              <a:ext uri="{FF2B5EF4-FFF2-40B4-BE49-F238E27FC236}">
                <a16:creationId xmlns:a16="http://schemas.microsoft.com/office/drawing/2014/main" id="{324E50BE-01B6-4F04-AB25-C969B0542BE4}"/>
              </a:ext>
            </a:extLst>
          </p:cNvPr>
          <p:cNvSpPr>
            <a:spLocks noGrp="1"/>
          </p:cNvSpPr>
          <p:nvPr>
            <p:ph sz="half" idx="2"/>
          </p:nvPr>
        </p:nvSpPr>
        <p:spPr>
          <a:xfrm>
            <a:off x="4038600" y="1825625"/>
            <a:ext cx="7315200" cy="4351338"/>
          </a:xfrm>
        </p:spPr>
        <p:txBody>
          <a:bodyPr>
            <a:normAutofit/>
          </a:bodyPr>
          <a:lstStyle/>
          <a:p>
            <a:pPr marL="119063" indent="-119063">
              <a:buNone/>
            </a:pPr>
            <a:r>
              <a:rPr lang="en-US" dirty="0"/>
              <a:t>“What can we say of a theory that the training of the mind is so specific that each particular act gives facility only for the performing again of that same act just as it was before?“</a:t>
            </a:r>
          </a:p>
          <a:p>
            <a:endParaRPr lang="en-US" dirty="0"/>
          </a:p>
          <a:p>
            <a:endParaRPr lang="en-US" dirty="0"/>
          </a:p>
        </p:txBody>
      </p:sp>
      <p:sp>
        <p:nvSpPr>
          <p:cNvPr id="4" name="Date Placeholder 3">
            <a:extLst>
              <a:ext uri="{FF2B5EF4-FFF2-40B4-BE49-F238E27FC236}">
                <a16:creationId xmlns:a16="http://schemas.microsoft.com/office/drawing/2014/main" id="{E83D4CC5-0CCD-432C-9B79-BCE33056B323}"/>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A561F060-6980-46A7-814C-F0E06EC91D32}"/>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6BBC2EAA-C626-46B9-A11D-DB726DD5166D}"/>
              </a:ext>
            </a:extLst>
          </p:cNvPr>
          <p:cNvSpPr>
            <a:spLocks noGrp="1"/>
          </p:cNvSpPr>
          <p:nvPr>
            <p:ph type="sldNum" sz="quarter" idx="12"/>
          </p:nvPr>
        </p:nvSpPr>
        <p:spPr/>
        <p:txBody>
          <a:bodyPr/>
          <a:lstStyle/>
          <a:p>
            <a:fld id="{4BE96267-9501-4B49-939F-F116B0669874}" type="slidenum">
              <a:rPr lang="en-US" smtClean="0"/>
              <a:t>33</a:t>
            </a:fld>
            <a:endParaRPr lang="en-US"/>
          </a:p>
        </p:txBody>
      </p:sp>
      <p:sp>
        <p:nvSpPr>
          <p:cNvPr id="7" name="AutoShape 2" descr="Image result for yellow hammer tool">
            <a:extLst>
              <a:ext uri="{FF2B5EF4-FFF2-40B4-BE49-F238E27FC236}">
                <a16:creationId xmlns:a16="http://schemas.microsoft.com/office/drawing/2014/main" id="{7AAA8AD5-4E52-4940-94BB-A9DFE4A82F7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600D6F75-202E-4900-945E-7394687E0554}"/>
              </a:ext>
            </a:extLst>
          </p:cNvPr>
          <p:cNvSpPr/>
          <p:nvPr/>
        </p:nvSpPr>
        <p:spPr>
          <a:xfrm>
            <a:off x="1016204" y="5367159"/>
            <a:ext cx="2387192" cy="369332"/>
          </a:xfrm>
          <a:prstGeom prst="rect">
            <a:avLst/>
          </a:prstGeom>
        </p:spPr>
        <p:txBody>
          <a:bodyPr wrap="none">
            <a:spAutoFit/>
          </a:bodyPr>
          <a:lstStyle/>
          <a:p>
            <a:r>
              <a:rPr lang="en-US" dirty="0"/>
              <a:t>Alexander Meiklejohn</a:t>
            </a:r>
          </a:p>
        </p:txBody>
      </p:sp>
    </p:spTree>
    <p:extLst>
      <p:ext uri="{BB962C8B-B14F-4D97-AF65-F5344CB8AC3E}">
        <p14:creationId xmlns:p14="http://schemas.microsoft.com/office/powerpoint/2010/main" val="3688747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1C707B3-80BF-483D-A5D9-723F79E480FC}"/>
              </a:ext>
            </a:extLst>
          </p:cNvPr>
          <p:cNvSpPr>
            <a:spLocks noGrp="1"/>
          </p:cNvSpPr>
          <p:nvPr>
            <p:ph type="title"/>
          </p:nvPr>
        </p:nvSpPr>
        <p:spPr/>
        <p:txBody>
          <a:bodyPr/>
          <a:lstStyle/>
          <a:p>
            <a:r>
              <a:rPr lang="en-US" dirty="0"/>
              <a:t>Weaknesses of Thorndike</a:t>
            </a:r>
            <a:r>
              <a:rPr lang="ja-JP" altLang="en-US" dirty="0"/>
              <a:t>’</a:t>
            </a:r>
            <a:r>
              <a:rPr lang="en-US" dirty="0"/>
              <a:t>s Theory</a:t>
            </a:r>
          </a:p>
        </p:txBody>
      </p:sp>
      <p:sp>
        <p:nvSpPr>
          <p:cNvPr id="4" name="Date Placeholder 3">
            <a:extLst>
              <a:ext uri="{FF2B5EF4-FFF2-40B4-BE49-F238E27FC236}">
                <a16:creationId xmlns:a16="http://schemas.microsoft.com/office/drawing/2014/main" id="{E83D4CC5-0CCD-432C-9B79-BCE33056B323}"/>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A561F060-6980-46A7-814C-F0E06EC91D32}"/>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6BBC2EAA-C626-46B9-A11D-DB726DD5166D}"/>
              </a:ext>
            </a:extLst>
          </p:cNvPr>
          <p:cNvSpPr>
            <a:spLocks noGrp="1"/>
          </p:cNvSpPr>
          <p:nvPr>
            <p:ph type="sldNum" sz="quarter" idx="12"/>
          </p:nvPr>
        </p:nvSpPr>
        <p:spPr/>
        <p:txBody>
          <a:bodyPr/>
          <a:lstStyle/>
          <a:p>
            <a:fld id="{4BE96267-9501-4B49-939F-F116B0669874}" type="slidenum">
              <a:rPr lang="en-US" smtClean="0"/>
              <a:t>34</a:t>
            </a:fld>
            <a:endParaRPr lang="en-US"/>
          </a:p>
        </p:txBody>
      </p:sp>
      <p:sp>
        <p:nvSpPr>
          <p:cNvPr id="7" name="AutoShape 2" descr="Image result for yellow hammer tool">
            <a:extLst>
              <a:ext uri="{FF2B5EF4-FFF2-40B4-BE49-F238E27FC236}">
                <a16:creationId xmlns:a16="http://schemas.microsoft.com/office/drawing/2014/main" id="{7AAA8AD5-4E52-4940-94BB-A9DFE4A82F7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yellow hammer tool">
            <a:extLst>
              <a:ext uri="{FF2B5EF4-FFF2-40B4-BE49-F238E27FC236}">
                <a16:creationId xmlns:a16="http://schemas.microsoft.com/office/drawing/2014/main" id="{93D5FBCF-C8C1-43DF-8B8D-E056ED64E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344" y="2018507"/>
            <a:ext cx="4140867" cy="19669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ed hammer">
            <a:extLst>
              <a:ext uri="{FF2B5EF4-FFF2-40B4-BE49-F238E27FC236}">
                <a16:creationId xmlns:a16="http://schemas.microsoft.com/office/drawing/2014/main" id="{02197B2A-A8CA-4A0F-8F41-494F0BB12B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000" r="38000"/>
          <a:stretch/>
        </p:blipFill>
        <p:spPr bwMode="auto">
          <a:xfrm>
            <a:off x="6477465" y="1590702"/>
            <a:ext cx="2057400" cy="42862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9F51406-7124-431C-AF09-EEB5EEA09006}"/>
              </a:ext>
            </a:extLst>
          </p:cNvPr>
          <p:cNvGrpSpPr/>
          <p:nvPr/>
        </p:nvGrpSpPr>
        <p:grpSpPr>
          <a:xfrm>
            <a:off x="9462985" y="1313316"/>
            <a:ext cx="1657285" cy="1179552"/>
            <a:chOff x="9169210" y="1310235"/>
            <a:chExt cx="1657285" cy="1179552"/>
          </a:xfrm>
        </p:grpSpPr>
        <p:pic>
          <p:nvPicPr>
            <p:cNvPr id="8" name="Picture 7" descr="A close up of a device&#10;&#10;Description automatically generated">
              <a:extLst>
                <a:ext uri="{FF2B5EF4-FFF2-40B4-BE49-F238E27FC236}">
                  <a16:creationId xmlns:a16="http://schemas.microsoft.com/office/drawing/2014/main" id="{81E270FD-5650-4679-AEF6-9B62B5D5BAD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9169211" y="1310235"/>
              <a:ext cx="787589" cy="1179552"/>
            </a:xfrm>
            <a:prstGeom prst="rect">
              <a:avLst/>
            </a:prstGeom>
          </p:spPr>
        </p:pic>
        <p:pic>
          <p:nvPicPr>
            <p:cNvPr id="12" name="Picture 11" descr="A close up of a device&#10;&#10;Description automatically generated">
              <a:extLst>
                <a:ext uri="{FF2B5EF4-FFF2-40B4-BE49-F238E27FC236}">
                  <a16:creationId xmlns:a16="http://schemas.microsoft.com/office/drawing/2014/main" id="{FCFE83CB-42C6-411D-B13C-2C3939650E33}"/>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b="30230"/>
            <a:stretch/>
          </p:blipFill>
          <p:spPr>
            <a:xfrm>
              <a:off x="9778067" y="1629423"/>
              <a:ext cx="787589" cy="822960"/>
            </a:xfrm>
            <a:prstGeom prst="rect">
              <a:avLst/>
            </a:prstGeom>
          </p:spPr>
        </p:pic>
        <p:sp>
          <p:nvSpPr>
            <p:cNvPr id="9" name="Rectangle 8">
              <a:extLst>
                <a:ext uri="{FF2B5EF4-FFF2-40B4-BE49-F238E27FC236}">
                  <a16:creationId xmlns:a16="http://schemas.microsoft.com/office/drawing/2014/main" id="{52696A2E-DA7C-4FED-A2EA-AB059A6103D1}"/>
                </a:ext>
              </a:extLst>
            </p:cNvPr>
            <p:cNvSpPr/>
            <p:nvPr/>
          </p:nvSpPr>
          <p:spPr>
            <a:xfrm>
              <a:off x="9169210" y="1789534"/>
              <a:ext cx="1657285" cy="699911"/>
            </a:xfrm>
            <a:prstGeom prst="rect">
              <a:avLst/>
            </a:prstGeom>
            <a:blipFill>
              <a:blip r:embed="rId7">
                <a:extLst>
                  <a:ext uri="{837473B0-CC2E-450A-ABE3-18F120FF3D39}">
                    <a1611:picAttrSrcUrl xmlns="" xmlns:a1611="http://schemas.microsoft.com/office/drawing/2016/11/main" r:id="rId8"/>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sunset over a body of water&#10;&#10;Description automatically generated">
            <a:extLst>
              <a:ext uri="{FF2B5EF4-FFF2-40B4-BE49-F238E27FC236}">
                <a16:creationId xmlns:a16="http://schemas.microsoft.com/office/drawing/2014/main" id="{4A4BD77E-27ED-4988-B879-520B05DCF868}"/>
              </a:ext>
            </a:extLst>
          </p:cNvPr>
          <p:cNvPicPr>
            <a:picLocks noChangeAspect="1"/>
          </p:cNvPicPr>
          <p:nvPr/>
        </p:nvPicPr>
        <p:blipFill>
          <a:blip r:embed="rId9" cstate="hqprint">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tretch>
            <a:fillRect/>
          </a:stretch>
        </p:blipFill>
        <p:spPr>
          <a:xfrm>
            <a:off x="8677157" y="2734885"/>
            <a:ext cx="2958102" cy="1848814"/>
          </a:xfrm>
          <a:prstGeom prst="rect">
            <a:avLst/>
          </a:prstGeom>
        </p:spPr>
      </p:pic>
      <p:pic>
        <p:nvPicPr>
          <p:cNvPr id="16" name="Picture 15">
            <a:extLst>
              <a:ext uri="{FF2B5EF4-FFF2-40B4-BE49-F238E27FC236}">
                <a16:creationId xmlns:a16="http://schemas.microsoft.com/office/drawing/2014/main" id="{3B35A0F1-10DC-4B8D-8058-315001AF8D2E}"/>
              </a:ext>
            </a:extLst>
          </p:cNvPr>
          <p:cNvPicPr>
            <a:picLocks noChangeAspect="1"/>
          </p:cNvPicPr>
          <p:nvPr/>
        </p:nvPicPr>
        <p:blipFill>
          <a:blip r:embed="rId11" cstate="hqprint">
            <a:extLst>
              <a:ext uri="{28A0092B-C50C-407E-A947-70E740481C1C}">
                <a14:useLocalDpi xmlns:a14="http://schemas.microsoft.com/office/drawing/2010/main" val="0"/>
              </a:ext>
              <a:ext uri="{837473B0-CC2E-450A-ABE3-18F120FF3D39}">
                <a1611:picAttrSrcUrl xmlns="" xmlns:a1611="http://schemas.microsoft.com/office/drawing/2016/11/main" r:id="rId12"/>
              </a:ext>
            </a:extLst>
          </a:blip>
          <a:stretch>
            <a:fillRect/>
          </a:stretch>
        </p:blipFill>
        <p:spPr>
          <a:xfrm rot="2381046">
            <a:off x="9956057" y="4481017"/>
            <a:ext cx="838364" cy="2383974"/>
          </a:xfrm>
          <a:prstGeom prst="rect">
            <a:avLst/>
          </a:prstGeom>
        </p:spPr>
      </p:pic>
      <p:pic>
        <p:nvPicPr>
          <p:cNvPr id="18" name="Picture 17">
            <a:extLst>
              <a:ext uri="{FF2B5EF4-FFF2-40B4-BE49-F238E27FC236}">
                <a16:creationId xmlns:a16="http://schemas.microsoft.com/office/drawing/2014/main" id="{B1A2431F-D3DA-4D19-85A1-CD8AA2A6C0D2}"/>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 xmlns:a1611="http://schemas.microsoft.com/office/drawing/2016/11/main" r:id="rId14"/>
              </a:ext>
            </a:extLst>
          </a:blip>
          <a:stretch>
            <a:fillRect/>
          </a:stretch>
        </p:blipFill>
        <p:spPr>
          <a:xfrm>
            <a:off x="3238500" y="365025"/>
            <a:ext cx="5715000" cy="5857875"/>
          </a:xfrm>
          <a:prstGeom prst="rect">
            <a:avLst/>
          </a:prstGeom>
        </p:spPr>
      </p:pic>
      <p:sp>
        <p:nvSpPr>
          <p:cNvPr id="22" name="Rectangle 21">
            <a:extLst>
              <a:ext uri="{FF2B5EF4-FFF2-40B4-BE49-F238E27FC236}">
                <a16:creationId xmlns:a16="http://schemas.microsoft.com/office/drawing/2014/main" id="{600D6F75-202E-4900-945E-7394687E0554}"/>
              </a:ext>
            </a:extLst>
          </p:cNvPr>
          <p:cNvSpPr/>
          <p:nvPr/>
        </p:nvSpPr>
        <p:spPr>
          <a:xfrm>
            <a:off x="733019" y="5987018"/>
            <a:ext cx="1922321" cy="369332"/>
          </a:xfrm>
          <a:prstGeom prst="rect">
            <a:avLst/>
          </a:prstGeom>
        </p:spPr>
        <p:txBody>
          <a:bodyPr wrap="none">
            <a:spAutoFit/>
          </a:bodyPr>
          <a:lstStyle/>
          <a:p>
            <a:r>
              <a:rPr lang="en-US" dirty="0"/>
              <a:t>Meiklejohn, 1908</a:t>
            </a:r>
          </a:p>
        </p:txBody>
      </p:sp>
    </p:spTree>
    <p:extLst>
      <p:ext uri="{BB962C8B-B14F-4D97-AF65-F5344CB8AC3E}">
        <p14:creationId xmlns:p14="http://schemas.microsoft.com/office/powerpoint/2010/main" val="15244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Weaknesses of Thorndike</a:t>
            </a:r>
            <a:r>
              <a:rPr lang="ja-JP" altLang="en-US" dirty="0"/>
              <a:t>’</a:t>
            </a:r>
            <a:r>
              <a:rPr lang="en-US" dirty="0"/>
              <a:t>s Theory</a:t>
            </a:r>
          </a:p>
        </p:txBody>
      </p:sp>
      <p:sp>
        <p:nvSpPr>
          <p:cNvPr id="820227" name="Rectangle 3"/>
          <p:cNvSpPr>
            <a:spLocks noGrp="1" noChangeArrowheads="1"/>
          </p:cNvSpPr>
          <p:nvPr>
            <p:ph idx="1"/>
          </p:nvPr>
        </p:nvSpPr>
        <p:spPr/>
        <p:txBody>
          <a:bodyPr>
            <a:normAutofit/>
          </a:bodyPr>
          <a:lstStyle/>
          <a:p>
            <a:pPr marL="0" indent="0">
              <a:buNone/>
            </a:pPr>
            <a:r>
              <a:rPr lang="en-US" dirty="0"/>
              <a:t>Didn’t allow for intelligent adaptation or flexible reconstruction of knowledge</a:t>
            </a:r>
          </a:p>
          <a:p>
            <a:pPr lvl="1"/>
            <a:r>
              <a:rPr lang="en-US" dirty="0"/>
              <a:t>No two situations are truly identical so some kind of transformation or adaptation of existing knowledge must happen. </a:t>
            </a:r>
          </a:p>
          <a:p>
            <a:pPr marL="0" indent="0">
              <a:spcBef>
                <a:spcPts val="2200"/>
              </a:spcBef>
              <a:buNone/>
            </a:pPr>
            <a:r>
              <a:rPr lang="en-US" dirty="0"/>
              <a:t>Made no use of </a:t>
            </a:r>
            <a:r>
              <a:rPr lang="en-US" i="1" dirty="0"/>
              <a:t>abstract</a:t>
            </a:r>
            <a:r>
              <a:rPr lang="en-US" dirty="0"/>
              <a:t> mental representations</a:t>
            </a:r>
          </a:p>
          <a:p>
            <a:pPr lvl="1"/>
            <a:r>
              <a:rPr lang="en-US" dirty="0"/>
              <a:t>Mainly because it was 1922 and he predated </a:t>
            </a:r>
            <a:r>
              <a:rPr lang="en-US" dirty="0" smtClean="0"/>
              <a:t>them</a:t>
            </a:r>
          </a:p>
          <a:p>
            <a:pPr marL="0" indent="0">
              <a:spcBef>
                <a:spcPts val="2200"/>
              </a:spcBef>
              <a:buNone/>
            </a:pPr>
            <a:r>
              <a:rPr lang="en-US" dirty="0" smtClean="0"/>
              <a:t>No </a:t>
            </a:r>
            <a:r>
              <a:rPr lang="en-US" dirty="0"/>
              <a:t>explicit representation language for cognitive skill</a:t>
            </a:r>
          </a:p>
          <a:p>
            <a:pPr lvl="1"/>
            <a:r>
              <a:rPr lang="en-US" dirty="0"/>
              <a:t>Vague about exact nature of </a:t>
            </a:r>
            <a:r>
              <a:rPr lang="ja-JP" altLang="en-US" dirty="0"/>
              <a:t>“</a:t>
            </a:r>
            <a:r>
              <a:rPr lang="en-US" dirty="0"/>
              <a:t>elements</a:t>
            </a:r>
            <a:r>
              <a:rPr lang="ja-JP" altLang="en-US" dirty="0"/>
              <a:t>” </a:t>
            </a:r>
            <a:r>
              <a:rPr lang="en-US" altLang="ja-JP" dirty="0"/>
              <a:t>making it hard to define what </a:t>
            </a:r>
            <a:r>
              <a:rPr lang="en-US" altLang="ja-JP" dirty="0" smtClean="0"/>
              <a:t>“identical” </a:t>
            </a:r>
            <a:r>
              <a:rPr lang="en-US" altLang="ja-JP" dirty="0"/>
              <a:t>means</a:t>
            </a:r>
          </a:p>
          <a:p>
            <a:pPr lvl="1"/>
            <a:endParaRPr lang="en-US" dirty="0"/>
          </a:p>
        </p:txBody>
      </p:sp>
      <p:sp>
        <p:nvSpPr>
          <p:cNvPr id="2" name="Date Placeholder 1">
            <a:extLst>
              <a:ext uri="{FF2B5EF4-FFF2-40B4-BE49-F238E27FC236}">
                <a16:creationId xmlns:a16="http://schemas.microsoft.com/office/drawing/2014/main" id="{4F9609D1-941F-4E5D-8DF4-DFEDDC84E099}"/>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7645DA30-A6A5-4905-821D-F5E16EE0D10D}"/>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0ECA601F-24B9-4D83-A6BE-183D3C564E2A}"/>
              </a:ext>
            </a:extLst>
          </p:cNvPr>
          <p:cNvSpPr>
            <a:spLocks noGrp="1"/>
          </p:cNvSpPr>
          <p:nvPr>
            <p:ph type="sldNum" sz="quarter" idx="12"/>
          </p:nvPr>
        </p:nvSpPr>
        <p:spPr/>
        <p:txBody>
          <a:bodyPr/>
          <a:lstStyle/>
          <a:p>
            <a:fld id="{4BE96267-9501-4B49-939F-F116B0669874}" type="slidenum">
              <a:rPr lang="en-US" smtClean="0"/>
              <a:t>35</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18084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0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202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202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202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022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20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Meaningful vs. rote learning</a:t>
            </a:r>
          </a:p>
        </p:txBody>
      </p:sp>
      <p:sp>
        <p:nvSpPr>
          <p:cNvPr id="32771" name="Rectangle 3"/>
          <p:cNvSpPr>
            <a:spLocks noGrp="1" noChangeArrowheads="1"/>
          </p:cNvSpPr>
          <p:nvPr>
            <p:ph idx="1"/>
          </p:nvPr>
        </p:nvSpPr>
        <p:spPr/>
        <p:txBody>
          <a:bodyPr/>
          <a:lstStyle/>
          <a:p>
            <a:pPr marL="0" indent="0">
              <a:buNone/>
            </a:pPr>
            <a:r>
              <a:rPr lang="en-US" dirty="0"/>
              <a:t>Between the general-specific extremes:</a:t>
            </a:r>
          </a:p>
          <a:p>
            <a:pPr lvl="1"/>
            <a:r>
              <a:rPr lang="en-US" dirty="0"/>
              <a:t>Breadth of transfer dependent on type of instruction</a:t>
            </a:r>
          </a:p>
          <a:p>
            <a:pPr lvl="1"/>
            <a:r>
              <a:rPr lang="en-US" i="1" dirty="0">
                <a:solidFill>
                  <a:schemeClr val="accent4"/>
                </a:solidFill>
              </a:rPr>
              <a:t>Transfer depends on whether a common representation can be found &amp; communicated</a:t>
            </a:r>
          </a:p>
          <a:p>
            <a:pPr lvl="1"/>
            <a:endParaRPr lang="en-US" dirty="0"/>
          </a:p>
        </p:txBody>
      </p:sp>
      <p:sp>
        <p:nvSpPr>
          <p:cNvPr id="2" name="Date Placeholder 1">
            <a:extLst>
              <a:ext uri="{FF2B5EF4-FFF2-40B4-BE49-F238E27FC236}">
                <a16:creationId xmlns:a16="http://schemas.microsoft.com/office/drawing/2014/main" id="{4848E088-51DA-4657-B6CB-64CF100583FB}"/>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0F81777A-D924-4AD0-A700-67CF21C196F7}"/>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1EC16FB3-F772-466F-ADBB-9D455A0E6436}"/>
              </a:ext>
            </a:extLst>
          </p:cNvPr>
          <p:cNvSpPr>
            <a:spLocks noGrp="1"/>
          </p:cNvSpPr>
          <p:nvPr>
            <p:ph type="sldNum" sz="quarter" idx="12"/>
          </p:nvPr>
        </p:nvSpPr>
        <p:spPr/>
        <p:txBody>
          <a:bodyPr/>
          <a:lstStyle/>
          <a:p>
            <a:fld id="{4BE96267-9501-4B49-939F-F116B0669874}" type="slidenum">
              <a:rPr lang="en-US" smtClean="0"/>
              <a:t>36</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95268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t>Wertheimer</a:t>
            </a:r>
            <a:r>
              <a:rPr lang="ja-JP" altLang="en-US"/>
              <a:t>’</a:t>
            </a:r>
            <a:r>
              <a:rPr lang="en-US"/>
              <a:t>s Sensible and Insensible Transfer Tasks</a:t>
            </a:r>
          </a:p>
        </p:txBody>
      </p:sp>
      <p:sp>
        <p:nvSpPr>
          <p:cNvPr id="5" name="Date Placeholder 4">
            <a:extLst>
              <a:ext uri="{FF2B5EF4-FFF2-40B4-BE49-F238E27FC236}">
                <a16:creationId xmlns:a16="http://schemas.microsoft.com/office/drawing/2014/main" id="{4AA1FC6D-F9DA-4727-A288-943FDFF54B8C}"/>
              </a:ext>
            </a:extLst>
          </p:cNvPr>
          <p:cNvSpPr>
            <a:spLocks noGrp="1"/>
          </p:cNvSpPr>
          <p:nvPr>
            <p:ph type="dt" sz="half" idx="10"/>
          </p:nvPr>
        </p:nvSpPr>
        <p:spPr/>
        <p:txBody>
          <a:bodyPr/>
          <a:lstStyle/>
          <a:p>
            <a:r>
              <a:rPr lang="en-US"/>
              <a:t>2020-02-20</a:t>
            </a:r>
          </a:p>
        </p:txBody>
      </p:sp>
      <p:sp>
        <p:nvSpPr>
          <p:cNvPr id="6" name="Footer Placeholder 5">
            <a:extLst>
              <a:ext uri="{FF2B5EF4-FFF2-40B4-BE49-F238E27FC236}">
                <a16:creationId xmlns:a16="http://schemas.microsoft.com/office/drawing/2014/main" id="{B83FA645-AE09-4873-993A-DC8524736957}"/>
              </a:ext>
            </a:extLst>
          </p:cNvPr>
          <p:cNvSpPr>
            <a:spLocks noGrp="1"/>
          </p:cNvSpPr>
          <p:nvPr>
            <p:ph type="ftr" sz="quarter" idx="11"/>
          </p:nvPr>
        </p:nvSpPr>
        <p:spPr/>
        <p:txBody>
          <a:bodyPr/>
          <a:lstStyle/>
          <a:p>
            <a:r>
              <a:rPr lang="en-US"/>
              <a:t>05-418/818 | Spring 2020 | Design of Educational Games</a:t>
            </a:r>
          </a:p>
        </p:txBody>
      </p:sp>
      <p:sp>
        <p:nvSpPr>
          <p:cNvPr id="7" name="Slide Number Placeholder 6">
            <a:extLst>
              <a:ext uri="{FF2B5EF4-FFF2-40B4-BE49-F238E27FC236}">
                <a16:creationId xmlns:a16="http://schemas.microsoft.com/office/drawing/2014/main" id="{43892C35-B0AD-4DEF-886E-1BB18352A78C}"/>
              </a:ext>
            </a:extLst>
          </p:cNvPr>
          <p:cNvSpPr>
            <a:spLocks noGrp="1"/>
          </p:cNvSpPr>
          <p:nvPr>
            <p:ph type="sldNum" sz="quarter" idx="12"/>
          </p:nvPr>
        </p:nvSpPr>
        <p:spPr/>
        <p:txBody>
          <a:bodyPr/>
          <a:lstStyle/>
          <a:p>
            <a:fld id="{4BE96267-9501-4B49-939F-F116B0669874}" type="slidenum">
              <a:rPr lang="en-US" smtClean="0"/>
              <a:t>37</a:t>
            </a:fld>
            <a:endParaRPr lang="en-US"/>
          </a:p>
        </p:txBody>
      </p:sp>
      <p:sp>
        <p:nvSpPr>
          <p:cNvPr id="9" name="Text Placeholder 8"/>
          <p:cNvSpPr>
            <a:spLocks noGrp="1"/>
          </p:cNvSpPr>
          <p:nvPr>
            <p:ph type="body" sz="quarter" idx="13"/>
          </p:nvPr>
        </p:nvSpPr>
        <p:spPr/>
        <p:txBody>
          <a:bodyPr/>
          <a:lstStyle/>
          <a:p>
            <a:endParaRPr lang="en-US"/>
          </a:p>
        </p:txBody>
      </p:sp>
      <p:pic>
        <p:nvPicPr>
          <p:cNvPr id="34819" name="Picture 4" descr="singley and anderson wertheimer 1.tiff"/>
          <p:cNvPicPr>
            <a:picLocks noChangeAspect="1"/>
          </p:cNvPicPr>
          <p:nvPr/>
        </p:nvPicPr>
        <p:blipFill rotWithShape="1">
          <a:blip r:embed="rId3">
            <a:extLst>
              <a:ext uri="{28A0092B-C50C-407E-A947-70E740481C1C}">
                <a14:useLocalDpi xmlns:a14="http://schemas.microsoft.com/office/drawing/2010/main" val="0"/>
              </a:ext>
            </a:extLst>
          </a:blip>
          <a:srcRect b="3872"/>
          <a:stretch/>
        </p:blipFill>
        <p:spPr bwMode="auto">
          <a:xfrm>
            <a:off x="1022918" y="1825402"/>
            <a:ext cx="4163406" cy="4424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a:extLst>
              <a:ext uri="{FF2B5EF4-FFF2-40B4-BE49-F238E27FC236}">
                <a16:creationId xmlns:a16="http://schemas.microsoft.com/office/drawing/2014/main" id="{AB54BD31-00AE-4C2D-B624-3178AEE9B6D0}"/>
              </a:ext>
            </a:extLst>
          </p:cNvPr>
          <p:cNvSpPr/>
          <p:nvPr/>
        </p:nvSpPr>
        <p:spPr>
          <a:xfrm>
            <a:off x="1022918" y="3642360"/>
            <a:ext cx="4478722" cy="285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9C7714A-A260-48B1-AEF8-E51C7DA811EA}"/>
              </a:ext>
            </a:extLst>
          </p:cNvPr>
          <p:cNvSpPr txBox="1"/>
          <p:nvPr/>
        </p:nvSpPr>
        <p:spPr>
          <a:xfrm>
            <a:off x="5501640" y="2296886"/>
            <a:ext cx="5667442" cy="2308324"/>
          </a:xfrm>
          <a:prstGeom prst="rect">
            <a:avLst/>
          </a:prstGeom>
          <a:noFill/>
        </p:spPr>
        <p:txBody>
          <a:bodyPr wrap="square" rtlCol="0">
            <a:spAutoFit/>
          </a:bodyPr>
          <a:lstStyle/>
          <a:p>
            <a:r>
              <a:rPr lang="en-US" dirty="0"/>
              <a:t>Participants were shown how to calculate the area of a parallelogram by dropping perpendiculars to transform the parallelogram into a rectangle, then calculate the area of that.</a:t>
            </a:r>
          </a:p>
          <a:p>
            <a:endParaRPr lang="en-US" dirty="0"/>
          </a:p>
          <a:p>
            <a:r>
              <a:rPr lang="en-US" dirty="0"/>
              <a:t>Some participants grasped the transformation</a:t>
            </a:r>
          </a:p>
          <a:p>
            <a:endParaRPr lang="en-US" dirty="0"/>
          </a:p>
          <a:p>
            <a:r>
              <a:rPr lang="en-US" dirty="0"/>
              <a:t>Others viewed it as a set of rote steps</a:t>
            </a:r>
          </a:p>
        </p:txBody>
      </p:sp>
    </p:spTree>
    <p:extLst>
      <p:ext uri="{BB962C8B-B14F-4D97-AF65-F5344CB8AC3E}">
        <p14:creationId xmlns:p14="http://schemas.microsoft.com/office/powerpoint/2010/main" val="19937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t>Wertheimer</a:t>
            </a:r>
            <a:r>
              <a:rPr lang="ja-JP" altLang="en-US"/>
              <a:t>’</a:t>
            </a:r>
            <a:r>
              <a:rPr lang="en-US"/>
              <a:t>s Sensible and Insensible Transfer Tasks</a:t>
            </a:r>
          </a:p>
        </p:txBody>
      </p:sp>
      <p:sp>
        <p:nvSpPr>
          <p:cNvPr id="2" name="Date Placeholder 1">
            <a:extLst>
              <a:ext uri="{FF2B5EF4-FFF2-40B4-BE49-F238E27FC236}">
                <a16:creationId xmlns:a16="http://schemas.microsoft.com/office/drawing/2014/main" id="{D1650E9F-BC58-4E7A-A27A-EDA4D0AD2E45}"/>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CDB66E7A-2BA6-43E9-BC44-F3465E035444}"/>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9A3E39D6-E75D-4462-B138-3C41A9630FCF}"/>
              </a:ext>
            </a:extLst>
          </p:cNvPr>
          <p:cNvSpPr>
            <a:spLocks noGrp="1"/>
          </p:cNvSpPr>
          <p:nvPr>
            <p:ph type="sldNum" sz="quarter" idx="12"/>
          </p:nvPr>
        </p:nvSpPr>
        <p:spPr/>
        <p:txBody>
          <a:bodyPr/>
          <a:lstStyle/>
          <a:p>
            <a:fld id="{4BE96267-9501-4B49-939F-F116B0669874}" type="slidenum">
              <a:rPr lang="en-US" smtClean="0"/>
              <a:t>38</a:t>
            </a:fld>
            <a:endParaRPr lang="en-US"/>
          </a:p>
        </p:txBody>
      </p:sp>
      <p:sp>
        <p:nvSpPr>
          <p:cNvPr id="3" name="Text Placeholder 2"/>
          <p:cNvSpPr>
            <a:spLocks noGrp="1"/>
          </p:cNvSpPr>
          <p:nvPr>
            <p:ph type="body" sz="quarter" idx="13"/>
          </p:nvPr>
        </p:nvSpPr>
        <p:spPr/>
        <p:txBody>
          <a:bodyPr/>
          <a:lstStyle/>
          <a:p>
            <a:endParaRPr lang="en-US"/>
          </a:p>
        </p:txBody>
      </p:sp>
      <p:pic>
        <p:nvPicPr>
          <p:cNvPr id="34819" name="Picture 4" descr="singley and anderson wertheimer 1.tiff"/>
          <p:cNvPicPr>
            <a:picLocks noChangeAspect="1"/>
          </p:cNvPicPr>
          <p:nvPr/>
        </p:nvPicPr>
        <p:blipFill rotWithShape="1">
          <a:blip r:embed="rId3">
            <a:extLst>
              <a:ext uri="{28A0092B-C50C-407E-A947-70E740481C1C}">
                <a14:useLocalDpi xmlns:a14="http://schemas.microsoft.com/office/drawing/2010/main" val="0"/>
              </a:ext>
            </a:extLst>
          </a:blip>
          <a:srcRect b="3872"/>
          <a:stretch/>
        </p:blipFill>
        <p:spPr bwMode="auto">
          <a:xfrm>
            <a:off x="1022918" y="1825402"/>
            <a:ext cx="4163406" cy="4424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Picture 5" descr="singley and anderson wetheimer 2.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9242" y="1825626"/>
            <a:ext cx="4959840" cy="442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79636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Judd</a:t>
            </a:r>
            <a:r>
              <a:rPr lang="ja-JP" altLang="en-US"/>
              <a:t>’</a:t>
            </a:r>
            <a:r>
              <a:rPr lang="en-US"/>
              <a:t>s refraction study</a:t>
            </a:r>
            <a:endParaRPr lang="en-US" dirty="0"/>
          </a:p>
        </p:txBody>
      </p:sp>
      <p:sp>
        <p:nvSpPr>
          <p:cNvPr id="821251" name="Rectangle 3"/>
          <p:cNvSpPr>
            <a:spLocks noGrp="1" noChangeArrowheads="1"/>
          </p:cNvSpPr>
          <p:nvPr>
            <p:ph idx="1"/>
          </p:nvPr>
        </p:nvSpPr>
        <p:spPr/>
        <p:txBody>
          <a:bodyPr>
            <a:normAutofit fontScale="92500" lnSpcReduction="20000"/>
          </a:bodyPr>
          <a:lstStyle/>
          <a:p>
            <a:pPr marL="0" indent="0">
              <a:buNone/>
            </a:pPr>
            <a:r>
              <a:rPr lang="en-US" dirty="0"/>
              <a:t>Task: Throw darts at underwater target</a:t>
            </a:r>
          </a:p>
          <a:p>
            <a:pPr lvl="1"/>
            <a:r>
              <a:rPr lang="en-US" dirty="0"/>
              <a:t>Experimental group instructed on refraction theory</a:t>
            </a:r>
          </a:p>
          <a:p>
            <a:pPr lvl="1"/>
            <a:r>
              <a:rPr lang="en-US" dirty="0"/>
              <a:t>Control group just practiced</a:t>
            </a:r>
          </a:p>
          <a:p>
            <a:pPr lvl="1"/>
            <a:r>
              <a:rPr lang="en-US" dirty="0"/>
              <a:t>Training task: Target was 12</a:t>
            </a:r>
            <a:r>
              <a:rPr lang="ja-JP" altLang="en-US" dirty="0"/>
              <a:t>”</a:t>
            </a:r>
            <a:r>
              <a:rPr lang="en-US" dirty="0"/>
              <a:t> under water</a:t>
            </a:r>
          </a:p>
          <a:p>
            <a:pPr lvl="1"/>
            <a:r>
              <a:rPr lang="en-US" dirty="0"/>
              <a:t>Transfer task: Target was 4</a:t>
            </a:r>
            <a:r>
              <a:rPr lang="ja-JP" altLang="en-US" dirty="0"/>
              <a:t>”</a:t>
            </a:r>
            <a:r>
              <a:rPr lang="en-US" dirty="0"/>
              <a:t> under water</a:t>
            </a:r>
          </a:p>
          <a:p>
            <a:pPr marL="0" indent="0">
              <a:buNone/>
            </a:pPr>
            <a:r>
              <a:rPr lang="en-US" dirty="0"/>
              <a:t>What happened during training?</a:t>
            </a:r>
          </a:p>
          <a:p>
            <a:pPr marL="0" indent="0">
              <a:buNone/>
            </a:pPr>
            <a:r>
              <a:rPr lang="en-US" dirty="0"/>
              <a:t>	&gt; No difference in performance</a:t>
            </a:r>
          </a:p>
          <a:p>
            <a:pPr marL="0" indent="0">
              <a:buNone/>
            </a:pPr>
            <a:r>
              <a:rPr lang="en-US" dirty="0"/>
              <a:t>What happened during transfer task?</a:t>
            </a:r>
          </a:p>
          <a:p>
            <a:pPr marL="0" indent="0">
              <a:buNone/>
            </a:pPr>
            <a:r>
              <a:rPr lang="en-US" dirty="0"/>
              <a:t>	&gt; Experimental group did much better. </a:t>
            </a:r>
            <a:r>
              <a:rPr lang="en-US" b="1" dirty="0"/>
              <a:t>Why? </a:t>
            </a:r>
          </a:p>
          <a:p>
            <a:pPr marL="914400" indent="-457200">
              <a:buNone/>
            </a:pPr>
            <a:r>
              <a:rPr lang="en-US" dirty="0"/>
              <a:t>	&gt; Experimental group had better representation </a:t>
            </a:r>
            <a:r>
              <a:rPr lang="en-US" dirty="0" smtClean="0"/>
              <a:t>of the </a:t>
            </a:r>
            <a:r>
              <a:rPr lang="en-US" dirty="0"/>
              <a:t>task, more flexibly adapted to new conditions</a:t>
            </a:r>
          </a:p>
        </p:txBody>
      </p:sp>
      <p:sp>
        <p:nvSpPr>
          <p:cNvPr id="2" name="Date Placeholder 1">
            <a:extLst>
              <a:ext uri="{FF2B5EF4-FFF2-40B4-BE49-F238E27FC236}">
                <a16:creationId xmlns:a16="http://schemas.microsoft.com/office/drawing/2014/main" id="{363897E1-68B3-4738-AE5D-904408B5E593}"/>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D3594037-F590-493F-847E-E7A23EB28528}"/>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AE12CC39-49C8-4CAB-9DB3-ECC07F1254DF}"/>
              </a:ext>
            </a:extLst>
          </p:cNvPr>
          <p:cNvSpPr>
            <a:spLocks noGrp="1"/>
          </p:cNvSpPr>
          <p:nvPr>
            <p:ph type="sldNum" sz="quarter" idx="12"/>
          </p:nvPr>
        </p:nvSpPr>
        <p:spPr/>
        <p:txBody>
          <a:bodyPr/>
          <a:lstStyle/>
          <a:p>
            <a:fld id="{4BE96267-9501-4B49-939F-F116B0669874}" type="slidenum">
              <a:rPr lang="en-US" smtClean="0"/>
              <a:t>39</a:t>
            </a:fld>
            <a:endParaRPr lang="en-US"/>
          </a:p>
        </p:txBody>
      </p:sp>
      <p:sp>
        <p:nvSpPr>
          <p:cNvPr id="5" name="Text Placeholder 4"/>
          <p:cNvSpPr>
            <a:spLocks noGrp="1"/>
          </p:cNvSpPr>
          <p:nvPr>
            <p:ph type="body" sz="quarter" idx="13"/>
          </p:nvPr>
        </p:nvSpPr>
        <p:spPr/>
        <p:txBody>
          <a:bodyPr/>
          <a:lstStyle/>
          <a:p>
            <a:endParaRPr lang="en-US"/>
          </a:p>
        </p:txBody>
      </p:sp>
      <p:sp>
        <p:nvSpPr>
          <p:cNvPr id="33796" name="AutoShape 4"/>
          <p:cNvSpPr>
            <a:spLocks noChangeArrowheads="1"/>
          </p:cNvSpPr>
          <p:nvPr/>
        </p:nvSpPr>
        <p:spPr bwMode="auto">
          <a:xfrm>
            <a:off x="7409558" y="2482850"/>
            <a:ext cx="3498850" cy="946150"/>
          </a:xfrm>
          <a:prstGeom prst="doubleWave">
            <a:avLst>
              <a:gd name="adj1" fmla="val 2583"/>
              <a:gd name="adj2" fmla="val -10000"/>
            </a:avLst>
          </a:prstGeom>
          <a:solidFill>
            <a:srgbClr val="3399FF"/>
          </a:solidFill>
          <a:ln w="12700">
            <a:solidFill>
              <a:schemeClr val="tx1"/>
            </a:solidFill>
            <a:miter lim="800000"/>
            <a:headEnd/>
            <a:tailEnd/>
          </a:ln>
        </p:spPr>
        <p:txBody>
          <a:bodyPr wrap="none" anchor="ctr"/>
          <a:lstStyle/>
          <a:p>
            <a:endParaRPr lang="en-US"/>
          </a:p>
        </p:txBody>
      </p:sp>
      <p:grpSp>
        <p:nvGrpSpPr>
          <p:cNvPr id="33797" name="Group 8"/>
          <p:cNvGrpSpPr>
            <a:grpSpLocks/>
          </p:cNvGrpSpPr>
          <p:nvPr/>
        </p:nvGrpSpPr>
        <p:grpSpPr bwMode="auto">
          <a:xfrm>
            <a:off x="8633521" y="2635250"/>
            <a:ext cx="809625" cy="609600"/>
            <a:chOff x="214" y="904"/>
            <a:chExt cx="510" cy="384"/>
          </a:xfrm>
        </p:grpSpPr>
        <p:sp>
          <p:nvSpPr>
            <p:cNvPr id="33806" name="Oval 7"/>
            <p:cNvSpPr>
              <a:spLocks noChangeArrowheads="1"/>
            </p:cNvSpPr>
            <p:nvPr/>
          </p:nvSpPr>
          <p:spPr bwMode="auto">
            <a:xfrm>
              <a:off x="214" y="904"/>
              <a:ext cx="510" cy="384"/>
            </a:xfrm>
            <a:prstGeom prst="ellipse">
              <a:avLst/>
            </a:prstGeom>
            <a:solidFill>
              <a:schemeClr val="accent1"/>
            </a:solidFill>
            <a:ln w="12700">
              <a:solidFill>
                <a:schemeClr val="tx1"/>
              </a:solidFill>
              <a:prstDash val="lgDash"/>
              <a:round/>
              <a:headEnd/>
              <a:tailEnd/>
            </a:ln>
          </p:spPr>
          <p:txBody>
            <a:bodyPr wrap="none" anchor="ctr"/>
            <a:lstStyle/>
            <a:p>
              <a:endParaRPr lang="en-US"/>
            </a:p>
          </p:txBody>
        </p:sp>
        <p:sp>
          <p:nvSpPr>
            <p:cNvPr id="33807" name="Oval 5"/>
            <p:cNvSpPr>
              <a:spLocks noChangeArrowheads="1"/>
            </p:cNvSpPr>
            <p:nvPr/>
          </p:nvSpPr>
          <p:spPr bwMode="auto">
            <a:xfrm>
              <a:off x="283" y="948"/>
              <a:ext cx="368" cy="278"/>
            </a:xfrm>
            <a:prstGeom prst="ellipse">
              <a:avLst/>
            </a:prstGeom>
            <a:solidFill>
              <a:schemeClr val="bg1"/>
            </a:solidFill>
            <a:ln w="12700">
              <a:solidFill>
                <a:schemeClr val="tx1"/>
              </a:solidFill>
              <a:prstDash val="lgDash"/>
              <a:round/>
              <a:headEnd/>
              <a:tailEnd/>
            </a:ln>
          </p:spPr>
          <p:txBody>
            <a:bodyPr wrap="none" anchor="ctr"/>
            <a:lstStyle/>
            <a:p>
              <a:endParaRPr lang="en-US"/>
            </a:p>
          </p:txBody>
        </p:sp>
        <p:sp>
          <p:nvSpPr>
            <p:cNvPr id="33808" name="Oval 6"/>
            <p:cNvSpPr>
              <a:spLocks noChangeArrowheads="1"/>
            </p:cNvSpPr>
            <p:nvPr/>
          </p:nvSpPr>
          <p:spPr bwMode="auto">
            <a:xfrm>
              <a:off x="368" y="1021"/>
              <a:ext cx="182" cy="138"/>
            </a:xfrm>
            <a:prstGeom prst="ellipse">
              <a:avLst/>
            </a:prstGeom>
            <a:solidFill>
              <a:srgbClr val="FF2929"/>
            </a:solidFill>
            <a:ln w="12700">
              <a:solidFill>
                <a:schemeClr val="tx1"/>
              </a:solidFill>
              <a:prstDash val="lgDash"/>
              <a:round/>
              <a:headEnd/>
              <a:tailEnd/>
            </a:ln>
          </p:spPr>
          <p:txBody>
            <a:bodyPr wrap="none" anchor="ctr"/>
            <a:lstStyle/>
            <a:p>
              <a:endParaRPr lang="en-US"/>
            </a:p>
          </p:txBody>
        </p:sp>
      </p:grpSp>
      <p:grpSp>
        <p:nvGrpSpPr>
          <p:cNvPr id="33798" name="Group 9"/>
          <p:cNvGrpSpPr>
            <a:grpSpLocks/>
          </p:cNvGrpSpPr>
          <p:nvPr/>
        </p:nvGrpSpPr>
        <p:grpSpPr bwMode="auto">
          <a:xfrm>
            <a:off x="8935146" y="3446463"/>
            <a:ext cx="809625" cy="609600"/>
            <a:chOff x="214" y="904"/>
            <a:chExt cx="510" cy="384"/>
          </a:xfrm>
        </p:grpSpPr>
        <p:sp>
          <p:nvSpPr>
            <p:cNvPr id="33803" name="Oval 10"/>
            <p:cNvSpPr>
              <a:spLocks noChangeArrowheads="1"/>
            </p:cNvSpPr>
            <p:nvPr/>
          </p:nvSpPr>
          <p:spPr bwMode="auto">
            <a:xfrm>
              <a:off x="214" y="904"/>
              <a:ext cx="510" cy="384"/>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33804" name="Oval 11"/>
            <p:cNvSpPr>
              <a:spLocks noChangeArrowheads="1"/>
            </p:cNvSpPr>
            <p:nvPr/>
          </p:nvSpPr>
          <p:spPr bwMode="auto">
            <a:xfrm>
              <a:off x="283" y="948"/>
              <a:ext cx="368" cy="278"/>
            </a:xfrm>
            <a:prstGeom prst="ellipse">
              <a:avLst/>
            </a:prstGeom>
            <a:solidFill>
              <a:schemeClr val="bg1"/>
            </a:solidFill>
            <a:ln w="12700">
              <a:solidFill>
                <a:schemeClr val="tx1"/>
              </a:solidFill>
              <a:round/>
              <a:headEnd/>
              <a:tailEnd/>
            </a:ln>
          </p:spPr>
          <p:txBody>
            <a:bodyPr wrap="none" anchor="ctr"/>
            <a:lstStyle/>
            <a:p>
              <a:endParaRPr lang="en-US"/>
            </a:p>
          </p:txBody>
        </p:sp>
        <p:sp>
          <p:nvSpPr>
            <p:cNvPr id="33805" name="Oval 12"/>
            <p:cNvSpPr>
              <a:spLocks noChangeArrowheads="1"/>
            </p:cNvSpPr>
            <p:nvPr/>
          </p:nvSpPr>
          <p:spPr bwMode="auto">
            <a:xfrm>
              <a:off x="368" y="1021"/>
              <a:ext cx="182" cy="138"/>
            </a:xfrm>
            <a:prstGeom prst="ellipse">
              <a:avLst/>
            </a:prstGeom>
            <a:solidFill>
              <a:srgbClr val="FF2929"/>
            </a:solidFill>
            <a:ln w="12700">
              <a:solidFill>
                <a:schemeClr val="tx1"/>
              </a:solidFill>
              <a:round/>
              <a:headEnd/>
              <a:tailEnd/>
            </a:ln>
          </p:spPr>
          <p:txBody>
            <a:bodyPr wrap="none" anchor="ctr"/>
            <a:lstStyle/>
            <a:p>
              <a:endParaRPr lang="en-US"/>
            </a:p>
          </p:txBody>
        </p:sp>
      </p:grpSp>
      <p:sp>
        <p:nvSpPr>
          <p:cNvPr id="33799" name="Line 14"/>
          <p:cNvSpPr>
            <a:spLocks noChangeShapeType="1"/>
          </p:cNvSpPr>
          <p:nvPr/>
        </p:nvSpPr>
        <p:spPr bwMode="auto">
          <a:xfrm>
            <a:off x="8141395" y="2219325"/>
            <a:ext cx="1568450" cy="1233488"/>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00" name="Line 15"/>
          <p:cNvSpPr>
            <a:spLocks noChangeShapeType="1"/>
          </p:cNvSpPr>
          <p:nvPr/>
        </p:nvSpPr>
        <p:spPr bwMode="auto">
          <a:xfrm>
            <a:off x="9787634" y="3527426"/>
            <a:ext cx="261937"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3801" name="Line 16"/>
          <p:cNvSpPr>
            <a:spLocks noChangeShapeType="1"/>
          </p:cNvSpPr>
          <p:nvPr/>
        </p:nvSpPr>
        <p:spPr bwMode="auto">
          <a:xfrm>
            <a:off x="7836595" y="1960564"/>
            <a:ext cx="261938"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3802" name="Text Box 17"/>
          <p:cNvSpPr txBox="1">
            <a:spLocks noChangeArrowheads="1"/>
          </p:cNvSpPr>
          <p:nvPr/>
        </p:nvSpPr>
        <p:spPr bwMode="auto">
          <a:xfrm>
            <a:off x="10171808" y="2743201"/>
            <a:ext cx="1579562" cy="962025"/>
          </a:xfrm>
          <a:prstGeom prst="rect">
            <a:avLst/>
          </a:prstGeom>
          <a:solidFill>
            <a:schemeClr val="accent6">
              <a:lumMod val="75000"/>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dirty="0">
                <a:latin typeface="Verdana" charset="0"/>
              </a:rPr>
              <a:t>Aim at where target appears through water &amp; dart misses!</a:t>
            </a:r>
          </a:p>
        </p:txBody>
      </p:sp>
    </p:spTree>
    <p:extLst>
      <p:ext uri="{BB962C8B-B14F-4D97-AF65-F5344CB8AC3E}">
        <p14:creationId xmlns:p14="http://schemas.microsoft.com/office/powerpoint/2010/main" val="3875115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1251">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1251">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125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125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212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1"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Any Assignment 1 Questions?</a:t>
            </a:r>
            <a:endParaRPr lang="en-US" dirty="0"/>
          </a:p>
        </p:txBody>
      </p:sp>
      <p:sp>
        <p:nvSpPr>
          <p:cNvPr id="9" name="Content Placeholder 8"/>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2020-02-18</a:t>
            </a:r>
            <a:endParaRPr lang="en-US"/>
          </a:p>
        </p:txBody>
      </p:sp>
      <p:sp>
        <p:nvSpPr>
          <p:cNvPr id="5" name="Footer Placeholder 4"/>
          <p:cNvSpPr>
            <a:spLocks noGrp="1"/>
          </p:cNvSpPr>
          <p:nvPr>
            <p:ph type="ftr" sz="quarter" idx="11"/>
          </p:nvPr>
        </p:nvSpPr>
        <p:spPr/>
        <p:txBody>
          <a:bodyPr/>
          <a:lstStyle/>
          <a:p>
            <a:r>
              <a:rPr lang="en-US" smtClean="0"/>
              <a:t>05-418/818 | Spring 2021 | Design of Educational Games</a:t>
            </a:r>
            <a:endParaRPr lang="en-US"/>
          </a:p>
        </p:txBody>
      </p:sp>
      <p:sp>
        <p:nvSpPr>
          <p:cNvPr id="6" name="Slide Number Placeholder 5"/>
          <p:cNvSpPr>
            <a:spLocks noGrp="1"/>
          </p:cNvSpPr>
          <p:nvPr>
            <p:ph type="sldNum" sz="quarter" idx="12"/>
          </p:nvPr>
        </p:nvSpPr>
        <p:spPr/>
        <p:txBody>
          <a:bodyPr/>
          <a:lstStyle/>
          <a:p>
            <a:fld id="{4BE96267-9501-4B49-939F-F116B0669874}" type="slidenum">
              <a:rPr lang="en-US" smtClean="0"/>
              <a:t>4</a:t>
            </a:fld>
            <a:endParaRPr lang="en-US"/>
          </a:p>
        </p:txBody>
      </p:sp>
    </p:spTree>
    <p:extLst>
      <p:ext uri="{BB962C8B-B14F-4D97-AF65-F5344CB8AC3E}">
        <p14:creationId xmlns:p14="http://schemas.microsoft.com/office/powerpoint/2010/main" val="34371159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Analogical transfer</a:t>
            </a:r>
          </a:p>
        </p:txBody>
      </p:sp>
      <p:sp>
        <p:nvSpPr>
          <p:cNvPr id="813059" name="Rectangle 3"/>
          <p:cNvSpPr>
            <a:spLocks noGrp="1" noChangeArrowheads="1"/>
          </p:cNvSpPr>
          <p:nvPr>
            <p:ph idx="1"/>
          </p:nvPr>
        </p:nvSpPr>
        <p:spPr/>
        <p:txBody>
          <a:bodyPr>
            <a:normAutofit fontScale="85000" lnSpcReduction="20000"/>
          </a:bodyPr>
          <a:lstStyle/>
          <a:p>
            <a:pPr marL="0" indent="0">
              <a:buNone/>
            </a:pPr>
            <a:r>
              <a:rPr lang="en-US" b="1" dirty="0"/>
              <a:t>Perfetto, Bransford, &amp; Franks study:</a:t>
            </a:r>
          </a:p>
          <a:p>
            <a:pPr marL="0" indent="0">
              <a:buNone/>
            </a:pPr>
            <a:r>
              <a:rPr lang="en-US" dirty="0"/>
              <a:t>Participants solved insight problems like:</a:t>
            </a:r>
          </a:p>
          <a:p>
            <a:pPr marL="914400" indent="0">
              <a:buNone/>
            </a:pPr>
            <a:r>
              <a:rPr lang="en-US" dirty="0"/>
              <a:t>A man who lived in a small town in the U.S. married twenty different women of the same town.  All are still living and he has never divorced any of them. Yet, he has broken no law.  Can you explain?</a:t>
            </a:r>
          </a:p>
          <a:p>
            <a:pPr marL="0" indent="0">
              <a:spcBef>
                <a:spcPts val="2200"/>
              </a:spcBef>
              <a:buNone/>
            </a:pPr>
            <a:r>
              <a:rPr lang="en-US" dirty="0"/>
              <a:t>Experimental participants had previously been asked to rate the truthfulness of a number of sentences including: </a:t>
            </a:r>
            <a:r>
              <a:rPr lang="ja-JP" altLang="en-US" dirty="0"/>
              <a:t>“</a:t>
            </a:r>
            <a:r>
              <a:rPr lang="en-US" dirty="0"/>
              <a:t>A minister marries several people each week</a:t>
            </a:r>
            <a:r>
              <a:rPr lang="ja-JP" altLang="en-US" dirty="0"/>
              <a:t>”</a:t>
            </a:r>
            <a:endParaRPr lang="en-US" dirty="0"/>
          </a:p>
          <a:p>
            <a:pPr marL="0" indent="0">
              <a:spcBef>
                <a:spcPts val="2200"/>
              </a:spcBef>
              <a:buNone/>
            </a:pPr>
            <a:r>
              <a:rPr lang="en-US" dirty="0"/>
              <a:t>Such exposure had </a:t>
            </a:r>
            <a:r>
              <a:rPr lang="en-US" b="1" dirty="0">
                <a:solidFill>
                  <a:schemeClr val="accent4"/>
                </a:solidFill>
              </a:rPr>
              <a:t>no effect </a:t>
            </a:r>
            <a:r>
              <a:rPr lang="en-US" dirty="0"/>
              <a:t>on insight problem performance!</a:t>
            </a:r>
          </a:p>
          <a:p>
            <a:pPr marL="0" indent="0">
              <a:spcBef>
                <a:spcPts val="2200"/>
              </a:spcBef>
              <a:buNone/>
            </a:pPr>
            <a:r>
              <a:rPr lang="en-US" dirty="0"/>
              <a:t>If Participants were told explicitly of sentences relevance, then performance was improved</a:t>
            </a:r>
          </a:p>
          <a:p>
            <a:endParaRPr lang="en-US" dirty="0"/>
          </a:p>
        </p:txBody>
      </p:sp>
      <p:sp>
        <p:nvSpPr>
          <p:cNvPr id="2" name="Date Placeholder 1">
            <a:extLst>
              <a:ext uri="{FF2B5EF4-FFF2-40B4-BE49-F238E27FC236}">
                <a16:creationId xmlns:a16="http://schemas.microsoft.com/office/drawing/2014/main" id="{C3C801A3-9013-4D64-A605-32376B764723}"/>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9534A91F-651B-4988-99F6-5E57EF10F893}"/>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09FB74AD-083D-42AF-9AE9-6D8DB110B09E}"/>
              </a:ext>
            </a:extLst>
          </p:cNvPr>
          <p:cNvSpPr>
            <a:spLocks noGrp="1"/>
          </p:cNvSpPr>
          <p:nvPr>
            <p:ph type="sldNum" sz="quarter" idx="12"/>
          </p:nvPr>
        </p:nvSpPr>
        <p:spPr/>
        <p:txBody>
          <a:bodyPr/>
          <a:lstStyle/>
          <a:p>
            <a:fld id="{4BE96267-9501-4B49-939F-F116B0669874}" type="slidenum">
              <a:rPr lang="en-US" smtClean="0"/>
              <a:t>40</a:t>
            </a:fld>
            <a:endParaRPr lang="en-US"/>
          </a:p>
        </p:txBody>
      </p:sp>
      <p:sp>
        <p:nvSpPr>
          <p:cNvPr id="6" name="Text Placeholder 5"/>
          <p:cNvSpPr>
            <a:spLocks noGrp="1"/>
          </p:cNvSpPr>
          <p:nvPr>
            <p:ph type="body" sz="quarter" idx="13"/>
          </p:nvPr>
        </p:nvSpPr>
        <p:spPr/>
        <p:txBody>
          <a:bodyPr/>
          <a:lstStyle/>
          <a:p>
            <a:endParaRPr lang="en-US"/>
          </a:p>
        </p:txBody>
      </p:sp>
      <p:pic>
        <p:nvPicPr>
          <p:cNvPr id="5" name="Picture 4"/>
          <p:cNvPicPr>
            <a:picLocks noChangeAspect="1"/>
          </p:cNvPicPr>
          <p:nvPr/>
        </p:nvPicPr>
        <p:blipFill>
          <a:blip r:embed="rId3"/>
          <a:stretch>
            <a:fillRect/>
          </a:stretch>
        </p:blipFill>
        <p:spPr>
          <a:xfrm>
            <a:off x="2853267" y="5507311"/>
            <a:ext cx="828523" cy="1135142"/>
          </a:xfrm>
          <a:prstGeom prst="rect">
            <a:avLst/>
          </a:prstGeom>
        </p:spPr>
      </p:pic>
    </p:spTree>
    <p:extLst>
      <p:ext uri="{BB962C8B-B14F-4D97-AF65-F5344CB8AC3E}">
        <p14:creationId xmlns:p14="http://schemas.microsoft.com/office/powerpoint/2010/main" val="3674979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3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3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130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30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30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30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9" grpId="0" uiExpand="1"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Simple 2-Stage Model of Analogical Transfer</a:t>
            </a:r>
          </a:p>
        </p:txBody>
      </p:sp>
      <p:sp>
        <p:nvSpPr>
          <p:cNvPr id="830467" name="Rectangle 3"/>
          <p:cNvSpPr>
            <a:spLocks noGrp="1" noChangeArrowheads="1"/>
          </p:cNvSpPr>
          <p:nvPr>
            <p:ph idx="1"/>
          </p:nvPr>
        </p:nvSpPr>
        <p:spPr/>
        <p:txBody>
          <a:bodyPr/>
          <a:lstStyle/>
          <a:p>
            <a:pPr marL="0" indent="0">
              <a:buNone/>
            </a:pPr>
            <a:r>
              <a:rPr lang="en-US" dirty="0"/>
              <a:t>1. Retrieve a similar prior problem</a:t>
            </a:r>
          </a:p>
          <a:p>
            <a:pPr marL="0" indent="0">
              <a:buNone/>
            </a:pPr>
            <a:r>
              <a:rPr lang="en-US" dirty="0"/>
              <a:t>2. Map it on to your current situation</a:t>
            </a:r>
          </a:p>
          <a:p>
            <a:endParaRPr lang="en-US" dirty="0"/>
          </a:p>
          <a:p>
            <a:pPr marL="0" indent="0">
              <a:buNone/>
            </a:pPr>
            <a:r>
              <a:rPr lang="en-US" dirty="0"/>
              <a:t>Many studies, like Perfetto et al., show difficulties with retrieval (#1)</a:t>
            </a:r>
          </a:p>
          <a:p>
            <a:pPr marL="0" indent="0">
              <a:buNone/>
            </a:pPr>
            <a:r>
              <a:rPr lang="en-US" dirty="0"/>
              <a:t>But in more complex domains, mapping (#2) is also a challenge</a:t>
            </a:r>
          </a:p>
          <a:p>
            <a:pPr lvl="1"/>
            <a:r>
              <a:rPr lang="en-US" dirty="0"/>
              <a:t>Need deep, not surface feature encodings of problems to make a productive mapping</a:t>
            </a:r>
          </a:p>
        </p:txBody>
      </p:sp>
      <p:sp>
        <p:nvSpPr>
          <p:cNvPr id="2" name="Date Placeholder 1">
            <a:extLst>
              <a:ext uri="{FF2B5EF4-FFF2-40B4-BE49-F238E27FC236}">
                <a16:creationId xmlns:a16="http://schemas.microsoft.com/office/drawing/2014/main" id="{952A2675-A2CB-4335-A9BC-0A37630A39D7}"/>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4F6A9AC3-7B8C-429C-B09F-9A3BC506CF45}"/>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A0D27E29-7AE6-422B-8A2A-A44688F253EB}"/>
              </a:ext>
            </a:extLst>
          </p:cNvPr>
          <p:cNvSpPr>
            <a:spLocks noGrp="1"/>
          </p:cNvSpPr>
          <p:nvPr>
            <p:ph type="sldNum" sz="quarter" idx="12"/>
          </p:nvPr>
        </p:nvSpPr>
        <p:spPr/>
        <p:txBody>
          <a:bodyPr/>
          <a:lstStyle/>
          <a:p>
            <a:fld id="{4BE96267-9501-4B49-939F-F116B0669874}" type="slidenum">
              <a:rPr lang="en-US" smtClean="0"/>
              <a:t>41</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38902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0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0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04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304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30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Deep vs. Shallow Features</a:t>
            </a:r>
          </a:p>
        </p:txBody>
      </p:sp>
      <p:sp>
        <p:nvSpPr>
          <p:cNvPr id="831491" name="Rectangle 3"/>
          <p:cNvSpPr>
            <a:spLocks noGrp="1" noChangeArrowheads="1"/>
          </p:cNvSpPr>
          <p:nvPr>
            <p:ph idx="1"/>
          </p:nvPr>
        </p:nvSpPr>
        <p:spPr/>
        <p:txBody>
          <a:bodyPr/>
          <a:lstStyle/>
          <a:p>
            <a:pPr marL="0" indent="0">
              <a:buNone/>
            </a:pPr>
            <a:r>
              <a:rPr lang="en-US" b="1" dirty="0"/>
              <a:t>Chi, </a:t>
            </a:r>
            <a:r>
              <a:rPr lang="en-US" b="1" dirty="0" err="1"/>
              <a:t>Feltovich</a:t>
            </a:r>
            <a:r>
              <a:rPr lang="en-US" b="1" dirty="0"/>
              <a:t>, Glaser:</a:t>
            </a:r>
          </a:p>
          <a:p>
            <a:pPr marL="0" indent="0">
              <a:buNone/>
            </a:pPr>
            <a:r>
              <a:rPr lang="en-US" dirty="0"/>
              <a:t>Novice physics students categorize problems by surface features</a:t>
            </a:r>
          </a:p>
          <a:p>
            <a:pPr lvl="1"/>
            <a:r>
              <a:rPr lang="en-US" dirty="0"/>
              <a:t>pulley or inclined plane in diagram, similar words in problem text</a:t>
            </a:r>
          </a:p>
          <a:p>
            <a:pPr marL="0" indent="0">
              <a:buNone/>
            </a:pPr>
            <a:r>
              <a:rPr lang="en-US" dirty="0"/>
              <a:t>Experts categorize based on abstract, solution-relevant features</a:t>
            </a:r>
          </a:p>
          <a:p>
            <a:pPr lvl="1"/>
            <a:r>
              <a:rPr lang="en-US" dirty="0"/>
              <a:t>Problems solved using the same principle, e.g., conservation of momentum</a:t>
            </a:r>
          </a:p>
        </p:txBody>
      </p:sp>
      <p:sp>
        <p:nvSpPr>
          <p:cNvPr id="2" name="Date Placeholder 1">
            <a:extLst>
              <a:ext uri="{FF2B5EF4-FFF2-40B4-BE49-F238E27FC236}">
                <a16:creationId xmlns:a16="http://schemas.microsoft.com/office/drawing/2014/main" id="{F1D45F8E-E6C2-4299-9A17-C31D511101DB}"/>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BF28DABD-DA4C-4B73-AFAC-278C8C33297F}"/>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A39DEF51-2897-424F-8C45-F81A41E6A0B6}"/>
              </a:ext>
            </a:extLst>
          </p:cNvPr>
          <p:cNvSpPr>
            <a:spLocks noGrp="1"/>
          </p:cNvSpPr>
          <p:nvPr>
            <p:ph type="sldNum" sz="quarter" idx="12"/>
          </p:nvPr>
        </p:nvSpPr>
        <p:spPr/>
        <p:txBody>
          <a:bodyPr/>
          <a:lstStyle/>
          <a:p>
            <a:fld id="{4BE96267-9501-4B49-939F-F116B0669874}" type="slidenum">
              <a:rPr lang="en-US" smtClean="0"/>
              <a:t>42</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7255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14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3149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3149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31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49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Lateral vs. vertical transfer</a:t>
            </a:r>
          </a:p>
        </p:txBody>
      </p:sp>
      <p:sp>
        <p:nvSpPr>
          <p:cNvPr id="815107" name="Rectangle 3"/>
          <p:cNvSpPr>
            <a:spLocks noGrp="1" noChangeArrowheads="1"/>
          </p:cNvSpPr>
          <p:nvPr>
            <p:ph idx="1"/>
          </p:nvPr>
        </p:nvSpPr>
        <p:spPr/>
        <p:txBody>
          <a:bodyPr>
            <a:normAutofit fontScale="92500" lnSpcReduction="10000"/>
          </a:bodyPr>
          <a:lstStyle/>
          <a:p>
            <a:pPr marL="0" indent="0">
              <a:buNone/>
            </a:pPr>
            <a:r>
              <a:rPr lang="en-US" dirty="0"/>
              <a:t>Lateral transfer: Spreads over sets of situations at the same level of complexity</a:t>
            </a:r>
          </a:p>
          <a:p>
            <a:pPr lvl="1"/>
            <a:r>
              <a:rPr lang="en-US" dirty="0"/>
              <a:t>E.g., write a for-loop in different programming languages</a:t>
            </a:r>
          </a:p>
          <a:p>
            <a:pPr marL="0" indent="0">
              <a:buNone/>
            </a:pPr>
            <a:r>
              <a:rPr lang="en-US" dirty="0"/>
              <a:t>Vertical transfer: Spreads from lower-level to higher-level skills, from parts to whole</a:t>
            </a:r>
          </a:p>
          <a:p>
            <a:pPr lvl="1"/>
            <a:r>
              <a:rPr lang="en-US" dirty="0"/>
              <a:t>E.g., writing loops in isolation transfers to doing so in the context of a large problem</a:t>
            </a:r>
          </a:p>
          <a:p>
            <a:pPr marL="0" indent="0">
              <a:buNone/>
            </a:pPr>
            <a:r>
              <a:rPr lang="en-US" dirty="0"/>
              <a:t>Vertical transfer is common, lateral is rare</a:t>
            </a:r>
          </a:p>
          <a:p>
            <a:pPr lvl="1"/>
            <a:r>
              <a:rPr lang="en-US" dirty="0"/>
              <a:t>Vertical transfer was applied in early instructional design theories</a:t>
            </a:r>
          </a:p>
          <a:p>
            <a:pPr lvl="2"/>
            <a:r>
              <a:rPr lang="en-US" dirty="0"/>
              <a:t>Gagne &amp; programmed instruction (Behaviorist)</a:t>
            </a:r>
          </a:p>
          <a:p>
            <a:pPr lvl="2"/>
            <a:r>
              <a:rPr lang="en-US" dirty="0"/>
              <a:t>Identify hierarchy of parts that need to be learned</a:t>
            </a:r>
          </a:p>
          <a:p>
            <a:pPr lvl="2"/>
            <a:r>
              <a:rPr lang="en-US" dirty="0"/>
              <a:t>Sequence instruction so that smaller parts are mastered first before larger wholes</a:t>
            </a:r>
          </a:p>
        </p:txBody>
      </p:sp>
      <p:sp>
        <p:nvSpPr>
          <p:cNvPr id="2" name="Date Placeholder 1">
            <a:extLst>
              <a:ext uri="{FF2B5EF4-FFF2-40B4-BE49-F238E27FC236}">
                <a16:creationId xmlns:a16="http://schemas.microsoft.com/office/drawing/2014/main" id="{486E0977-308E-4D30-9465-89D685CDB814}"/>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D56BEF71-06D3-41B9-B9ED-884CD64F2F42}"/>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D84A87D0-EF9D-4342-84E0-94A3E0235FDE}"/>
              </a:ext>
            </a:extLst>
          </p:cNvPr>
          <p:cNvSpPr>
            <a:spLocks noGrp="1"/>
          </p:cNvSpPr>
          <p:nvPr>
            <p:ph type="sldNum" sz="quarter" idx="12"/>
          </p:nvPr>
        </p:nvSpPr>
        <p:spPr/>
        <p:txBody>
          <a:bodyPr/>
          <a:lstStyle/>
          <a:p>
            <a:fld id="{4BE96267-9501-4B49-939F-F116B0669874}" type="slidenum">
              <a:rPr lang="en-US" smtClean="0"/>
              <a:t>43</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45065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5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5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15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151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51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15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151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8151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815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0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Specificity of transfer</a:t>
            </a:r>
          </a:p>
        </p:txBody>
      </p:sp>
      <p:sp>
        <p:nvSpPr>
          <p:cNvPr id="43011" name="Rectangle 3"/>
          <p:cNvSpPr>
            <a:spLocks noGrp="1" noChangeArrowheads="1"/>
          </p:cNvSpPr>
          <p:nvPr>
            <p:ph idx="1"/>
          </p:nvPr>
        </p:nvSpPr>
        <p:spPr/>
        <p:txBody>
          <a:bodyPr/>
          <a:lstStyle/>
          <a:p>
            <a:pPr marL="0" indent="0">
              <a:buNone/>
            </a:pPr>
            <a:r>
              <a:rPr lang="en-US" dirty="0"/>
              <a:t>How much transfer occurs depends on the way in which people </a:t>
            </a:r>
            <a:r>
              <a:rPr lang="ja-JP" altLang="en-US" dirty="0"/>
              <a:t>“</a:t>
            </a:r>
            <a:r>
              <a:rPr lang="en-US" dirty="0"/>
              <a:t>encode</a:t>
            </a:r>
            <a:r>
              <a:rPr lang="ja-JP" altLang="en-US" dirty="0"/>
              <a:t>”</a:t>
            </a:r>
            <a:r>
              <a:rPr lang="en-US" dirty="0"/>
              <a:t> or </a:t>
            </a:r>
            <a:r>
              <a:rPr lang="ja-JP" altLang="en-US" dirty="0"/>
              <a:t>“</a:t>
            </a:r>
            <a:r>
              <a:rPr lang="en-US" dirty="0"/>
              <a:t>represent</a:t>
            </a:r>
            <a:r>
              <a:rPr lang="ja-JP" altLang="en-US" dirty="0"/>
              <a:t>”</a:t>
            </a:r>
            <a:r>
              <a:rPr lang="en-US" dirty="0"/>
              <a:t> the problem situation. </a:t>
            </a:r>
          </a:p>
          <a:p>
            <a:endParaRPr lang="en-US" dirty="0"/>
          </a:p>
        </p:txBody>
      </p:sp>
      <p:sp>
        <p:nvSpPr>
          <p:cNvPr id="2" name="Date Placeholder 1">
            <a:extLst>
              <a:ext uri="{FF2B5EF4-FFF2-40B4-BE49-F238E27FC236}">
                <a16:creationId xmlns:a16="http://schemas.microsoft.com/office/drawing/2014/main" id="{645CE87F-A6E1-4F4F-8DDC-2631F558C87A}"/>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A24EE94D-64E1-4232-8B76-CEF697AB9531}"/>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72986E6E-B6F2-4874-9964-B54E13B1E2BE}"/>
              </a:ext>
            </a:extLst>
          </p:cNvPr>
          <p:cNvSpPr>
            <a:spLocks noGrp="1"/>
          </p:cNvSpPr>
          <p:nvPr>
            <p:ph type="sldNum" sz="quarter" idx="12"/>
          </p:nvPr>
        </p:nvSpPr>
        <p:spPr/>
        <p:txBody>
          <a:bodyPr/>
          <a:lstStyle/>
          <a:p>
            <a:fld id="{4BE96267-9501-4B49-939F-F116B0669874}" type="slidenum">
              <a:rPr lang="en-US" smtClean="0"/>
              <a:t>44</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448909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Wason Card Selection Task</a:t>
            </a:r>
          </a:p>
        </p:txBody>
      </p:sp>
      <p:sp>
        <p:nvSpPr>
          <p:cNvPr id="44035" name="Rectangle 3"/>
          <p:cNvSpPr>
            <a:spLocks noGrp="1" noChangeArrowheads="1"/>
          </p:cNvSpPr>
          <p:nvPr>
            <p:ph idx="1"/>
          </p:nvPr>
        </p:nvSpPr>
        <p:spPr/>
        <p:txBody>
          <a:bodyPr/>
          <a:lstStyle/>
          <a:p>
            <a:pPr marL="0" indent="0">
              <a:buNone/>
            </a:pPr>
            <a:r>
              <a:rPr lang="en-US" dirty="0"/>
              <a:t>Test whether this rule is true:</a:t>
            </a:r>
          </a:p>
          <a:p>
            <a:pPr marL="457200" lvl="1" indent="0">
              <a:buNone/>
            </a:pPr>
            <a:r>
              <a:rPr lang="en-US" dirty="0"/>
              <a:t>If a card has a vowel on one side, then it has an even number on the other side</a:t>
            </a:r>
          </a:p>
          <a:p>
            <a:pPr lvl="1"/>
            <a:endParaRPr lang="en-US" dirty="0"/>
          </a:p>
          <a:p>
            <a:pPr marL="0" indent="0">
              <a:buNone/>
            </a:pPr>
            <a:r>
              <a:rPr lang="en-US" dirty="0"/>
              <a:t>Which cards must you turn over to test the rule?</a:t>
            </a:r>
          </a:p>
        </p:txBody>
      </p:sp>
      <p:sp>
        <p:nvSpPr>
          <p:cNvPr id="2" name="Date Placeholder 1">
            <a:extLst>
              <a:ext uri="{FF2B5EF4-FFF2-40B4-BE49-F238E27FC236}">
                <a16:creationId xmlns:a16="http://schemas.microsoft.com/office/drawing/2014/main" id="{CED683B9-3C16-4719-A76B-1F00BC1A4415}"/>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DF104448-4A13-48DB-91A2-0A0277E7FECF}"/>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5726B213-EB0C-48A4-8293-0D057BBF9F01}"/>
              </a:ext>
            </a:extLst>
          </p:cNvPr>
          <p:cNvSpPr>
            <a:spLocks noGrp="1"/>
          </p:cNvSpPr>
          <p:nvPr>
            <p:ph type="sldNum" sz="quarter" idx="12"/>
          </p:nvPr>
        </p:nvSpPr>
        <p:spPr/>
        <p:txBody>
          <a:bodyPr/>
          <a:lstStyle/>
          <a:p>
            <a:fld id="{4BE96267-9501-4B49-939F-F116B0669874}" type="slidenum">
              <a:rPr lang="en-US" smtClean="0"/>
              <a:t>45</a:t>
            </a:fld>
            <a:endParaRPr lang="en-US"/>
          </a:p>
        </p:txBody>
      </p:sp>
      <p:sp>
        <p:nvSpPr>
          <p:cNvPr id="5" name="Text Placeholder 4"/>
          <p:cNvSpPr>
            <a:spLocks noGrp="1"/>
          </p:cNvSpPr>
          <p:nvPr>
            <p:ph type="body" sz="quarter" idx="13"/>
          </p:nvPr>
        </p:nvSpPr>
        <p:spPr/>
        <p:txBody>
          <a:bodyPr/>
          <a:lstStyle/>
          <a:p>
            <a:endParaRPr lang="en-US"/>
          </a:p>
        </p:txBody>
      </p:sp>
      <p:sp>
        <p:nvSpPr>
          <p:cNvPr id="44036" name="Rectangle 4"/>
          <p:cNvSpPr>
            <a:spLocks noChangeArrowheads="1"/>
          </p:cNvSpPr>
          <p:nvPr/>
        </p:nvSpPr>
        <p:spPr bwMode="auto">
          <a:xfrm>
            <a:off x="1157436" y="4354204"/>
            <a:ext cx="1601207" cy="1740287"/>
          </a:xfrm>
          <a:prstGeom prst="rect">
            <a:avLst/>
          </a:prstGeom>
          <a:solidFill>
            <a:schemeClr val="accent1"/>
          </a:solidFill>
          <a:ln w="12700">
            <a:solidFill>
              <a:schemeClr val="tx1"/>
            </a:solidFill>
            <a:miter lim="800000"/>
            <a:headEnd/>
            <a:tailEnd/>
          </a:ln>
        </p:spPr>
        <p:txBody>
          <a:bodyPr wrap="none" anchor="ctr"/>
          <a:lstStyle/>
          <a:p>
            <a:pPr algn="ctr"/>
            <a:r>
              <a:rPr lang="en-US" sz="6000" dirty="0">
                <a:latin typeface="Verdana" charset="0"/>
              </a:rPr>
              <a:t>E</a:t>
            </a:r>
          </a:p>
        </p:txBody>
      </p:sp>
      <p:sp>
        <p:nvSpPr>
          <p:cNvPr id="44037" name="Rectangle 5"/>
          <p:cNvSpPr>
            <a:spLocks noChangeArrowheads="1"/>
          </p:cNvSpPr>
          <p:nvPr/>
        </p:nvSpPr>
        <p:spPr bwMode="auto">
          <a:xfrm>
            <a:off x="9433357" y="4354204"/>
            <a:ext cx="1601207" cy="1740287"/>
          </a:xfrm>
          <a:prstGeom prst="rect">
            <a:avLst/>
          </a:prstGeom>
          <a:solidFill>
            <a:schemeClr val="accent1"/>
          </a:solidFill>
          <a:ln w="12700">
            <a:solidFill>
              <a:schemeClr val="tx1"/>
            </a:solidFill>
            <a:miter lim="800000"/>
            <a:headEnd/>
            <a:tailEnd/>
          </a:ln>
        </p:spPr>
        <p:txBody>
          <a:bodyPr wrap="none" anchor="ctr"/>
          <a:lstStyle/>
          <a:p>
            <a:pPr algn="ctr"/>
            <a:r>
              <a:rPr lang="en-US" sz="6000">
                <a:latin typeface="Verdana" charset="0"/>
              </a:rPr>
              <a:t>7</a:t>
            </a:r>
          </a:p>
        </p:txBody>
      </p:sp>
      <p:sp>
        <p:nvSpPr>
          <p:cNvPr id="44038" name="Rectangle 6"/>
          <p:cNvSpPr>
            <a:spLocks noChangeArrowheads="1"/>
          </p:cNvSpPr>
          <p:nvPr/>
        </p:nvSpPr>
        <p:spPr bwMode="auto">
          <a:xfrm>
            <a:off x="6674718" y="4354204"/>
            <a:ext cx="1601207" cy="1740287"/>
          </a:xfrm>
          <a:prstGeom prst="rect">
            <a:avLst/>
          </a:prstGeom>
          <a:solidFill>
            <a:schemeClr val="accent1"/>
          </a:solidFill>
          <a:ln w="12700">
            <a:solidFill>
              <a:schemeClr val="tx1"/>
            </a:solidFill>
            <a:miter lim="800000"/>
            <a:headEnd/>
            <a:tailEnd/>
          </a:ln>
        </p:spPr>
        <p:txBody>
          <a:bodyPr wrap="none" anchor="ctr"/>
          <a:lstStyle/>
          <a:p>
            <a:pPr algn="ctr"/>
            <a:r>
              <a:rPr lang="en-US" sz="6000">
                <a:latin typeface="Verdana" charset="0"/>
              </a:rPr>
              <a:t>4</a:t>
            </a:r>
          </a:p>
        </p:txBody>
      </p:sp>
      <p:sp>
        <p:nvSpPr>
          <p:cNvPr id="44039" name="Rectangle 7"/>
          <p:cNvSpPr>
            <a:spLocks noChangeArrowheads="1"/>
          </p:cNvSpPr>
          <p:nvPr/>
        </p:nvSpPr>
        <p:spPr bwMode="auto">
          <a:xfrm>
            <a:off x="3916077" y="4354204"/>
            <a:ext cx="1601207" cy="1740287"/>
          </a:xfrm>
          <a:prstGeom prst="rect">
            <a:avLst/>
          </a:prstGeom>
          <a:solidFill>
            <a:schemeClr val="accent1"/>
          </a:solidFill>
          <a:ln w="12700">
            <a:solidFill>
              <a:schemeClr val="tx1"/>
            </a:solidFill>
            <a:miter lim="800000"/>
            <a:headEnd/>
            <a:tailEnd/>
          </a:ln>
        </p:spPr>
        <p:txBody>
          <a:bodyPr wrap="none" anchor="ctr"/>
          <a:lstStyle/>
          <a:p>
            <a:pPr algn="ctr"/>
            <a:r>
              <a:rPr lang="en-US" sz="6000" dirty="0">
                <a:latin typeface="Verdana" charset="0"/>
              </a:rPr>
              <a:t>B</a:t>
            </a:r>
          </a:p>
        </p:txBody>
      </p:sp>
    </p:spTree>
    <p:extLst>
      <p:ext uri="{BB962C8B-B14F-4D97-AF65-F5344CB8AC3E}">
        <p14:creationId xmlns:p14="http://schemas.microsoft.com/office/powerpoint/2010/main" val="12291972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Abstract Selection Task Results</a:t>
            </a:r>
            <a:endParaRPr lang="en-US" dirty="0"/>
          </a:p>
        </p:txBody>
      </p:sp>
      <p:sp>
        <p:nvSpPr>
          <p:cNvPr id="833539" name="Rectangle 3"/>
          <p:cNvSpPr>
            <a:spLocks noGrp="1" noChangeArrowheads="1"/>
          </p:cNvSpPr>
          <p:nvPr>
            <p:ph idx="1"/>
          </p:nvPr>
        </p:nvSpPr>
        <p:spPr/>
        <p:txBody>
          <a:bodyPr/>
          <a:lstStyle/>
          <a:p>
            <a:pPr marL="0" indent="0">
              <a:buNone/>
            </a:pPr>
            <a:r>
              <a:rPr lang="en-US" dirty="0"/>
              <a:t>Subjects said:</a:t>
            </a:r>
          </a:p>
          <a:p>
            <a:pPr lvl="1"/>
            <a:r>
              <a:rPr lang="en-US" dirty="0"/>
              <a:t>E &amp; 4 	</a:t>
            </a:r>
            <a:r>
              <a:rPr lang="en-US" dirty="0">
                <a:sym typeface="Wingdings" panose="05000000000000000000" pitchFamily="2" charset="2"/>
              </a:rPr>
              <a:t></a:t>
            </a:r>
            <a:r>
              <a:rPr lang="en-US" dirty="0"/>
              <a:t> 46%</a:t>
            </a:r>
          </a:p>
          <a:p>
            <a:pPr lvl="1"/>
            <a:r>
              <a:rPr lang="en-US" dirty="0"/>
              <a:t>E only	</a:t>
            </a:r>
            <a:r>
              <a:rPr lang="en-US" dirty="0">
                <a:sym typeface="Wingdings" panose="05000000000000000000" pitchFamily="2" charset="2"/>
              </a:rPr>
              <a:t></a:t>
            </a:r>
            <a:r>
              <a:rPr lang="en-US" dirty="0"/>
              <a:t> 33%</a:t>
            </a:r>
          </a:p>
          <a:p>
            <a:pPr lvl="1"/>
            <a:r>
              <a:rPr lang="en-US" dirty="0"/>
              <a:t>E &amp; 7	</a:t>
            </a:r>
            <a:r>
              <a:rPr lang="en-US" dirty="0">
                <a:sym typeface="Wingdings" panose="05000000000000000000" pitchFamily="2" charset="2"/>
              </a:rPr>
              <a:t></a:t>
            </a:r>
            <a:r>
              <a:rPr lang="en-US" dirty="0"/>
              <a:t>  4%</a:t>
            </a:r>
          </a:p>
          <a:p>
            <a:pPr lvl="1"/>
            <a:r>
              <a:rPr lang="en-US" dirty="0"/>
              <a:t>Other	</a:t>
            </a:r>
            <a:r>
              <a:rPr lang="en-US" dirty="0">
                <a:sym typeface="Wingdings" panose="05000000000000000000" pitchFamily="2" charset="2"/>
              </a:rPr>
              <a:t></a:t>
            </a:r>
            <a:r>
              <a:rPr lang="en-US" dirty="0"/>
              <a:t> 17%</a:t>
            </a:r>
          </a:p>
          <a:p>
            <a:pPr marL="0" indent="0">
              <a:buNone/>
            </a:pPr>
            <a:r>
              <a:rPr lang="en-US" dirty="0"/>
              <a:t>Subjects with formal training in logic do not perform significantly better</a:t>
            </a:r>
          </a:p>
          <a:p>
            <a:pPr lvl="1"/>
            <a:r>
              <a:rPr lang="en-US" dirty="0"/>
              <a:t>Take that doctrine of formal discipline!</a:t>
            </a:r>
          </a:p>
        </p:txBody>
      </p:sp>
      <p:sp>
        <p:nvSpPr>
          <p:cNvPr id="2" name="Date Placeholder 1">
            <a:extLst>
              <a:ext uri="{FF2B5EF4-FFF2-40B4-BE49-F238E27FC236}">
                <a16:creationId xmlns:a16="http://schemas.microsoft.com/office/drawing/2014/main" id="{BD65EFA2-C028-4545-9322-D0FE196B78A3}"/>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56CD5B0E-BE7E-465A-B779-6EC8CF3EA94E}"/>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7DAA5C8C-38C2-4EC4-92AA-84729470D9FB}"/>
              </a:ext>
            </a:extLst>
          </p:cNvPr>
          <p:cNvSpPr>
            <a:spLocks noGrp="1"/>
          </p:cNvSpPr>
          <p:nvPr>
            <p:ph type="sldNum" sz="quarter" idx="12"/>
          </p:nvPr>
        </p:nvSpPr>
        <p:spPr/>
        <p:txBody>
          <a:bodyPr/>
          <a:lstStyle/>
          <a:p>
            <a:fld id="{4BE96267-9501-4B49-939F-F116B0669874}" type="slidenum">
              <a:rPr lang="en-US" smtClean="0"/>
              <a:t>46</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43637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3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335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335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335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335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335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33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3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err="1"/>
              <a:t>Wason</a:t>
            </a:r>
            <a:r>
              <a:rPr lang="en-US" dirty="0"/>
              <a:t> Selection Task - Concrete Version</a:t>
            </a:r>
          </a:p>
        </p:txBody>
      </p:sp>
      <p:sp>
        <p:nvSpPr>
          <p:cNvPr id="44035" name="Rectangle 3"/>
          <p:cNvSpPr>
            <a:spLocks noGrp="1" noChangeArrowheads="1"/>
          </p:cNvSpPr>
          <p:nvPr>
            <p:ph idx="1"/>
          </p:nvPr>
        </p:nvSpPr>
        <p:spPr/>
        <p:txBody>
          <a:bodyPr/>
          <a:lstStyle/>
          <a:p>
            <a:pPr marL="0" indent="0">
              <a:buNone/>
            </a:pPr>
            <a:r>
              <a:rPr lang="en-US" dirty="0"/>
              <a:t>Test whether this rule is true:</a:t>
            </a:r>
          </a:p>
          <a:p>
            <a:pPr marL="457200" lvl="1" indent="0">
              <a:buNone/>
            </a:pPr>
            <a:r>
              <a:rPr lang="en-US" dirty="0">
                <a:solidFill>
                  <a:schemeClr val="accent4"/>
                </a:solidFill>
              </a:rPr>
              <a:t>If a person is drinking alcohol, then they must be over 21</a:t>
            </a:r>
          </a:p>
          <a:p>
            <a:pPr lvl="1"/>
            <a:endParaRPr lang="en-US" dirty="0"/>
          </a:p>
          <a:p>
            <a:pPr marL="0" indent="0">
              <a:buNone/>
            </a:pPr>
            <a:r>
              <a:rPr lang="en-US" dirty="0"/>
              <a:t>Which cards must you turn over to test the rule?</a:t>
            </a:r>
          </a:p>
        </p:txBody>
      </p:sp>
      <p:sp>
        <p:nvSpPr>
          <p:cNvPr id="2" name="Date Placeholder 1">
            <a:extLst>
              <a:ext uri="{FF2B5EF4-FFF2-40B4-BE49-F238E27FC236}">
                <a16:creationId xmlns:a16="http://schemas.microsoft.com/office/drawing/2014/main" id="{4F3107EC-AE68-460A-98D2-60D70F2C2A6F}"/>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DEC4595A-5881-4072-A521-F646F6B1EC08}"/>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07FA1E3A-C749-448F-9F1E-4D232AFE5575}"/>
              </a:ext>
            </a:extLst>
          </p:cNvPr>
          <p:cNvSpPr>
            <a:spLocks noGrp="1"/>
          </p:cNvSpPr>
          <p:nvPr>
            <p:ph type="sldNum" sz="quarter" idx="12"/>
          </p:nvPr>
        </p:nvSpPr>
        <p:spPr/>
        <p:txBody>
          <a:bodyPr/>
          <a:lstStyle/>
          <a:p>
            <a:fld id="{4BE96267-9501-4B49-939F-F116B0669874}" type="slidenum">
              <a:rPr lang="en-US" smtClean="0"/>
              <a:t>47</a:t>
            </a:fld>
            <a:endParaRPr lang="en-US"/>
          </a:p>
        </p:txBody>
      </p:sp>
      <p:sp>
        <p:nvSpPr>
          <p:cNvPr id="5" name="Text Placeholder 4"/>
          <p:cNvSpPr>
            <a:spLocks noGrp="1"/>
          </p:cNvSpPr>
          <p:nvPr>
            <p:ph type="body" sz="quarter" idx="13"/>
          </p:nvPr>
        </p:nvSpPr>
        <p:spPr/>
        <p:txBody>
          <a:bodyPr/>
          <a:lstStyle/>
          <a:p>
            <a:endParaRPr lang="en-US"/>
          </a:p>
        </p:txBody>
      </p:sp>
      <p:sp>
        <p:nvSpPr>
          <p:cNvPr id="44036" name="Rectangle 4"/>
          <p:cNvSpPr>
            <a:spLocks noChangeArrowheads="1"/>
          </p:cNvSpPr>
          <p:nvPr/>
        </p:nvSpPr>
        <p:spPr bwMode="auto">
          <a:xfrm>
            <a:off x="1157436" y="4354204"/>
            <a:ext cx="1601207" cy="1740287"/>
          </a:xfrm>
          <a:prstGeom prst="rect">
            <a:avLst/>
          </a:prstGeom>
          <a:solidFill>
            <a:schemeClr val="accent1"/>
          </a:solidFill>
          <a:ln w="12700">
            <a:solidFill>
              <a:schemeClr val="tx1"/>
            </a:solidFill>
            <a:miter lim="800000"/>
            <a:headEnd/>
            <a:tailEnd/>
          </a:ln>
        </p:spPr>
        <p:txBody>
          <a:bodyPr wrap="none" anchor="ctr"/>
          <a:lstStyle/>
          <a:p>
            <a:pPr algn="ctr"/>
            <a:r>
              <a:rPr lang="en-US" sz="2400" dirty="0">
                <a:latin typeface="Verdana" charset="0"/>
              </a:rPr>
              <a:t>Someone</a:t>
            </a:r>
          </a:p>
          <a:p>
            <a:pPr algn="ctr"/>
            <a:r>
              <a:rPr lang="en-US" sz="2400" dirty="0">
                <a:latin typeface="Verdana" charset="0"/>
              </a:rPr>
              <a:t>Drinking</a:t>
            </a:r>
            <a:br>
              <a:rPr lang="en-US" sz="2400" dirty="0">
                <a:latin typeface="Verdana" charset="0"/>
              </a:rPr>
            </a:br>
            <a:r>
              <a:rPr lang="en-US" sz="2400" dirty="0">
                <a:latin typeface="Verdana" charset="0"/>
              </a:rPr>
              <a:t>Alcohol</a:t>
            </a:r>
          </a:p>
        </p:txBody>
      </p:sp>
      <p:sp>
        <p:nvSpPr>
          <p:cNvPr id="44037" name="Rectangle 5"/>
          <p:cNvSpPr>
            <a:spLocks noChangeArrowheads="1"/>
          </p:cNvSpPr>
          <p:nvPr/>
        </p:nvSpPr>
        <p:spPr bwMode="auto">
          <a:xfrm>
            <a:off x="9433357" y="4354204"/>
            <a:ext cx="1601207" cy="1740287"/>
          </a:xfrm>
          <a:prstGeom prst="rect">
            <a:avLst/>
          </a:prstGeom>
          <a:solidFill>
            <a:schemeClr val="accent1"/>
          </a:solidFill>
          <a:ln w="12700">
            <a:solidFill>
              <a:schemeClr val="tx1"/>
            </a:solidFill>
            <a:miter lim="800000"/>
            <a:headEnd/>
            <a:tailEnd/>
          </a:ln>
        </p:spPr>
        <p:txBody>
          <a:bodyPr wrap="none" anchor="ctr"/>
          <a:lstStyle/>
          <a:p>
            <a:pPr algn="ctr"/>
            <a:r>
              <a:rPr lang="en-US" sz="2400" dirty="0">
                <a:latin typeface="Verdana" charset="0"/>
              </a:rPr>
              <a:t>Someone</a:t>
            </a:r>
            <a:br>
              <a:rPr lang="en-US" sz="2400" dirty="0">
                <a:latin typeface="Verdana" charset="0"/>
              </a:rPr>
            </a:br>
            <a:r>
              <a:rPr lang="en-US" sz="2400" dirty="0">
                <a:latin typeface="Verdana" charset="0"/>
              </a:rPr>
              <a:t>Under</a:t>
            </a:r>
          </a:p>
          <a:p>
            <a:pPr algn="ctr"/>
            <a:r>
              <a:rPr lang="en-US" sz="2400" dirty="0">
                <a:latin typeface="Verdana" charset="0"/>
              </a:rPr>
              <a:t>21</a:t>
            </a:r>
          </a:p>
        </p:txBody>
      </p:sp>
      <p:sp>
        <p:nvSpPr>
          <p:cNvPr id="44038" name="Rectangle 6"/>
          <p:cNvSpPr>
            <a:spLocks noChangeArrowheads="1"/>
          </p:cNvSpPr>
          <p:nvPr/>
        </p:nvSpPr>
        <p:spPr bwMode="auto">
          <a:xfrm>
            <a:off x="6674718" y="4354204"/>
            <a:ext cx="1601207" cy="1740287"/>
          </a:xfrm>
          <a:prstGeom prst="rect">
            <a:avLst/>
          </a:prstGeom>
          <a:solidFill>
            <a:schemeClr val="accent1"/>
          </a:solidFill>
          <a:ln w="12700">
            <a:solidFill>
              <a:schemeClr val="tx1"/>
            </a:solidFill>
            <a:miter lim="800000"/>
            <a:headEnd/>
            <a:tailEnd/>
          </a:ln>
        </p:spPr>
        <p:txBody>
          <a:bodyPr wrap="none" anchor="ctr"/>
          <a:lstStyle/>
          <a:p>
            <a:pPr algn="ctr"/>
            <a:r>
              <a:rPr lang="en-US" sz="2400" dirty="0">
                <a:latin typeface="Verdana" charset="0"/>
              </a:rPr>
              <a:t>Someone</a:t>
            </a:r>
          </a:p>
          <a:p>
            <a:pPr algn="ctr"/>
            <a:r>
              <a:rPr lang="en-US" sz="2400" dirty="0">
                <a:latin typeface="Verdana" charset="0"/>
              </a:rPr>
              <a:t>Over</a:t>
            </a:r>
          </a:p>
          <a:p>
            <a:pPr algn="ctr"/>
            <a:r>
              <a:rPr lang="en-US" sz="2400" dirty="0">
                <a:latin typeface="Verdana" charset="0"/>
              </a:rPr>
              <a:t>21</a:t>
            </a:r>
          </a:p>
        </p:txBody>
      </p:sp>
      <p:sp>
        <p:nvSpPr>
          <p:cNvPr id="44039" name="Rectangle 7"/>
          <p:cNvSpPr>
            <a:spLocks noChangeArrowheads="1"/>
          </p:cNvSpPr>
          <p:nvPr/>
        </p:nvSpPr>
        <p:spPr bwMode="auto">
          <a:xfrm>
            <a:off x="3916077" y="4354204"/>
            <a:ext cx="1601207" cy="1740287"/>
          </a:xfrm>
          <a:prstGeom prst="rect">
            <a:avLst/>
          </a:prstGeom>
          <a:solidFill>
            <a:schemeClr val="accent1"/>
          </a:solidFill>
          <a:ln w="12700">
            <a:solidFill>
              <a:schemeClr val="tx1"/>
            </a:solidFill>
            <a:miter lim="800000"/>
            <a:headEnd/>
            <a:tailEnd/>
          </a:ln>
        </p:spPr>
        <p:txBody>
          <a:bodyPr wrap="none" anchor="ctr"/>
          <a:lstStyle/>
          <a:p>
            <a:pPr algn="ctr"/>
            <a:r>
              <a:rPr lang="en-US" sz="2400" dirty="0">
                <a:latin typeface="Verdana" charset="0"/>
              </a:rPr>
              <a:t>Someone</a:t>
            </a:r>
          </a:p>
          <a:p>
            <a:pPr algn="ctr"/>
            <a:r>
              <a:rPr lang="en-US" sz="2400" dirty="0">
                <a:latin typeface="Verdana" charset="0"/>
              </a:rPr>
              <a:t>Drinking</a:t>
            </a:r>
            <a:br>
              <a:rPr lang="en-US" sz="2400" dirty="0">
                <a:latin typeface="Verdana" charset="0"/>
              </a:rPr>
            </a:br>
            <a:r>
              <a:rPr lang="en-US" sz="2400" dirty="0">
                <a:latin typeface="Verdana" charset="0"/>
              </a:rPr>
              <a:t>Soft Drink</a:t>
            </a:r>
          </a:p>
        </p:txBody>
      </p:sp>
    </p:spTree>
    <p:extLst>
      <p:ext uri="{BB962C8B-B14F-4D97-AF65-F5344CB8AC3E}">
        <p14:creationId xmlns:p14="http://schemas.microsoft.com/office/powerpoint/2010/main" val="32842336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Concrete Selection Task Results</a:t>
            </a:r>
            <a:endParaRPr lang="en-US" dirty="0"/>
          </a:p>
        </p:txBody>
      </p:sp>
      <p:sp>
        <p:nvSpPr>
          <p:cNvPr id="835587" name="Rectangle 3"/>
          <p:cNvSpPr>
            <a:spLocks noGrp="1" noChangeArrowheads="1"/>
          </p:cNvSpPr>
          <p:nvPr>
            <p:ph idx="1"/>
          </p:nvPr>
        </p:nvSpPr>
        <p:spPr/>
        <p:txBody>
          <a:bodyPr>
            <a:normAutofit lnSpcReduction="10000"/>
          </a:bodyPr>
          <a:lstStyle/>
          <a:p>
            <a:pPr marL="0" indent="0">
              <a:spcBef>
                <a:spcPts val="2200"/>
              </a:spcBef>
              <a:buNone/>
            </a:pPr>
            <a:r>
              <a:rPr lang="en-US" dirty="0"/>
              <a:t>Subjects had no difficulty whatsoever correctly selecting </a:t>
            </a:r>
            <a:r>
              <a:rPr lang="ja-JP" altLang="en-US" dirty="0"/>
              <a:t>“</a:t>
            </a:r>
            <a:r>
              <a:rPr lang="en-US" dirty="0"/>
              <a:t>drinking alcohol</a:t>
            </a:r>
            <a:r>
              <a:rPr lang="ja-JP" altLang="en-US" dirty="0"/>
              <a:t>”</a:t>
            </a:r>
            <a:r>
              <a:rPr lang="en-US" dirty="0"/>
              <a:t> (if-part) &amp; </a:t>
            </a:r>
            <a:r>
              <a:rPr lang="ja-JP" altLang="en-US" dirty="0"/>
              <a:t>“</a:t>
            </a:r>
            <a:r>
              <a:rPr lang="en-US" dirty="0"/>
              <a:t>under 21</a:t>
            </a:r>
            <a:r>
              <a:rPr lang="ja-JP" altLang="en-US" dirty="0"/>
              <a:t>”</a:t>
            </a:r>
            <a:r>
              <a:rPr lang="en-US" dirty="0"/>
              <a:t> (not of then-part)</a:t>
            </a:r>
          </a:p>
          <a:p>
            <a:pPr marL="0" indent="0">
              <a:spcBef>
                <a:spcPts val="2200"/>
              </a:spcBef>
              <a:buNone/>
            </a:pPr>
            <a:r>
              <a:rPr lang="en-US" dirty="0"/>
              <a:t>Other scenarios involving social rules yield same results, rule need not be familiar:</a:t>
            </a:r>
          </a:p>
          <a:p>
            <a:pPr lvl="1"/>
            <a:r>
              <a:rPr lang="en-US" dirty="0"/>
              <a:t>If a person enters the country, then they must be tested for cholera.</a:t>
            </a:r>
          </a:p>
          <a:p>
            <a:pPr marL="0" indent="0">
              <a:spcBef>
                <a:spcPts val="2200"/>
              </a:spcBef>
              <a:buNone/>
            </a:pPr>
            <a:r>
              <a:rPr lang="en-US" dirty="0"/>
              <a:t>=&gt; Neither doctrine of formal discipline nor Thorndike</a:t>
            </a:r>
            <a:r>
              <a:rPr lang="ja-JP" altLang="en-US" dirty="0"/>
              <a:t>’</a:t>
            </a:r>
            <a:r>
              <a:rPr lang="en-US" dirty="0"/>
              <a:t>s identical Stimulus-Response elements account for these results</a:t>
            </a:r>
          </a:p>
          <a:p>
            <a:pPr marL="0" indent="0">
              <a:spcBef>
                <a:spcPts val="2200"/>
              </a:spcBef>
              <a:buNone/>
            </a:pPr>
            <a:r>
              <a:rPr lang="en-US" dirty="0"/>
              <a:t>=&gt; People</a:t>
            </a:r>
            <a:r>
              <a:rPr lang="ja-JP" altLang="en-US" dirty="0"/>
              <a:t>’</a:t>
            </a:r>
            <a:r>
              <a:rPr lang="en-US" dirty="0"/>
              <a:t>s knowledge is induced from the ground up &amp; intermediate in abstraction</a:t>
            </a:r>
          </a:p>
        </p:txBody>
      </p:sp>
      <p:sp>
        <p:nvSpPr>
          <p:cNvPr id="2" name="Date Placeholder 1">
            <a:extLst>
              <a:ext uri="{FF2B5EF4-FFF2-40B4-BE49-F238E27FC236}">
                <a16:creationId xmlns:a16="http://schemas.microsoft.com/office/drawing/2014/main" id="{E52625E5-BBE6-484D-9FD2-2DFF1C2DC9D0}"/>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2C040844-19D4-486F-8AE6-7C9BDF1A3176}"/>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6CA8B931-AE35-4167-952F-8A9A86D3D6B5}"/>
              </a:ext>
            </a:extLst>
          </p:cNvPr>
          <p:cNvSpPr>
            <a:spLocks noGrp="1"/>
          </p:cNvSpPr>
          <p:nvPr>
            <p:ph type="sldNum" sz="quarter" idx="12"/>
          </p:nvPr>
        </p:nvSpPr>
        <p:spPr/>
        <p:txBody>
          <a:bodyPr/>
          <a:lstStyle/>
          <a:p>
            <a:fld id="{4BE96267-9501-4B49-939F-F116B0669874}" type="slidenum">
              <a:rPr lang="en-US" smtClean="0"/>
              <a:t>48</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86679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5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55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3558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3558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35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The Ghost of General Transfer</a:t>
            </a:r>
          </a:p>
        </p:txBody>
      </p:sp>
      <p:sp>
        <p:nvSpPr>
          <p:cNvPr id="49155" name="Rectangle 3"/>
          <p:cNvSpPr>
            <a:spLocks noGrp="1" noChangeArrowheads="1"/>
          </p:cNvSpPr>
          <p:nvPr>
            <p:ph idx="1"/>
          </p:nvPr>
        </p:nvSpPr>
        <p:spPr/>
        <p:txBody>
          <a:bodyPr/>
          <a:lstStyle/>
          <a:p>
            <a:pPr marL="0" indent="0">
              <a:buNone/>
            </a:pPr>
            <a:r>
              <a:rPr lang="en-US" dirty="0"/>
              <a:t>General transfer could </a:t>
            </a:r>
            <a:r>
              <a:rPr lang="ja-JP" altLang="en-US" dirty="0"/>
              <a:t>“</a:t>
            </a:r>
            <a:r>
              <a:rPr lang="en-US" dirty="0"/>
              <a:t>liberate students &amp; teachers from the shackles of narrow, disciplinary education</a:t>
            </a:r>
            <a:r>
              <a:rPr lang="ja-JP" altLang="en-US" dirty="0"/>
              <a:t>”</a:t>
            </a:r>
            <a:endParaRPr lang="en-US" dirty="0"/>
          </a:p>
          <a:p>
            <a:endParaRPr lang="en-US" dirty="0"/>
          </a:p>
          <a:p>
            <a:pPr marL="0" indent="0">
              <a:buNone/>
            </a:pPr>
            <a:r>
              <a:rPr lang="en-US" dirty="0"/>
              <a:t>Is general transfer possible?</a:t>
            </a:r>
          </a:p>
        </p:txBody>
      </p:sp>
      <p:sp>
        <p:nvSpPr>
          <p:cNvPr id="2" name="Date Placeholder 1">
            <a:extLst>
              <a:ext uri="{FF2B5EF4-FFF2-40B4-BE49-F238E27FC236}">
                <a16:creationId xmlns:a16="http://schemas.microsoft.com/office/drawing/2014/main" id="{C175C1FA-5CE4-4960-B03F-7F77426D8BBF}"/>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3CEB11D9-1A09-4AE8-91C7-BEDA5D3B727C}"/>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C3B2FB85-A2B7-4B36-90ED-E8130E0E9B7A}"/>
              </a:ext>
            </a:extLst>
          </p:cNvPr>
          <p:cNvSpPr>
            <a:spLocks noGrp="1"/>
          </p:cNvSpPr>
          <p:nvPr>
            <p:ph type="sldNum" sz="quarter" idx="12"/>
          </p:nvPr>
        </p:nvSpPr>
        <p:spPr/>
        <p:txBody>
          <a:bodyPr/>
          <a:lstStyle/>
          <a:p>
            <a:fld id="{4BE96267-9501-4B49-939F-F116B0669874}" type="slidenum">
              <a:rPr lang="en-US" smtClean="0"/>
              <a:t>49</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7560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40D938-01F2-49DB-BBC7-1D554A212A90}"/>
              </a:ext>
            </a:extLst>
          </p:cNvPr>
          <p:cNvSpPr>
            <a:spLocks noGrp="1"/>
          </p:cNvSpPr>
          <p:nvPr>
            <p:ph type="ctrTitle"/>
          </p:nvPr>
        </p:nvSpPr>
        <p:spPr/>
        <p:txBody>
          <a:bodyPr/>
          <a:lstStyle/>
          <a:p>
            <a:r>
              <a:rPr lang="en-US" dirty="0"/>
              <a:t>Crit 1 Feedback</a:t>
            </a:r>
          </a:p>
        </p:txBody>
      </p:sp>
      <p:sp>
        <p:nvSpPr>
          <p:cNvPr id="8" name="Date Placeholder 7">
            <a:extLst>
              <a:ext uri="{FF2B5EF4-FFF2-40B4-BE49-F238E27FC236}">
                <a16:creationId xmlns:a16="http://schemas.microsoft.com/office/drawing/2014/main" id="{7D198C23-8964-49EA-8F34-3080A532F6DD}"/>
              </a:ext>
            </a:extLst>
          </p:cNvPr>
          <p:cNvSpPr>
            <a:spLocks noGrp="1"/>
          </p:cNvSpPr>
          <p:nvPr>
            <p:ph type="dt" sz="half" idx="10"/>
          </p:nvPr>
        </p:nvSpPr>
        <p:spPr/>
        <p:txBody>
          <a:bodyPr/>
          <a:lstStyle/>
          <a:p>
            <a:r>
              <a:rPr lang="en-US"/>
              <a:t>2020-02-20</a:t>
            </a:r>
          </a:p>
        </p:txBody>
      </p:sp>
      <p:sp>
        <p:nvSpPr>
          <p:cNvPr id="9" name="Footer Placeholder 8">
            <a:extLst>
              <a:ext uri="{FF2B5EF4-FFF2-40B4-BE49-F238E27FC236}">
                <a16:creationId xmlns:a16="http://schemas.microsoft.com/office/drawing/2014/main" id="{E3EC7575-BB7A-4569-A500-9CD974BA8830}"/>
              </a:ext>
            </a:extLst>
          </p:cNvPr>
          <p:cNvSpPr>
            <a:spLocks noGrp="1"/>
          </p:cNvSpPr>
          <p:nvPr>
            <p:ph type="ftr" sz="quarter" idx="11"/>
          </p:nvPr>
        </p:nvSpPr>
        <p:spPr/>
        <p:txBody>
          <a:bodyPr/>
          <a:lstStyle/>
          <a:p>
            <a:r>
              <a:rPr lang="en-US"/>
              <a:t>05-418/818 | Spring 2020 | Design of Educational Games</a:t>
            </a:r>
          </a:p>
        </p:txBody>
      </p:sp>
      <p:sp>
        <p:nvSpPr>
          <p:cNvPr id="10" name="Slide Number Placeholder 9">
            <a:extLst>
              <a:ext uri="{FF2B5EF4-FFF2-40B4-BE49-F238E27FC236}">
                <a16:creationId xmlns:a16="http://schemas.microsoft.com/office/drawing/2014/main" id="{59AA1962-59DA-4866-92A4-73982D94948A}"/>
              </a:ext>
            </a:extLst>
          </p:cNvPr>
          <p:cNvSpPr>
            <a:spLocks noGrp="1"/>
          </p:cNvSpPr>
          <p:nvPr>
            <p:ph type="sldNum" sz="quarter" idx="12"/>
          </p:nvPr>
        </p:nvSpPr>
        <p:spPr/>
        <p:txBody>
          <a:bodyPr/>
          <a:lstStyle/>
          <a:p>
            <a:fld id="{4BE96267-9501-4B49-939F-F116B0669874}" type="slidenum">
              <a:rPr lang="en-US" smtClean="0"/>
              <a:t>5</a:t>
            </a:fld>
            <a:endParaRPr lang="en-US"/>
          </a:p>
        </p:txBody>
      </p:sp>
    </p:spTree>
    <p:extLst>
      <p:ext uri="{BB962C8B-B14F-4D97-AF65-F5344CB8AC3E}">
        <p14:creationId xmlns:p14="http://schemas.microsoft.com/office/powerpoint/2010/main" val="10591998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Evidence Against General Transfer</a:t>
            </a:r>
          </a:p>
        </p:txBody>
      </p:sp>
      <p:sp>
        <p:nvSpPr>
          <p:cNvPr id="838659" name="Rectangle 3"/>
          <p:cNvSpPr>
            <a:spLocks noGrp="1" noChangeArrowheads="1"/>
          </p:cNvSpPr>
          <p:nvPr>
            <p:ph idx="1"/>
          </p:nvPr>
        </p:nvSpPr>
        <p:spPr/>
        <p:txBody>
          <a:bodyPr/>
          <a:lstStyle/>
          <a:p>
            <a:pPr marL="0" indent="0">
              <a:buNone/>
            </a:pPr>
            <a:r>
              <a:rPr lang="en-US" dirty="0"/>
              <a:t>Thorndike</a:t>
            </a:r>
            <a:r>
              <a:rPr lang="ja-JP" altLang="en-US" dirty="0"/>
              <a:t>’</a:t>
            </a:r>
            <a:r>
              <a:rPr lang="en-US" dirty="0"/>
              <a:t>s original experiments disconfirming formal discipline</a:t>
            </a:r>
          </a:p>
          <a:p>
            <a:pPr lvl="1"/>
            <a:r>
              <a:rPr lang="en-US" dirty="0"/>
              <a:t>Latin &amp; geometry courses don</a:t>
            </a:r>
            <a:r>
              <a:rPr lang="ja-JP" altLang="en-US" dirty="0"/>
              <a:t>’</a:t>
            </a:r>
            <a:r>
              <a:rPr lang="en-US" dirty="0"/>
              <a:t>t increase reasoning test scores any better than bookkeeping or shop courses</a:t>
            </a:r>
          </a:p>
          <a:p>
            <a:pPr lvl="1"/>
            <a:endParaRPr lang="en-US" dirty="0"/>
          </a:p>
          <a:p>
            <a:pPr marL="0" indent="0">
              <a:buNone/>
            </a:pPr>
            <a:r>
              <a:rPr lang="en-US" dirty="0"/>
              <a:t>Problem solving study (Post &amp; Brennan)</a:t>
            </a:r>
          </a:p>
          <a:p>
            <a:pPr lvl="1"/>
            <a:r>
              <a:rPr lang="en-US" dirty="0"/>
              <a:t>Heuristics: determine given, check result</a:t>
            </a:r>
          </a:p>
          <a:p>
            <a:pPr lvl="1"/>
            <a:r>
              <a:rPr lang="en-US" dirty="0"/>
              <a:t>Did not transfer to word problem solving</a:t>
            </a:r>
          </a:p>
        </p:txBody>
      </p:sp>
      <p:sp>
        <p:nvSpPr>
          <p:cNvPr id="2" name="Date Placeholder 1">
            <a:extLst>
              <a:ext uri="{FF2B5EF4-FFF2-40B4-BE49-F238E27FC236}">
                <a16:creationId xmlns:a16="http://schemas.microsoft.com/office/drawing/2014/main" id="{1ACA87F7-28A0-4EA4-95C4-EBB37E7E074B}"/>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CDF07699-9652-449F-A501-118B8C616126}"/>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57ABC8BF-03E2-4D0D-8C34-1CFA8E84533D}"/>
              </a:ext>
            </a:extLst>
          </p:cNvPr>
          <p:cNvSpPr>
            <a:spLocks noGrp="1"/>
          </p:cNvSpPr>
          <p:nvPr>
            <p:ph type="sldNum" sz="quarter" idx="12"/>
          </p:nvPr>
        </p:nvSpPr>
        <p:spPr/>
        <p:txBody>
          <a:bodyPr/>
          <a:lstStyle/>
          <a:p>
            <a:fld id="{4BE96267-9501-4B49-939F-F116B0669874}" type="slidenum">
              <a:rPr lang="en-US" smtClean="0"/>
              <a:t>50</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36879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8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386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386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386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386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59"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Evidence for General Transfer</a:t>
            </a:r>
          </a:p>
        </p:txBody>
      </p:sp>
      <p:sp>
        <p:nvSpPr>
          <p:cNvPr id="839683" name="Rectangle 3"/>
          <p:cNvSpPr>
            <a:spLocks noGrp="1" noChangeArrowheads="1"/>
          </p:cNvSpPr>
          <p:nvPr>
            <p:ph idx="1"/>
          </p:nvPr>
        </p:nvSpPr>
        <p:spPr/>
        <p:txBody>
          <a:bodyPr>
            <a:normAutofit fontScale="92500" lnSpcReduction="10000"/>
          </a:bodyPr>
          <a:lstStyle/>
          <a:p>
            <a:pPr marL="0" indent="0">
              <a:buNone/>
            </a:pPr>
            <a:r>
              <a:rPr lang="en-US" i="1" dirty="0"/>
              <a:t>No evidence for General transfer!</a:t>
            </a:r>
          </a:p>
          <a:p>
            <a:pPr marL="0" indent="0">
              <a:buNone/>
            </a:pPr>
            <a:r>
              <a:rPr lang="en-US" dirty="0"/>
              <a:t>Some evidence for </a:t>
            </a:r>
            <a:r>
              <a:rPr lang="en-US" i="1" dirty="0"/>
              <a:t>limited</a:t>
            </a:r>
            <a:r>
              <a:rPr lang="en-US" dirty="0"/>
              <a:t> general transfer:</a:t>
            </a:r>
          </a:p>
          <a:p>
            <a:endParaRPr lang="en-US" dirty="0"/>
          </a:p>
          <a:p>
            <a:pPr marL="0" indent="0">
              <a:buNone/>
            </a:pPr>
            <a:r>
              <a:rPr lang="en-US" dirty="0"/>
              <a:t>LOGO programming (Carver &amp; Klahr)</a:t>
            </a:r>
          </a:p>
          <a:p>
            <a:pPr lvl="1"/>
            <a:r>
              <a:rPr lang="en-US" dirty="0"/>
              <a:t>LOGO programming &amp; debugging instruction transfers to other debugging tasks</a:t>
            </a:r>
          </a:p>
          <a:p>
            <a:endParaRPr lang="en-US" dirty="0"/>
          </a:p>
          <a:p>
            <a:pPr marL="0" indent="0">
              <a:buNone/>
            </a:pPr>
            <a:r>
              <a:rPr lang="en-US" dirty="0"/>
              <a:t>Math problem solving (Schoenfeld)</a:t>
            </a:r>
          </a:p>
          <a:p>
            <a:pPr lvl="1"/>
            <a:r>
              <a:rPr lang="en-US" dirty="0"/>
              <a:t>Heuristics with a specific </a:t>
            </a:r>
            <a:r>
              <a:rPr lang="ja-JP" altLang="en-US" dirty="0"/>
              <a:t>“</a:t>
            </a:r>
            <a:r>
              <a:rPr lang="en-US" dirty="0"/>
              <a:t>if-part</a:t>
            </a:r>
            <a:r>
              <a:rPr lang="ja-JP" altLang="en-US" dirty="0"/>
              <a:t>”</a:t>
            </a:r>
            <a:r>
              <a:rPr lang="en-US" dirty="0"/>
              <a:t> led to transfer</a:t>
            </a:r>
          </a:p>
          <a:p>
            <a:pPr lvl="1"/>
            <a:r>
              <a:rPr lang="en-US" dirty="0"/>
              <a:t>Heuristics with a vague “if-part” did not transfer</a:t>
            </a:r>
          </a:p>
        </p:txBody>
      </p:sp>
      <p:sp>
        <p:nvSpPr>
          <p:cNvPr id="2" name="Date Placeholder 1">
            <a:extLst>
              <a:ext uri="{FF2B5EF4-FFF2-40B4-BE49-F238E27FC236}">
                <a16:creationId xmlns:a16="http://schemas.microsoft.com/office/drawing/2014/main" id="{0A536A91-262F-4708-8D48-B68B7F50F262}"/>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405BA2E1-204E-4EDE-89E7-B206D91C9144}"/>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980A7E7F-A416-4223-9A1E-92E03B44EC7F}"/>
              </a:ext>
            </a:extLst>
          </p:cNvPr>
          <p:cNvSpPr>
            <a:spLocks noGrp="1"/>
          </p:cNvSpPr>
          <p:nvPr>
            <p:ph type="sldNum" sz="quarter" idx="12"/>
          </p:nvPr>
        </p:nvSpPr>
        <p:spPr/>
        <p:txBody>
          <a:bodyPr/>
          <a:lstStyle/>
          <a:p>
            <a:fld id="{4BE96267-9501-4B49-939F-F116B0669874}" type="slidenum">
              <a:rPr lang="en-US" smtClean="0"/>
              <a:t>51</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54144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96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96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3968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3968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3968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8396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en-US"/>
              <a:t>Why is even limited general transfer hard to produce?</a:t>
            </a:r>
          </a:p>
        </p:txBody>
      </p:sp>
      <p:sp>
        <p:nvSpPr>
          <p:cNvPr id="841731" name="Rectangle 3"/>
          <p:cNvSpPr>
            <a:spLocks noGrp="1" noChangeArrowheads="1"/>
          </p:cNvSpPr>
          <p:nvPr>
            <p:ph idx="1"/>
          </p:nvPr>
        </p:nvSpPr>
        <p:spPr/>
        <p:txBody>
          <a:bodyPr/>
          <a:lstStyle/>
          <a:p>
            <a:pPr marL="0" indent="0">
              <a:buNone/>
            </a:pPr>
            <a:r>
              <a:rPr lang="en-US" dirty="0"/>
              <a:t>Knowledge is largely domain specific </a:t>
            </a:r>
          </a:p>
          <a:p>
            <a:pPr lvl="1"/>
            <a:r>
              <a:rPr lang="en-US" dirty="0"/>
              <a:t>Simon estimate from chess studies: Experts acquire &gt; 10,000 chunks of knowledge</a:t>
            </a:r>
          </a:p>
          <a:p>
            <a:pPr marL="0" indent="0">
              <a:buNone/>
            </a:pPr>
            <a:r>
              <a:rPr lang="en-US" dirty="0"/>
              <a:t>General methods are often either:</a:t>
            </a:r>
          </a:p>
          <a:p>
            <a:pPr lvl="1"/>
            <a:r>
              <a:rPr lang="en-US" dirty="0"/>
              <a:t>Too vague to effectively apply</a:t>
            </a:r>
          </a:p>
          <a:p>
            <a:pPr lvl="2"/>
            <a:r>
              <a:rPr lang="en-US" dirty="0"/>
              <a:t>Heuristics like </a:t>
            </a:r>
            <a:r>
              <a:rPr lang="ja-JP" altLang="en-US" dirty="0"/>
              <a:t>“</a:t>
            </a:r>
            <a:r>
              <a:rPr lang="en-US" dirty="0"/>
              <a:t>avoid getting lost in detail</a:t>
            </a:r>
            <a:r>
              <a:rPr lang="ja-JP" altLang="en-US" dirty="0"/>
              <a:t>”</a:t>
            </a:r>
            <a:r>
              <a:rPr lang="en-US" dirty="0"/>
              <a:t> depend on substantial domain-specific knowledge (which novices lack!) to distinguish irrelevant detail from key features</a:t>
            </a:r>
          </a:p>
          <a:p>
            <a:pPr lvl="2"/>
            <a:r>
              <a:rPr lang="ja-JP" altLang="en-US" dirty="0"/>
              <a:t>“</a:t>
            </a:r>
            <a:r>
              <a:rPr lang="en-US" dirty="0"/>
              <a:t>Search paths simultaneously, use signs of progress to guide you</a:t>
            </a:r>
            <a:r>
              <a:rPr lang="ja-JP" altLang="en-US" dirty="0"/>
              <a:t>”</a:t>
            </a:r>
            <a:r>
              <a:rPr lang="en-US" dirty="0"/>
              <a:t> again depends on domain specific knowledge to detect signs of progress</a:t>
            </a:r>
          </a:p>
          <a:p>
            <a:pPr lvl="1"/>
            <a:r>
              <a:rPr lang="en-US" dirty="0"/>
              <a:t>Effective ones may already be known by novices</a:t>
            </a:r>
          </a:p>
          <a:p>
            <a:pPr lvl="2"/>
            <a:r>
              <a:rPr lang="en-US" dirty="0"/>
              <a:t>Working backwards, means-ends analysis</a:t>
            </a:r>
          </a:p>
        </p:txBody>
      </p:sp>
      <p:sp>
        <p:nvSpPr>
          <p:cNvPr id="2" name="Date Placeholder 1">
            <a:extLst>
              <a:ext uri="{FF2B5EF4-FFF2-40B4-BE49-F238E27FC236}">
                <a16:creationId xmlns:a16="http://schemas.microsoft.com/office/drawing/2014/main" id="{EC62D89E-652E-49EC-B985-FA1F5FB13940}"/>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D122D20B-A22D-4498-8646-3FE391737225}"/>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CCC21134-CFE3-4C0D-B728-EC16349D81A5}"/>
              </a:ext>
            </a:extLst>
          </p:cNvPr>
          <p:cNvSpPr>
            <a:spLocks noGrp="1"/>
          </p:cNvSpPr>
          <p:nvPr>
            <p:ph type="sldNum" sz="quarter" idx="12"/>
          </p:nvPr>
        </p:nvSpPr>
        <p:spPr/>
        <p:txBody>
          <a:bodyPr/>
          <a:lstStyle/>
          <a:p>
            <a:fld id="{4BE96267-9501-4B49-939F-F116B0669874}" type="slidenum">
              <a:rPr lang="en-US" smtClean="0"/>
              <a:t>52</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76647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1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417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417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417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417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417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4173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417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3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D2B5-24E7-491E-913D-53941BFC3930}"/>
              </a:ext>
            </a:extLst>
          </p:cNvPr>
          <p:cNvSpPr>
            <a:spLocks noGrp="1"/>
          </p:cNvSpPr>
          <p:nvPr>
            <p:ph type="title"/>
          </p:nvPr>
        </p:nvSpPr>
        <p:spPr/>
        <p:txBody>
          <a:bodyPr/>
          <a:lstStyle/>
          <a:p>
            <a:r>
              <a:rPr lang="en-US" dirty="0"/>
              <a:t>Maybe we’ve been going about it all wrong?</a:t>
            </a:r>
          </a:p>
        </p:txBody>
      </p:sp>
      <p:sp>
        <p:nvSpPr>
          <p:cNvPr id="7" name="Content Placeholder 6">
            <a:extLst>
              <a:ext uri="{FF2B5EF4-FFF2-40B4-BE49-F238E27FC236}">
                <a16:creationId xmlns:a16="http://schemas.microsoft.com/office/drawing/2014/main" id="{A0455F2D-FD58-4ED3-9C0B-59AEC0F65F47}"/>
              </a:ext>
            </a:extLst>
          </p:cNvPr>
          <p:cNvSpPr>
            <a:spLocks noGrp="1"/>
          </p:cNvSpPr>
          <p:nvPr>
            <p:ph sz="half" idx="2"/>
          </p:nvPr>
        </p:nvSpPr>
        <p:spPr/>
        <p:txBody>
          <a:bodyPr>
            <a:normAutofit/>
          </a:bodyPr>
          <a:lstStyle/>
          <a:p>
            <a:pPr marL="0" indent="0">
              <a:buNone/>
            </a:pPr>
            <a:r>
              <a:rPr lang="en-US" dirty="0"/>
              <a:t>“Prevailing theories and methods of measuring transfer work well for studying full-blown expertise, but they represent too blunt an instrument for studying the smaller changes in learning that lead to the development of expertise.” (Bransford, and Schwartz, 1999)</a:t>
            </a:r>
          </a:p>
          <a:p>
            <a:endParaRPr lang="en-US" dirty="0"/>
          </a:p>
        </p:txBody>
      </p:sp>
      <p:sp>
        <p:nvSpPr>
          <p:cNvPr id="4" name="Date Placeholder 3">
            <a:extLst>
              <a:ext uri="{FF2B5EF4-FFF2-40B4-BE49-F238E27FC236}">
                <a16:creationId xmlns:a16="http://schemas.microsoft.com/office/drawing/2014/main" id="{3CF42C7C-45C5-4C61-AF0B-BD76E3406019}"/>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6C76726F-B6DD-487F-BEEB-AD86A2B4F803}"/>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B3D6BAD9-0147-4740-A762-72ED8A160A12}"/>
              </a:ext>
            </a:extLst>
          </p:cNvPr>
          <p:cNvSpPr>
            <a:spLocks noGrp="1"/>
          </p:cNvSpPr>
          <p:nvPr>
            <p:ph type="sldNum" sz="quarter" idx="12"/>
          </p:nvPr>
        </p:nvSpPr>
        <p:spPr/>
        <p:txBody>
          <a:bodyPr/>
          <a:lstStyle/>
          <a:p>
            <a:fld id="{4BE96267-9501-4B49-939F-F116B0669874}" type="slidenum">
              <a:rPr lang="en-US" smtClean="0"/>
              <a:t>53</a:t>
            </a:fld>
            <a:endParaRPr lang="en-US"/>
          </a:p>
        </p:txBody>
      </p:sp>
      <p:pic>
        <p:nvPicPr>
          <p:cNvPr id="5122" name="Picture 2" descr="Photo of Daniel Schwartz">
            <a:extLst>
              <a:ext uri="{FF2B5EF4-FFF2-40B4-BE49-F238E27FC236}">
                <a16:creationId xmlns:a16="http://schemas.microsoft.com/office/drawing/2014/main" id="{A8610862-8FFF-49BA-B70C-FA4660AC8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183" y="4070067"/>
            <a:ext cx="1565388" cy="15653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A102045-F0EB-4B5E-8B59-E7A51734B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278"/>
          <a:stretch/>
        </p:blipFill>
        <p:spPr bwMode="auto">
          <a:xfrm>
            <a:off x="1311501" y="1825625"/>
            <a:ext cx="1660752" cy="17430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9C061BA-148B-48AF-B873-DB8C1AE78636}"/>
              </a:ext>
            </a:extLst>
          </p:cNvPr>
          <p:cNvSpPr txBox="1"/>
          <p:nvPr/>
        </p:nvSpPr>
        <p:spPr>
          <a:xfrm>
            <a:off x="1271020" y="3568700"/>
            <a:ext cx="1741715" cy="369332"/>
          </a:xfrm>
          <a:prstGeom prst="rect">
            <a:avLst/>
          </a:prstGeom>
          <a:noFill/>
        </p:spPr>
        <p:txBody>
          <a:bodyPr wrap="square" rtlCol="0">
            <a:spAutoFit/>
          </a:bodyPr>
          <a:lstStyle/>
          <a:p>
            <a:pPr algn="ctr"/>
            <a:r>
              <a:rPr lang="en-US" dirty="0"/>
              <a:t>John Bransford</a:t>
            </a:r>
          </a:p>
        </p:txBody>
      </p:sp>
      <p:sp>
        <p:nvSpPr>
          <p:cNvPr id="11" name="TextBox 10">
            <a:extLst>
              <a:ext uri="{FF2B5EF4-FFF2-40B4-BE49-F238E27FC236}">
                <a16:creationId xmlns:a16="http://schemas.microsoft.com/office/drawing/2014/main" id="{DA4E997D-88BD-461D-9AC5-D0F36DC1521E}"/>
              </a:ext>
            </a:extLst>
          </p:cNvPr>
          <p:cNvSpPr txBox="1"/>
          <p:nvPr/>
        </p:nvSpPr>
        <p:spPr>
          <a:xfrm>
            <a:off x="1271020" y="5668112"/>
            <a:ext cx="1741715" cy="369332"/>
          </a:xfrm>
          <a:prstGeom prst="rect">
            <a:avLst/>
          </a:prstGeom>
          <a:noFill/>
        </p:spPr>
        <p:txBody>
          <a:bodyPr wrap="square" rtlCol="0">
            <a:spAutoFit/>
          </a:bodyPr>
          <a:lstStyle/>
          <a:p>
            <a:pPr algn="ctr"/>
            <a:r>
              <a:rPr lang="en-US" dirty="0"/>
              <a:t>Dan Schwartz</a:t>
            </a:r>
          </a:p>
        </p:txBody>
      </p:sp>
    </p:spTree>
    <p:extLst>
      <p:ext uri="{BB962C8B-B14F-4D97-AF65-F5344CB8AC3E}">
        <p14:creationId xmlns:p14="http://schemas.microsoft.com/office/powerpoint/2010/main" val="9480712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1562-C13C-4ECF-A12B-672431C8D969}"/>
              </a:ext>
            </a:extLst>
          </p:cNvPr>
          <p:cNvSpPr>
            <a:spLocks noGrp="1"/>
          </p:cNvSpPr>
          <p:nvPr>
            <p:ph type="title"/>
          </p:nvPr>
        </p:nvSpPr>
        <p:spPr/>
        <p:txBody>
          <a:bodyPr/>
          <a:lstStyle/>
          <a:p>
            <a:r>
              <a:rPr lang="en-US" dirty="0"/>
              <a:t>Two Perspectives on Transfer</a:t>
            </a:r>
          </a:p>
        </p:txBody>
      </p:sp>
      <p:sp>
        <p:nvSpPr>
          <p:cNvPr id="3" name="Content Placeholder 2">
            <a:extLst>
              <a:ext uri="{FF2B5EF4-FFF2-40B4-BE49-F238E27FC236}">
                <a16:creationId xmlns:a16="http://schemas.microsoft.com/office/drawing/2014/main" id="{D215130D-E8D7-450A-ACA3-C2D1E420670E}"/>
              </a:ext>
            </a:extLst>
          </p:cNvPr>
          <p:cNvSpPr>
            <a:spLocks noGrp="1"/>
          </p:cNvSpPr>
          <p:nvPr>
            <p:ph idx="1"/>
          </p:nvPr>
        </p:nvSpPr>
        <p:spPr/>
        <p:txBody>
          <a:bodyPr/>
          <a:lstStyle/>
          <a:p>
            <a:pPr marL="0" indent="0">
              <a:buNone/>
            </a:pPr>
            <a:r>
              <a:rPr lang="en-US" dirty="0"/>
              <a:t>Direct Application Theory of Transfer</a:t>
            </a:r>
          </a:p>
          <a:p>
            <a:pPr lvl="1"/>
            <a:r>
              <a:rPr lang="en-US" dirty="0"/>
              <a:t>Focuses on measuring people’s ability to directly apply their previous learning to a new setting or problem</a:t>
            </a:r>
          </a:p>
          <a:p>
            <a:pPr lvl="1"/>
            <a:r>
              <a:rPr lang="en-US" dirty="0"/>
              <a:t>Final transfer tasks are done as sequestered problem solving without the ability to seek help, try things out, get feedback, or revise</a:t>
            </a:r>
          </a:p>
          <a:p>
            <a:pPr marL="0" indent="0">
              <a:spcBef>
                <a:spcPts val="2200"/>
              </a:spcBef>
              <a:buNone/>
            </a:pPr>
            <a:r>
              <a:rPr lang="en-US" dirty="0"/>
              <a:t>Preparation for Future Learning</a:t>
            </a:r>
          </a:p>
          <a:p>
            <a:pPr lvl="1"/>
            <a:r>
              <a:rPr lang="en-US" dirty="0"/>
              <a:t>Shifts the focus to assessments of people's abilities to learn in knowledge-rich environments</a:t>
            </a:r>
          </a:p>
          <a:p>
            <a:pPr lvl="1"/>
            <a:r>
              <a:rPr lang="en-US" dirty="0"/>
              <a:t>Not, can you do the transfer task? Instead, are you better prepared to approach it?</a:t>
            </a:r>
          </a:p>
        </p:txBody>
      </p:sp>
      <p:sp>
        <p:nvSpPr>
          <p:cNvPr id="4" name="Date Placeholder 3">
            <a:extLst>
              <a:ext uri="{FF2B5EF4-FFF2-40B4-BE49-F238E27FC236}">
                <a16:creationId xmlns:a16="http://schemas.microsoft.com/office/drawing/2014/main" id="{3F4D7BB7-BBF0-4BDC-87DD-361E2E928D2D}"/>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6D9E82F9-58E3-43D7-9BFB-3DDA7D848FBD}"/>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E23C0EDA-72CC-4C56-8201-F5CB39B2BF15}"/>
              </a:ext>
            </a:extLst>
          </p:cNvPr>
          <p:cNvSpPr>
            <a:spLocks noGrp="1"/>
          </p:cNvSpPr>
          <p:nvPr>
            <p:ph type="sldNum" sz="quarter" idx="12"/>
          </p:nvPr>
        </p:nvSpPr>
        <p:spPr/>
        <p:txBody>
          <a:bodyPr/>
          <a:lstStyle/>
          <a:p>
            <a:fld id="{4BE96267-9501-4B49-939F-F116B0669874}" type="slidenum">
              <a:rPr lang="en-US" smtClean="0"/>
              <a:t>54</a:t>
            </a:fld>
            <a:endParaRPr lang="en-US"/>
          </a:p>
        </p:txBody>
      </p:sp>
      <p:sp>
        <p:nvSpPr>
          <p:cNvPr id="8" name="Text Placeholder 7"/>
          <p:cNvSpPr>
            <a:spLocks noGrp="1"/>
          </p:cNvSpPr>
          <p:nvPr>
            <p:ph type="body" sz="quarter" idx="13"/>
          </p:nvPr>
        </p:nvSpPr>
        <p:spPr/>
        <p:txBody>
          <a:bodyPr/>
          <a:lstStyle/>
          <a:p>
            <a:endParaRPr lang="en-US"/>
          </a:p>
        </p:txBody>
      </p:sp>
      <p:sp>
        <p:nvSpPr>
          <p:cNvPr id="7" name="Rectangle 6">
            <a:extLst>
              <a:ext uri="{FF2B5EF4-FFF2-40B4-BE49-F238E27FC236}">
                <a16:creationId xmlns:a16="http://schemas.microsoft.com/office/drawing/2014/main" id="{56C1A7A4-D77D-44F2-85D5-6564AA6E037B}"/>
              </a:ext>
            </a:extLst>
          </p:cNvPr>
          <p:cNvSpPr/>
          <p:nvPr/>
        </p:nvSpPr>
        <p:spPr>
          <a:xfrm>
            <a:off x="7669359" y="6081991"/>
            <a:ext cx="3384709" cy="369332"/>
          </a:xfrm>
          <a:prstGeom prst="rect">
            <a:avLst/>
          </a:prstGeom>
        </p:spPr>
        <p:txBody>
          <a:bodyPr wrap="none">
            <a:spAutoFit/>
          </a:bodyPr>
          <a:lstStyle/>
          <a:p>
            <a:r>
              <a:rPr lang="en-US" dirty="0"/>
              <a:t>(Bransford, and Schwartz, 1999)</a:t>
            </a:r>
          </a:p>
        </p:txBody>
      </p:sp>
    </p:spTree>
    <p:extLst>
      <p:ext uri="{BB962C8B-B14F-4D97-AF65-F5344CB8AC3E}">
        <p14:creationId xmlns:p14="http://schemas.microsoft.com/office/powerpoint/2010/main" val="8898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4AE60-9477-486D-84D7-7A3459898744}"/>
              </a:ext>
            </a:extLst>
          </p:cNvPr>
          <p:cNvSpPr>
            <a:spLocks noGrp="1"/>
          </p:cNvSpPr>
          <p:nvPr>
            <p:ph type="title"/>
          </p:nvPr>
        </p:nvSpPr>
        <p:spPr/>
        <p:txBody>
          <a:bodyPr/>
          <a:lstStyle/>
          <a:p>
            <a:r>
              <a:rPr lang="en-US" dirty="0"/>
              <a:t>Eagle Habitat Study</a:t>
            </a:r>
          </a:p>
        </p:txBody>
      </p:sp>
      <p:sp>
        <p:nvSpPr>
          <p:cNvPr id="3" name="Content Placeholder 2">
            <a:extLst>
              <a:ext uri="{FF2B5EF4-FFF2-40B4-BE49-F238E27FC236}">
                <a16:creationId xmlns:a16="http://schemas.microsoft.com/office/drawing/2014/main" id="{C02CC42C-B539-4830-A66B-467FD1A11F59}"/>
              </a:ext>
            </a:extLst>
          </p:cNvPr>
          <p:cNvSpPr>
            <a:spLocks noGrp="1"/>
          </p:cNvSpPr>
          <p:nvPr>
            <p:ph idx="1"/>
          </p:nvPr>
        </p:nvSpPr>
        <p:spPr/>
        <p:txBody>
          <a:bodyPr>
            <a:normAutofit lnSpcReduction="10000"/>
          </a:bodyPr>
          <a:lstStyle/>
          <a:p>
            <a:pPr marL="0" indent="0">
              <a:spcBef>
                <a:spcPts val="2200"/>
              </a:spcBef>
              <a:buNone/>
            </a:pPr>
            <a:r>
              <a:rPr lang="en-US" dirty="0"/>
              <a:t>Asked fifth graders and college students to create a statewide recovery plan to protect bald eagles from the threat of extinction</a:t>
            </a:r>
          </a:p>
          <a:p>
            <a:pPr marL="0" indent="0">
              <a:spcBef>
                <a:spcPts val="2200"/>
              </a:spcBef>
              <a:buNone/>
            </a:pPr>
            <a:r>
              <a:rPr lang="en-US" dirty="0"/>
              <a:t>Both groups failed to come up with truly viable solutions</a:t>
            </a:r>
          </a:p>
          <a:p>
            <a:pPr lvl="1"/>
            <a:r>
              <a:rPr lang="en-US" dirty="0"/>
              <a:t>Did not mention the danger of baby eagles imprinting on humans</a:t>
            </a:r>
          </a:p>
          <a:p>
            <a:pPr lvl="1"/>
            <a:r>
              <a:rPr lang="en-US" dirty="0" smtClean="0"/>
              <a:t>Did not mention creating </a:t>
            </a:r>
            <a:r>
              <a:rPr lang="en-US" dirty="0"/>
              <a:t>hacking towers so fledglings would imprint on the territory</a:t>
            </a:r>
          </a:p>
          <a:p>
            <a:pPr lvl="1"/>
            <a:r>
              <a:rPr lang="en-US" dirty="0"/>
              <a:t>Etc.</a:t>
            </a:r>
          </a:p>
          <a:p>
            <a:pPr marL="0" indent="0">
              <a:spcBef>
                <a:spcPts val="2200"/>
              </a:spcBef>
              <a:buNone/>
            </a:pPr>
            <a:r>
              <a:rPr lang="en-US" dirty="0"/>
              <a:t>From a direct application perspective college students were not successfully transferring any biology knowledge they might have learned during their education</a:t>
            </a:r>
          </a:p>
        </p:txBody>
      </p:sp>
      <p:sp>
        <p:nvSpPr>
          <p:cNvPr id="4" name="Date Placeholder 3">
            <a:extLst>
              <a:ext uri="{FF2B5EF4-FFF2-40B4-BE49-F238E27FC236}">
                <a16:creationId xmlns:a16="http://schemas.microsoft.com/office/drawing/2014/main" id="{571B51EA-2515-4E68-A1FF-42C1FA84A88D}"/>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11670B58-8454-4447-9A9D-FC995A3B994E}"/>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197AD4BF-4FE9-4FB6-A8FA-E974CA3DF4A4}"/>
              </a:ext>
            </a:extLst>
          </p:cNvPr>
          <p:cNvSpPr>
            <a:spLocks noGrp="1"/>
          </p:cNvSpPr>
          <p:nvPr>
            <p:ph type="sldNum" sz="quarter" idx="12"/>
          </p:nvPr>
        </p:nvSpPr>
        <p:spPr/>
        <p:txBody>
          <a:bodyPr/>
          <a:lstStyle/>
          <a:p>
            <a:fld id="{4BE96267-9501-4B49-939F-F116B0669874}" type="slidenum">
              <a:rPr lang="en-US" smtClean="0"/>
              <a:t>55</a:t>
            </a:fld>
            <a:endParaRPr lang="en-US"/>
          </a:p>
        </p:txBody>
      </p:sp>
      <p:sp>
        <p:nvSpPr>
          <p:cNvPr id="8" name="Text Placeholder 7"/>
          <p:cNvSpPr>
            <a:spLocks noGrp="1"/>
          </p:cNvSpPr>
          <p:nvPr>
            <p:ph type="body" sz="quarter" idx="13"/>
          </p:nvPr>
        </p:nvSpPr>
        <p:spPr/>
        <p:txBody>
          <a:bodyPr/>
          <a:lstStyle/>
          <a:p>
            <a:endParaRPr lang="en-US"/>
          </a:p>
        </p:txBody>
      </p:sp>
      <p:sp>
        <p:nvSpPr>
          <p:cNvPr id="7" name="Rectangle 6">
            <a:extLst>
              <a:ext uri="{FF2B5EF4-FFF2-40B4-BE49-F238E27FC236}">
                <a16:creationId xmlns:a16="http://schemas.microsoft.com/office/drawing/2014/main" id="{A7A56745-9D83-4C49-AB37-CD071CBC63FD}"/>
              </a:ext>
            </a:extLst>
          </p:cNvPr>
          <p:cNvSpPr/>
          <p:nvPr/>
        </p:nvSpPr>
        <p:spPr>
          <a:xfrm>
            <a:off x="7669359" y="6081991"/>
            <a:ext cx="3384709" cy="369332"/>
          </a:xfrm>
          <a:prstGeom prst="rect">
            <a:avLst/>
          </a:prstGeom>
        </p:spPr>
        <p:txBody>
          <a:bodyPr wrap="none">
            <a:spAutoFit/>
          </a:bodyPr>
          <a:lstStyle/>
          <a:p>
            <a:r>
              <a:rPr lang="en-US" dirty="0"/>
              <a:t>(Bransford, and Schwartz, 1999)</a:t>
            </a:r>
          </a:p>
        </p:txBody>
      </p:sp>
    </p:spTree>
    <p:extLst>
      <p:ext uri="{BB962C8B-B14F-4D97-AF65-F5344CB8AC3E}">
        <p14:creationId xmlns:p14="http://schemas.microsoft.com/office/powerpoint/2010/main" val="120548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4AE60-9477-486D-84D7-7A3459898744}"/>
              </a:ext>
            </a:extLst>
          </p:cNvPr>
          <p:cNvSpPr>
            <a:spLocks noGrp="1"/>
          </p:cNvSpPr>
          <p:nvPr>
            <p:ph type="title"/>
          </p:nvPr>
        </p:nvSpPr>
        <p:spPr/>
        <p:txBody>
          <a:bodyPr/>
          <a:lstStyle/>
          <a:p>
            <a:r>
              <a:rPr lang="en-US" dirty="0"/>
              <a:t>Eagle Habitat Study</a:t>
            </a:r>
          </a:p>
        </p:txBody>
      </p:sp>
      <p:sp>
        <p:nvSpPr>
          <p:cNvPr id="3" name="Content Placeholder 2">
            <a:extLst>
              <a:ext uri="{FF2B5EF4-FFF2-40B4-BE49-F238E27FC236}">
                <a16:creationId xmlns:a16="http://schemas.microsoft.com/office/drawing/2014/main" id="{C02CC42C-B539-4830-A66B-467FD1A11F59}"/>
              </a:ext>
            </a:extLst>
          </p:cNvPr>
          <p:cNvSpPr>
            <a:spLocks noGrp="1"/>
          </p:cNvSpPr>
          <p:nvPr>
            <p:ph idx="1"/>
          </p:nvPr>
        </p:nvSpPr>
        <p:spPr/>
        <p:txBody>
          <a:bodyPr>
            <a:normAutofit fontScale="92500" lnSpcReduction="20000"/>
          </a:bodyPr>
          <a:lstStyle/>
          <a:p>
            <a:pPr marL="0" indent="0">
              <a:spcBef>
                <a:spcPts val="2200"/>
              </a:spcBef>
              <a:buNone/>
            </a:pPr>
            <a:r>
              <a:rPr lang="en-US" dirty="0"/>
              <a:t>Participants were also asked to generate questions about important issues they would research to design an effective plan</a:t>
            </a:r>
          </a:p>
          <a:p>
            <a:pPr marL="0" indent="0">
              <a:spcBef>
                <a:spcPts val="2200"/>
              </a:spcBef>
              <a:buNone/>
            </a:pPr>
            <a:r>
              <a:rPr lang="en-US" dirty="0"/>
              <a:t>5</a:t>
            </a:r>
            <a:r>
              <a:rPr lang="en-US" baseline="30000" dirty="0"/>
              <a:t>th</a:t>
            </a:r>
            <a:r>
              <a:rPr lang="en-US" dirty="0"/>
              <a:t> graders focused on individual features</a:t>
            </a:r>
          </a:p>
          <a:p>
            <a:pPr lvl="1"/>
            <a:r>
              <a:rPr lang="en-US" dirty="0"/>
              <a:t>How big are they, what do they eat?</a:t>
            </a:r>
          </a:p>
          <a:p>
            <a:pPr marL="0" indent="0">
              <a:spcBef>
                <a:spcPts val="2200"/>
              </a:spcBef>
              <a:buNone/>
            </a:pPr>
            <a:r>
              <a:rPr lang="en-US" dirty="0"/>
              <a:t>College students focused on issues of interdependence between eagles and their habitats</a:t>
            </a:r>
          </a:p>
          <a:p>
            <a:pPr lvl="1"/>
            <a:r>
              <a:rPr lang="en-US" dirty="0"/>
              <a:t>What type of ecosystem supports eagles? What about predators of eagles and eagle babies? Are today’s threats like the initial threats to eagles?</a:t>
            </a:r>
          </a:p>
          <a:p>
            <a:pPr marL="0" indent="0">
              <a:spcBef>
                <a:spcPts val="2200"/>
              </a:spcBef>
              <a:buNone/>
            </a:pPr>
            <a:r>
              <a:rPr lang="en-US" dirty="0"/>
              <a:t>From a PFL perspective college students’ biology learning had prepared them to approach the novel problem even if their ultimate answer would not have worked</a:t>
            </a:r>
          </a:p>
        </p:txBody>
      </p:sp>
      <p:sp>
        <p:nvSpPr>
          <p:cNvPr id="4" name="Date Placeholder 3">
            <a:extLst>
              <a:ext uri="{FF2B5EF4-FFF2-40B4-BE49-F238E27FC236}">
                <a16:creationId xmlns:a16="http://schemas.microsoft.com/office/drawing/2014/main" id="{571B51EA-2515-4E68-A1FF-42C1FA84A88D}"/>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11670B58-8454-4447-9A9D-FC995A3B994E}"/>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197AD4BF-4FE9-4FB6-A8FA-E974CA3DF4A4}"/>
              </a:ext>
            </a:extLst>
          </p:cNvPr>
          <p:cNvSpPr>
            <a:spLocks noGrp="1"/>
          </p:cNvSpPr>
          <p:nvPr>
            <p:ph type="sldNum" sz="quarter" idx="12"/>
          </p:nvPr>
        </p:nvSpPr>
        <p:spPr/>
        <p:txBody>
          <a:bodyPr/>
          <a:lstStyle/>
          <a:p>
            <a:fld id="{4BE96267-9501-4B49-939F-F116B0669874}" type="slidenum">
              <a:rPr lang="en-US" smtClean="0"/>
              <a:t>56</a:t>
            </a:fld>
            <a:endParaRPr lang="en-US"/>
          </a:p>
        </p:txBody>
      </p:sp>
      <p:sp>
        <p:nvSpPr>
          <p:cNvPr id="8" name="Text Placeholder 7"/>
          <p:cNvSpPr>
            <a:spLocks noGrp="1"/>
          </p:cNvSpPr>
          <p:nvPr>
            <p:ph type="body" sz="quarter" idx="13"/>
          </p:nvPr>
        </p:nvSpPr>
        <p:spPr/>
        <p:txBody>
          <a:bodyPr/>
          <a:lstStyle/>
          <a:p>
            <a:endParaRPr lang="en-US"/>
          </a:p>
        </p:txBody>
      </p:sp>
      <p:sp>
        <p:nvSpPr>
          <p:cNvPr id="7" name="Rectangle 6">
            <a:extLst>
              <a:ext uri="{FF2B5EF4-FFF2-40B4-BE49-F238E27FC236}">
                <a16:creationId xmlns:a16="http://schemas.microsoft.com/office/drawing/2014/main" id="{9F631464-34DB-4D38-A33A-29B1E6B041D7}"/>
              </a:ext>
            </a:extLst>
          </p:cNvPr>
          <p:cNvSpPr/>
          <p:nvPr/>
        </p:nvSpPr>
        <p:spPr>
          <a:xfrm>
            <a:off x="7669359" y="6081991"/>
            <a:ext cx="3384709" cy="369332"/>
          </a:xfrm>
          <a:prstGeom prst="rect">
            <a:avLst/>
          </a:prstGeom>
        </p:spPr>
        <p:txBody>
          <a:bodyPr wrap="none">
            <a:spAutoFit/>
          </a:bodyPr>
          <a:lstStyle/>
          <a:p>
            <a:r>
              <a:rPr lang="en-US" dirty="0"/>
              <a:t>(Bransford, and Schwartz, 1999)</a:t>
            </a:r>
          </a:p>
        </p:txBody>
      </p:sp>
    </p:spTree>
    <p:extLst>
      <p:ext uri="{BB962C8B-B14F-4D97-AF65-F5344CB8AC3E}">
        <p14:creationId xmlns:p14="http://schemas.microsoft.com/office/powerpoint/2010/main" val="332119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DFDC-EA61-4558-9D31-A1DD4D5663B9}"/>
              </a:ext>
            </a:extLst>
          </p:cNvPr>
          <p:cNvSpPr>
            <a:spLocks noGrp="1"/>
          </p:cNvSpPr>
          <p:nvPr>
            <p:ph type="title"/>
          </p:nvPr>
        </p:nvSpPr>
        <p:spPr/>
        <p:txBody>
          <a:bodyPr/>
          <a:lstStyle/>
          <a:p>
            <a:r>
              <a:rPr lang="en-US" dirty="0" smtClean="0"/>
              <a:t>Transfer as a different </a:t>
            </a:r>
            <a:r>
              <a:rPr lang="en-US" dirty="0"/>
              <a:t>kind of Knowing</a:t>
            </a:r>
          </a:p>
        </p:txBody>
      </p:sp>
      <p:sp>
        <p:nvSpPr>
          <p:cNvPr id="3" name="Content Placeholder 2">
            <a:extLst>
              <a:ext uri="{FF2B5EF4-FFF2-40B4-BE49-F238E27FC236}">
                <a16:creationId xmlns:a16="http://schemas.microsoft.com/office/drawing/2014/main" id="{35CFD756-73DA-4700-B4A9-AEC5F0DB91AA}"/>
              </a:ext>
            </a:extLst>
          </p:cNvPr>
          <p:cNvSpPr>
            <a:spLocks noGrp="1"/>
          </p:cNvSpPr>
          <p:nvPr>
            <p:ph idx="1"/>
          </p:nvPr>
        </p:nvSpPr>
        <p:spPr/>
        <p:txBody>
          <a:bodyPr>
            <a:normAutofit fontScale="92500" lnSpcReduction="20000"/>
          </a:bodyPr>
          <a:lstStyle/>
          <a:p>
            <a:pPr marL="0" indent="0">
              <a:spcBef>
                <a:spcPts val="2200"/>
              </a:spcBef>
              <a:buNone/>
            </a:pPr>
            <a:r>
              <a:rPr lang="en-US" i="1" dirty="0"/>
              <a:t>Knowing that</a:t>
            </a:r>
          </a:p>
          <a:p>
            <a:pPr lvl="1"/>
            <a:r>
              <a:rPr lang="en-US" dirty="0"/>
              <a:t>Replicative knowledge, restating facts or conceptions</a:t>
            </a:r>
          </a:p>
          <a:p>
            <a:pPr marL="0" indent="0">
              <a:spcBef>
                <a:spcPts val="2200"/>
              </a:spcBef>
              <a:buNone/>
            </a:pPr>
            <a:r>
              <a:rPr lang="en-US" i="1" dirty="0"/>
              <a:t>Knowing how</a:t>
            </a:r>
          </a:p>
          <a:p>
            <a:pPr lvl="1"/>
            <a:r>
              <a:rPr lang="en-US" dirty="0"/>
              <a:t>Applicative knowledge, being able to apply what you know</a:t>
            </a:r>
          </a:p>
          <a:p>
            <a:pPr marL="0" indent="0">
              <a:spcBef>
                <a:spcPts val="2200"/>
              </a:spcBef>
              <a:buNone/>
            </a:pPr>
            <a:r>
              <a:rPr lang="en-US" i="1" dirty="0"/>
              <a:t>Knowing with</a:t>
            </a:r>
          </a:p>
          <a:p>
            <a:pPr lvl="1"/>
            <a:r>
              <a:rPr lang="en-US" dirty="0"/>
              <a:t>Using our cumulative set of knowledge and experiences, we perceive, interpret, and judge situations based on our past experiences</a:t>
            </a:r>
          </a:p>
          <a:p>
            <a:pPr lvl="1"/>
            <a:r>
              <a:rPr lang="en-US" dirty="0"/>
              <a:t>Associative</a:t>
            </a:r>
          </a:p>
          <a:p>
            <a:pPr lvl="2"/>
            <a:r>
              <a:rPr lang="en-US" dirty="0"/>
              <a:t>activation of nonlogical relationships based on contiguity, resemblance, frequency, and other features</a:t>
            </a:r>
          </a:p>
          <a:p>
            <a:pPr lvl="1"/>
            <a:r>
              <a:rPr lang="en-US" dirty="0"/>
              <a:t>Interpretive</a:t>
            </a:r>
          </a:p>
          <a:p>
            <a:pPr lvl="2"/>
            <a:r>
              <a:rPr lang="en-US" dirty="0"/>
              <a:t>how people categorize, classify, predict, and infer information about a problem</a:t>
            </a:r>
          </a:p>
        </p:txBody>
      </p:sp>
      <p:sp>
        <p:nvSpPr>
          <p:cNvPr id="4" name="Date Placeholder 3">
            <a:extLst>
              <a:ext uri="{FF2B5EF4-FFF2-40B4-BE49-F238E27FC236}">
                <a16:creationId xmlns:a16="http://schemas.microsoft.com/office/drawing/2014/main" id="{82EAFCD1-867B-4FE1-A709-0ADA871A35DB}"/>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CC9B1527-6558-40FB-B3E1-57CD0125BC76}"/>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AE46BDAC-B278-4E51-A6C8-295C931F2D24}"/>
              </a:ext>
            </a:extLst>
          </p:cNvPr>
          <p:cNvSpPr>
            <a:spLocks noGrp="1"/>
          </p:cNvSpPr>
          <p:nvPr>
            <p:ph type="sldNum" sz="quarter" idx="12"/>
          </p:nvPr>
        </p:nvSpPr>
        <p:spPr/>
        <p:txBody>
          <a:bodyPr/>
          <a:lstStyle/>
          <a:p>
            <a:fld id="{4BE96267-9501-4B49-939F-F116B0669874}" type="slidenum">
              <a:rPr lang="en-US" smtClean="0"/>
              <a:t>57</a:t>
            </a:fld>
            <a:endParaRPr lang="en-US"/>
          </a:p>
        </p:txBody>
      </p:sp>
      <p:sp>
        <p:nvSpPr>
          <p:cNvPr id="8" name="Text Placeholder 7"/>
          <p:cNvSpPr>
            <a:spLocks noGrp="1"/>
          </p:cNvSpPr>
          <p:nvPr>
            <p:ph type="body" sz="quarter" idx="13"/>
          </p:nvPr>
        </p:nvSpPr>
        <p:spPr/>
        <p:txBody>
          <a:bodyPr/>
          <a:lstStyle/>
          <a:p>
            <a:endParaRPr lang="en-US"/>
          </a:p>
        </p:txBody>
      </p:sp>
      <p:sp>
        <p:nvSpPr>
          <p:cNvPr id="7" name="Rectangle 6">
            <a:extLst>
              <a:ext uri="{FF2B5EF4-FFF2-40B4-BE49-F238E27FC236}">
                <a16:creationId xmlns:a16="http://schemas.microsoft.com/office/drawing/2014/main" id="{181A8831-8EB1-43BA-94AC-2D7D5E86D7B8}"/>
              </a:ext>
            </a:extLst>
          </p:cNvPr>
          <p:cNvSpPr/>
          <p:nvPr/>
        </p:nvSpPr>
        <p:spPr>
          <a:xfrm>
            <a:off x="8963266" y="6308209"/>
            <a:ext cx="1646541" cy="369332"/>
          </a:xfrm>
          <a:prstGeom prst="rect">
            <a:avLst/>
          </a:prstGeom>
        </p:spPr>
        <p:txBody>
          <a:bodyPr wrap="none">
            <a:spAutoFit/>
          </a:bodyPr>
          <a:lstStyle/>
          <a:p>
            <a:r>
              <a:rPr lang="en-US" dirty="0"/>
              <a:t>(</a:t>
            </a:r>
            <a:r>
              <a:rPr lang="en-US" dirty="0" err="1"/>
              <a:t>Broudy</a:t>
            </a:r>
            <a:r>
              <a:rPr lang="en-US" dirty="0"/>
              <a:t>, 1977)</a:t>
            </a:r>
          </a:p>
        </p:txBody>
      </p:sp>
    </p:spTree>
    <p:extLst>
      <p:ext uri="{BB962C8B-B14F-4D97-AF65-F5344CB8AC3E}">
        <p14:creationId xmlns:p14="http://schemas.microsoft.com/office/powerpoint/2010/main" val="278619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79A3-E63B-4B9F-B970-D648449C9A45}"/>
              </a:ext>
            </a:extLst>
          </p:cNvPr>
          <p:cNvSpPr>
            <a:spLocks noGrp="1"/>
          </p:cNvSpPr>
          <p:nvPr>
            <p:ph type="title"/>
          </p:nvPr>
        </p:nvSpPr>
        <p:spPr/>
        <p:txBody>
          <a:bodyPr/>
          <a:lstStyle/>
          <a:p>
            <a:r>
              <a:rPr lang="en-US" dirty="0"/>
              <a:t>What about brain training?</a:t>
            </a:r>
          </a:p>
        </p:txBody>
      </p:sp>
      <p:sp>
        <p:nvSpPr>
          <p:cNvPr id="7" name="Content Placeholder 6">
            <a:extLst>
              <a:ext uri="{FF2B5EF4-FFF2-40B4-BE49-F238E27FC236}">
                <a16:creationId xmlns:a16="http://schemas.microsoft.com/office/drawing/2014/main" id="{931C9A6B-C770-452A-8217-A399B0E06F37}"/>
              </a:ext>
            </a:extLst>
          </p:cNvPr>
          <p:cNvSpPr>
            <a:spLocks noGrp="1"/>
          </p:cNvSpPr>
          <p:nvPr>
            <p:ph sz="half" idx="1"/>
          </p:nvPr>
        </p:nvSpPr>
        <p:spPr>
          <a:xfrm>
            <a:off x="838200" y="1825625"/>
            <a:ext cx="2743200" cy="4351338"/>
          </a:xfrm>
        </p:spPr>
        <p:txBody>
          <a:bodyPr>
            <a:normAutofit/>
          </a:bodyPr>
          <a:lstStyle/>
          <a:p>
            <a:pPr marL="0" indent="0">
              <a:buNone/>
            </a:pPr>
            <a:r>
              <a:rPr lang="en-US" sz="2000" dirty="0"/>
              <a:t>The idea that general cognitive ability or core cognitive mechanisms can be enhanced by engaging in cognitively demanding exercises</a:t>
            </a:r>
          </a:p>
          <a:p>
            <a:pPr marL="0" indent="0">
              <a:buNone/>
            </a:pPr>
            <a:r>
              <a:rPr lang="en-US" sz="2000" dirty="0"/>
              <a:t>Often focuses on:</a:t>
            </a:r>
          </a:p>
          <a:p>
            <a:pPr>
              <a:spcBef>
                <a:spcPts val="0"/>
              </a:spcBef>
            </a:pPr>
            <a:r>
              <a:rPr lang="en-US" sz="2000" dirty="0"/>
              <a:t>Working memory</a:t>
            </a:r>
          </a:p>
          <a:p>
            <a:pPr>
              <a:spcBef>
                <a:spcPts val="0"/>
              </a:spcBef>
            </a:pPr>
            <a:r>
              <a:rPr lang="en-US" sz="2000" dirty="0"/>
              <a:t>Inhibition</a:t>
            </a:r>
          </a:p>
          <a:p>
            <a:pPr>
              <a:spcBef>
                <a:spcPts val="0"/>
              </a:spcBef>
            </a:pPr>
            <a:r>
              <a:rPr lang="en-US" sz="2000" dirty="0"/>
              <a:t>Processing speed</a:t>
            </a:r>
          </a:p>
          <a:p>
            <a:endParaRPr lang="en-US" sz="2000" dirty="0"/>
          </a:p>
        </p:txBody>
      </p:sp>
      <p:sp>
        <p:nvSpPr>
          <p:cNvPr id="4" name="Date Placeholder 3">
            <a:extLst>
              <a:ext uri="{FF2B5EF4-FFF2-40B4-BE49-F238E27FC236}">
                <a16:creationId xmlns:a16="http://schemas.microsoft.com/office/drawing/2014/main" id="{C1365D34-D490-4B5A-BC18-C6D2DF8FBA0E}"/>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76350E8E-2F60-4686-9549-46A5C0C36DD0}"/>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3C7444FF-F49C-4A50-ACE7-E0DAF22922FE}"/>
              </a:ext>
            </a:extLst>
          </p:cNvPr>
          <p:cNvSpPr>
            <a:spLocks noGrp="1"/>
          </p:cNvSpPr>
          <p:nvPr>
            <p:ph type="sldNum" sz="quarter" idx="12"/>
          </p:nvPr>
        </p:nvSpPr>
        <p:spPr/>
        <p:txBody>
          <a:bodyPr/>
          <a:lstStyle/>
          <a:p>
            <a:fld id="{4BE96267-9501-4B49-939F-F116B0669874}" type="slidenum">
              <a:rPr lang="en-US" smtClean="0"/>
              <a:t>58</a:t>
            </a:fld>
            <a:endParaRPr lang="en-US"/>
          </a:p>
        </p:txBody>
      </p:sp>
      <p:pic>
        <p:nvPicPr>
          <p:cNvPr id="10" name="Picture 2" descr="Image result for brain training">
            <a:extLst>
              <a:ext uri="{FF2B5EF4-FFF2-40B4-BE49-F238E27FC236}">
                <a16:creationId xmlns:a16="http://schemas.microsoft.com/office/drawing/2014/main" id="{FD10A177-A9BD-4F4B-BC02-965A22EE5BA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038600" y="2172494"/>
            <a:ext cx="73152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2917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0954-17D9-4549-9615-E6C7C28550A6}"/>
              </a:ext>
            </a:extLst>
          </p:cNvPr>
          <p:cNvSpPr>
            <a:spLocks noGrp="1"/>
          </p:cNvSpPr>
          <p:nvPr>
            <p:ph type="title"/>
          </p:nvPr>
        </p:nvSpPr>
        <p:spPr/>
        <p:txBody>
          <a:bodyPr/>
          <a:lstStyle/>
          <a:p>
            <a:r>
              <a:rPr lang="en-US" dirty="0"/>
              <a:t>Evidence Against Cognitive Training </a:t>
            </a:r>
          </a:p>
        </p:txBody>
      </p:sp>
      <p:sp>
        <p:nvSpPr>
          <p:cNvPr id="3" name="Content Placeholder 2">
            <a:extLst>
              <a:ext uri="{FF2B5EF4-FFF2-40B4-BE49-F238E27FC236}">
                <a16:creationId xmlns:a16="http://schemas.microsoft.com/office/drawing/2014/main" id="{1CEC8E71-A427-4ADC-8FF5-4B6FDAD2567C}"/>
              </a:ext>
            </a:extLst>
          </p:cNvPr>
          <p:cNvSpPr>
            <a:spLocks noGrp="1"/>
          </p:cNvSpPr>
          <p:nvPr>
            <p:ph idx="1"/>
          </p:nvPr>
        </p:nvSpPr>
        <p:spPr/>
        <p:txBody>
          <a:bodyPr>
            <a:normAutofit/>
          </a:bodyPr>
          <a:lstStyle/>
          <a:p>
            <a:pPr marL="0" indent="0">
              <a:spcBef>
                <a:spcPts val="2200"/>
              </a:spcBef>
              <a:buNone/>
            </a:pPr>
            <a:r>
              <a:rPr lang="en-US" dirty="0"/>
              <a:t>A large second-order Meta-Analysis investigated the impact of working-memory training on near-transfer (i.e., memory) and far-transfer (e.g., reasoning, speed, and language) measures and whether it is mediated by the type of population. </a:t>
            </a:r>
          </a:p>
          <a:p>
            <a:pPr marL="0" indent="0">
              <a:spcBef>
                <a:spcPts val="2200"/>
              </a:spcBef>
              <a:buNone/>
            </a:pPr>
            <a:r>
              <a:rPr lang="en-US" dirty="0"/>
              <a:t>Model 1 [99 studies] showed that </a:t>
            </a:r>
            <a:r>
              <a:rPr lang="en-US" dirty="0">
                <a:solidFill>
                  <a:schemeClr val="accent4"/>
                </a:solidFill>
              </a:rPr>
              <a:t>working-memory training does induce near transfer</a:t>
            </a:r>
            <a:r>
              <a:rPr lang="en-US" dirty="0"/>
              <a:t>, and that the size of this effect is moderated by the type of population [i.e., works better in kids</a:t>
            </a:r>
            <a:r>
              <a:rPr lang="en-US" dirty="0" smtClean="0"/>
              <a:t>].</a:t>
            </a:r>
          </a:p>
          <a:p>
            <a:pPr marL="0" indent="0">
              <a:spcBef>
                <a:spcPts val="2200"/>
              </a:spcBef>
              <a:buNone/>
            </a:pPr>
            <a:r>
              <a:rPr lang="en-US" dirty="0" smtClean="0"/>
              <a:t>Models </a:t>
            </a:r>
            <a:r>
              <a:rPr lang="en-US" dirty="0"/>
              <a:t>2 [119 studies] and 3 [233 studies] highlighted that </a:t>
            </a:r>
            <a:r>
              <a:rPr lang="en-US" dirty="0" smtClean="0">
                <a:solidFill>
                  <a:schemeClr val="accent4"/>
                </a:solidFill>
              </a:rPr>
              <a:t>far-transfer </a:t>
            </a:r>
            <a:r>
              <a:rPr lang="en-US" dirty="0">
                <a:solidFill>
                  <a:schemeClr val="accent4"/>
                </a:solidFill>
              </a:rPr>
              <a:t>effects are small or null.</a:t>
            </a:r>
          </a:p>
        </p:txBody>
      </p:sp>
      <p:sp>
        <p:nvSpPr>
          <p:cNvPr id="4" name="Date Placeholder 3">
            <a:extLst>
              <a:ext uri="{FF2B5EF4-FFF2-40B4-BE49-F238E27FC236}">
                <a16:creationId xmlns:a16="http://schemas.microsoft.com/office/drawing/2014/main" id="{E8CD960F-D45C-4092-8795-010A7A1C5F74}"/>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722955C8-BFC4-4E47-A2E8-D641F37198B0}"/>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8B0ABB1F-1F9D-435A-8E9D-05BD5F4AD5BA}"/>
              </a:ext>
            </a:extLst>
          </p:cNvPr>
          <p:cNvSpPr>
            <a:spLocks noGrp="1"/>
          </p:cNvSpPr>
          <p:nvPr>
            <p:ph type="sldNum" sz="quarter" idx="12"/>
          </p:nvPr>
        </p:nvSpPr>
        <p:spPr/>
        <p:txBody>
          <a:bodyPr/>
          <a:lstStyle/>
          <a:p>
            <a:fld id="{4BE96267-9501-4B49-939F-F116B0669874}" type="slidenum">
              <a:rPr lang="en-US" smtClean="0"/>
              <a:t>59</a:t>
            </a:fld>
            <a:endParaRPr lang="en-US"/>
          </a:p>
        </p:txBody>
      </p:sp>
      <p:sp>
        <p:nvSpPr>
          <p:cNvPr id="8" name="Text Placeholder 7"/>
          <p:cNvSpPr>
            <a:spLocks noGrp="1"/>
          </p:cNvSpPr>
          <p:nvPr>
            <p:ph type="body" sz="quarter" idx="13"/>
          </p:nvPr>
        </p:nvSpPr>
        <p:spPr/>
        <p:txBody>
          <a:bodyPr/>
          <a:lstStyle/>
          <a:p>
            <a:endParaRPr lang="en-US"/>
          </a:p>
        </p:txBody>
      </p:sp>
      <p:sp>
        <p:nvSpPr>
          <p:cNvPr id="7" name="Rectangle 6">
            <a:extLst>
              <a:ext uri="{FF2B5EF4-FFF2-40B4-BE49-F238E27FC236}">
                <a16:creationId xmlns:a16="http://schemas.microsoft.com/office/drawing/2014/main" id="{FAF78504-3F39-4C42-BB29-D067500AF451}"/>
              </a:ext>
            </a:extLst>
          </p:cNvPr>
          <p:cNvSpPr/>
          <p:nvPr/>
        </p:nvSpPr>
        <p:spPr>
          <a:xfrm>
            <a:off x="5257800" y="5868902"/>
            <a:ext cx="6096000" cy="577081"/>
          </a:xfrm>
          <a:prstGeom prst="rect">
            <a:avLst/>
          </a:prstGeom>
        </p:spPr>
        <p:txBody>
          <a:bodyPr>
            <a:spAutoFit/>
          </a:bodyPr>
          <a:lstStyle/>
          <a:p>
            <a:r>
              <a:rPr lang="en-US" sz="1050" dirty="0"/>
              <a:t>Giovanni Sala, N. Deniz </a:t>
            </a:r>
            <a:r>
              <a:rPr lang="en-US" sz="1050" dirty="0" err="1"/>
              <a:t>Aksayli</a:t>
            </a:r>
            <a:r>
              <a:rPr lang="en-US" sz="1050" dirty="0"/>
              <a:t>, K. </a:t>
            </a:r>
            <a:r>
              <a:rPr lang="en-US" sz="1050" dirty="0" err="1"/>
              <a:t>Semir</a:t>
            </a:r>
            <a:r>
              <a:rPr lang="en-US" sz="1050" dirty="0"/>
              <a:t> </a:t>
            </a:r>
            <a:r>
              <a:rPr lang="en-US" sz="1050" dirty="0" err="1"/>
              <a:t>Tatlidil</a:t>
            </a:r>
            <a:r>
              <a:rPr lang="en-US" sz="1050" dirty="0"/>
              <a:t>, Tomoko Tatsumi, </a:t>
            </a:r>
            <a:r>
              <a:rPr lang="en-US" sz="1050" dirty="0" err="1"/>
              <a:t>Yasuyuki</a:t>
            </a:r>
            <a:r>
              <a:rPr lang="en-US" sz="1050" dirty="0"/>
              <a:t> </a:t>
            </a:r>
            <a:r>
              <a:rPr lang="en-US" sz="1050" dirty="0" err="1"/>
              <a:t>Gondo</a:t>
            </a:r>
            <a:r>
              <a:rPr lang="en-US" sz="1050" dirty="0"/>
              <a:t>, and Fernand </a:t>
            </a:r>
            <a:r>
              <a:rPr lang="en-US" sz="1050" dirty="0" err="1"/>
              <a:t>Gobet</a:t>
            </a:r>
            <a:r>
              <a:rPr lang="en-US" sz="1050" dirty="0"/>
              <a:t>. 2019. Near and Far Transfer in Cognitive Training: A Second-Order Meta-Analysis. </a:t>
            </a:r>
            <a:r>
              <a:rPr lang="en-US" sz="1050" i="1" dirty="0"/>
              <a:t>Collabra: Psychology</a:t>
            </a:r>
            <a:r>
              <a:rPr lang="en-US" sz="1050" dirty="0"/>
              <a:t> 5, 1: 18. https://doi.org/10.1525/collabra.203</a:t>
            </a:r>
          </a:p>
        </p:txBody>
      </p:sp>
    </p:spTree>
    <p:extLst>
      <p:ext uri="{BB962C8B-B14F-4D97-AF65-F5344CB8AC3E}">
        <p14:creationId xmlns:p14="http://schemas.microsoft.com/office/powerpoint/2010/main" val="3870138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9D68F6-7790-4AB6-B6F0-5B0CE122F92C}"/>
              </a:ext>
            </a:extLst>
          </p:cNvPr>
          <p:cNvSpPr>
            <a:spLocks noGrp="1"/>
          </p:cNvSpPr>
          <p:nvPr>
            <p:ph type="title"/>
          </p:nvPr>
        </p:nvSpPr>
        <p:spPr/>
        <p:txBody>
          <a:bodyPr/>
          <a:lstStyle/>
          <a:p>
            <a:r>
              <a:rPr lang="en-US" dirty="0"/>
              <a:t>Critique 1</a:t>
            </a:r>
          </a:p>
        </p:txBody>
      </p:sp>
      <p:sp>
        <p:nvSpPr>
          <p:cNvPr id="7" name="Content Placeholder 6">
            <a:extLst>
              <a:ext uri="{FF2B5EF4-FFF2-40B4-BE49-F238E27FC236}">
                <a16:creationId xmlns:a16="http://schemas.microsoft.com/office/drawing/2014/main" id="{AA444062-4A2C-4409-B9DA-5C714F76F975}"/>
              </a:ext>
            </a:extLst>
          </p:cNvPr>
          <p:cNvSpPr>
            <a:spLocks noGrp="1"/>
          </p:cNvSpPr>
          <p:nvPr>
            <p:ph idx="1"/>
          </p:nvPr>
        </p:nvSpPr>
        <p:spPr/>
        <p:txBody>
          <a:bodyPr/>
          <a:lstStyle/>
          <a:p>
            <a:pPr marL="0" indent="0">
              <a:spcBef>
                <a:spcPts val="2200"/>
              </a:spcBef>
              <a:buNone/>
            </a:pPr>
            <a:r>
              <a:rPr lang="en-US" dirty="0"/>
              <a:t>In general pretty good</a:t>
            </a:r>
          </a:p>
          <a:p>
            <a:pPr marL="0" indent="0">
              <a:spcBef>
                <a:spcPts val="2200"/>
              </a:spcBef>
              <a:buNone/>
            </a:pPr>
            <a:r>
              <a:rPr lang="en-US" dirty="0" smtClean="0"/>
              <a:t>I </a:t>
            </a:r>
            <a:r>
              <a:rPr lang="en-US" dirty="0"/>
              <a:t>graded this one a bit harshly so you have the ability to course correct on future </a:t>
            </a:r>
            <a:r>
              <a:rPr lang="en-US" dirty="0" smtClean="0"/>
              <a:t>critiques</a:t>
            </a:r>
          </a:p>
          <a:p>
            <a:pPr marL="0" indent="0">
              <a:spcBef>
                <a:spcPts val="2200"/>
              </a:spcBef>
              <a:buNone/>
            </a:pPr>
            <a:r>
              <a:rPr lang="en-US" dirty="0" smtClean="0"/>
              <a:t>Your lowest Crit grade for the semester will be dropped</a:t>
            </a:r>
          </a:p>
        </p:txBody>
      </p:sp>
      <p:sp>
        <p:nvSpPr>
          <p:cNvPr id="3" name="Date Placeholder 2">
            <a:extLst>
              <a:ext uri="{FF2B5EF4-FFF2-40B4-BE49-F238E27FC236}">
                <a16:creationId xmlns:a16="http://schemas.microsoft.com/office/drawing/2014/main" id="{96FE38F3-A11E-4513-A578-8B4691E6F1BA}"/>
              </a:ext>
            </a:extLst>
          </p:cNvPr>
          <p:cNvSpPr>
            <a:spLocks noGrp="1"/>
          </p:cNvSpPr>
          <p:nvPr>
            <p:ph type="dt" sz="half" idx="10"/>
          </p:nvPr>
        </p:nvSpPr>
        <p:spPr/>
        <p:txBody>
          <a:bodyPr/>
          <a:lstStyle/>
          <a:p>
            <a:r>
              <a:rPr lang="en-US"/>
              <a:t>2020-02-20</a:t>
            </a:r>
          </a:p>
        </p:txBody>
      </p:sp>
      <p:sp>
        <p:nvSpPr>
          <p:cNvPr id="4" name="Footer Placeholder 3">
            <a:extLst>
              <a:ext uri="{FF2B5EF4-FFF2-40B4-BE49-F238E27FC236}">
                <a16:creationId xmlns:a16="http://schemas.microsoft.com/office/drawing/2014/main" id="{47C0EB41-28C9-4269-AA7D-2B02D03E9084}"/>
              </a:ext>
            </a:extLst>
          </p:cNvPr>
          <p:cNvSpPr>
            <a:spLocks noGrp="1"/>
          </p:cNvSpPr>
          <p:nvPr>
            <p:ph type="ftr" sz="quarter" idx="11"/>
          </p:nvPr>
        </p:nvSpPr>
        <p:spPr/>
        <p:txBody>
          <a:bodyPr/>
          <a:lstStyle/>
          <a:p>
            <a:r>
              <a:rPr lang="en-US"/>
              <a:t>05-418/818 | Spring 2020 | Design of Educational Games</a:t>
            </a:r>
          </a:p>
        </p:txBody>
      </p:sp>
      <p:sp>
        <p:nvSpPr>
          <p:cNvPr id="5" name="Slide Number Placeholder 4">
            <a:extLst>
              <a:ext uri="{FF2B5EF4-FFF2-40B4-BE49-F238E27FC236}">
                <a16:creationId xmlns:a16="http://schemas.microsoft.com/office/drawing/2014/main" id="{665B9113-DEE5-411F-A3E9-A0139FE1D6D9}"/>
              </a:ext>
            </a:extLst>
          </p:cNvPr>
          <p:cNvSpPr>
            <a:spLocks noGrp="1"/>
          </p:cNvSpPr>
          <p:nvPr>
            <p:ph type="sldNum" sz="quarter" idx="12"/>
          </p:nvPr>
        </p:nvSpPr>
        <p:spPr/>
        <p:txBody>
          <a:bodyPr/>
          <a:lstStyle/>
          <a:p>
            <a:fld id="{4BE96267-9501-4B49-939F-F116B0669874}" type="slidenum">
              <a:rPr lang="en-US" smtClean="0"/>
              <a:t>6</a:t>
            </a:fld>
            <a:endParaRPr lang="en-US"/>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987798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0954-17D9-4549-9615-E6C7C28550A6}"/>
              </a:ext>
            </a:extLst>
          </p:cNvPr>
          <p:cNvSpPr>
            <a:spLocks noGrp="1"/>
          </p:cNvSpPr>
          <p:nvPr>
            <p:ph type="title"/>
          </p:nvPr>
        </p:nvSpPr>
        <p:spPr/>
        <p:txBody>
          <a:bodyPr/>
          <a:lstStyle/>
          <a:p>
            <a:r>
              <a:rPr lang="en-US" dirty="0"/>
              <a:t>Evidence Against Cognitive Training </a:t>
            </a:r>
          </a:p>
        </p:txBody>
      </p:sp>
      <p:sp>
        <p:nvSpPr>
          <p:cNvPr id="3" name="Content Placeholder 2">
            <a:extLst>
              <a:ext uri="{FF2B5EF4-FFF2-40B4-BE49-F238E27FC236}">
                <a16:creationId xmlns:a16="http://schemas.microsoft.com/office/drawing/2014/main" id="{1CEC8E71-A427-4ADC-8FF5-4B6FDAD2567C}"/>
              </a:ext>
            </a:extLst>
          </p:cNvPr>
          <p:cNvSpPr>
            <a:spLocks noGrp="1"/>
          </p:cNvSpPr>
          <p:nvPr>
            <p:ph idx="1"/>
          </p:nvPr>
        </p:nvSpPr>
        <p:spPr/>
        <p:txBody>
          <a:bodyPr>
            <a:normAutofit/>
          </a:bodyPr>
          <a:lstStyle/>
          <a:p>
            <a:pPr marL="0" indent="0">
              <a:spcBef>
                <a:spcPts val="2200"/>
              </a:spcBef>
              <a:buNone/>
            </a:pPr>
            <a:r>
              <a:rPr lang="en-US" dirty="0"/>
              <a:t>When placebo effects and publication bias were controlled for, the overall effect size and true variance equaled </a:t>
            </a:r>
            <a:r>
              <a:rPr lang="en-US" b="1" dirty="0">
                <a:solidFill>
                  <a:schemeClr val="accent4"/>
                </a:solidFill>
              </a:rPr>
              <a:t>zero</a:t>
            </a:r>
            <a:r>
              <a:rPr lang="en-US" dirty="0"/>
              <a:t>. </a:t>
            </a:r>
            <a:endParaRPr lang="en-US" dirty="0" smtClean="0"/>
          </a:p>
          <a:p>
            <a:pPr marL="0" indent="0">
              <a:spcBef>
                <a:spcPts val="2200"/>
              </a:spcBef>
              <a:buNone/>
            </a:pPr>
            <a:r>
              <a:rPr lang="en-US" dirty="0" smtClean="0"/>
              <a:t>That </a:t>
            </a:r>
            <a:r>
              <a:rPr lang="en-US" dirty="0"/>
              <a:t>is, no impact on far-transfer measures was observed regardless of the type of population and cognitive-training program. The lack of generalization of skills acquired by training is thus an invariant of human cognition.</a:t>
            </a:r>
          </a:p>
        </p:txBody>
      </p:sp>
      <p:sp>
        <p:nvSpPr>
          <p:cNvPr id="4" name="Date Placeholder 3">
            <a:extLst>
              <a:ext uri="{FF2B5EF4-FFF2-40B4-BE49-F238E27FC236}">
                <a16:creationId xmlns:a16="http://schemas.microsoft.com/office/drawing/2014/main" id="{E8CD960F-D45C-4092-8795-010A7A1C5F74}"/>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722955C8-BFC4-4E47-A2E8-D641F37198B0}"/>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8B0ABB1F-1F9D-435A-8E9D-05BD5F4AD5BA}"/>
              </a:ext>
            </a:extLst>
          </p:cNvPr>
          <p:cNvSpPr>
            <a:spLocks noGrp="1"/>
          </p:cNvSpPr>
          <p:nvPr>
            <p:ph type="sldNum" sz="quarter" idx="12"/>
          </p:nvPr>
        </p:nvSpPr>
        <p:spPr/>
        <p:txBody>
          <a:bodyPr/>
          <a:lstStyle/>
          <a:p>
            <a:fld id="{4BE96267-9501-4B49-939F-F116B0669874}" type="slidenum">
              <a:rPr lang="en-US" smtClean="0"/>
              <a:t>60</a:t>
            </a:fld>
            <a:endParaRPr lang="en-US"/>
          </a:p>
        </p:txBody>
      </p:sp>
      <p:sp>
        <p:nvSpPr>
          <p:cNvPr id="8" name="Text Placeholder 7"/>
          <p:cNvSpPr>
            <a:spLocks noGrp="1"/>
          </p:cNvSpPr>
          <p:nvPr>
            <p:ph type="body" sz="quarter" idx="13"/>
          </p:nvPr>
        </p:nvSpPr>
        <p:spPr/>
        <p:txBody>
          <a:bodyPr/>
          <a:lstStyle/>
          <a:p>
            <a:endParaRPr lang="en-US"/>
          </a:p>
        </p:txBody>
      </p:sp>
      <p:sp>
        <p:nvSpPr>
          <p:cNvPr id="7" name="Rectangle 6">
            <a:extLst>
              <a:ext uri="{FF2B5EF4-FFF2-40B4-BE49-F238E27FC236}">
                <a16:creationId xmlns:a16="http://schemas.microsoft.com/office/drawing/2014/main" id="{FAF78504-3F39-4C42-BB29-D067500AF451}"/>
              </a:ext>
            </a:extLst>
          </p:cNvPr>
          <p:cNvSpPr/>
          <p:nvPr/>
        </p:nvSpPr>
        <p:spPr>
          <a:xfrm>
            <a:off x="5257800" y="5868902"/>
            <a:ext cx="6096000" cy="577081"/>
          </a:xfrm>
          <a:prstGeom prst="rect">
            <a:avLst/>
          </a:prstGeom>
        </p:spPr>
        <p:txBody>
          <a:bodyPr>
            <a:spAutoFit/>
          </a:bodyPr>
          <a:lstStyle/>
          <a:p>
            <a:r>
              <a:rPr lang="en-US" sz="1050" dirty="0"/>
              <a:t>Giovanni Sala, N. Deniz </a:t>
            </a:r>
            <a:r>
              <a:rPr lang="en-US" sz="1050" dirty="0" err="1"/>
              <a:t>Aksayli</a:t>
            </a:r>
            <a:r>
              <a:rPr lang="en-US" sz="1050" dirty="0"/>
              <a:t>, K. </a:t>
            </a:r>
            <a:r>
              <a:rPr lang="en-US" sz="1050" dirty="0" err="1"/>
              <a:t>Semir</a:t>
            </a:r>
            <a:r>
              <a:rPr lang="en-US" sz="1050" dirty="0"/>
              <a:t> </a:t>
            </a:r>
            <a:r>
              <a:rPr lang="en-US" sz="1050" dirty="0" err="1"/>
              <a:t>Tatlidil</a:t>
            </a:r>
            <a:r>
              <a:rPr lang="en-US" sz="1050" dirty="0"/>
              <a:t>, Tomoko Tatsumi, </a:t>
            </a:r>
            <a:r>
              <a:rPr lang="en-US" sz="1050" dirty="0" err="1"/>
              <a:t>Yasuyuki</a:t>
            </a:r>
            <a:r>
              <a:rPr lang="en-US" sz="1050" dirty="0"/>
              <a:t> </a:t>
            </a:r>
            <a:r>
              <a:rPr lang="en-US" sz="1050" dirty="0" err="1"/>
              <a:t>Gondo</a:t>
            </a:r>
            <a:r>
              <a:rPr lang="en-US" sz="1050" dirty="0"/>
              <a:t>, and Fernand </a:t>
            </a:r>
            <a:r>
              <a:rPr lang="en-US" sz="1050" dirty="0" err="1"/>
              <a:t>Gobet</a:t>
            </a:r>
            <a:r>
              <a:rPr lang="en-US" sz="1050" dirty="0"/>
              <a:t>. 2019. Near and Far Transfer in Cognitive Training: A Second-Order Meta-Analysis. </a:t>
            </a:r>
            <a:r>
              <a:rPr lang="en-US" sz="1050" i="1" dirty="0"/>
              <a:t>Collabra: Psychology</a:t>
            </a:r>
            <a:r>
              <a:rPr lang="en-US" sz="1050" dirty="0"/>
              <a:t> 5, 1: 18. https://doi.org/10.1525/collabra.203</a:t>
            </a:r>
          </a:p>
        </p:txBody>
      </p:sp>
    </p:spTree>
    <p:extLst>
      <p:ext uri="{BB962C8B-B14F-4D97-AF65-F5344CB8AC3E}">
        <p14:creationId xmlns:p14="http://schemas.microsoft.com/office/powerpoint/2010/main" val="30464896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79A3-E63B-4B9F-B970-D648449C9A45}"/>
              </a:ext>
            </a:extLst>
          </p:cNvPr>
          <p:cNvSpPr>
            <a:spLocks noGrp="1"/>
          </p:cNvSpPr>
          <p:nvPr>
            <p:ph type="title"/>
          </p:nvPr>
        </p:nvSpPr>
        <p:spPr/>
        <p:txBody>
          <a:bodyPr/>
          <a:lstStyle/>
          <a:p>
            <a:r>
              <a:rPr lang="en-US" dirty="0"/>
              <a:t>What about brain training?</a:t>
            </a:r>
          </a:p>
        </p:txBody>
      </p:sp>
      <p:sp>
        <p:nvSpPr>
          <p:cNvPr id="7" name="Content Placeholder 6">
            <a:extLst>
              <a:ext uri="{FF2B5EF4-FFF2-40B4-BE49-F238E27FC236}">
                <a16:creationId xmlns:a16="http://schemas.microsoft.com/office/drawing/2014/main" id="{931C9A6B-C770-452A-8217-A399B0E06F37}"/>
              </a:ext>
            </a:extLst>
          </p:cNvPr>
          <p:cNvSpPr>
            <a:spLocks noGrp="1"/>
          </p:cNvSpPr>
          <p:nvPr>
            <p:ph sz="half" idx="1"/>
          </p:nvPr>
        </p:nvSpPr>
        <p:spPr>
          <a:xfrm>
            <a:off x="838200" y="1825625"/>
            <a:ext cx="2743200" cy="4351338"/>
          </a:xfrm>
        </p:spPr>
        <p:txBody>
          <a:bodyPr>
            <a:normAutofit/>
          </a:bodyPr>
          <a:lstStyle/>
          <a:p>
            <a:pPr marL="0" indent="0">
              <a:buNone/>
            </a:pPr>
            <a:r>
              <a:rPr lang="en-US" sz="2000" dirty="0"/>
              <a:t>The idea that general cognitive ability or core cognitive mechanisms can be enhanced by engaging in cognitively demanding exercises</a:t>
            </a:r>
          </a:p>
          <a:p>
            <a:pPr marL="0" indent="0">
              <a:buNone/>
            </a:pPr>
            <a:r>
              <a:rPr lang="en-US" sz="2000" dirty="0"/>
              <a:t>Often focuses on:</a:t>
            </a:r>
          </a:p>
          <a:p>
            <a:pPr>
              <a:spcBef>
                <a:spcPts val="0"/>
              </a:spcBef>
            </a:pPr>
            <a:r>
              <a:rPr lang="en-US" sz="2000" dirty="0"/>
              <a:t>Working memory</a:t>
            </a:r>
          </a:p>
          <a:p>
            <a:pPr>
              <a:spcBef>
                <a:spcPts val="0"/>
              </a:spcBef>
            </a:pPr>
            <a:r>
              <a:rPr lang="en-US" sz="2000" dirty="0"/>
              <a:t>Inhibition</a:t>
            </a:r>
          </a:p>
          <a:p>
            <a:pPr>
              <a:spcBef>
                <a:spcPts val="0"/>
              </a:spcBef>
            </a:pPr>
            <a:r>
              <a:rPr lang="en-US" sz="2000" dirty="0"/>
              <a:t>Processing speed</a:t>
            </a:r>
          </a:p>
          <a:p>
            <a:endParaRPr lang="en-US" sz="2000" dirty="0"/>
          </a:p>
        </p:txBody>
      </p:sp>
      <p:sp>
        <p:nvSpPr>
          <p:cNvPr id="4" name="Date Placeholder 3">
            <a:extLst>
              <a:ext uri="{FF2B5EF4-FFF2-40B4-BE49-F238E27FC236}">
                <a16:creationId xmlns:a16="http://schemas.microsoft.com/office/drawing/2014/main" id="{C1365D34-D490-4B5A-BC18-C6D2DF8FBA0E}"/>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76350E8E-2F60-4686-9549-46A5C0C36DD0}"/>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3C7444FF-F49C-4A50-ACE7-E0DAF22922FE}"/>
              </a:ext>
            </a:extLst>
          </p:cNvPr>
          <p:cNvSpPr>
            <a:spLocks noGrp="1"/>
          </p:cNvSpPr>
          <p:nvPr>
            <p:ph type="sldNum" sz="quarter" idx="12"/>
          </p:nvPr>
        </p:nvSpPr>
        <p:spPr/>
        <p:txBody>
          <a:bodyPr/>
          <a:lstStyle/>
          <a:p>
            <a:fld id="{4BE96267-9501-4B49-939F-F116B0669874}" type="slidenum">
              <a:rPr lang="en-US" smtClean="0"/>
              <a:t>61</a:t>
            </a:fld>
            <a:endParaRPr lang="en-US"/>
          </a:p>
        </p:txBody>
      </p:sp>
      <p:pic>
        <p:nvPicPr>
          <p:cNvPr id="10" name="Picture 2" descr="Image result for brain training">
            <a:extLst>
              <a:ext uri="{FF2B5EF4-FFF2-40B4-BE49-F238E27FC236}">
                <a16:creationId xmlns:a16="http://schemas.microsoft.com/office/drawing/2014/main" id="{FD10A177-A9BD-4F4B-BC02-965A22EE5BA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038600" y="2172494"/>
            <a:ext cx="73152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8789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79A3-E63B-4B9F-B970-D648449C9A45}"/>
              </a:ext>
            </a:extLst>
          </p:cNvPr>
          <p:cNvSpPr>
            <a:spLocks noGrp="1"/>
          </p:cNvSpPr>
          <p:nvPr>
            <p:ph type="title"/>
          </p:nvPr>
        </p:nvSpPr>
        <p:spPr/>
        <p:txBody>
          <a:bodyPr/>
          <a:lstStyle/>
          <a:p>
            <a:r>
              <a:rPr lang="en-US" dirty="0"/>
              <a:t>What about brain training?</a:t>
            </a:r>
          </a:p>
        </p:txBody>
      </p:sp>
      <p:sp>
        <p:nvSpPr>
          <p:cNvPr id="7" name="Content Placeholder 6">
            <a:extLst>
              <a:ext uri="{FF2B5EF4-FFF2-40B4-BE49-F238E27FC236}">
                <a16:creationId xmlns:a16="http://schemas.microsoft.com/office/drawing/2014/main" id="{931C9A6B-C770-452A-8217-A399B0E06F37}"/>
              </a:ext>
            </a:extLst>
          </p:cNvPr>
          <p:cNvSpPr>
            <a:spLocks noGrp="1"/>
          </p:cNvSpPr>
          <p:nvPr>
            <p:ph sz="half" idx="1"/>
          </p:nvPr>
        </p:nvSpPr>
        <p:spPr>
          <a:xfrm>
            <a:off x="838200" y="1825625"/>
            <a:ext cx="2743200" cy="4351338"/>
          </a:xfrm>
        </p:spPr>
        <p:txBody>
          <a:bodyPr>
            <a:normAutofit/>
          </a:bodyPr>
          <a:lstStyle/>
          <a:p>
            <a:pPr marL="0" indent="0">
              <a:buNone/>
            </a:pPr>
            <a:r>
              <a:rPr lang="en-US" sz="2000" dirty="0"/>
              <a:t>The idea that general cognitive ability or core cognitive mechanisms can be enhanced by engaging in cognitively demanding exercises</a:t>
            </a:r>
          </a:p>
          <a:p>
            <a:pPr marL="0" indent="0">
              <a:buNone/>
            </a:pPr>
            <a:r>
              <a:rPr lang="en-US" sz="2000" dirty="0"/>
              <a:t>Often focuses on:</a:t>
            </a:r>
          </a:p>
          <a:p>
            <a:pPr>
              <a:spcBef>
                <a:spcPts val="0"/>
              </a:spcBef>
            </a:pPr>
            <a:r>
              <a:rPr lang="en-US" sz="2000" dirty="0"/>
              <a:t>Working memory</a:t>
            </a:r>
          </a:p>
          <a:p>
            <a:pPr>
              <a:spcBef>
                <a:spcPts val="0"/>
              </a:spcBef>
            </a:pPr>
            <a:r>
              <a:rPr lang="en-US" sz="2000" dirty="0"/>
              <a:t>Inhibition</a:t>
            </a:r>
          </a:p>
          <a:p>
            <a:pPr>
              <a:spcBef>
                <a:spcPts val="0"/>
              </a:spcBef>
            </a:pPr>
            <a:r>
              <a:rPr lang="en-US" sz="2000" dirty="0"/>
              <a:t>Processing speed</a:t>
            </a:r>
          </a:p>
          <a:p>
            <a:endParaRPr lang="en-US" sz="2000" dirty="0"/>
          </a:p>
        </p:txBody>
      </p:sp>
      <p:sp>
        <p:nvSpPr>
          <p:cNvPr id="4" name="Date Placeholder 3">
            <a:extLst>
              <a:ext uri="{FF2B5EF4-FFF2-40B4-BE49-F238E27FC236}">
                <a16:creationId xmlns:a16="http://schemas.microsoft.com/office/drawing/2014/main" id="{C1365D34-D490-4B5A-BC18-C6D2DF8FBA0E}"/>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76350E8E-2F60-4686-9549-46A5C0C36DD0}"/>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3C7444FF-F49C-4A50-ACE7-E0DAF22922FE}"/>
              </a:ext>
            </a:extLst>
          </p:cNvPr>
          <p:cNvSpPr>
            <a:spLocks noGrp="1"/>
          </p:cNvSpPr>
          <p:nvPr>
            <p:ph type="sldNum" sz="quarter" idx="12"/>
          </p:nvPr>
        </p:nvSpPr>
        <p:spPr/>
        <p:txBody>
          <a:bodyPr/>
          <a:lstStyle/>
          <a:p>
            <a:fld id="{4BE96267-9501-4B49-939F-F116B0669874}" type="slidenum">
              <a:rPr lang="en-US" smtClean="0"/>
              <a:t>62</a:t>
            </a:fld>
            <a:endParaRPr lang="en-US"/>
          </a:p>
        </p:txBody>
      </p:sp>
      <p:pic>
        <p:nvPicPr>
          <p:cNvPr id="10" name="Picture 2" descr="Image result for brain training">
            <a:extLst>
              <a:ext uri="{FF2B5EF4-FFF2-40B4-BE49-F238E27FC236}">
                <a16:creationId xmlns:a16="http://schemas.microsoft.com/office/drawing/2014/main" id="{FD10A177-A9BD-4F4B-BC02-965A22EE5BA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038600" y="2172494"/>
            <a:ext cx="73152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john locke">
            <a:extLst>
              <a:ext uri="{FF2B5EF4-FFF2-40B4-BE49-F238E27FC236}">
                <a16:creationId xmlns:a16="http://schemas.microsoft.com/office/drawing/2014/main" id="{E82C1174-1FF5-492B-9EAC-2699CE7F9F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386866">
            <a:off x="8929499" y="2917717"/>
            <a:ext cx="1864218" cy="21671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BC7956-7C34-44AB-9658-5F04901F7BA0}"/>
              </a:ext>
            </a:extLst>
          </p:cNvPr>
          <p:cNvSpPr txBox="1"/>
          <p:nvPr/>
        </p:nvSpPr>
        <p:spPr>
          <a:xfrm rot="20246508">
            <a:off x="5922292" y="2344307"/>
            <a:ext cx="2077106" cy="461665"/>
          </a:xfrm>
          <a:prstGeom prst="rect">
            <a:avLst/>
          </a:prstGeom>
          <a:noFill/>
        </p:spPr>
        <p:txBody>
          <a:bodyPr wrap="square" rtlCol="0">
            <a:spAutoFit/>
          </a:bodyPr>
          <a:lstStyle/>
          <a:p>
            <a:pPr algn="ctr"/>
            <a:r>
              <a:rPr lang="en-US" sz="2400" b="1" dirty="0">
                <a:solidFill>
                  <a:schemeClr val="accent4"/>
                </a:solidFill>
              </a:rPr>
              <a:t>John Locke’s</a:t>
            </a:r>
          </a:p>
        </p:txBody>
      </p:sp>
      <p:sp>
        <p:nvSpPr>
          <p:cNvPr id="11" name="TextBox 10">
            <a:extLst>
              <a:ext uri="{FF2B5EF4-FFF2-40B4-BE49-F238E27FC236}">
                <a16:creationId xmlns:a16="http://schemas.microsoft.com/office/drawing/2014/main" id="{0253CFD1-8FB7-431A-A8CA-63ABC3AB8C74}"/>
              </a:ext>
            </a:extLst>
          </p:cNvPr>
          <p:cNvSpPr txBox="1"/>
          <p:nvPr/>
        </p:nvSpPr>
        <p:spPr>
          <a:xfrm>
            <a:off x="4375300" y="3387094"/>
            <a:ext cx="3778100" cy="1200329"/>
          </a:xfrm>
          <a:prstGeom prst="rect">
            <a:avLst/>
          </a:prstGeom>
          <a:solidFill>
            <a:srgbClr val="BCD2E7"/>
          </a:solidFill>
        </p:spPr>
        <p:txBody>
          <a:bodyPr wrap="square" rtlCol="0">
            <a:spAutoFit/>
          </a:bodyPr>
          <a:lstStyle/>
          <a:p>
            <a:pPr algn="ctr"/>
            <a:r>
              <a:rPr lang="en-US" sz="3600" b="1" dirty="0">
                <a:solidFill>
                  <a:schemeClr val="accent4"/>
                </a:solidFill>
                <a:latin typeface="Times New Roman" panose="02020603050405020304" pitchFamily="18" charset="0"/>
                <a:cs typeface="Times New Roman" panose="02020603050405020304" pitchFamily="18" charset="0"/>
              </a:rPr>
              <a:t>Doctrine of Formal Discipline</a:t>
            </a:r>
          </a:p>
        </p:txBody>
      </p:sp>
      <p:cxnSp>
        <p:nvCxnSpPr>
          <p:cNvPr id="12" name="Straight Connector 11">
            <a:extLst>
              <a:ext uri="{FF2B5EF4-FFF2-40B4-BE49-F238E27FC236}">
                <a16:creationId xmlns:a16="http://schemas.microsoft.com/office/drawing/2014/main" id="{86CA0F21-531C-4599-8D7B-7AC44CD61377}"/>
              </a:ext>
            </a:extLst>
          </p:cNvPr>
          <p:cNvCxnSpPr>
            <a:cxnSpLocks/>
          </p:cNvCxnSpPr>
          <p:nvPr/>
        </p:nvCxnSpPr>
        <p:spPr>
          <a:xfrm>
            <a:off x="5562600" y="3145693"/>
            <a:ext cx="1693985"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7255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Summary</a:t>
            </a:r>
            <a:endParaRPr lang="en-US" dirty="0"/>
          </a:p>
        </p:txBody>
      </p:sp>
      <p:sp>
        <p:nvSpPr>
          <p:cNvPr id="866307" name="Rectangle 3"/>
          <p:cNvSpPr>
            <a:spLocks noGrp="1" noChangeArrowheads="1"/>
          </p:cNvSpPr>
          <p:nvPr>
            <p:ph idx="1"/>
          </p:nvPr>
        </p:nvSpPr>
        <p:spPr/>
        <p:txBody>
          <a:bodyPr>
            <a:normAutofit fontScale="92500" lnSpcReduction="10000"/>
          </a:bodyPr>
          <a:lstStyle/>
          <a:p>
            <a:pPr marL="0" indent="0">
              <a:buNone/>
            </a:pPr>
            <a:r>
              <a:rPr lang="en-US" dirty="0"/>
              <a:t>Out-of-game transfer of learning is key to effective educational games</a:t>
            </a:r>
          </a:p>
          <a:p>
            <a:pPr marL="0" indent="0">
              <a:buNone/>
            </a:pPr>
            <a:r>
              <a:rPr lang="en-US" dirty="0"/>
              <a:t>Transfer depends on how students </a:t>
            </a:r>
            <a:r>
              <a:rPr lang="en-US" i="1" dirty="0"/>
              <a:t>encode</a:t>
            </a:r>
            <a:r>
              <a:rPr lang="en-US" dirty="0"/>
              <a:t> instructional tasks &amp; target tasks</a:t>
            </a:r>
          </a:p>
          <a:p>
            <a:pPr lvl="1"/>
            <a:r>
              <a:rPr lang="en-US" dirty="0"/>
              <a:t>To design for transfer, need to help students arrive at a general encoding</a:t>
            </a:r>
          </a:p>
          <a:p>
            <a:pPr lvl="1"/>
            <a:r>
              <a:rPr lang="en-US" dirty="0"/>
              <a:t>Learning principles are helpful, especially those dealing with sense-making and induction/refinement </a:t>
            </a:r>
          </a:p>
          <a:p>
            <a:pPr marL="0" indent="0">
              <a:buNone/>
            </a:pPr>
            <a:r>
              <a:rPr lang="en-US" dirty="0"/>
              <a:t>General transfer </a:t>
            </a:r>
            <a:r>
              <a:rPr lang="en-US" i="1" dirty="0"/>
              <a:t>does not</a:t>
            </a:r>
            <a:r>
              <a:rPr lang="en-US" dirty="0"/>
              <a:t> occur</a:t>
            </a:r>
          </a:p>
          <a:p>
            <a:pPr lvl="1"/>
            <a:r>
              <a:rPr lang="en-US" dirty="0"/>
              <a:t>People must learn </a:t>
            </a:r>
            <a:r>
              <a:rPr lang="ja-JP" altLang="en-US" dirty="0"/>
              <a:t>“</a:t>
            </a:r>
            <a:r>
              <a:rPr lang="en-US" dirty="0"/>
              <a:t>details</a:t>
            </a:r>
            <a:r>
              <a:rPr lang="ja-JP" altLang="en-US" dirty="0"/>
              <a:t>”</a:t>
            </a:r>
            <a:r>
              <a:rPr lang="en-US" dirty="0"/>
              <a:t> of a domain</a:t>
            </a:r>
          </a:p>
          <a:p>
            <a:pPr marL="0" indent="0">
              <a:buNone/>
            </a:pPr>
            <a:r>
              <a:rPr lang="en-US" dirty="0"/>
              <a:t>But transfer can prepare for future learning</a:t>
            </a:r>
          </a:p>
          <a:p>
            <a:pPr lvl="1"/>
            <a:r>
              <a:rPr lang="en-US" dirty="0"/>
              <a:t>Does not need to be a direct application of existing skills to new contexts, can look to impact how people approach problems</a:t>
            </a:r>
          </a:p>
        </p:txBody>
      </p:sp>
      <p:sp>
        <p:nvSpPr>
          <p:cNvPr id="2" name="Date Placeholder 1">
            <a:extLst>
              <a:ext uri="{FF2B5EF4-FFF2-40B4-BE49-F238E27FC236}">
                <a16:creationId xmlns:a16="http://schemas.microsoft.com/office/drawing/2014/main" id="{D2FB0382-AD73-4307-9F69-54B994221E30}"/>
              </a:ext>
            </a:extLst>
          </p:cNvPr>
          <p:cNvSpPr>
            <a:spLocks noGrp="1"/>
          </p:cNvSpPr>
          <p:nvPr>
            <p:ph type="dt" sz="half" idx="10"/>
          </p:nvPr>
        </p:nvSpPr>
        <p:spPr/>
        <p:txBody>
          <a:bodyPr/>
          <a:lstStyle/>
          <a:p>
            <a:r>
              <a:rPr lang="en-US"/>
              <a:t>2020-02-20</a:t>
            </a:r>
          </a:p>
        </p:txBody>
      </p:sp>
      <p:sp>
        <p:nvSpPr>
          <p:cNvPr id="3" name="Footer Placeholder 2">
            <a:extLst>
              <a:ext uri="{FF2B5EF4-FFF2-40B4-BE49-F238E27FC236}">
                <a16:creationId xmlns:a16="http://schemas.microsoft.com/office/drawing/2014/main" id="{ABB212D6-E363-4035-BBCB-91E8B76A121A}"/>
              </a:ext>
            </a:extLst>
          </p:cNvPr>
          <p:cNvSpPr>
            <a:spLocks noGrp="1"/>
          </p:cNvSpPr>
          <p:nvPr>
            <p:ph type="ftr" sz="quarter" idx="11"/>
          </p:nvPr>
        </p:nvSpPr>
        <p:spPr/>
        <p:txBody>
          <a:bodyPr/>
          <a:lstStyle/>
          <a:p>
            <a:r>
              <a:rPr lang="en-US"/>
              <a:t>05-418/818 | Spring 2020 | Design of Educational Games</a:t>
            </a:r>
          </a:p>
        </p:txBody>
      </p:sp>
      <p:sp>
        <p:nvSpPr>
          <p:cNvPr id="4" name="Slide Number Placeholder 3">
            <a:extLst>
              <a:ext uri="{FF2B5EF4-FFF2-40B4-BE49-F238E27FC236}">
                <a16:creationId xmlns:a16="http://schemas.microsoft.com/office/drawing/2014/main" id="{2CDA5AE8-8A88-4A35-8296-1DBC51D37BEA}"/>
              </a:ext>
            </a:extLst>
          </p:cNvPr>
          <p:cNvSpPr>
            <a:spLocks noGrp="1"/>
          </p:cNvSpPr>
          <p:nvPr>
            <p:ph type="sldNum" sz="quarter" idx="12"/>
          </p:nvPr>
        </p:nvSpPr>
        <p:spPr/>
        <p:txBody>
          <a:bodyPr/>
          <a:lstStyle/>
          <a:p>
            <a:fld id="{4BE96267-9501-4B49-939F-F116B0669874}" type="slidenum">
              <a:rPr lang="en-US" smtClean="0"/>
              <a:t>63</a:t>
            </a:fld>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7377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6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663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663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663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663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6630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6630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8663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0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7870-5C6B-4908-86E3-90C748BD75B8}"/>
              </a:ext>
            </a:extLst>
          </p:cNvPr>
          <p:cNvSpPr>
            <a:spLocks noGrp="1"/>
          </p:cNvSpPr>
          <p:nvPr>
            <p:ph type="title"/>
          </p:nvPr>
        </p:nvSpPr>
        <p:spPr/>
        <p:txBody>
          <a:bodyPr/>
          <a:lstStyle/>
          <a:p>
            <a:r>
              <a:rPr lang="en-US" dirty="0"/>
              <a:t>For next time</a:t>
            </a:r>
          </a:p>
        </p:txBody>
      </p:sp>
      <p:sp>
        <p:nvSpPr>
          <p:cNvPr id="3" name="Content Placeholder 2">
            <a:extLst>
              <a:ext uri="{FF2B5EF4-FFF2-40B4-BE49-F238E27FC236}">
                <a16:creationId xmlns:a16="http://schemas.microsoft.com/office/drawing/2014/main" id="{2DFA51F6-58C5-425D-AB8D-5B522CD75A42}"/>
              </a:ext>
            </a:extLst>
          </p:cNvPr>
          <p:cNvSpPr>
            <a:spLocks noGrp="1"/>
          </p:cNvSpPr>
          <p:nvPr>
            <p:ph idx="1"/>
          </p:nvPr>
        </p:nvSpPr>
        <p:spPr/>
        <p:txBody>
          <a:bodyPr>
            <a:normAutofit/>
          </a:bodyPr>
          <a:lstStyle/>
          <a:p>
            <a:pPr marL="514350" indent="-514350">
              <a:buFont typeface="+mj-lt"/>
              <a:buAutoNum type="arabicPeriod"/>
            </a:pPr>
            <a:r>
              <a:rPr lang="en-US" dirty="0" smtClean="0"/>
              <a:t>Remember:</a:t>
            </a:r>
          </a:p>
          <a:p>
            <a:pPr marL="971550" lvl="1" indent="-514350">
              <a:buFont typeface="+mj-lt"/>
              <a:buAutoNum type="arabicPeriod"/>
            </a:pPr>
            <a:r>
              <a:rPr lang="en-US" dirty="0" smtClean="0"/>
              <a:t>Crit Post 2 is DUE next Tuesday</a:t>
            </a:r>
          </a:p>
          <a:p>
            <a:pPr marL="971550" lvl="1" indent="-514350">
              <a:buFont typeface="+mj-lt"/>
              <a:buAutoNum type="arabicPeriod"/>
            </a:pPr>
            <a:r>
              <a:rPr lang="en-US" dirty="0" smtClean="0"/>
              <a:t>Assignment 1B is DUE next Thursday</a:t>
            </a:r>
          </a:p>
          <a:p>
            <a:pPr marL="514350" indent="-514350">
              <a:buFont typeface="+mj-lt"/>
              <a:buAutoNum type="arabicPeriod"/>
            </a:pPr>
            <a:r>
              <a:rPr lang="en-US" dirty="0" smtClean="0"/>
              <a:t>RWPs for next week will go up soon</a:t>
            </a:r>
          </a:p>
          <a:p>
            <a:pPr marL="514350" indent="-514350">
              <a:buFont typeface="+mj-lt"/>
              <a:buAutoNum type="arabicPeriod"/>
            </a:pPr>
            <a:r>
              <a:rPr lang="en-US" dirty="0" smtClean="0"/>
              <a:t>If </a:t>
            </a:r>
            <a:r>
              <a:rPr lang="en-US" dirty="0" smtClean="0"/>
              <a:t>you have any feedback about how live sessions are going please let me know: </a:t>
            </a:r>
            <a:r>
              <a:rPr lang="en-US" dirty="0" smtClean="0">
                <a:hlinkClick r:id="rId2"/>
              </a:rPr>
              <a:t>https://edugames.design/feedback</a:t>
            </a:r>
            <a:r>
              <a:rPr lang="en-US" dirty="0" smtClean="0"/>
              <a:t> </a:t>
            </a:r>
            <a:endParaRPr lang="en-US" dirty="0"/>
          </a:p>
        </p:txBody>
      </p:sp>
      <p:sp>
        <p:nvSpPr>
          <p:cNvPr id="4" name="Date Placeholder 3">
            <a:extLst>
              <a:ext uri="{FF2B5EF4-FFF2-40B4-BE49-F238E27FC236}">
                <a16:creationId xmlns:a16="http://schemas.microsoft.com/office/drawing/2014/main" id="{E9B868A9-0E80-47EA-9A9D-445FF63189DB}"/>
              </a:ext>
            </a:extLst>
          </p:cNvPr>
          <p:cNvSpPr>
            <a:spLocks noGrp="1"/>
          </p:cNvSpPr>
          <p:nvPr>
            <p:ph type="dt" sz="half" idx="10"/>
          </p:nvPr>
        </p:nvSpPr>
        <p:spPr/>
        <p:txBody>
          <a:bodyPr/>
          <a:lstStyle/>
          <a:p>
            <a:r>
              <a:rPr lang="en-US" smtClean="0"/>
              <a:t>2020-02-18</a:t>
            </a:r>
            <a:endParaRPr lang="en-US"/>
          </a:p>
        </p:txBody>
      </p:sp>
      <p:sp>
        <p:nvSpPr>
          <p:cNvPr id="7" name="Footer Placeholder 6"/>
          <p:cNvSpPr>
            <a:spLocks noGrp="1"/>
          </p:cNvSpPr>
          <p:nvPr>
            <p:ph type="ftr" sz="quarter" idx="11"/>
          </p:nvPr>
        </p:nvSpPr>
        <p:spPr/>
        <p:txBody>
          <a:bodyPr/>
          <a:lstStyle/>
          <a:p>
            <a:r>
              <a:rPr lang="en-US" smtClean="0"/>
              <a:t>05-418/818 | Spring 2021 | Design of Educational Games</a:t>
            </a:r>
            <a:endParaRPr lang="en-US"/>
          </a:p>
        </p:txBody>
      </p:sp>
      <p:sp>
        <p:nvSpPr>
          <p:cNvPr id="8" name="Slide Number Placeholder 7"/>
          <p:cNvSpPr>
            <a:spLocks noGrp="1"/>
          </p:cNvSpPr>
          <p:nvPr>
            <p:ph type="sldNum" sz="quarter" idx="12"/>
          </p:nvPr>
        </p:nvSpPr>
        <p:spPr/>
        <p:txBody>
          <a:bodyPr/>
          <a:lstStyle/>
          <a:p>
            <a:fld id="{4BE96267-9501-4B49-939F-F116B0669874}" type="slidenum">
              <a:rPr lang="en-US" smtClean="0"/>
              <a:t>64</a:t>
            </a:fld>
            <a:endParaRPr lang="en-US"/>
          </a:p>
        </p:txBody>
      </p:sp>
    </p:spTree>
    <p:extLst>
      <p:ext uri="{BB962C8B-B14F-4D97-AF65-F5344CB8AC3E}">
        <p14:creationId xmlns:p14="http://schemas.microsoft.com/office/powerpoint/2010/main" val="421294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6F89D9-86D6-41D6-ADC5-5718D6AAB703}"/>
              </a:ext>
            </a:extLst>
          </p:cNvPr>
          <p:cNvSpPr>
            <a:spLocks noGrp="1"/>
          </p:cNvSpPr>
          <p:nvPr>
            <p:ph type="dt" sz="half" idx="10"/>
          </p:nvPr>
        </p:nvSpPr>
        <p:spPr/>
        <p:txBody>
          <a:bodyPr/>
          <a:lstStyle/>
          <a:p>
            <a:r>
              <a:rPr lang="en-US" smtClean="0"/>
              <a:t>2020-02-18</a:t>
            </a:r>
            <a:endParaRPr lang="en-US"/>
          </a:p>
        </p:txBody>
      </p:sp>
      <p:pic>
        <p:nvPicPr>
          <p:cNvPr id="9" name="Content Placeholder 8">
            <a:extLst>
              <a:ext uri="{FF2B5EF4-FFF2-40B4-BE49-F238E27FC236}">
                <a16:creationId xmlns:a16="http://schemas.microsoft.com/office/drawing/2014/main" id="{62A9AF6E-A98F-428A-9D1F-029C2DEDD782}"/>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36511" y="0"/>
            <a:ext cx="10718978" cy="6858000"/>
          </a:xfrm>
        </p:spPr>
      </p:pic>
      <p:sp>
        <p:nvSpPr>
          <p:cNvPr id="2" name="Footer Placeholder 1"/>
          <p:cNvSpPr>
            <a:spLocks noGrp="1"/>
          </p:cNvSpPr>
          <p:nvPr>
            <p:ph type="ftr" sz="quarter" idx="11"/>
          </p:nvPr>
        </p:nvSpPr>
        <p:spPr/>
        <p:txBody>
          <a:bodyPr/>
          <a:lstStyle/>
          <a:p>
            <a:r>
              <a:rPr lang="en-US" smtClean="0"/>
              <a:t>05-418/818 | Spring 2021 | Design of Educational Games</a:t>
            </a:r>
            <a:endParaRPr lang="en-US"/>
          </a:p>
        </p:txBody>
      </p:sp>
      <p:sp>
        <p:nvSpPr>
          <p:cNvPr id="3" name="Slide Number Placeholder 2"/>
          <p:cNvSpPr>
            <a:spLocks noGrp="1"/>
          </p:cNvSpPr>
          <p:nvPr>
            <p:ph type="sldNum" sz="quarter" idx="12"/>
          </p:nvPr>
        </p:nvSpPr>
        <p:spPr/>
        <p:txBody>
          <a:bodyPr/>
          <a:lstStyle/>
          <a:p>
            <a:fld id="{4BE96267-9501-4B49-939F-F116B0669874}" type="slidenum">
              <a:rPr lang="en-US" smtClean="0"/>
              <a:t>65</a:t>
            </a:fld>
            <a:endParaRPr lang="en-US"/>
          </a:p>
        </p:txBody>
      </p:sp>
    </p:spTree>
    <p:extLst>
      <p:ext uri="{BB962C8B-B14F-4D97-AF65-F5344CB8AC3E}">
        <p14:creationId xmlns:p14="http://schemas.microsoft.com/office/powerpoint/2010/main" val="1065035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3F976A6-8163-4B0B-963C-76BE9FC39734}"/>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AE2797F6-24A8-46D2-9571-8B42B56CEE3F}"/>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FC36495A-D384-4C02-8E00-1827BCBA5CC2}"/>
              </a:ext>
            </a:extLst>
          </p:cNvPr>
          <p:cNvSpPr>
            <a:spLocks noGrp="1"/>
          </p:cNvSpPr>
          <p:nvPr>
            <p:ph type="sldNum" sz="quarter" idx="12"/>
          </p:nvPr>
        </p:nvSpPr>
        <p:spPr/>
        <p:txBody>
          <a:bodyPr/>
          <a:lstStyle/>
          <a:p>
            <a:fld id="{4BE96267-9501-4B49-939F-F116B0669874}" type="slidenum">
              <a:rPr lang="en-US" smtClean="0"/>
              <a:t>7</a:t>
            </a:fld>
            <a:endParaRPr lang="en-US"/>
          </a:p>
        </p:txBody>
      </p:sp>
      <mc:AlternateContent xmlns:mc="http://schemas.openxmlformats.org/markup-compatibility/2006">
        <mc:Choice xmlns:cx1="http://schemas.microsoft.com/office/drawing/2015/9/8/chartex" Requires="cx1">
          <p:graphicFrame>
            <p:nvGraphicFramePr>
              <p:cNvPr id="9" name="Chart 8"/>
              <p:cNvGraphicFramePr/>
              <p:nvPr>
                <p:extLst>
                  <p:ext uri="{D42A27DB-BD31-4B8C-83A1-F6EECF244321}">
                    <p14:modId xmlns:p14="http://schemas.microsoft.com/office/powerpoint/2010/main" val="3031406980"/>
                  </p:ext>
                </p:extLst>
              </p:nvPr>
            </p:nvGraphicFramePr>
            <p:xfrm>
              <a:off x="995394" y="448525"/>
              <a:ext cx="10201212" cy="5960950"/>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9" name="Chart 8"/>
              <p:cNvPicPr>
                <a:picLocks noGrp="1" noRot="1" noChangeAspect="1" noMove="1" noResize="1" noEditPoints="1" noAdjustHandles="1" noChangeArrowheads="1" noChangeShapeType="1"/>
              </p:cNvPicPr>
              <p:nvPr/>
            </p:nvPicPr>
            <p:blipFill>
              <a:blip r:embed="rId3"/>
              <a:stretch>
                <a:fillRect/>
              </a:stretch>
            </p:blipFill>
            <p:spPr>
              <a:xfrm>
                <a:off x="995394" y="448525"/>
                <a:ext cx="10201212" cy="5960950"/>
              </a:xfrm>
              <a:prstGeom prst="rect">
                <a:avLst/>
              </a:prstGeom>
            </p:spPr>
          </p:pic>
        </mc:Fallback>
      </mc:AlternateContent>
    </p:spTree>
    <p:extLst>
      <p:ext uri="{BB962C8B-B14F-4D97-AF65-F5344CB8AC3E}">
        <p14:creationId xmlns:p14="http://schemas.microsoft.com/office/powerpoint/2010/main" val="713257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4DAE-6EB9-4771-AAE1-1B1EE8878B0B}"/>
              </a:ext>
            </a:extLst>
          </p:cNvPr>
          <p:cNvSpPr>
            <a:spLocks noGrp="1"/>
          </p:cNvSpPr>
          <p:nvPr>
            <p:ph type="title"/>
          </p:nvPr>
        </p:nvSpPr>
        <p:spPr/>
        <p:txBody>
          <a:bodyPr>
            <a:normAutofit/>
          </a:bodyPr>
          <a:lstStyle/>
          <a:p>
            <a:r>
              <a:rPr lang="en-US" sz="4000" dirty="0"/>
              <a:t>Scoring Levels</a:t>
            </a:r>
          </a:p>
        </p:txBody>
      </p:sp>
      <p:sp>
        <p:nvSpPr>
          <p:cNvPr id="4" name="Date Placeholder 3">
            <a:extLst>
              <a:ext uri="{FF2B5EF4-FFF2-40B4-BE49-F238E27FC236}">
                <a16:creationId xmlns:a16="http://schemas.microsoft.com/office/drawing/2014/main" id="{627803DD-959B-4AFA-AEFE-2760F1239A1A}"/>
              </a:ext>
            </a:extLst>
          </p:cNvPr>
          <p:cNvSpPr>
            <a:spLocks noGrp="1"/>
          </p:cNvSpPr>
          <p:nvPr>
            <p:ph type="dt" sz="half" idx="10"/>
          </p:nvPr>
        </p:nvSpPr>
        <p:spPr/>
        <p:txBody>
          <a:bodyPr/>
          <a:lstStyle/>
          <a:p>
            <a:r>
              <a:rPr lang="en-US"/>
              <a:t>2020-02-20</a:t>
            </a:r>
            <a:endParaRPr lang="en-US" dirty="0"/>
          </a:p>
        </p:txBody>
      </p:sp>
      <p:sp>
        <p:nvSpPr>
          <p:cNvPr id="5" name="Footer Placeholder 4">
            <a:extLst>
              <a:ext uri="{FF2B5EF4-FFF2-40B4-BE49-F238E27FC236}">
                <a16:creationId xmlns:a16="http://schemas.microsoft.com/office/drawing/2014/main" id="{346C8602-C980-4AA8-9C65-576E75777B78}"/>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58BF8F4F-CEB9-48D3-B34E-3AD760D63FE1}"/>
              </a:ext>
            </a:extLst>
          </p:cNvPr>
          <p:cNvSpPr>
            <a:spLocks noGrp="1"/>
          </p:cNvSpPr>
          <p:nvPr>
            <p:ph type="sldNum" sz="quarter" idx="12"/>
          </p:nvPr>
        </p:nvSpPr>
        <p:spPr/>
        <p:txBody>
          <a:bodyPr/>
          <a:lstStyle/>
          <a:p>
            <a:fld id="{4BE96267-9501-4B49-939F-F116B0669874}" type="slidenum">
              <a:rPr lang="en-US" smtClean="0"/>
              <a:t>8</a:t>
            </a:fld>
            <a:endParaRPr lang="en-US"/>
          </a:p>
        </p:txBody>
      </p:sp>
      <p:graphicFrame>
        <p:nvGraphicFramePr>
          <p:cNvPr id="7" name="Table 6">
            <a:extLst>
              <a:ext uri="{FF2B5EF4-FFF2-40B4-BE49-F238E27FC236}">
                <a16:creationId xmlns:a16="http://schemas.microsoft.com/office/drawing/2014/main" id="{07F50E9E-9A33-4F4A-9232-5E3B395DA481}"/>
              </a:ext>
            </a:extLst>
          </p:cNvPr>
          <p:cNvGraphicFramePr>
            <a:graphicFrameLocks noGrp="1"/>
          </p:cNvGraphicFramePr>
          <p:nvPr>
            <p:extLst>
              <p:ext uri="{D42A27DB-BD31-4B8C-83A1-F6EECF244321}">
                <p14:modId xmlns:p14="http://schemas.microsoft.com/office/powerpoint/2010/main" val="1885122834"/>
              </p:ext>
            </p:extLst>
          </p:nvPr>
        </p:nvGraphicFramePr>
        <p:xfrm>
          <a:off x="838200" y="1863462"/>
          <a:ext cx="10515599" cy="3947160"/>
        </p:xfrm>
        <a:graphic>
          <a:graphicData uri="http://schemas.openxmlformats.org/drawingml/2006/table">
            <a:tbl>
              <a:tblPr firstRow="1" bandRow="1">
                <a:tableStyleId>{5C22544A-7EE6-4342-B048-85BDC9FD1C3A}</a:tableStyleId>
              </a:tblPr>
              <a:tblGrid>
                <a:gridCol w="912962">
                  <a:extLst>
                    <a:ext uri="{9D8B030D-6E8A-4147-A177-3AD203B41FA5}">
                      <a16:colId xmlns:a16="http://schemas.microsoft.com/office/drawing/2014/main" val="3077820591"/>
                    </a:ext>
                  </a:extLst>
                </a:gridCol>
                <a:gridCol w="2493034">
                  <a:extLst>
                    <a:ext uri="{9D8B030D-6E8A-4147-A177-3AD203B41FA5}">
                      <a16:colId xmlns:a16="http://schemas.microsoft.com/office/drawing/2014/main" val="2392695750"/>
                    </a:ext>
                  </a:extLst>
                </a:gridCol>
                <a:gridCol w="7109603">
                  <a:extLst>
                    <a:ext uri="{9D8B030D-6E8A-4147-A177-3AD203B41FA5}">
                      <a16:colId xmlns:a16="http://schemas.microsoft.com/office/drawing/2014/main" val="351865925"/>
                    </a:ext>
                  </a:extLst>
                </a:gridCol>
              </a:tblGrid>
              <a:tr h="370840">
                <a:tc>
                  <a:txBody>
                    <a:bodyPr/>
                    <a:lstStyle/>
                    <a:p>
                      <a:r>
                        <a:rPr lang="en-US" dirty="0"/>
                        <a:t>Points</a:t>
                      </a:r>
                    </a:p>
                  </a:txBody>
                  <a:tcPr/>
                </a:tc>
                <a:tc>
                  <a:txBody>
                    <a:bodyPr/>
                    <a:lstStyle/>
                    <a:p>
                      <a:r>
                        <a:rPr lang="en-US" dirty="0"/>
                        <a:t>Level</a:t>
                      </a:r>
                    </a:p>
                  </a:txBody>
                  <a:tcPr/>
                </a:tc>
                <a:tc>
                  <a:txBody>
                    <a:bodyPr/>
                    <a:lstStyle/>
                    <a:p>
                      <a:r>
                        <a:rPr lang="en-US" dirty="0"/>
                        <a:t>Description</a:t>
                      </a:r>
                    </a:p>
                  </a:txBody>
                  <a:tcPr/>
                </a:tc>
                <a:extLst>
                  <a:ext uri="{0D108BD9-81ED-4DB2-BD59-A6C34878D82A}">
                    <a16:rowId xmlns:a16="http://schemas.microsoft.com/office/drawing/2014/main" val="2282136422"/>
                  </a:ext>
                </a:extLst>
              </a:tr>
              <a:tr h="370840">
                <a:tc>
                  <a:txBody>
                    <a:bodyPr/>
                    <a:lstStyle/>
                    <a:p>
                      <a:r>
                        <a:rPr lang="en-US" dirty="0"/>
                        <a:t>5x</a:t>
                      </a:r>
                    </a:p>
                  </a:txBody>
                  <a:tcPr/>
                </a:tc>
                <a:tc>
                  <a:txBody>
                    <a:bodyPr/>
                    <a:lstStyle/>
                    <a:p>
                      <a:r>
                        <a:rPr lang="en-US" dirty="0"/>
                        <a:t>Impressive Work</a:t>
                      </a:r>
                    </a:p>
                  </a:txBody>
                  <a:tcPr/>
                </a:tc>
                <a:tc>
                  <a:txBody>
                    <a:bodyPr/>
                    <a:lstStyle/>
                    <a:p>
                      <a:r>
                        <a:rPr lang="en-US" dirty="0"/>
                        <a:t>You cover all the important aspect of a dimension and your take on it is a particularly insightful or compelling treatment of the concept</a:t>
                      </a:r>
                    </a:p>
                  </a:txBody>
                  <a:tcPr/>
                </a:tc>
                <a:extLst>
                  <a:ext uri="{0D108BD9-81ED-4DB2-BD59-A6C34878D82A}">
                    <a16:rowId xmlns:a16="http://schemas.microsoft.com/office/drawing/2014/main" val="1930427451"/>
                  </a:ext>
                </a:extLst>
              </a:tr>
              <a:tr h="370840">
                <a:tc>
                  <a:txBody>
                    <a:bodyPr/>
                    <a:lstStyle/>
                    <a:p>
                      <a:r>
                        <a:rPr lang="en-US" dirty="0"/>
                        <a:t>4x</a:t>
                      </a:r>
                    </a:p>
                  </a:txBody>
                  <a:tcPr/>
                </a:tc>
                <a:tc>
                  <a:txBody>
                    <a:bodyPr/>
                    <a:lstStyle/>
                    <a:p>
                      <a:r>
                        <a:rPr lang="en-US" dirty="0"/>
                        <a:t>Good Work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adequately covered the important aspects of a dimension to a level we would expect from a student of your level without missing anything obvious</a:t>
                      </a:r>
                    </a:p>
                  </a:txBody>
                  <a:tcPr/>
                </a:tc>
                <a:extLst>
                  <a:ext uri="{0D108BD9-81ED-4DB2-BD59-A6C34878D82A}">
                    <a16:rowId xmlns:a16="http://schemas.microsoft.com/office/drawing/2014/main" val="2625940442"/>
                  </a:ext>
                </a:extLst>
              </a:tr>
              <a:tr h="370840">
                <a:tc>
                  <a:txBody>
                    <a:bodyPr/>
                    <a:lstStyle/>
                    <a:p>
                      <a:r>
                        <a:rPr lang="en-US" dirty="0"/>
                        <a:t>3x</a:t>
                      </a:r>
                    </a:p>
                  </a:txBody>
                  <a:tcPr/>
                </a:tc>
                <a:tc>
                  <a:txBody>
                    <a:bodyPr/>
                    <a:lstStyle/>
                    <a:p>
                      <a:r>
                        <a:rPr lang="en-US" dirty="0" smtClean="0"/>
                        <a:t>Ok </a:t>
                      </a:r>
                      <a:r>
                        <a:rPr lang="en-US" dirty="0"/>
                        <a:t>Work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mostly cover the important aspects of a dimension but might have missed something obvious or applied a concept incorrectly</a:t>
                      </a:r>
                    </a:p>
                  </a:txBody>
                  <a:tcPr/>
                </a:tc>
                <a:extLst>
                  <a:ext uri="{0D108BD9-81ED-4DB2-BD59-A6C34878D82A}">
                    <a16:rowId xmlns:a16="http://schemas.microsoft.com/office/drawing/2014/main" val="3202952882"/>
                  </a:ext>
                </a:extLst>
              </a:tr>
              <a:tr h="370840">
                <a:tc>
                  <a:txBody>
                    <a:bodyPr/>
                    <a:lstStyle/>
                    <a:p>
                      <a:r>
                        <a:rPr lang="en-US" dirty="0"/>
                        <a:t>2x</a:t>
                      </a:r>
                    </a:p>
                  </a:txBody>
                  <a:tcPr/>
                </a:tc>
                <a:tc>
                  <a:txBody>
                    <a:bodyPr/>
                    <a:lstStyle/>
                    <a:p>
                      <a:r>
                        <a:rPr lang="en-US" dirty="0" smtClean="0"/>
                        <a:t>Flawed </a:t>
                      </a:r>
                      <a:r>
                        <a:rPr lang="en-US" dirty="0"/>
                        <a:t>Work</a:t>
                      </a:r>
                    </a:p>
                  </a:txBody>
                  <a:tcPr/>
                </a:tc>
                <a:tc>
                  <a:txBody>
                    <a:bodyPr/>
                    <a:lstStyle/>
                    <a:p>
                      <a:r>
                        <a:rPr lang="en-US" dirty="0"/>
                        <a:t>You cover a dimension but your treatment of it has several major flaws or is substantially incomplete</a:t>
                      </a:r>
                    </a:p>
                  </a:txBody>
                  <a:tcPr/>
                </a:tc>
                <a:extLst>
                  <a:ext uri="{0D108BD9-81ED-4DB2-BD59-A6C34878D82A}">
                    <a16:rowId xmlns:a16="http://schemas.microsoft.com/office/drawing/2014/main" val="3853889087"/>
                  </a:ext>
                </a:extLst>
              </a:tr>
              <a:tr h="370840">
                <a:tc>
                  <a:txBody>
                    <a:bodyPr/>
                    <a:lstStyle/>
                    <a:p>
                      <a:r>
                        <a:rPr lang="en-US" dirty="0"/>
                        <a:t>1x</a:t>
                      </a:r>
                    </a:p>
                  </a:txBody>
                  <a:tcPr/>
                </a:tc>
                <a:tc>
                  <a:txBody>
                    <a:bodyPr/>
                    <a:lstStyle/>
                    <a:p>
                      <a:r>
                        <a:rPr lang="en-US"/>
                        <a:t>Present</a:t>
                      </a:r>
                    </a:p>
                  </a:txBody>
                  <a:tcPr/>
                </a:tc>
                <a:tc>
                  <a:txBody>
                    <a:bodyPr/>
                    <a:lstStyle/>
                    <a:p>
                      <a:r>
                        <a:rPr lang="en-US" dirty="0"/>
                        <a:t>Coverage of a dimension is at least present but lacks any substance </a:t>
                      </a:r>
                    </a:p>
                  </a:txBody>
                  <a:tcPr/>
                </a:tc>
                <a:extLst>
                  <a:ext uri="{0D108BD9-81ED-4DB2-BD59-A6C34878D82A}">
                    <a16:rowId xmlns:a16="http://schemas.microsoft.com/office/drawing/2014/main" val="1715236289"/>
                  </a:ext>
                </a:extLst>
              </a:tr>
              <a:tr h="370840">
                <a:tc>
                  <a:txBody>
                    <a:bodyPr/>
                    <a:lstStyle/>
                    <a:p>
                      <a:r>
                        <a:rPr lang="en-US" dirty="0"/>
                        <a:t>0</a:t>
                      </a:r>
                    </a:p>
                  </a:txBody>
                  <a:tcPr/>
                </a:tc>
                <a:tc>
                  <a:txBody>
                    <a:bodyPr/>
                    <a:lstStyle/>
                    <a:p>
                      <a:r>
                        <a:rPr lang="en-US" dirty="0"/>
                        <a:t>Missing</a:t>
                      </a:r>
                    </a:p>
                  </a:txBody>
                  <a:tcPr/>
                </a:tc>
                <a:tc>
                  <a:txBody>
                    <a:bodyPr/>
                    <a:lstStyle/>
                    <a:p>
                      <a:r>
                        <a:rPr lang="en-US" dirty="0"/>
                        <a:t>We cannot find anything we could attribute to the dimension</a:t>
                      </a:r>
                    </a:p>
                  </a:txBody>
                  <a:tcPr/>
                </a:tc>
                <a:extLst>
                  <a:ext uri="{0D108BD9-81ED-4DB2-BD59-A6C34878D82A}">
                    <a16:rowId xmlns:a16="http://schemas.microsoft.com/office/drawing/2014/main" val="572182738"/>
                  </a:ext>
                </a:extLst>
              </a:tr>
            </a:tbl>
          </a:graphicData>
        </a:graphic>
      </p:graphicFrame>
    </p:spTree>
    <p:extLst>
      <p:ext uri="{BB962C8B-B14F-4D97-AF65-F5344CB8AC3E}">
        <p14:creationId xmlns:p14="http://schemas.microsoft.com/office/powerpoint/2010/main" val="2063151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1DBE-D6F4-4CD8-89CE-A04CFEEF0911}"/>
              </a:ext>
            </a:extLst>
          </p:cNvPr>
          <p:cNvSpPr>
            <a:spLocks noGrp="1"/>
          </p:cNvSpPr>
          <p:nvPr>
            <p:ph type="title"/>
          </p:nvPr>
        </p:nvSpPr>
        <p:spPr/>
        <p:txBody>
          <a:bodyPr/>
          <a:lstStyle/>
          <a:p>
            <a:r>
              <a:rPr lang="en-US" dirty="0"/>
              <a:t>Common Issues (General)</a:t>
            </a:r>
          </a:p>
        </p:txBody>
      </p:sp>
      <p:sp>
        <p:nvSpPr>
          <p:cNvPr id="3" name="Content Placeholder 2">
            <a:extLst>
              <a:ext uri="{FF2B5EF4-FFF2-40B4-BE49-F238E27FC236}">
                <a16:creationId xmlns:a16="http://schemas.microsoft.com/office/drawing/2014/main" id="{2E550927-A797-4D6E-9BCB-B78EAE42659B}"/>
              </a:ext>
            </a:extLst>
          </p:cNvPr>
          <p:cNvSpPr>
            <a:spLocks noGrp="1"/>
          </p:cNvSpPr>
          <p:nvPr>
            <p:ph idx="1"/>
          </p:nvPr>
        </p:nvSpPr>
        <p:spPr/>
        <p:txBody>
          <a:bodyPr/>
          <a:lstStyle/>
          <a:p>
            <a:r>
              <a:rPr lang="en-US" dirty="0"/>
              <a:t>Missing dimensions</a:t>
            </a:r>
          </a:p>
          <a:p>
            <a:pPr lvl="1">
              <a:buFont typeface="Segoe UI" panose="020B0502040204020203" pitchFamily="34" charset="0"/>
              <a:buChar char="–"/>
            </a:pPr>
            <a:r>
              <a:rPr lang="en-US" dirty="0"/>
              <a:t>Easy way to lose points is to leave something off</a:t>
            </a:r>
          </a:p>
          <a:p>
            <a:pPr lvl="1">
              <a:buFont typeface="Segoe UI" panose="020B0502040204020203" pitchFamily="34" charset="0"/>
              <a:buChar char="–"/>
            </a:pPr>
            <a:r>
              <a:rPr lang="en-US" dirty="0"/>
              <a:t>Be sure you have something to check off for every dimension of the rubric</a:t>
            </a:r>
          </a:p>
          <a:p>
            <a:r>
              <a:rPr lang="en-US" dirty="0"/>
              <a:t>Not using a blog format</a:t>
            </a:r>
          </a:p>
          <a:p>
            <a:endParaRPr lang="en-US" dirty="0"/>
          </a:p>
        </p:txBody>
      </p:sp>
      <p:sp>
        <p:nvSpPr>
          <p:cNvPr id="4" name="Date Placeholder 3">
            <a:extLst>
              <a:ext uri="{FF2B5EF4-FFF2-40B4-BE49-F238E27FC236}">
                <a16:creationId xmlns:a16="http://schemas.microsoft.com/office/drawing/2014/main" id="{7BEECB68-221F-4BCE-80E9-3874D8B27790}"/>
              </a:ext>
            </a:extLst>
          </p:cNvPr>
          <p:cNvSpPr>
            <a:spLocks noGrp="1"/>
          </p:cNvSpPr>
          <p:nvPr>
            <p:ph type="dt" sz="half" idx="10"/>
          </p:nvPr>
        </p:nvSpPr>
        <p:spPr/>
        <p:txBody>
          <a:bodyPr/>
          <a:lstStyle/>
          <a:p>
            <a:r>
              <a:rPr lang="en-US"/>
              <a:t>2020-02-20</a:t>
            </a:r>
          </a:p>
        </p:txBody>
      </p:sp>
      <p:sp>
        <p:nvSpPr>
          <p:cNvPr id="5" name="Footer Placeholder 4">
            <a:extLst>
              <a:ext uri="{FF2B5EF4-FFF2-40B4-BE49-F238E27FC236}">
                <a16:creationId xmlns:a16="http://schemas.microsoft.com/office/drawing/2014/main" id="{940B22C4-E098-4C07-BEBA-2B7969E39634}"/>
              </a:ext>
            </a:extLst>
          </p:cNvPr>
          <p:cNvSpPr>
            <a:spLocks noGrp="1"/>
          </p:cNvSpPr>
          <p:nvPr>
            <p:ph type="ftr" sz="quarter" idx="11"/>
          </p:nvPr>
        </p:nvSpPr>
        <p:spPr/>
        <p:txBody>
          <a:bodyPr/>
          <a:lstStyle/>
          <a:p>
            <a:r>
              <a:rPr lang="en-US"/>
              <a:t>05-418/818 | Spring 2020 | Design of Educational Games</a:t>
            </a:r>
          </a:p>
        </p:txBody>
      </p:sp>
      <p:sp>
        <p:nvSpPr>
          <p:cNvPr id="6" name="Slide Number Placeholder 5">
            <a:extLst>
              <a:ext uri="{FF2B5EF4-FFF2-40B4-BE49-F238E27FC236}">
                <a16:creationId xmlns:a16="http://schemas.microsoft.com/office/drawing/2014/main" id="{EB87359D-FE90-4AE9-893F-88E8ED39755A}"/>
              </a:ext>
            </a:extLst>
          </p:cNvPr>
          <p:cNvSpPr>
            <a:spLocks noGrp="1"/>
          </p:cNvSpPr>
          <p:nvPr>
            <p:ph type="sldNum" sz="quarter" idx="12"/>
          </p:nvPr>
        </p:nvSpPr>
        <p:spPr/>
        <p:txBody>
          <a:bodyPr/>
          <a:lstStyle/>
          <a:p>
            <a:fld id="{4BE96267-9501-4B49-939F-F116B0669874}" type="slidenum">
              <a:rPr lang="en-US" smtClean="0"/>
              <a:t>9</a:t>
            </a:fld>
            <a:endParaRPr lang="en-US"/>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15918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lorBrewer12">
      <a:dk1>
        <a:sysClr val="windowText" lastClr="000000"/>
      </a:dk1>
      <a:lt1>
        <a:sysClr val="window" lastClr="FFFFFF"/>
      </a:lt1>
      <a:dk2>
        <a:srgbClr val="44546A"/>
      </a:dk2>
      <a:lt2>
        <a:srgbClr val="E7E6E6"/>
      </a:lt2>
      <a:accent1>
        <a:srgbClr val="1F78B4"/>
      </a:accent1>
      <a:accent2>
        <a:srgbClr val="33A02C"/>
      </a:accent2>
      <a:accent3>
        <a:srgbClr val="E31A1C"/>
      </a:accent3>
      <a:accent4>
        <a:srgbClr val="FF7F00"/>
      </a:accent4>
      <a:accent5>
        <a:srgbClr val="6A3D99"/>
      </a:accent5>
      <a:accent6>
        <a:srgbClr val="FFFF33"/>
      </a:accent6>
      <a:hlink>
        <a:srgbClr val="0563C1"/>
      </a:hlink>
      <a:folHlink>
        <a:srgbClr val="954F72"/>
      </a:folHlink>
    </a:clrScheme>
    <a:fontScheme name="Custom 2">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42073</TotalTime>
  <Words>5251</Words>
  <Application>Microsoft Office PowerPoint</Application>
  <PresentationFormat>Widescreen</PresentationFormat>
  <Paragraphs>653</Paragraphs>
  <Slides>65</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ＭＳ Ｐゴシック</vt:lpstr>
      <vt:lpstr>Arial</vt:lpstr>
      <vt:lpstr>Calibri</vt:lpstr>
      <vt:lpstr>Century Gothic</vt:lpstr>
      <vt:lpstr>Segoe UI</vt:lpstr>
      <vt:lpstr>Times New Roman</vt:lpstr>
      <vt:lpstr>Verdana</vt:lpstr>
      <vt:lpstr>Wingdings</vt:lpstr>
      <vt:lpstr>Office Theme</vt:lpstr>
      <vt:lpstr>7 – Transfer</vt:lpstr>
      <vt:lpstr>Announcements</vt:lpstr>
      <vt:lpstr>Plan for Today</vt:lpstr>
      <vt:lpstr>Any Assignment 1 Questions?</vt:lpstr>
      <vt:lpstr>Crit 1 Feedback</vt:lpstr>
      <vt:lpstr>Critique 1</vt:lpstr>
      <vt:lpstr>PowerPoint Presentation</vt:lpstr>
      <vt:lpstr>Scoring Levels</vt:lpstr>
      <vt:lpstr>Common Issues (General)</vt:lpstr>
      <vt:lpstr>Common Issues (Learning Goals)</vt:lpstr>
      <vt:lpstr>Common Issues (Game Elements)</vt:lpstr>
      <vt:lpstr>Common Issues (Principles)</vt:lpstr>
      <vt:lpstr>Feedback principles</vt:lpstr>
      <vt:lpstr>Pretraining and Activate Preconceptions  vs Spacing</vt:lpstr>
      <vt:lpstr>PowerPoint Presentation</vt:lpstr>
      <vt:lpstr>The Story of Transfer</vt:lpstr>
      <vt:lpstr>What makes a game educational?</vt:lpstr>
      <vt:lpstr>Educational Objectives</vt:lpstr>
      <vt:lpstr>What is Transfer?</vt:lpstr>
      <vt:lpstr>What is Transfer?</vt:lpstr>
      <vt:lpstr>PowerPoint Presentation</vt:lpstr>
      <vt:lpstr>Finding One’s Place in Transfer Space</vt:lpstr>
      <vt:lpstr>PowerPoint Presentation</vt:lpstr>
      <vt:lpstr>Lack of Transfer? </vt:lpstr>
      <vt:lpstr>Unsuccessful Transfer? </vt:lpstr>
      <vt:lpstr>Examples of Transfer?</vt:lpstr>
      <vt:lpstr>Examples of Lack of Transfer? Negative Transfer?</vt:lpstr>
      <vt:lpstr>Overview</vt:lpstr>
      <vt:lpstr>General vs. specific transfer</vt:lpstr>
      <vt:lpstr>General vs. specific transfer</vt:lpstr>
      <vt:lpstr>Thorndike’s 1922 Experiment on Transfer</vt:lpstr>
      <vt:lpstr>But there was some transfer</vt:lpstr>
      <vt:lpstr>Weaknesses of Thorndike’s Theory</vt:lpstr>
      <vt:lpstr>Weaknesses of Thorndike’s Theory</vt:lpstr>
      <vt:lpstr>Weaknesses of Thorndike’s Theory</vt:lpstr>
      <vt:lpstr>Meaningful vs. rote learning</vt:lpstr>
      <vt:lpstr>Wertheimer’s Sensible and Insensible Transfer Tasks</vt:lpstr>
      <vt:lpstr>Wertheimer’s Sensible and Insensible Transfer Tasks</vt:lpstr>
      <vt:lpstr>Judd’s refraction study</vt:lpstr>
      <vt:lpstr>Analogical transfer</vt:lpstr>
      <vt:lpstr>Simple 2-Stage Model of Analogical Transfer</vt:lpstr>
      <vt:lpstr>Deep vs. Shallow Features</vt:lpstr>
      <vt:lpstr>Lateral vs. vertical transfer</vt:lpstr>
      <vt:lpstr>Specificity of transfer</vt:lpstr>
      <vt:lpstr>Wason Card Selection Task</vt:lpstr>
      <vt:lpstr>Abstract Selection Task Results</vt:lpstr>
      <vt:lpstr>Wason Selection Task - Concrete Version</vt:lpstr>
      <vt:lpstr>Concrete Selection Task Results</vt:lpstr>
      <vt:lpstr>The Ghost of General Transfer</vt:lpstr>
      <vt:lpstr>Evidence Against General Transfer</vt:lpstr>
      <vt:lpstr>Evidence for General Transfer</vt:lpstr>
      <vt:lpstr>Why is even limited general transfer hard to produce?</vt:lpstr>
      <vt:lpstr>Maybe we’ve been going about it all wrong?</vt:lpstr>
      <vt:lpstr>Two Perspectives on Transfer</vt:lpstr>
      <vt:lpstr>Eagle Habitat Study</vt:lpstr>
      <vt:lpstr>Eagle Habitat Study</vt:lpstr>
      <vt:lpstr>Transfer as a different kind of Knowing</vt:lpstr>
      <vt:lpstr>What about brain training?</vt:lpstr>
      <vt:lpstr>Evidence Against Cognitive Training </vt:lpstr>
      <vt:lpstr>Evidence Against Cognitive Training </vt:lpstr>
      <vt:lpstr>What about brain training?</vt:lpstr>
      <vt:lpstr>What about brain training?</vt:lpstr>
      <vt:lpstr>Summary</vt:lpstr>
      <vt:lpstr>For next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Educational Games</dc:title>
  <dc:creator>Erik Harpstead</dc:creator>
  <cp:lastModifiedBy>Erik Harpstead</cp:lastModifiedBy>
  <cp:revision>658</cp:revision>
  <dcterms:created xsi:type="dcterms:W3CDTF">2018-01-16T20:15:15Z</dcterms:created>
  <dcterms:modified xsi:type="dcterms:W3CDTF">2021-02-25T21:01:52Z</dcterms:modified>
</cp:coreProperties>
</file>