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1"/>
  </p:notesMasterIdLst>
  <p:handoutMasterIdLst>
    <p:handoutMasterId r:id="rId42"/>
  </p:handoutMasterIdLst>
  <p:sldIdLst>
    <p:sldId id="256" r:id="rId2"/>
    <p:sldId id="1358" r:id="rId3"/>
    <p:sldId id="1465" r:id="rId4"/>
    <p:sldId id="1416" r:id="rId5"/>
    <p:sldId id="1428" r:id="rId6"/>
    <p:sldId id="1429" r:id="rId7"/>
    <p:sldId id="1430" r:id="rId8"/>
    <p:sldId id="1431" r:id="rId9"/>
    <p:sldId id="1432" r:id="rId10"/>
    <p:sldId id="1433" r:id="rId11"/>
    <p:sldId id="1434" r:id="rId12"/>
    <p:sldId id="1444" r:id="rId13"/>
    <p:sldId id="1464" r:id="rId14"/>
    <p:sldId id="1435" r:id="rId15"/>
    <p:sldId id="1436" r:id="rId16"/>
    <p:sldId id="1457" r:id="rId17"/>
    <p:sldId id="1458" r:id="rId18"/>
    <p:sldId id="1459" r:id="rId19"/>
    <p:sldId id="1437" r:id="rId20"/>
    <p:sldId id="1461" r:id="rId21"/>
    <p:sldId id="1463" r:id="rId22"/>
    <p:sldId id="1438" r:id="rId23"/>
    <p:sldId id="1439" r:id="rId24"/>
    <p:sldId id="1440" r:id="rId25"/>
    <p:sldId id="1441" r:id="rId26"/>
    <p:sldId id="1443" r:id="rId27"/>
    <p:sldId id="1446" r:id="rId28"/>
    <p:sldId id="1447" r:id="rId29"/>
    <p:sldId id="1448" r:id="rId30"/>
    <p:sldId id="1449" r:id="rId31"/>
    <p:sldId id="1450" r:id="rId32"/>
    <p:sldId id="1451" r:id="rId33"/>
    <p:sldId id="1452" r:id="rId34"/>
    <p:sldId id="1455" r:id="rId35"/>
    <p:sldId id="1453" r:id="rId36"/>
    <p:sldId id="1456" r:id="rId37"/>
    <p:sldId id="1445" r:id="rId38"/>
    <p:sldId id="1293" r:id="rId39"/>
    <p:sldId id="3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3BAF07BA-4ECF-4C98-8595-28D1B1B57D0D}">
          <p14:sldIdLst>
            <p14:sldId id="256"/>
            <p14:sldId id="1358"/>
            <p14:sldId id="1465"/>
            <p14:sldId id="1416"/>
          </p14:sldIdLst>
        </p14:section>
        <p14:section name="Pitching" id="{53A135F0-918A-4FAA-A048-0825ED6327A2}">
          <p14:sldIdLst/>
        </p14:section>
        <p14:section name="Peer Feedback" id="{D93AF6A9-616E-4DF5-848B-0F6601D22FE2}">
          <p14:sldIdLst>
            <p14:sldId id="1428"/>
            <p14:sldId id="1429"/>
            <p14:sldId id="1430"/>
            <p14:sldId id="1431"/>
            <p14:sldId id="1432"/>
            <p14:sldId id="1433"/>
            <p14:sldId id="1434"/>
            <p14:sldId id="1444"/>
            <p14:sldId id="1464"/>
            <p14:sldId id="1435"/>
            <p14:sldId id="1436"/>
          </p14:sldIdLst>
        </p14:section>
        <p14:section name="Pitch Example" id="{D3178B0A-E003-4533-B32A-E1EEBAAFC151}">
          <p14:sldIdLst>
            <p14:sldId id="1457"/>
            <p14:sldId id="1458"/>
            <p14:sldId id="1459"/>
            <p14:sldId id="1437"/>
            <p14:sldId id="1461"/>
            <p14:sldId id="1463"/>
          </p14:sldIdLst>
        </p14:section>
        <p14:section name="Pitch Debreif" id="{551BFAE4-FBFB-4D5F-A116-0503F3AC4F8D}">
          <p14:sldIdLst>
            <p14:sldId id="1438"/>
            <p14:sldId id="1439"/>
            <p14:sldId id="1440"/>
            <p14:sldId id="1441"/>
            <p14:sldId id="1443"/>
            <p14:sldId id="1446"/>
            <p14:sldId id="1447"/>
            <p14:sldId id="1448"/>
            <p14:sldId id="1449"/>
            <p14:sldId id="1450"/>
            <p14:sldId id="1451"/>
            <p14:sldId id="1452"/>
            <p14:sldId id="1455"/>
            <p14:sldId id="1453"/>
            <p14:sldId id="1456"/>
            <p14:sldId id="1445"/>
          </p14:sldIdLst>
        </p14:section>
        <p14:section name="End" id="{67861A8B-7186-483F-BBA8-00B3A06A9635}">
          <p14:sldIdLst>
            <p14:sldId id="1293"/>
            <p14:sldId id="3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Aleven" initials="VA" lastIdx="16" clrIdx="0"/>
  <p:cmAuthor id="2" name="Vincent Aleven" initials="SoC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2E3F"/>
    <a:srgbClr val="000060"/>
    <a:srgbClr val="71D3D1"/>
    <a:srgbClr val="2E3235"/>
    <a:srgbClr val="14110F"/>
    <a:srgbClr val="161B2E"/>
    <a:srgbClr val="0D122A"/>
    <a:srgbClr val="342F35"/>
    <a:srgbClr val="6E77FD"/>
    <a:srgbClr val="77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91" autoAdjust="0"/>
    <p:restoredTop sz="80304" autoAdjust="0"/>
  </p:normalViewPr>
  <p:slideViewPr>
    <p:cSldViewPr snapToGrid="0">
      <p:cViewPr varScale="1">
        <p:scale>
          <a:sx n="45" d="100"/>
          <a:sy n="45" d="100"/>
        </p:scale>
        <p:origin x="97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28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F163F9-C889-4D68-BA7C-958783134C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52576F-8FF4-42FF-925F-A1331C8AF4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507E48-60C0-4E5A-AE70-08D61B08AE1A}" type="datetimeFigureOut">
              <a:rPr lang="en-US" smtClean="0"/>
              <a:t>3/15/2022</a:t>
            </a:fld>
            <a:endParaRPr lang="en-US"/>
          </a:p>
        </p:txBody>
      </p:sp>
      <p:sp>
        <p:nvSpPr>
          <p:cNvPr id="4" name="Footer Placeholder 3">
            <a:extLst>
              <a:ext uri="{FF2B5EF4-FFF2-40B4-BE49-F238E27FC236}">
                <a16:creationId xmlns:a16="http://schemas.microsoft.com/office/drawing/2014/main" id="{B671E5F2-9ECE-4E0D-871A-142DB551A9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60666A-5ABE-4FA1-BC6A-CE121C6E0F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0BDE5-DA8A-4378-B83B-51EA932725F6}" type="slidenum">
              <a:rPr lang="en-US" smtClean="0"/>
              <a:t>‹#›</a:t>
            </a:fld>
            <a:endParaRPr lang="en-US"/>
          </a:p>
        </p:txBody>
      </p:sp>
    </p:spTree>
    <p:extLst>
      <p:ext uri="{BB962C8B-B14F-4D97-AF65-F5344CB8AC3E}">
        <p14:creationId xmlns:p14="http://schemas.microsoft.com/office/powerpoint/2010/main" val="3007770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E1A3C-3053-4E19-BDA5-5FB368113932}"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0E7FF-258F-4893-9AEA-89A170167471}" type="slidenum">
              <a:rPr lang="en-US" smtClean="0"/>
              <a:t>‹#›</a:t>
            </a:fld>
            <a:endParaRPr lang="en-US"/>
          </a:p>
        </p:txBody>
      </p:sp>
    </p:spTree>
    <p:extLst>
      <p:ext uri="{BB962C8B-B14F-4D97-AF65-F5344CB8AC3E}">
        <p14:creationId xmlns:p14="http://schemas.microsoft.com/office/powerpoint/2010/main" val="82782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1</a:t>
            </a:fld>
            <a:endParaRPr lang="en-US"/>
          </a:p>
        </p:txBody>
      </p:sp>
    </p:spTree>
    <p:extLst>
      <p:ext uri="{BB962C8B-B14F-4D97-AF65-F5344CB8AC3E}">
        <p14:creationId xmlns:p14="http://schemas.microsoft.com/office/powerpoint/2010/main" val="4231589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19</a:t>
            </a:fld>
            <a:endParaRPr lang="en-US"/>
          </a:p>
        </p:txBody>
      </p:sp>
    </p:spTree>
    <p:extLst>
      <p:ext uri="{BB962C8B-B14F-4D97-AF65-F5344CB8AC3E}">
        <p14:creationId xmlns:p14="http://schemas.microsoft.com/office/powerpoint/2010/main" val="78592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20</a:t>
            </a:fld>
            <a:endParaRPr lang="en-US"/>
          </a:p>
        </p:txBody>
      </p:sp>
    </p:spTree>
    <p:extLst>
      <p:ext uri="{BB962C8B-B14F-4D97-AF65-F5344CB8AC3E}">
        <p14:creationId xmlns:p14="http://schemas.microsoft.com/office/powerpoint/2010/main" val="395166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Ask to make statements more specific, concrete, actionable as needed</a:t>
            </a:r>
            <a:endParaRPr/>
          </a:p>
        </p:txBody>
      </p:sp>
    </p:spTree>
    <p:extLst>
      <p:ext uri="{BB962C8B-B14F-4D97-AF65-F5344CB8AC3E}">
        <p14:creationId xmlns:p14="http://schemas.microsoft.com/office/powerpoint/2010/main" val="313754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(discuss what they thought of the example questions)</a:t>
            </a:r>
            <a:endParaRPr/>
          </a:p>
          <a:p>
            <a:pPr marL="0" lvl="0" indent="0">
              <a:spcBef>
                <a:spcPts val="0"/>
              </a:spcBef>
              <a:spcAft>
                <a:spcPts val="0"/>
              </a:spcAft>
              <a:buNone/>
            </a:pPr>
            <a:r>
              <a:rPr lang="en"/>
              <a:t>#3 is pretty good.</a:t>
            </a:r>
            <a:endParaRPr/>
          </a:p>
          <a:p>
            <a:pPr marL="0" lvl="0" indent="0">
              <a:spcBef>
                <a:spcPts val="0"/>
              </a:spcBef>
              <a:spcAft>
                <a:spcPts val="0"/>
              </a:spcAft>
              <a:buNone/>
            </a:pPr>
            <a:r>
              <a:rPr lang="en"/>
              <a:t>Something is missing...</a:t>
            </a:r>
            <a:endParaRPr/>
          </a:p>
        </p:txBody>
      </p:sp>
    </p:spTree>
    <p:extLst>
      <p:ext uri="{BB962C8B-B14F-4D97-AF65-F5344CB8AC3E}">
        <p14:creationId xmlns:p14="http://schemas.microsoft.com/office/powerpoint/2010/main" val="101401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Potential improved questions? (why are these better?)</a:t>
            </a:r>
            <a:endParaRPr dirty="0"/>
          </a:p>
          <a:p>
            <a:pPr marL="457200" lvl="0" indent="-298450" rtl="0">
              <a:spcBef>
                <a:spcPts val="0"/>
              </a:spcBef>
              <a:spcAft>
                <a:spcPts val="0"/>
              </a:spcAft>
              <a:buSzPts val="1100"/>
              <a:buAutoNum type="arabicPeriod"/>
            </a:pPr>
            <a:r>
              <a:rPr lang="en" dirty="0"/>
              <a:t>When did the main character seem most relatable? When least relatable?</a:t>
            </a:r>
            <a:endParaRPr dirty="0"/>
          </a:p>
          <a:p>
            <a:pPr marL="457200" lvl="0" indent="-298450" rtl="0">
              <a:spcBef>
                <a:spcPts val="0"/>
              </a:spcBef>
              <a:spcAft>
                <a:spcPts val="0"/>
              </a:spcAft>
              <a:buSzPts val="1100"/>
              <a:buAutoNum type="arabicPeriod"/>
            </a:pPr>
            <a:r>
              <a:rPr lang="en" dirty="0"/>
              <a:t>Which player choices did you find engaging? Which choices did you not care about?</a:t>
            </a:r>
            <a:endParaRPr dirty="0"/>
          </a:p>
          <a:p>
            <a:pPr marL="457200" lvl="0" indent="-298450" rtl="0">
              <a:spcBef>
                <a:spcPts val="0"/>
              </a:spcBef>
              <a:spcAft>
                <a:spcPts val="0"/>
              </a:spcAft>
              <a:buSzPts val="1100"/>
              <a:buAutoNum type="arabicPeriod"/>
            </a:pPr>
            <a:r>
              <a:rPr lang="en" dirty="0"/>
              <a:t>What elements of the game created suspense? (this is a good question though!)</a:t>
            </a:r>
            <a:endParaRPr dirty="0"/>
          </a:p>
          <a:p>
            <a:pPr marL="0" lvl="0" indent="0">
              <a:spcBef>
                <a:spcPts val="0"/>
              </a:spcBef>
              <a:spcAft>
                <a:spcPts val="0"/>
              </a:spcAft>
              <a:buNone/>
            </a:pPr>
            <a:r>
              <a:rPr lang="en" dirty="0"/>
              <a:t>What question is missing!!</a:t>
            </a: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1342819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39</a:t>
            </a:fld>
            <a:endParaRPr lang="en-US"/>
          </a:p>
        </p:txBody>
      </p:sp>
    </p:spTree>
    <p:extLst>
      <p:ext uri="{BB962C8B-B14F-4D97-AF65-F5344CB8AC3E}">
        <p14:creationId xmlns:p14="http://schemas.microsoft.com/office/powerpoint/2010/main" val="47062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7878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7573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0692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1168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 DO: give (or ask for) specific examples of each type of feedback here</a:t>
            </a:r>
            <a:endParaRPr/>
          </a:p>
          <a:p>
            <a:pPr marL="0" lvl="0" indent="0">
              <a:spcBef>
                <a:spcPts val="0"/>
              </a:spcBef>
              <a:spcAft>
                <a:spcPts val="0"/>
              </a:spcAft>
              <a:buNone/>
            </a:pPr>
            <a:endParaRPr/>
          </a:p>
          <a:p>
            <a:pPr marL="0" lvl="0" indent="0">
              <a:spcBef>
                <a:spcPts val="0"/>
              </a:spcBef>
              <a:spcAft>
                <a:spcPts val="0"/>
              </a:spcAft>
              <a:buNone/>
            </a:pPr>
            <a:r>
              <a:rPr lang="en"/>
              <a:t>Abstract = ideas, concrete = observable</a:t>
            </a:r>
            <a:endParaRPr/>
          </a:p>
          <a:p>
            <a:pPr marL="0" lvl="0" indent="0" rtl="0">
              <a:spcBef>
                <a:spcPts val="0"/>
              </a:spcBef>
              <a:spcAft>
                <a:spcPts val="0"/>
              </a:spcAft>
              <a:buNone/>
            </a:pPr>
            <a:r>
              <a:rPr lang="en"/>
              <a:t>General = group, specific = individual</a:t>
            </a:r>
            <a:endParaRPr/>
          </a:p>
        </p:txBody>
      </p:sp>
    </p:spTree>
    <p:extLst>
      <p:ext uri="{BB962C8B-B14F-4D97-AF65-F5344CB8AC3E}">
        <p14:creationId xmlns:p14="http://schemas.microsoft.com/office/powerpoint/2010/main" val="2243953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I’ll give a 1 minute pitch of a game idea.</a:t>
            </a:r>
            <a:endParaRPr/>
          </a:p>
          <a:p>
            <a:pPr marL="0" lvl="0" indent="0">
              <a:spcBef>
                <a:spcPts val="0"/>
              </a:spcBef>
              <a:spcAft>
                <a:spcPts val="0"/>
              </a:spcAft>
              <a:buNone/>
            </a:pPr>
            <a:r>
              <a:rPr lang="en"/>
              <a:t>You’ll write down feedback to answer these questions.</a:t>
            </a:r>
            <a:endParaRPr/>
          </a:p>
        </p:txBody>
      </p:sp>
    </p:spTree>
    <p:extLst>
      <p:ext uri="{BB962C8B-B14F-4D97-AF65-F5344CB8AC3E}">
        <p14:creationId xmlns:p14="http://schemas.microsoft.com/office/powerpoint/2010/main" val="295213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I’m Amy… Pacha, Protector of Mother Earth! Mobile ed game for upper elementary school kids. Play as a tucan, protector of the forest, like a forest ranger. Defeat the carbon monster machine! Sense of danger that forest could be destroyed at any moment. Protect by exploring 10 kinds of forests and collecting items to heal plants and animals. Also in-game puzzles to solve. Learn to appreciate nature as kid, so they grow up to preserve nature as an adult.</a:t>
            </a:r>
            <a:endParaRPr dirty="0"/>
          </a:p>
        </p:txBody>
      </p:sp>
    </p:spTree>
    <p:extLst>
      <p:ext uri="{BB962C8B-B14F-4D97-AF65-F5344CB8AC3E}">
        <p14:creationId xmlns:p14="http://schemas.microsoft.com/office/powerpoint/2010/main" val="93605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team</a:t>
            </a:r>
            <a:r>
              <a:rPr lang="en-US" baseline="0" dirty="0" smtClean="0"/>
              <a:t> professor and we are going to make a web game to teach elementary school kids about division concepts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16</a:t>
            </a:fld>
            <a:endParaRPr lang="en-US"/>
          </a:p>
        </p:txBody>
      </p:sp>
    </p:spTree>
    <p:extLst>
      <p:ext uri="{BB962C8B-B14F-4D97-AF65-F5344CB8AC3E}">
        <p14:creationId xmlns:p14="http://schemas.microsoft.com/office/powerpoint/2010/main" val="3651898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368C-7392-4304-BF42-7F1D9B50453E}"/>
              </a:ext>
            </a:extLst>
          </p:cNvPr>
          <p:cNvSpPr>
            <a:spLocks noGrp="1"/>
          </p:cNvSpPr>
          <p:nvPr>
            <p:ph type="ctrTitle"/>
          </p:nvPr>
        </p:nvSpPr>
        <p:spPr>
          <a:xfrm>
            <a:off x="1524000" y="1122363"/>
            <a:ext cx="9144000" cy="2387600"/>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EA8990C8-2C26-4365-B198-6458467E1D0D}"/>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CA59B6-7B42-4F35-A13D-352B3D473A20}"/>
              </a:ext>
            </a:extLst>
          </p:cNvPr>
          <p:cNvSpPr>
            <a:spLocks noGrp="1"/>
          </p:cNvSpPr>
          <p:nvPr>
            <p:ph type="dt" sz="half" idx="10"/>
          </p:nvPr>
        </p:nvSpPr>
        <p:spPr/>
        <p:txBody>
          <a:bodyPr/>
          <a:lstStyle/>
          <a:p>
            <a:r>
              <a:rPr lang="en-US" smtClean="0"/>
              <a:t>2020-03-15</a:t>
            </a:r>
            <a:endParaRPr lang="en-US" dirty="0"/>
          </a:p>
        </p:txBody>
      </p:sp>
      <p:sp>
        <p:nvSpPr>
          <p:cNvPr id="5" name="Footer Placeholder 4">
            <a:extLst>
              <a:ext uri="{FF2B5EF4-FFF2-40B4-BE49-F238E27FC236}">
                <a16:creationId xmlns:a16="http://schemas.microsoft.com/office/drawing/2014/main" id="{754971E9-5F29-4FD1-A1DB-C8533DAD6B71}"/>
              </a:ext>
            </a:extLst>
          </p:cNvPr>
          <p:cNvSpPr>
            <a:spLocks noGrp="1"/>
          </p:cNvSpPr>
          <p:nvPr>
            <p:ph type="ftr" sz="quarter" idx="11"/>
          </p:nvPr>
        </p:nvSpPr>
        <p:spPr/>
        <p:txBody>
          <a:bodyPr/>
          <a:lstStyle/>
          <a:p>
            <a:r>
              <a:rPr lang="en-US" smtClean="0"/>
              <a:t>05-418/818 | Spring 2022 | Design of Educational Games</a:t>
            </a:r>
            <a:endParaRPr lang="en-US" dirty="0"/>
          </a:p>
        </p:txBody>
      </p:sp>
      <p:sp>
        <p:nvSpPr>
          <p:cNvPr id="6" name="Slide Number Placeholder 5">
            <a:extLst>
              <a:ext uri="{FF2B5EF4-FFF2-40B4-BE49-F238E27FC236}">
                <a16:creationId xmlns:a16="http://schemas.microsoft.com/office/drawing/2014/main" id="{E28011B4-310F-4BF1-9A30-C608ED11AE1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49358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2CA9-9D7E-4C35-B212-EFFC6C2D8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BD87B-0125-42AA-9FC6-3BB35CA66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93FC2F-09D8-40A8-B10B-2FDB259DB424}"/>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BE5F52D0-FDF2-47A4-8113-4954951E6F98}"/>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B4E4442A-453E-435F-BD38-A0E2BCECAC8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331820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48C-91C5-4DF3-B326-3544AAA13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2020-03-15</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50194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Thir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48C-91C5-4DF3-B326-3544AAA13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1825625"/>
            <a:ext cx="7315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8610600" y="1825625"/>
            <a:ext cx="2743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2020-03-15</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76693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hird Left No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365125"/>
            <a:ext cx="7315200"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8610600" y="365125"/>
            <a:ext cx="2743200"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2020-03-15</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568368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Thir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48C-91C5-4DF3-B326-3544AAA13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1825625"/>
            <a:ext cx="2743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4038600" y="1825625"/>
            <a:ext cx="7315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2020-03-15</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486136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hird Right No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365125"/>
            <a:ext cx="2743200"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4038600" y="365125"/>
            <a:ext cx="7315200"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2020-03-15</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625834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A2A2-49D4-486F-AAF2-7F344EEC72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B772C1-3E29-4F92-AC22-E7B30F13C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CE229C-7277-4481-A362-1F4A7BE061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E5E213-945D-4603-ADCC-88F1ACDCB8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7A9399-1682-45EE-8A76-286737C34C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7639B-1819-410A-8003-2534B3B6EC4E}"/>
              </a:ext>
            </a:extLst>
          </p:cNvPr>
          <p:cNvSpPr>
            <a:spLocks noGrp="1"/>
          </p:cNvSpPr>
          <p:nvPr>
            <p:ph type="dt" sz="half" idx="10"/>
          </p:nvPr>
        </p:nvSpPr>
        <p:spPr/>
        <p:txBody>
          <a:bodyPr/>
          <a:lstStyle/>
          <a:p>
            <a:r>
              <a:rPr lang="en-US" smtClean="0"/>
              <a:t>2020-03-15</a:t>
            </a:r>
            <a:endParaRPr lang="en-US"/>
          </a:p>
        </p:txBody>
      </p:sp>
      <p:sp>
        <p:nvSpPr>
          <p:cNvPr id="8" name="Footer Placeholder 7">
            <a:extLst>
              <a:ext uri="{FF2B5EF4-FFF2-40B4-BE49-F238E27FC236}">
                <a16:creationId xmlns:a16="http://schemas.microsoft.com/office/drawing/2014/main" id="{DEB3E9CF-DF5C-46B5-AEB0-959E4E376099}"/>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9" name="Slide Number Placeholder 8">
            <a:extLst>
              <a:ext uri="{FF2B5EF4-FFF2-40B4-BE49-F238E27FC236}">
                <a16:creationId xmlns:a16="http://schemas.microsoft.com/office/drawing/2014/main" id="{9F66FDD3-3302-4E32-8BD3-96F1B7ADC612}"/>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4178694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B617-A7B8-41E3-B835-BF95BF9DA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E94ACF-D995-4B61-A2FB-94D73CE6EB23}"/>
              </a:ext>
            </a:extLst>
          </p:cNvPr>
          <p:cNvSpPr>
            <a:spLocks noGrp="1"/>
          </p:cNvSpPr>
          <p:nvPr>
            <p:ph type="dt" sz="half" idx="10"/>
          </p:nvPr>
        </p:nvSpPr>
        <p:spPr/>
        <p:txBody>
          <a:bodyPr/>
          <a:lstStyle/>
          <a:p>
            <a:r>
              <a:rPr lang="en-US" smtClean="0"/>
              <a:t>2020-03-15</a:t>
            </a:r>
            <a:endParaRPr lang="en-US"/>
          </a:p>
        </p:txBody>
      </p:sp>
      <p:sp>
        <p:nvSpPr>
          <p:cNvPr id="4" name="Footer Placeholder 3">
            <a:extLst>
              <a:ext uri="{FF2B5EF4-FFF2-40B4-BE49-F238E27FC236}">
                <a16:creationId xmlns:a16="http://schemas.microsoft.com/office/drawing/2014/main" id="{C312AEB0-A948-4552-8F67-4431FCC36E20}"/>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5" name="Slide Number Placeholder 4">
            <a:extLst>
              <a:ext uri="{FF2B5EF4-FFF2-40B4-BE49-F238E27FC236}">
                <a16:creationId xmlns:a16="http://schemas.microsoft.com/office/drawing/2014/main" id="{2950CF4E-3EF3-43B3-916D-CEE810E20AC4}"/>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6" name="Text Placeholder 7"/>
          <p:cNvSpPr>
            <a:spLocks noGrp="1"/>
          </p:cNvSpPr>
          <p:nvPr>
            <p:ph type="body" sz="quarter" idx="13"/>
          </p:nvPr>
        </p:nvSpPr>
        <p:spPr>
          <a:xfrm>
            <a:off x="838200" y="5939161"/>
            <a:ext cx="10515600" cy="237802"/>
          </a:xfrm>
        </p:spPr>
        <p:txBody>
          <a:bodyPr>
            <a:noAutofit/>
          </a:bodyPr>
          <a:lstStyle>
            <a:lvl1pPr marL="0" indent="0" algn="r">
              <a:buNone/>
              <a:defRPr sz="1200"/>
            </a:lvl1pPr>
          </a:lstStyle>
          <a:p>
            <a:pPr lvl="0"/>
            <a:r>
              <a:rPr lang="en-US" dirty="0" smtClean="0"/>
              <a:t>Edit Master text styles</a:t>
            </a:r>
          </a:p>
        </p:txBody>
      </p:sp>
    </p:spTree>
    <p:extLst>
      <p:ext uri="{BB962C8B-B14F-4D97-AF65-F5344CB8AC3E}">
        <p14:creationId xmlns:p14="http://schemas.microsoft.com/office/powerpoint/2010/main" val="16511195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BF235-8B43-4826-8CFB-4E1B7B088E72}"/>
              </a:ext>
            </a:extLst>
          </p:cNvPr>
          <p:cNvSpPr>
            <a:spLocks noGrp="1"/>
          </p:cNvSpPr>
          <p:nvPr>
            <p:ph type="dt" sz="half" idx="10"/>
          </p:nvPr>
        </p:nvSpPr>
        <p:spPr/>
        <p:txBody>
          <a:bodyPr/>
          <a:lstStyle/>
          <a:p>
            <a:r>
              <a:rPr lang="en-US" smtClean="0"/>
              <a:t>2020-03-15</a:t>
            </a:r>
            <a:endParaRPr lang="en-US"/>
          </a:p>
        </p:txBody>
      </p:sp>
      <p:sp>
        <p:nvSpPr>
          <p:cNvPr id="3" name="Footer Placeholder 2">
            <a:extLst>
              <a:ext uri="{FF2B5EF4-FFF2-40B4-BE49-F238E27FC236}">
                <a16:creationId xmlns:a16="http://schemas.microsoft.com/office/drawing/2014/main" id="{BB967B37-12D0-46AF-A8CD-B83E91F4DADE}"/>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4" name="Slide Number Placeholder 3">
            <a:extLst>
              <a:ext uri="{FF2B5EF4-FFF2-40B4-BE49-F238E27FC236}">
                <a16:creationId xmlns:a16="http://schemas.microsoft.com/office/drawing/2014/main" id="{75D735A4-2356-4032-ADBE-F1D425EF44D7}"/>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843678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EB90-146E-4100-B5A5-8B2211B3F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2B1F2-AA72-4FA4-AD86-DCD450C51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1A302-C111-4BE7-9CD8-47FBA0005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AC9A8E-86C1-49F2-B9F5-200D05600D24}"/>
              </a:ext>
            </a:extLst>
          </p:cNvPr>
          <p:cNvSpPr>
            <a:spLocks noGrp="1"/>
          </p:cNvSpPr>
          <p:nvPr>
            <p:ph type="dt" sz="half" idx="10"/>
          </p:nvPr>
        </p:nvSpPr>
        <p:spPr/>
        <p:txBody>
          <a:bodyPr/>
          <a:lstStyle/>
          <a:p>
            <a:r>
              <a:rPr lang="en-US" smtClean="0"/>
              <a:t>2020-03-15</a:t>
            </a:r>
            <a:endParaRPr lang="en-US"/>
          </a:p>
        </p:txBody>
      </p:sp>
      <p:sp>
        <p:nvSpPr>
          <p:cNvPr id="6" name="Footer Placeholder 5">
            <a:extLst>
              <a:ext uri="{FF2B5EF4-FFF2-40B4-BE49-F238E27FC236}">
                <a16:creationId xmlns:a16="http://schemas.microsoft.com/office/drawing/2014/main" id="{6FE12CAE-5FF3-440F-8828-36AB695BD3B5}"/>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7" name="Slide Number Placeholder 6">
            <a:extLst>
              <a:ext uri="{FF2B5EF4-FFF2-40B4-BE49-F238E27FC236}">
                <a16:creationId xmlns:a16="http://schemas.microsoft.com/office/drawing/2014/main" id="{59D8D88E-7DAD-4918-A841-3D94E406D83D}"/>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17184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368C-7392-4304-BF42-7F1D9B50453E}"/>
              </a:ext>
            </a:extLst>
          </p:cNvPr>
          <p:cNvSpPr>
            <a:spLocks noGrp="1"/>
          </p:cNvSpPr>
          <p:nvPr>
            <p:ph type="ctrTitle"/>
          </p:nvPr>
        </p:nvSpPr>
        <p:spPr>
          <a:xfrm>
            <a:off x="1524000" y="2235200"/>
            <a:ext cx="9144000" cy="2387600"/>
          </a:xfrm>
        </p:spPr>
        <p:txBody>
          <a:bodyPr anchor="ctr" anchorCtr="0"/>
          <a:lstStyle>
            <a:lvl1pPr algn="ctr">
              <a:defRPr sz="6000"/>
            </a:lvl1pPr>
          </a:lstStyle>
          <a:p>
            <a:r>
              <a:rPr lang="en-US" dirty="0"/>
              <a:t>Click to edit Master title style</a:t>
            </a:r>
          </a:p>
        </p:txBody>
      </p:sp>
      <p:sp>
        <p:nvSpPr>
          <p:cNvPr id="4" name="Date Placeholder 3">
            <a:extLst>
              <a:ext uri="{FF2B5EF4-FFF2-40B4-BE49-F238E27FC236}">
                <a16:creationId xmlns:a16="http://schemas.microsoft.com/office/drawing/2014/main" id="{DFCA59B6-7B42-4F35-A13D-352B3D473A20}"/>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754971E9-5F29-4FD1-A1DB-C8533DAD6B71}"/>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E28011B4-310F-4BF1-9A30-C608ED11AE1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858878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3917-28D5-4F0E-BFAB-D2607706B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C7AA04-524C-40D8-97FD-511359648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E5F11-6EF4-42FA-8DC7-C47736665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77D15C-D9C0-487F-B336-82339246E592}"/>
              </a:ext>
            </a:extLst>
          </p:cNvPr>
          <p:cNvSpPr>
            <a:spLocks noGrp="1"/>
          </p:cNvSpPr>
          <p:nvPr>
            <p:ph type="dt" sz="half" idx="10"/>
          </p:nvPr>
        </p:nvSpPr>
        <p:spPr/>
        <p:txBody>
          <a:bodyPr/>
          <a:lstStyle/>
          <a:p>
            <a:r>
              <a:rPr lang="en-US" smtClean="0"/>
              <a:t>2020-03-15</a:t>
            </a:r>
            <a:endParaRPr lang="en-US"/>
          </a:p>
        </p:txBody>
      </p:sp>
      <p:sp>
        <p:nvSpPr>
          <p:cNvPr id="6" name="Footer Placeholder 5">
            <a:extLst>
              <a:ext uri="{FF2B5EF4-FFF2-40B4-BE49-F238E27FC236}">
                <a16:creationId xmlns:a16="http://schemas.microsoft.com/office/drawing/2014/main" id="{B21A1672-F267-4808-BB4C-5B78CCE835F9}"/>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7" name="Slide Number Placeholder 6">
            <a:extLst>
              <a:ext uri="{FF2B5EF4-FFF2-40B4-BE49-F238E27FC236}">
                <a16:creationId xmlns:a16="http://schemas.microsoft.com/office/drawing/2014/main" id="{72A99A0F-AC61-4678-BD93-83145D8E0544}"/>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570825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EDC8-FA4D-421A-A5CC-B08A3B751F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41E1CB-11D2-47D8-8F95-E6ECD502E0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F3B1D-8023-4776-9EDB-728C85B73A7D}"/>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A02531EC-AE97-4668-B6C9-802BF628D85F}"/>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8D5E1FA5-D972-461C-AD6C-A5F2DA4990B7}"/>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675242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AB074-0102-4E95-9A84-C82EE42BB5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02AA6-0E25-4DFF-9860-C3961546E0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A47A5-A5D6-499C-A722-8438D60AE4A3}"/>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03894E8D-E4C2-4154-B580-91A2A64D5347}"/>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85DEEAFE-9551-4D5B-AD1C-5990DA01213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66044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295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Shape 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6742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B617-A7B8-41E3-B835-BF95BF9DA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E94ACF-D995-4B61-A2FB-94D73CE6EB23}"/>
              </a:ext>
            </a:extLst>
          </p:cNvPr>
          <p:cNvSpPr>
            <a:spLocks noGrp="1"/>
          </p:cNvSpPr>
          <p:nvPr>
            <p:ph type="dt" sz="half" idx="10"/>
          </p:nvPr>
        </p:nvSpPr>
        <p:spPr/>
        <p:txBody>
          <a:bodyPr/>
          <a:lstStyle/>
          <a:p>
            <a:r>
              <a:rPr lang="en-US" smtClean="0"/>
              <a:t>2020-03-15</a:t>
            </a:r>
            <a:endParaRPr lang="en-US"/>
          </a:p>
        </p:txBody>
      </p:sp>
      <p:sp>
        <p:nvSpPr>
          <p:cNvPr id="4" name="Footer Placeholder 3">
            <a:extLst>
              <a:ext uri="{FF2B5EF4-FFF2-40B4-BE49-F238E27FC236}">
                <a16:creationId xmlns:a16="http://schemas.microsoft.com/office/drawing/2014/main" id="{C312AEB0-A948-4552-8F67-4431FCC36E20}"/>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5" name="Slide Number Placeholder 4">
            <a:extLst>
              <a:ext uri="{FF2B5EF4-FFF2-40B4-BE49-F238E27FC236}">
                <a16:creationId xmlns:a16="http://schemas.microsoft.com/office/drawing/2014/main" id="{2950CF4E-3EF3-43B3-916D-CEE810E20AC4}"/>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3199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1825625"/>
            <a:ext cx="10515600" cy="41135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8" name="Text Placeholder 7"/>
          <p:cNvSpPr>
            <a:spLocks noGrp="1"/>
          </p:cNvSpPr>
          <p:nvPr>
            <p:ph type="body" sz="quarter" idx="13"/>
          </p:nvPr>
        </p:nvSpPr>
        <p:spPr>
          <a:xfrm>
            <a:off x="838200" y="5939161"/>
            <a:ext cx="10515600" cy="237802"/>
          </a:xfrm>
        </p:spPr>
        <p:txBody>
          <a:bodyPr>
            <a:noAutofit/>
          </a:bodyPr>
          <a:lstStyle>
            <a:lvl1pPr marL="0" indent="0" algn="r">
              <a:buNone/>
              <a:defRPr sz="1200"/>
            </a:lvl1pPr>
          </a:lstStyle>
          <a:p>
            <a:pPr lvl="0"/>
            <a:r>
              <a:rPr lang="en-US" dirty="0" smtClean="0"/>
              <a:t>Edit Master text styles</a:t>
            </a:r>
          </a:p>
        </p:txBody>
      </p:sp>
    </p:spTree>
    <p:extLst>
      <p:ext uri="{BB962C8B-B14F-4D97-AF65-F5344CB8AC3E}">
        <p14:creationId xmlns:p14="http://schemas.microsoft.com/office/powerpoint/2010/main" val="9328945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udent In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993532"/>
            <a:ext cx="10515600" cy="5183431"/>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792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oup Punch">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9801225" y="365125"/>
            <a:ext cx="1552575" cy="628650"/>
          </a:xfrm>
        </p:spPr>
        <p:txBody>
          <a:bodyPr anchor="ctr"/>
          <a:lstStyle>
            <a:lvl1pPr marL="0" indent="0" algn="r">
              <a:buNone/>
              <a:defRPr sz="2400"/>
            </a:lvl1pPr>
          </a:lstStyle>
          <a:p>
            <a:pPr lvl="0"/>
            <a:r>
              <a:rPr lang="en-US" dirty="0" smtClean="0"/>
              <a:t>Timing</a:t>
            </a:r>
          </a:p>
        </p:txBody>
      </p:sp>
      <p:sp>
        <p:nvSpPr>
          <p:cNvPr id="10" name="Title 1">
            <a:extLst>
              <a:ext uri="{FF2B5EF4-FFF2-40B4-BE49-F238E27FC236}">
                <a16:creationId xmlns:a16="http://schemas.microsoft.com/office/drawing/2014/main" id="{DDD0368C-7392-4304-BF42-7F1D9B50453E}"/>
              </a:ext>
            </a:extLst>
          </p:cNvPr>
          <p:cNvSpPr>
            <a:spLocks noGrp="1"/>
          </p:cNvSpPr>
          <p:nvPr>
            <p:ph type="ctrTitle"/>
          </p:nvPr>
        </p:nvSpPr>
        <p:spPr>
          <a:xfrm>
            <a:off x="1524000" y="2235200"/>
            <a:ext cx="9144000" cy="2387600"/>
          </a:xfrm>
        </p:spPr>
        <p:txBody>
          <a:bodyPr anchor="ctr" anchorCtr="0"/>
          <a:lstStyle>
            <a:lvl1pPr algn="ctr">
              <a:defRPr sz="6000"/>
            </a:lvl1pPr>
          </a:lstStyle>
          <a:p>
            <a:r>
              <a:rPr lang="en-US" dirty="0"/>
              <a:t>Click to edit Master title style</a:t>
            </a:r>
          </a:p>
        </p:txBody>
      </p:sp>
    </p:spTree>
    <p:extLst>
      <p:ext uri="{BB962C8B-B14F-4D97-AF65-F5344CB8AC3E}">
        <p14:creationId xmlns:p14="http://schemas.microsoft.com/office/powerpoint/2010/main" val="3383901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Discuss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8963025"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993532"/>
            <a:ext cx="10515600" cy="5183431"/>
          </a:xfrm>
        </p:spPr>
        <p:txBody>
          <a:bodyPr>
            <a:normAutofit/>
          </a:bodyPr>
          <a:lstStyle>
            <a:lvl1pPr marL="457200" indent="-457200">
              <a:buFont typeface="+mj-lt"/>
              <a:buAutoNum type="arabicPeriod"/>
              <a:defRPr sz="2400">
                <a:solidFill>
                  <a:schemeClr val="accent4"/>
                </a:solidFill>
              </a:defRPr>
            </a:lvl1pPr>
            <a:lvl2pPr marL="914400" indent="-457200">
              <a:buFont typeface="+mj-lt"/>
              <a:buAutoNum type="arabicPeriod"/>
              <a:defRPr sz="2000">
                <a:solidFill>
                  <a:schemeClr val="accent4"/>
                </a:solidFill>
              </a:defRPr>
            </a:lvl2pPr>
            <a:lvl3pPr marL="1257300" indent="-342900">
              <a:buFont typeface="+mj-lt"/>
              <a:buAutoNum type="arabicPeriod"/>
              <a:defRPr sz="1800">
                <a:solidFill>
                  <a:schemeClr val="accent4"/>
                </a:solidFill>
              </a:defRPr>
            </a:lvl3pPr>
            <a:lvl4pPr marL="1714500" indent="-342900">
              <a:buFont typeface="+mj-lt"/>
              <a:buAutoNum type="arabicPeriod"/>
              <a:defRPr sz="1600">
                <a:solidFill>
                  <a:schemeClr val="accent4"/>
                </a:solidFill>
              </a:defRPr>
            </a:lvl4pPr>
            <a:lvl5pPr marL="2171700" indent="-342900">
              <a:buFont typeface="+mj-lt"/>
              <a:buAutoNum type="arabicPeriod"/>
              <a:defRPr sz="1600">
                <a:solidFill>
                  <a:schemeClr val="accent4"/>
                </a:solidFill>
              </a:defRPr>
            </a:lvl5pPr>
          </a:lstStyle>
          <a:p>
            <a:pPr lvl="0"/>
            <a:r>
              <a:rPr lang="en-US" dirty="0"/>
              <a:t>Edit Master text styles</a:t>
            </a:r>
          </a:p>
          <a:p>
            <a:pPr lvl="1"/>
            <a:r>
              <a:rPr lang="en-US" dirty="0"/>
              <a:t>Second </a:t>
            </a:r>
            <a:r>
              <a:rPr lang="en-US" dirty="0" smtClean="0"/>
              <a:t>level</a:t>
            </a:r>
            <a:endParaRPr lang="en-US" dirty="0"/>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9801225" y="365125"/>
            <a:ext cx="1552575" cy="628650"/>
          </a:xfrm>
        </p:spPr>
        <p:txBody>
          <a:bodyPr anchor="ctr"/>
          <a:lstStyle>
            <a:lvl1pPr marL="0" indent="0" algn="r">
              <a:buNone/>
              <a:defRPr sz="2400"/>
            </a:lvl1pPr>
          </a:lstStyle>
          <a:p>
            <a:pPr lvl="0"/>
            <a:r>
              <a:rPr lang="en-US" dirty="0" smtClean="0"/>
              <a:t>Timing</a:t>
            </a:r>
          </a:p>
        </p:txBody>
      </p:sp>
    </p:spTree>
    <p:extLst>
      <p:ext uri="{BB962C8B-B14F-4D97-AF65-F5344CB8AC3E}">
        <p14:creationId xmlns:p14="http://schemas.microsoft.com/office/powerpoint/2010/main" val="15776974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Input 2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1358658"/>
            <a:ext cx="5257800" cy="4818306"/>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6F3CC88-D8F5-4F38-B9B9-0063DF4FC4CA}"/>
              </a:ext>
            </a:extLst>
          </p:cNvPr>
          <p:cNvSpPr>
            <a:spLocks noGrp="1"/>
          </p:cNvSpPr>
          <p:nvPr>
            <p:ph idx="13"/>
          </p:nvPr>
        </p:nvSpPr>
        <p:spPr>
          <a:xfrm>
            <a:off x="6096000" y="1362074"/>
            <a:ext cx="5257800" cy="4814888"/>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4C0E4946-2ADE-4E84-955F-175457507042}"/>
              </a:ext>
            </a:extLst>
          </p:cNvPr>
          <p:cNvSpPr>
            <a:spLocks noGrp="1"/>
          </p:cNvSpPr>
          <p:nvPr>
            <p:ph type="body" sz="quarter" idx="14"/>
          </p:nvPr>
        </p:nvSpPr>
        <p:spPr>
          <a:xfrm>
            <a:off x="838200" y="993775"/>
            <a:ext cx="5257800" cy="365125"/>
          </a:xfrm>
        </p:spPr>
        <p:txBody>
          <a:bodyPr/>
          <a:lstStyle>
            <a:lvl1pPr marL="0" indent="0" algn="ctr">
              <a:buNone/>
              <a:defRPr/>
            </a:lvl1pPr>
          </a:lstStyle>
          <a:p>
            <a:pPr lvl="0"/>
            <a:r>
              <a:rPr lang="en-US" dirty="0"/>
              <a:t>Click to edit Master text styles</a:t>
            </a:r>
          </a:p>
        </p:txBody>
      </p:sp>
      <p:sp>
        <p:nvSpPr>
          <p:cNvPr id="12" name="Text Placeholder 10">
            <a:extLst>
              <a:ext uri="{FF2B5EF4-FFF2-40B4-BE49-F238E27FC236}">
                <a16:creationId xmlns:a16="http://schemas.microsoft.com/office/drawing/2014/main" id="{189BC5ED-C640-47D8-A474-7E90C59FFF5F}"/>
              </a:ext>
            </a:extLst>
          </p:cNvPr>
          <p:cNvSpPr>
            <a:spLocks noGrp="1"/>
          </p:cNvSpPr>
          <p:nvPr>
            <p:ph type="body" sz="quarter" idx="15"/>
          </p:nvPr>
        </p:nvSpPr>
        <p:spPr>
          <a:xfrm>
            <a:off x="6096000" y="996706"/>
            <a:ext cx="5257800" cy="36512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4222416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bat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058B80-86AC-4EC6-BB3A-D55E10D6FD8D}"/>
              </a:ext>
            </a:extLst>
          </p:cNvPr>
          <p:cNvSpPr/>
          <p:nvPr userDrawn="1"/>
        </p:nvSpPr>
        <p:spPr>
          <a:xfrm>
            <a:off x="6096000" y="0"/>
            <a:ext cx="6096000" cy="6858000"/>
          </a:xfrm>
          <a:prstGeom prst="rect">
            <a:avLst/>
          </a:prstGeom>
          <a:noFill/>
          <a:ln w="317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43575" y="160020"/>
            <a:ext cx="809626" cy="654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1358658"/>
            <a:ext cx="5257800" cy="4818306"/>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8" name="Content Placeholder 2">
            <a:extLst>
              <a:ext uri="{FF2B5EF4-FFF2-40B4-BE49-F238E27FC236}">
                <a16:creationId xmlns:a16="http://schemas.microsoft.com/office/drawing/2014/main" id="{76F3CC88-D8F5-4F38-B9B9-0063DF4FC4CA}"/>
              </a:ext>
            </a:extLst>
          </p:cNvPr>
          <p:cNvSpPr>
            <a:spLocks noGrp="1"/>
          </p:cNvSpPr>
          <p:nvPr>
            <p:ph idx="13"/>
          </p:nvPr>
        </p:nvSpPr>
        <p:spPr>
          <a:xfrm>
            <a:off x="6096000" y="1362074"/>
            <a:ext cx="5257800" cy="4814888"/>
          </a:xfrm>
        </p:spPr>
        <p:txBody>
          <a:bodyPr>
            <a:normAutofit/>
          </a:bodyPr>
          <a:lstStyle>
            <a:lvl1pPr marL="457200" indent="-457200">
              <a:buFont typeface="+mj-lt"/>
              <a:buAutoNum type="arabicPeriod"/>
              <a:defRPr sz="2400">
                <a:solidFill>
                  <a:schemeClr val="accent4"/>
                </a:solidFill>
              </a:defRPr>
            </a:lvl1pPr>
            <a:lvl2pPr marL="914400" indent="-457200">
              <a:buFont typeface="+mj-lt"/>
              <a:buAutoNum type="arabicPeriod"/>
              <a:defRPr sz="2000">
                <a:solidFill>
                  <a:schemeClr val="accent4"/>
                </a:solidFill>
              </a:defRPr>
            </a:lvl2pPr>
            <a:lvl3pPr marL="1257300" indent="-342900">
              <a:buFont typeface="+mj-lt"/>
              <a:buAutoNum type="arabicPeriod"/>
              <a:defRPr sz="1800">
                <a:solidFill>
                  <a:schemeClr val="accent4"/>
                </a:solidFill>
              </a:defRPr>
            </a:lvl3pPr>
            <a:lvl4pPr marL="1714500" indent="-342900">
              <a:buFont typeface="+mj-lt"/>
              <a:buAutoNum type="arabicPeriod"/>
              <a:defRPr sz="1600">
                <a:solidFill>
                  <a:schemeClr val="accent4"/>
                </a:solidFill>
              </a:defRPr>
            </a:lvl4pPr>
            <a:lvl5pPr marL="2171700" indent="-342900">
              <a:buFont typeface="+mj-lt"/>
              <a:buAutoNum type="arabicPeriod"/>
              <a:defRPr sz="16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4C0E4946-2ADE-4E84-955F-175457507042}"/>
              </a:ext>
            </a:extLst>
          </p:cNvPr>
          <p:cNvSpPr>
            <a:spLocks noGrp="1"/>
          </p:cNvSpPr>
          <p:nvPr>
            <p:ph type="body" sz="quarter" idx="14"/>
          </p:nvPr>
        </p:nvSpPr>
        <p:spPr>
          <a:xfrm>
            <a:off x="838200" y="993775"/>
            <a:ext cx="5257800" cy="365125"/>
          </a:xfrm>
        </p:spPr>
        <p:txBody>
          <a:bodyPr/>
          <a:lstStyle>
            <a:lvl1pPr marL="0" indent="0" algn="ctr">
              <a:buNone/>
              <a:defRPr/>
            </a:lvl1pPr>
          </a:lstStyle>
          <a:p>
            <a:pPr lvl="0"/>
            <a:r>
              <a:rPr lang="en-US" dirty="0"/>
              <a:t>Click to edit Master text styles</a:t>
            </a:r>
          </a:p>
        </p:txBody>
      </p:sp>
      <p:sp>
        <p:nvSpPr>
          <p:cNvPr id="12" name="Text Placeholder 10">
            <a:extLst>
              <a:ext uri="{FF2B5EF4-FFF2-40B4-BE49-F238E27FC236}">
                <a16:creationId xmlns:a16="http://schemas.microsoft.com/office/drawing/2014/main" id="{189BC5ED-C640-47D8-A474-7E90C59FFF5F}"/>
              </a:ext>
            </a:extLst>
          </p:cNvPr>
          <p:cNvSpPr>
            <a:spLocks noGrp="1"/>
          </p:cNvSpPr>
          <p:nvPr>
            <p:ph type="body" sz="quarter" idx="15"/>
          </p:nvPr>
        </p:nvSpPr>
        <p:spPr>
          <a:xfrm>
            <a:off x="6096000" y="996706"/>
            <a:ext cx="5257800" cy="36512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564839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ent Input Transfor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993532"/>
            <a:ext cx="5257800" cy="5183431"/>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6F3CC88-D8F5-4F38-B9B9-0063DF4FC4CA}"/>
              </a:ext>
            </a:extLst>
          </p:cNvPr>
          <p:cNvSpPr>
            <a:spLocks noGrp="1"/>
          </p:cNvSpPr>
          <p:nvPr>
            <p:ph idx="13"/>
          </p:nvPr>
        </p:nvSpPr>
        <p:spPr>
          <a:xfrm>
            <a:off x="6096000" y="993531"/>
            <a:ext cx="5257800" cy="5183431"/>
          </a:xfrm>
        </p:spPr>
        <p:txBody>
          <a:bodyPr>
            <a:normAutofit/>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23415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936C19-F6BA-43D3-ACE3-ECFAAAF2D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2020-03-15</a:t>
            </a:r>
            <a:endParaRPr lang="en-US"/>
          </a:p>
        </p:txBody>
      </p:sp>
      <p:sp>
        <p:nvSpPr>
          <p:cNvPr id="5" name="Footer Placeholder 4">
            <a:extLst>
              <a:ext uri="{FF2B5EF4-FFF2-40B4-BE49-F238E27FC236}">
                <a16:creationId xmlns:a16="http://schemas.microsoft.com/office/drawing/2014/main" id="{5377B91B-0F0E-443C-ACE4-2139FD5DB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13B2F1EB-4941-47AB-B00A-FBB8530DB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96267-9501-4B49-939F-F116B0669874}" type="slidenum">
              <a:rPr lang="en-US" smtClean="0"/>
              <a:t>‹#›</a:t>
            </a:fld>
            <a:endParaRPr lang="en-US"/>
          </a:p>
        </p:txBody>
      </p:sp>
      <p:sp>
        <p:nvSpPr>
          <p:cNvPr id="2" name="Title Placeholder 1">
            <a:extLst>
              <a:ext uri="{FF2B5EF4-FFF2-40B4-BE49-F238E27FC236}">
                <a16:creationId xmlns:a16="http://schemas.microsoft.com/office/drawing/2014/main" id="{4FAF5604-9C2A-4958-91A6-2A1F2DE0C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6066B-685D-429B-9EDD-6E5369DD0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0906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73" r:id="rId5"/>
    <p:sldLayoutId id="2147483669" r:id="rId6"/>
    <p:sldLayoutId id="2147483665" r:id="rId7"/>
    <p:sldLayoutId id="2147483671" r:id="rId8"/>
    <p:sldLayoutId id="2147483666" r:id="rId9"/>
    <p:sldLayoutId id="2147483651" r:id="rId10"/>
    <p:sldLayoutId id="2147483652" r:id="rId11"/>
    <p:sldLayoutId id="2147483667" r:id="rId12"/>
    <p:sldLayoutId id="2147483674" r:id="rId13"/>
    <p:sldLayoutId id="2147483668" r:id="rId14"/>
    <p:sldLayoutId id="2147483675" r:id="rId15"/>
    <p:sldLayoutId id="2147483653" r:id="rId16"/>
    <p:sldLayoutId id="2147483654" r:id="rId17"/>
    <p:sldLayoutId id="2147483655" r:id="rId18"/>
    <p:sldLayoutId id="2147483656" r:id="rId19"/>
    <p:sldLayoutId id="2147483657" r:id="rId20"/>
    <p:sldLayoutId id="2147483658" r:id="rId21"/>
    <p:sldLayoutId id="2147483659" r:id="rId22"/>
    <p:sldLayoutId id="2147483662" r:id="rId23"/>
    <p:sldLayoutId id="2147483663" r:id="rId24"/>
    <p:sldLayoutId id="2147483676" r:id="rId2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hyperlink" Target="https://peerpresents-test.andrew.cmu.edu/"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edugames.design/peer-demo"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erik-harpstead.youcanbook.me/" TargetMode="External"/><Relationship Id="rId2" Type="http://schemas.openxmlformats.org/officeDocument/2006/relationships/hyperlink" Target="https://cmu.zoom.us/my/harpstead"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edugames.design/peer"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lrountre@andrew.cmu.edu" TargetMode="External"/><Relationship Id="rId2" Type="http://schemas.openxmlformats.org/officeDocument/2006/relationships/hyperlink" Target="mailto:eharpste@andrew.cmu.edu" TargetMode="External"/><Relationship Id="rId1" Type="http://schemas.openxmlformats.org/officeDocument/2006/relationships/slideLayout" Target="../slideLayouts/slideLayout3.xml"/><Relationship Id="rId4" Type="http://schemas.openxmlformats.org/officeDocument/2006/relationships/hyperlink" Target="mailto:hcarter@andrew.cmu.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dugames.design/feedback" TargetMode="External"/><Relationship Id="rId2" Type="http://schemas.openxmlformats.org/officeDocument/2006/relationships/hyperlink" Target="http://edugames.design/peer"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B78E-2F00-42B7-80D1-D054633F5442}"/>
              </a:ext>
            </a:extLst>
          </p:cNvPr>
          <p:cNvSpPr>
            <a:spLocks noGrp="1"/>
          </p:cNvSpPr>
          <p:nvPr>
            <p:ph type="ctrTitle"/>
          </p:nvPr>
        </p:nvSpPr>
        <p:spPr>
          <a:xfrm>
            <a:off x="1524000" y="1122363"/>
            <a:ext cx="9144000" cy="2387600"/>
          </a:xfrm>
        </p:spPr>
        <p:txBody>
          <a:bodyPr anchor="ctr">
            <a:normAutofit/>
          </a:bodyPr>
          <a:lstStyle/>
          <a:p>
            <a:pPr marL="1828800" indent="-1828800">
              <a:tabLst>
                <a:tab pos="1828800" algn="l"/>
              </a:tabLst>
            </a:pPr>
            <a:r>
              <a:rPr lang="en-US" dirty="0" smtClean="0"/>
              <a:t>15 – Pitching and Peer </a:t>
            </a:r>
            <a:r>
              <a:rPr lang="en-US" dirty="0" err="1" smtClean="0"/>
              <a:t>Feeback</a:t>
            </a:r>
            <a:endParaRPr lang="en-US" dirty="0"/>
          </a:p>
        </p:txBody>
      </p:sp>
      <p:sp>
        <p:nvSpPr>
          <p:cNvPr id="3" name="Subtitle 2">
            <a:extLst>
              <a:ext uri="{FF2B5EF4-FFF2-40B4-BE49-F238E27FC236}">
                <a16:creationId xmlns:a16="http://schemas.microsoft.com/office/drawing/2014/main" id="{B314AFE1-85AB-455F-8967-B7BC71A07CB3}"/>
              </a:ext>
            </a:extLst>
          </p:cNvPr>
          <p:cNvSpPr>
            <a:spLocks noGrp="1"/>
          </p:cNvSpPr>
          <p:nvPr>
            <p:ph type="subTitle" idx="1"/>
          </p:nvPr>
        </p:nvSpPr>
        <p:spPr>
          <a:xfrm>
            <a:off x="1524000" y="3602038"/>
            <a:ext cx="9144000" cy="1655762"/>
          </a:xfrm>
        </p:spPr>
        <p:txBody>
          <a:bodyPr>
            <a:normAutofit lnSpcReduction="10000"/>
          </a:bodyPr>
          <a:lstStyle/>
          <a:p>
            <a:r>
              <a:rPr lang="en-US" dirty="0"/>
              <a:t>Design of Educational Games</a:t>
            </a:r>
          </a:p>
          <a:p>
            <a:r>
              <a:rPr lang="en-US" dirty="0"/>
              <a:t>05418/05818 Human-Computer Interaction Institute</a:t>
            </a:r>
          </a:p>
          <a:p>
            <a:endParaRPr lang="en-US" dirty="0"/>
          </a:p>
          <a:p>
            <a:r>
              <a:rPr lang="en-US" dirty="0"/>
              <a:t>Erik Harpstead</a:t>
            </a:r>
          </a:p>
        </p:txBody>
      </p:sp>
    </p:spTree>
    <p:extLst>
      <p:ext uri="{BB962C8B-B14F-4D97-AF65-F5344CB8AC3E}">
        <p14:creationId xmlns:p14="http://schemas.microsoft.com/office/powerpoint/2010/main" val="110928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p:txBody>
          <a:bodyPr/>
          <a:lstStyle/>
          <a:p>
            <a:r>
              <a:rPr lang="en-US" dirty="0"/>
              <a:t>What makes peer feedback helpful?</a:t>
            </a:r>
          </a:p>
        </p:txBody>
      </p:sp>
      <p:sp>
        <p:nvSpPr>
          <p:cNvPr id="8" name="Content Placeholder 7">
            <a:extLst>
              <a:ext uri="{FF2B5EF4-FFF2-40B4-BE49-F238E27FC236}">
                <a16:creationId xmlns:a16="http://schemas.microsoft.com/office/drawing/2014/main" id="{6A4D30F3-BE1C-4DAD-9545-04247E4A052A}"/>
              </a:ext>
            </a:extLst>
          </p:cNvPr>
          <p:cNvSpPr>
            <a:spLocks noGrp="1"/>
          </p:cNvSpPr>
          <p:nvPr>
            <p:ph idx="1"/>
          </p:nvPr>
        </p:nvSpPr>
        <p:spPr/>
        <p:txBody>
          <a:bodyPr>
            <a:normAutofit/>
          </a:bodyPr>
          <a:lstStyle/>
          <a:p>
            <a:pPr marL="457200" lvl="1"/>
            <a:r>
              <a:rPr lang="en-US" dirty="0" smtClean="0"/>
              <a:t>Specific and Actionable</a:t>
            </a:r>
          </a:p>
          <a:p>
            <a:pPr marL="457200" lvl="1"/>
            <a:r>
              <a:rPr lang="en-US" dirty="0" smtClean="0"/>
              <a:t>The feedback being directed toward the product rather than the person</a:t>
            </a:r>
          </a:p>
          <a:p>
            <a:pPr marL="457200" lvl="1"/>
            <a:r>
              <a:rPr lang="en-US" dirty="0" smtClean="0"/>
              <a:t>The use of examples and analogies</a:t>
            </a:r>
          </a:p>
          <a:p>
            <a:pPr marL="800100" lvl="2"/>
            <a:r>
              <a:rPr lang="en-US" dirty="0" smtClean="0"/>
              <a:t>Alternatives or suggestions</a:t>
            </a:r>
            <a:endParaRPr lang="en-US" dirty="0" smtClean="0"/>
          </a:p>
          <a:p>
            <a:pPr marL="457200" lvl="1"/>
            <a:r>
              <a:rPr lang="en-US" dirty="0" smtClean="0"/>
              <a:t>Highlighting strengths</a:t>
            </a:r>
            <a:endParaRPr lang="en-US" dirty="0"/>
          </a:p>
          <a:p>
            <a:pPr marL="457200" lvl="1"/>
            <a:r>
              <a:rPr lang="en-US" dirty="0" smtClean="0"/>
              <a:t>A recap</a:t>
            </a:r>
            <a:r>
              <a:rPr lang="en-US" dirty="0" smtClean="0"/>
              <a:t> of what you understood</a:t>
            </a:r>
          </a:p>
          <a:p>
            <a:pPr marL="457200" lvl="1"/>
            <a:r>
              <a:rPr lang="en-US" dirty="0" smtClean="0"/>
              <a:t>Questions can be helpful to guide how to think about why they are raising it</a:t>
            </a:r>
          </a:p>
          <a:p>
            <a:pPr marL="457200" lvl="1"/>
            <a:r>
              <a:rPr lang="en-US" dirty="0" smtClean="0"/>
              <a:t>Having a third party facilitate the session</a:t>
            </a:r>
          </a:p>
          <a:p>
            <a:pPr marL="457200" lvl="1"/>
            <a:r>
              <a:rPr lang="en-US" dirty="0" smtClean="0"/>
              <a:t>Some level of planning or preparation</a:t>
            </a:r>
          </a:p>
          <a:p>
            <a:pPr marL="457200" lvl="1"/>
            <a:r>
              <a:rPr lang="en-US" dirty="0" smtClean="0"/>
              <a:t>Giving suggestions about different aspects of the design</a:t>
            </a:r>
          </a:p>
          <a:p>
            <a:pPr marL="800100" lvl="2"/>
            <a:r>
              <a:rPr lang="en-US" dirty="0" smtClean="0"/>
              <a:t>So talking across different angles</a:t>
            </a:r>
            <a:endParaRPr lang="en-US" dirty="0"/>
          </a:p>
        </p:txBody>
      </p:sp>
      <p:sp>
        <p:nvSpPr>
          <p:cNvPr id="9" name="Content Placeholder 8">
            <a:extLst>
              <a:ext uri="{FF2B5EF4-FFF2-40B4-BE49-F238E27FC236}">
                <a16:creationId xmlns:a16="http://schemas.microsoft.com/office/drawing/2014/main" id="{FF51535B-7D85-4105-9219-4C518D82104C}"/>
              </a:ext>
            </a:extLst>
          </p:cNvPr>
          <p:cNvSpPr>
            <a:spLocks noGrp="1"/>
          </p:cNvSpPr>
          <p:nvPr>
            <p:ph idx="13"/>
          </p:nvPr>
        </p:nvSpPr>
        <p:spPr/>
        <p:txBody>
          <a:bodyPr/>
          <a:lstStyle/>
          <a:p>
            <a:pPr marL="457200" indent="-457200">
              <a:buFont typeface="+mj-lt"/>
              <a:buAutoNum type="arabicPeriod"/>
            </a:pPr>
            <a:r>
              <a:rPr lang="en-US" dirty="0" smtClean="0"/>
              <a:t>Anonymous negative feedback</a:t>
            </a:r>
          </a:p>
          <a:p>
            <a:pPr lvl="1"/>
            <a:r>
              <a:rPr lang="en-US" dirty="0" smtClean="0"/>
              <a:t>You can be more harsh when anonymous</a:t>
            </a:r>
          </a:p>
          <a:p>
            <a:r>
              <a:rPr lang="en-US" dirty="0" smtClean="0"/>
              <a:t>Not given context for the feedback, don’t know why or when</a:t>
            </a:r>
          </a:p>
          <a:p>
            <a:r>
              <a:rPr lang="en-US" dirty="0" smtClean="0"/>
              <a:t>“Everything is great!”</a:t>
            </a:r>
          </a:p>
          <a:p>
            <a:r>
              <a:rPr lang="en-US" dirty="0" smtClean="0"/>
              <a:t>If its all positive its very helpful</a:t>
            </a:r>
          </a:p>
          <a:p>
            <a:r>
              <a:rPr lang="en-US" dirty="0" smtClean="0"/>
              <a:t>If the person doesn’t understand the context and suggests something that isn’t possible</a:t>
            </a:r>
          </a:p>
          <a:p>
            <a:endParaRPr lang="en-US" dirty="0"/>
          </a:p>
        </p:txBody>
      </p:sp>
      <p:sp>
        <p:nvSpPr>
          <p:cNvPr id="10" name="Text Placeholder 9">
            <a:extLst>
              <a:ext uri="{FF2B5EF4-FFF2-40B4-BE49-F238E27FC236}">
                <a16:creationId xmlns:a16="http://schemas.microsoft.com/office/drawing/2014/main" id="{B21D8468-63DE-425C-9144-2A23EFCAF1DE}"/>
              </a:ext>
            </a:extLst>
          </p:cNvPr>
          <p:cNvSpPr>
            <a:spLocks noGrp="1"/>
          </p:cNvSpPr>
          <p:nvPr>
            <p:ph type="body" sz="quarter" idx="14"/>
          </p:nvPr>
        </p:nvSpPr>
        <p:spPr/>
        <p:txBody>
          <a:bodyPr>
            <a:normAutofit fontScale="85000" lnSpcReduction="20000"/>
          </a:bodyPr>
          <a:lstStyle/>
          <a:p>
            <a:pPr algn="ctr"/>
            <a:r>
              <a:rPr lang="en-US" dirty="0"/>
              <a:t>Helpful</a:t>
            </a:r>
          </a:p>
        </p:txBody>
      </p:sp>
      <p:sp>
        <p:nvSpPr>
          <p:cNvPr id="11" name="Text Placeholder 10">
            <a:extLst>
              <a:ext uri="{FF2B5EF4-FFF2-40B4-BE49-F238E27FC236}">
                <a16:creationId xmlns:a16="http://schemas.microsoft.com/office/drawing/2014/main" id="{E27178E0-9BB2-44E6-8615-43FDB05D81C9}"/>
              </a:ext>
            </a:extLst>
          </p:cNvPr>
          <p:cNvSpPr>
            <a:spLocks noGrp="1"/>
          </p:cNvSpPr>
          <p:nvPr>
            <p:ph type="body" sz="quarter" idx="15"/>
          </p:nvPr>
        </p:nvSpPr>
        <p:spPr/>
        <p:txBody>
          <a:bodyPr>
            <a:normAutofit fontScale="85000" lnSpcReduction="20000"/>
          </a:bodyPr>
          <a:lstStyle/>
          <a:p>
            <a:pPr algn="ctr"/>
            <a:r>
              <a:rPr lang="en-US" dirty="0"/>
              <a:t>Unhelpful</a:t>
            </a:r>
          </a:p>
        </p:txBody>
      </p:sp>
      <p:sp>
        <p:nvSpPr>
          <p:cNvPr id="2" name="Date Placeholder 1"/>
          <p:cNvSpPr>
            <a:spLocks noGrp="1"/>
          </p:cNvSpPr>
          <p:nvPr>
            <p:ph type="dt" sz="half" idx="10"/>
          </p:nvPr>
        </p:nvSpPr>
        <p:spPr/>
        <p:txBody>
          <a:bodyPr/>
          <a:lstStyle/>
          <a:p>
            <a:r>
              <a:rPr lang="en-US" smtClean="0"/>
              <a:t>2020-03-15</a:t>
            </a:r>
            <a:endParaRPr lang="en-US"/>
          </a:p>
        </p:txBody>
      </p:sp>
      <p:sp>
        <p:nvSpPr>
          <p:cNvPr id="3" name="Footer Placeholder 2"/>
          <p:cNvSpPr>
            <a:spLocks noGrp="1"/>
          </p:cNvSpPr>
          <p:nvPr>
            <p:ph type="ftr" sz="quarter" idx="11"/>
          </p:nvPr>
        </p:nvSpPr>
        <p:spPr/>
        <p:txBody>
          <a:bodyPr/>
          <a:lstStyle/>
          <a:p>
            <a:r>
              <a:rPr lang="en-US" smtClean="0"/>
              <a:t>05-418/818 | Spring 2022 | Design of Educational Games</a:t>
            </a:r>
            <a:endParaRPr lang="en-US"/>
          </a:p>
        </p:txBody>
      </p:sp>
      <p:sp>
        <p:nvSpPr>
          <p:cNvPr id="4" name="Slide Number Placeholder 3"/>
          <p:cNvSpPr>
            <a:spLocks noGrp="1"/>
          </p:cNvSpPr>
          <p:nvPr>
            <p:ph type="sldNum" sz="quarter" idx="12"/>
          </p:nvPr>
        </p:nvSpPr>
        <p:spPr/>
        <p:txBody>
          <a:bodyPr/>
          <a:lstStyle/>
          <a:p>
            <a:fld id="{4BE96267-9501-4B49-939F-F116B0669874}" type="slidenum">
              <a:rPr lang="en-US" smtClean="0"/>
              <a:t>10</a:t>
            </a:fld>
            <a:endParaRPr lang="en-US"/>
          </a:p>
        </p:txBody>
      </p:sp>
    </p:spTree>
    <p:extLst>
      <p:ext uri="{BB962C8B-B14F-4D97-AF65-F5344CB8AC3E}">
        <p14:creationId xmlns:p14="http://schemas.microsoft.com/office/powerpoint/2010/main" val="2030867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p:txBody>
          <a:bodyPr/>
          <a:lstStyle/>
          <a:p>
            <a:r>
              <a:rPr lang="en-US" dirty="0"/>
              <a:t>Qualities of helpful feedback</a:t>
            </a:r>
          </a:p>
        </p:txBody>
      </p:sp>
      <p:grpSp>
        <p:nvGrpSpPr>
          <p:cNvPr id="7" name="Group 6"/>
          <p:cNvGrpSpPr/>
          <p:nvPr/>
        </p:nvGrpSpPr>
        <p:grpSpPr>
          <a:xfrm>
            <a:off x="0" y="1536808"/>
            <a:ext cx="12192000" cy="707886"/>
            <a:chOff x="0" y="1493290"/>
            <a:chExt cx="12192000" cy="707886"/>
          </a:xfrm>
        </p:grpSpPr>
        <p:sp>
          <p:nvSpPr>
            <p:cNvPr id="10" name="TextBox 9">
              <a:extLst>
                <a:ext uri="{FF2B5EF4-FFF2-40B4-BE49-F238E27FC236}">
                  <a16:creationId xmlns:a16="http://schemas.microsoft.com/office/drawing/2014/main" id="{486E83AF-CF5D-4EB3-92C0-7A706B8DC752}"/>
                </a:ext>
              </a:extLst>
            </p:cNvPr>
            <p:cNvSpPr txBox="1"/>
            <p:nvPr/>
          </p:nvSpPr>
          <p:spPr>
            <a:xfrm>
              <a:off x="0" y="1493290"/>
              <a:ext cx="5349869" cy="707886"/>
            </a:xfrm>
            <a:prstGeom prst="rect">
              <a:avLst/>
            </a:prstGeom>
            <a:noFill/>
          </p:spPr>
          <p:txBody>
            <a:bodyPr wrap="square" rtlCol="0">
              <a:spAutoFit/>
            </a:bodyPr>
            <a:lstStyle/>
            <a:p>
              <a:pPr algn="ctr"/>
              <a:r>
                <a:rPr lang="en-US" sz="4000" b="1" dirty="0"/>
                <a:t>Less Helpful</a:t>
              </a:r>
            </a:p>
          </p:txBody>
        </p:sp>
        <p:sp>
          <p:nvSpPr>
            <p:cNvPr id="13" name="TextBox 12">
              <a:extLst>
                <a:ext uri="{FF2B5EF4-FFF2-40B4-BE49-F238E27FC236}">
                  <a16:creationId xmlns:a16="http://schemas.microsoft.com/office/drawing/2014/main" id="{7214D2B0-2489-4C85-80F4-AEDEAC150BF9}"/>
                </a:ext>
              </a:extLst>
            </p:cNvPr>
            <p:cNvSpPr txBox="1"/>
            <p:nvPr/>
          </p:nvSpPr>
          <p:spPr>
            <a:xfrm>
              <a:off x="6842131" y="1493290"/>
              <a:ext cx="5349869" cy="707886"/>
            </a:xfrm>
            <a:prstGeom prst="rect">
              <a:avLst/>
            </a:prstGeom>
            <a:noFill/>
          </p:spPr>
          <p:txBody>
            <a:bodyPr wrap="square" rtlCol="0">
              <a:spAutoFit/>
            </a:bodyPr>
            <a:lstStyle/>
            <a:p>
              <a:pPr algn="ctr"/>
              <a:r>
                <a:rPr lang="en-US" sz="4000" b="1" dirty="0"/>
                <a:t>More Helpful</a:t>
              </a:r>
            </a:p>
          </p:txBody>
        </p:sp>
      </p:grpSp>
      <p:grpSp>
        <p:nvGrpSpPr>
          <p:cNvPr id="2" name="Group 1"/>
          <p:cNvGrpSpPr/>
          <p:nvPr/>
        </p:nvGrpSpPr>
        <p:grpSpPr>
          <a:xfrm>
            <a:off x="0" y="2378718"/>
            <a:ext cx="12192000" cy="707886"/>
            <a:chOff x="151954" y="2501387"/>
            <a:chExt cx="12192000" cy="707886"/>
          </a:xfrm>
        </p:grpSpPr>
        <p:sp>
          <p:nvSpPr>
            <p:cNvPr id="14" name="TextBox 13">
              <a:extLst>
                <a:ext uri="{FF2B5EF4-FFF2-40B4-BE49-F238E27FC236}">
                  <a16:creationId xmlns:a16="http://schemas.microsoft.com/office/drawing/2014/main" id="{1A127D93-865B-45A1-A9D8-0586C8324C3F}"/>
                </a:ext>
              </a:extLst>
            </p:cNvPr>
            <p:cNvSpPr txBox="1"/>
            <p:nvPr/>
          </p:nvSpPr>
          <p:spPr>
            <a:xfrm>
              <a:off x="151954" y="2501387"/>
              <a:ext cx="5349869" cy="707886"/>
            </a:xfrm>
            <a:prstGeom prst="rect">
              <a:avLst/>
            </a:prstGeom>
            <a:noFill/>
          </p:spPr>
          <p:txBody>
            <a:bodyPr wrap="square" rtlCol="0">
              <a:spAutoFit/>
            </a:bodyPr>
            <a:lstStyle/>
            <a:p>
              <a:pPr algn="ctr"/>
              <a:r>
                <a:rPr lang="en-US" sz="4000" dirty="0"/>
                <a:t>Abstract</a:t>
              </a:r>
            </a:p>
          </p:txBody>
        </p:sp>
        <p:sp>
          <p:nvSpPr>
            <p:cNvPr id="15" name="TextBox 14">
              <a:extLst>
                <a:ext uri="{FF2B5EF4-FFF2-40B4-BE49-F238E27FC236}">
                  <a16:creationId xmlns:a16="http://schemas.microsoft.com/office/drawing/2014/main" id="{D062C295-8AF8-4010-8F8F-B026D4D95007}"/>
                </a:ext>
              </a:extLst>
            </p:cNvPr>
            <p:cNvSpPr txBox="1"/>
            <p:nvPr/>
          </p:nvSpPr>
          <p:spPr>
            <a:xfrm>
              <a:off x="6994085" y="2501387"/>
              <a:ext cx="5349869" cy="707886"/>
            </a:xfrm>
            <a:prstGeom prst="rect">
              <a:avLst/>
            </a:prstGeom>
            <a:noFill/>
          </p:spPr>
          <p:txBody>
            <a:bodyPr wrap="square" rtlCol="0">
              <a:spAutoFit/>
            </a:bodyPr>
            <a:lstStyle/>
            <a:p>
              <a:pPr algn="ctr"/>
              <a:r>
                <a:rPr lang="en-US" sz="4000" dirty="0"/>
                <a:t>Concrete</a:t>
              </a:r>
            </a:p>
          </p:txBody>
        </p:sp>
        <p:cxnSp>
          <p:nvCxnSpPr>
            <p:cNvPr id="12" name="Straight Arrow Connector 11">
              <a:extLst>
                <a:ext uri="{FF2B5EF4-FFF2-40B4-BE49-F238E27FC236}">
                  <a16:creationId xmlns:a16="http://schemas.microsoft.com/office/drawing/2014/main" id="{1A9BE6FF-C352-4BA9-92DE-125CE722D9EA}"/>
                </a:ext>
              </a:extLst>
            </p:cNvPr>
            <p:cNvCxnSpPr/>
            <p:nvPr/>
          </p:nvCxnSpPr>
          <p:spPr>
            <a:xfrm>
              <a:off x="5072845" y="2855330"/>
              <a:ext cx="2350219"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0" y="3220628"/>
            <a:ext cx="12192000" cy="707886"/>
            <a:chOff x="-59106" y="3145982"/>
            <a:chExt cx="12192000" cy="707886"/>
          </a:xfrm>
        </p:grpSpPr>
        <p:sp>
          <p:nvSpPr>
            <p:cNvPr id="16" name="TextBox 15">
              <a:extLst>
                <a:ext uri="{FF2B5EF4-FFF2-40B4-BE49-F238E27FC236}">
                  <a16:creationId xmlns:a16="http://schemas.microsoft.com/office/drawing/2014/main" id="{454F34BC-625A-487B-97B7-F246277A4E45}"/>
                </a:ext>
              </a:extLst>
            </p:cNvPr>
            <p:cNvSpPr txBox="1"/>
            <p:nvPr/>
          </p:nvSpPr>
          <p:spPr>
            <a:xfrm>
              <a:off x="-59106" y="3145982"/>
              <a:ext cx="5349869" cy="707886"/>
            </a:xfrm>
            <a:prstGeom prst="rect">
              <a:avLst/>
            </a:prstGeom>
            <a:noFill/>
          </p:spPr>
          <p:txBody>
            <a:bodyPr wrap="square" rtlCol="0">
              <a:spAutoFit/>
            </a:bodyPr>
            <a:lstStyle/>
            <a:p>
              <a:pPr algn="ctr"/>
              <a:r>
                <a:rPr lang="en-US" sz="4000" dirty="0"/>
                <a:t>General</a:t>
              </a:r>
            </a:p>
          </p:txBody>
        </p:sp>
        <p:sp>
          <p:nvSpPr>
            <p:cNvPr id="17" name="TextBox 16">
              <a:extLst>
                <a:ext uri="{FF2B5EF4-FFF2-40B4-BE49-F238E27FC236}">
                  <a16:creationId xmlns:a16="http://schemas.microsoft.com/office/drawing/2014/main" id="{DEB49C04-4DBA-4506-B7E9-5DCDD30D06A8}"/>
                </a:ext>
              </a:extLst>
            </p:cNvPr>
            <p:cNvSpPr txBox="1"/>
            <p:nvPr/>
          </p:nvSpPr>
          <p:spPr>
            <a:xfrm>
              <a:off x="6783025" y="3145982"/>
              <a:ext cx="5349869" cy="707886"/>
            </a:xfrm>
            <a:prstGeom prst="rect">
              <a:avLst/>
            </a:prstGeom>
            <a:noFill/>
          </p:spPr>
          <p:txBody>
            <a:bodyPr wrap="square" rtlCol="0">
              <a:spAutoFit/>
            </a:bodyPr>
            <a:lstStyle/>
            <a:p>
              <a:pPr algn="ctr"/>
              <a:r>
                <a:rPr lang="en-US" sz="4000" dirty="0"/>
                <a:t>Specific</a:t>
              </a:r>
            </a:p>
          </p:txBody>
        </p:sp>
        <p:cxnSp>
          <p:nvCxnSpPr>
            <p:cNvPr id="25" name="Straight Arrow Connector 24">
              <a:extLst>
                <a:ext uri="{FF2B5EF4-FFF2-40B4-BE49-F238E27FC236}">
                  <a16:creationId xmlns:a16="http://schemas.microsoft.com/office/drawing/2014/main" id="{D8489158-4C12-40E2-98F5-F5FEA217D7D5}"/>
                </a:ext>
              </a:extLst>
            </p:cNvPr>
            <p:cNvCxnSpPr/>
            <p:nvPr/>
          </p:nvCxnSpPr>
          <p:spPr>
            <a:xfrm>
              <a:off x="4861784" y="3499925"/>
              <a:ext cx="2350219"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5526" y="4062538"/>
            <a:ext cx="12192000" cy="707886"/>
            <a:chOff x="-20807" y="3088502"/>
            <a:chExt cx="12192000" cy="707886"/>
          </a:xfrm>
        </p:grpSpPr>
        <p:sp>
          <p:nvSpPr>
            <p:cNvPr id="18" name="TextBox 17">
              <a:extLst>
                <a:ext uri="{FF2B5EF4-FFF2-40B4-BE49-F238E27FC236}">
                  <a16:creationId xmlns:a16="http://schemas.microsoft.com/office/drawing/2014/main" id="{A7DA4433-BFB8-436D-B6DD-C2323266F1BA}"/>
                </a:ext>
              </a:extLst>
            </p:cNvPr>
            <p:cNvSpPr txBox="1"/>
            <p:nvPr/>
          </p:nvSpPr>
          <p:spPr>
            <a:xfrm>
              <a:off x="-20807" y="3088502"/>
              <a:ext cx="5349869" cy="707886"/>
            </a:xfrm>
            <a:prstGeom prst="rect">
              <a:avLst/>
            </a:prstGeom>
            <a:noFill/>
          </p:spPr>
          <p:txBody>
            <a:bodyPr wrap="square" rtlCol="0">
              <a:spAutoFit/>
            </a:bodyPr>
            <a:lstStyle/>
            <a:p>
              <a:pPr algn="ctr"/>
              <a:r>
                <a:rPr lang="en-US" sz="4000" dirty="0"/>
                <a:t>Descriptive</a:t>
              </a:r>
            </a:p>
          </p:txBody>
        </p:sp>
        <p:sp>
          <p:nvSpPr>
            <p:cNvPr id="19" name="TextBox 18">
              <a:extLst>
                <a:ext uri="{FF2B5EF4-FFF2-40B4-BE49-F238E27FC236}">
                  <a16:creationId xmlns:a16="http://schemas.microsoft.com/office/drawing/2014/main" id="{74CDB545-C719-4599-AC28-FE339B2AA745}"/>
                </a:ext>
              </a:extLst>
            </p:cNvPr>
            <p:cNvSpPr txBox="1"/>
            <p:nvPr/>
          </p:nvSpPr>
          <p:spPr>
            <a:xfrm>
              <a:off x="6821324" y="3088502"/>
              <a:ext cx="5349869" cy="707886"/>
            </a:xfrm>
            <a:prstGeom prst="rect">
              <a:avLst/>
            </a:prstGeom>
            <a:noFill/>
          </p:spPr>
          <p:txBody>
            <a:bodyPr wrap="square" rtlCol="0">
              <a:spAutoFit/>
            </a:bodyPr>
            <a:lstStyle/>
            <a:p>
              <a:pPr algn="ctr"/>
              <a:r>
                <a:rPr lang="en-US" sz="4000" dirty="0"/>
                <a:t>Actionable</a:t>
              </a:r>
            </a:p>
          </p:txBody>
        </p:sp>
        <p:cxnSp>
          <p:nvCxnSpPr>
            <p:cNvPr id="27" name="Straight Arrow Connector 26">
              <a:extLst>
                <a:ext uri="{FF2B5EF4-FFF2-40B4-BE49-F238E27FC236}">
                  <a16:creationId xmlns:a16="http://schemas.microsoft.com/office/drawing/2014/main" id="{CB521A53-2313-4B9B-A93E-AB7C4E4E157E}"/>
                </a:ext>
              </a:extLst>
            </p:cNvPr>
            <p:cNvCxnSpPr/>
            <p:nvPr/>
          </p:nvCxnSpPr>
          <p:spPr>
            <a:xfrm>
              <a:off x="4900083" y="3442445"/>
              <a:ext cx="2350219"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0" y="4904448"/>
            <a:ext cx="12192000" cy="707886"/>
            <a:chOff x="0" y="4029028"/>
            <a:chExt cx="12192000" cy="707886"/>
          </a:xfrm>
        </p:grpSpPr>
        <p:sp>
          <p:nvSpPr>
            <p:cNvPr id="20" name="TextBox 19">
              <a:extLst>
                <a:ext uri="{FF2B5EF4-FFF2-40B4-BE49-F238E27FC236}">
                  <a16:creationId xmlns:a16="http://schemas.microsoft.com/office/drawing/2014/main" id="{E7A17A2A-F5A9-41C3-9574-FABAFF9B321B}"/>
                </a:ext>
              </a:extLst>
            </p:cNvPr>
            <p:cNvSpPr txBox="1"/>
            <p:nvPr/>
          </p:nvSpPr>
          <p:spPr>
            <a:xfrm>
              <a:off x="0" y="4029028"/>
              <a:ext cx="5349869" cy="707886"/>
            </a:xfrm>
            <a:prstGeom prst="rect">
              <a:avLst/>
            </a:prstGeom>
            <a:noFill/>
          </p:spPr>
          <p:txBody>
            <a:bodyPr wrap="square" rtlCol="0">
              <a:spAutoFit/>
            </a:bodyPr>
            <a:lstStyle/>
            <a:p>
              <a:pPr algn="ctr"/>
              <a:r>
                <a:rPr lang="en-US" sz="4000" dirty="0"/>
                <a:t>Evaluative</a:t>
              </a:r>
            </a:p>
          </p:txBody>
        </p:sp>
        <p:sp>
          <p:nvSpPr>
            <p:cNvPr id="21" name="TextBox 20">
              <a:extLst>
                <a:ext uri="{FF2B5EF4-FFF2-40B4-BE49-F238E27FC236}">
                  <a16:creationId xmlns:a16="http://schemas.microsoft.com/office/drawing/2014/main" id="{1F9B3C53-9278-4E2A-9954-2E9B5A236403}"/>
                </a:ext>
              </a:extLst>
            </p:cNvPr>
            <p:cNvSpPr txBox="1"/>
            <p:nvPr/>
          </p:nvSpPr>
          <p:spPr>
            <a:xfrm>
              <a:off x="6842131" y="4029028"/>
              <a:ext cx="5349869" cy="707886"/>
            </a:xfrm>
            <a:prstGeom prst="rect">
              <a:avLst/>
            </a:prstGeom>
            <a:noFill/>
          </p:spPr>
          <p:txBody>
            <a:bodyPr wrap="square" rtlCol="0">
              <a:spAutoFit/>
            </a:bodyPr>
            <a:lstStyle/>
            <a:p>
              <a:pPr algn="ctr"/>
              <a:r>
                <a:rPr lang="en-US" sz="4000" dirty="0"/>
                <a:t>Formative</a:t>
              </a:r>
            </a:p>
          </p:txBody>
        </p:sp>
        <p:cxnSp>
          <p:nvCxnSpPr>
            <p:cNvPr id="29" name="Straight Arrow Connector 28">
              <a:extLst>
                <a:ext uri="{FF2B5EF4-FFF2-40B4-BE49-F238E27FC236}">
                  <a16:creationId xmlns:a16="http://schemas.microsoft.com/office/drawing/2014/main" id="{FEE8A8DA-2DC7-455B-BE66-1FD6E364BCAB}"/>
                </a:ext>
              </a:extLst>
            </p:cNvPr>
            <p:cNvCxnSpPr/>
            <p:nvPr/>
          </p:nvCxnSpPr>
          <p:spPr>
            <a:xfrm>
              <a:off x="4920890" y="4382971"/>
              <a:ext cx="2350219"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0" y="5746359"/>
            <a:ext cx="12192000" cy="707886"/>
            <a:chOff x="0" y="4990003"/>
            <a:chExt cx="12192000" cy="707886"/>
          </a:xfrm>
        </p:grpSpPr>
        <p:sp>
          <p:nvSpPr>
            <p:cNvPr id="22" name="TextBox 21">
              <a:extLst>
                <a:ext uri="{FF2B5EF4-FFF2-40B4-BE49-F238E27FC236}">
                  <a16:creationId xmlns:a16="http://schemas.microsoft.com/office/drawing/2014/main" id="{9799B064-518D-4A32-9123-F6F0D94CDE12}"/>
                </a:ext>
              </a:extLst>
            </p:cNvPr>
            <p:cNvSpPr txBox="1"/>
            <p:nvPr/>
          </p:nvSpPr>
          <p:spPr>
            <a:xfrm>
              <a:off x="0" y="4990003"/>
              <a:ext cx="5349869" cy="707886"/>
            </a:xfrm>
            <a:prstGeom prst="rect">
              <a:avLst/>
            </a:prstGeom>
            <a:noFill/>
          </p:spPr>
          <p:txBody>
            <a:bodyPr wrap="square" rtlCol="0">
              <a:spAutoFit/>
            </a:bodyPr>
            <a:lstStyle/>
            <a:p>
              <a:pPr algn="ctr"/>
              <a:r>
                <a:rPr lang="en-US" sz="4000" dirty="0"/>
                <a:t>About the Person</a:t>
              </a:r>
            </a:p>
          </p:txBody>
        </p:sp>
        <p:sp>
          <p:nvSpPr>
            <p:cNvPr id="23" name="TextBox 22">
              <a:extLst>
                <a:ext uri="{FF2B5EF4-FFF2-40B4-BE49-F238E27FC236}">
                  <a16:creationId xmlns:a16="http://schemas.microsoft.com/office/drawing/2014/main" id="{9C4DBD55-85E3-424F-95B7-3E1B37074669}"/>
                </a:ext>
              </a:extLst>
            </p:cNvPr>
            <p:cNvSpPr txBox="1"/>
            <p:nvPr/>
          </p:nvSpPr>
          <p:spPr>
            <a:xfrm>
              <a:off x="6842131" y="4990003"/>
              <a:ext cx="5349869" cy="707886"/>
            </a:xfrm>
            <a:prstGeom prst="rect">
              <a:avLst/>
            </a:prstGeom>
            <a:noFill/>
          </p:spPr>
          <p:txBody>
            <a:bodyPr wrap="square" rtlCol="0">
              <a:spAutoFit/>
            </a:bodyPr>
            <a:lstStyle/>
            <a:p>
              <a:pPr algn="ctr"/>
              <a:r>
                <a:rPr lang="en-US" sz="4000" dirty="0"/>
                <a:t>About the </a:t>
              </a:r>
              <a:r>
                <a:rPr lang="en-US" sz="4000" dirty="0" smtClean="0"/>
                <a:t>Work</a:t>
              </a:r>
              <a:endParaRPr lang="en-US" sz="4000" dirty="0"/>
            </a:p>
          </p:txBody>
        </p:sp>
        <p:cxnSp>
          <p:nvCxnSpPr>
            <p:cNvPr id="31" name="Straight Arrow Connector 30">
              <a:extLst>
                <a:ext uri="{FF2B5EF4-FFF2-40B4-BE49-F238E27FC236}">
                  <a16:creationId xmlns:a16="http://schemas.microsoft.com/office/drawing/2014/main" id="{A9B021B3-EB3A-4CD0-9603-FC4D7D1816B2}"/>
                </a:ext>
              </a:extLst>
            </p:cNvPr>
            <p:cNvCxnSpPr/>
            <p:nvPr/>
          </p:nvCxnSpPr>
          <p:spPr>
            <a:xfrm>
              <a:off x="4920890" y="5343946"/>
              <a:ext cx="2350219"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 name="Date Placeholder 7"/>
          <p:cNvSpPr>
            <a:spLocks noGrp="1"/>
          </p:cNvSpPr>
          <p:nvPr>
            <p:ph type="dt" sz="half" idx="10"/>
          </p:nvPr>
        </p:nvSpPr>
        <p:spPr/>
        <p:txBody>
          <a:bodyPr/>
          <a:lstStyle/>
          <a:p>
            <a:r>
              <a:rPr lang="en-US" smtClean="0"/>
              <a:t>2020-03-15</a:t>
            </a:r>
            <a:endParaRPr lang="en-US"/>
          </a:p>
        </p:txBody>
      </p:sp>
      <p:sp>
        <p:nvSpPr>
          <p:cNvPr id="9" name="Footer Placeholder 8"/>
          <p:cNvSpPr>
            <a:spLocks noGrp="1"/>
          </p:cNvSpPr>
          <p:nvPr>
            <p:ph type="ftr" sz="quarter" idx="11"/>
          </p:nvPr>
        </p:nvSpPr>
        <p:spPr/>
        <p:txBody>
          <a:bodyPr/>
          <a:lstStyle/>
          <a:p>
            <a:r>
              <a:rPr lang="en-US" smtClean="0"/>
              <a:t>05-418/818 | Spring 2022 | Design of Educational Games</a:t>
            </a:r>
            <a:endParaRPr lang="en-US"/>
          </a:p>
        </p:txBody>
      </p:sp>
      <p:sp>
        <p:nvSpPr>
          <p:cNvPr id="11" name="Slide Number Placeholder 10"/>
          <p:cNvSpPr>
            <a:spLocks noGrp="1"/>
          </p:cNvSpPr>
          <p:nvPr>
            <p:ph type="sldNum" sz="quarter" idx="12"/>
          </p:nvPr>
        </p:nvSpPr>
        <p:spPr/>
        <p:txBody>
          <a:bodyPr/>
          <a:lstStyle/>
          <a:p>
            <a:fld id="{4BE96267-9501-4B49-939F-F116B0669874}" type="slidenum">
              <a:rPr lang="en-US" smtClean="0"/>
              <a:t>11</a:t>
            </a:fld>
            <a:endParaRPr lang="en-US"/>
          </a:p>
        </p:txBody>
      </p:sp>
    </p:spTree>
    <p:extLst>
      <p:ext uri="{BB962C8B-B14F-4D97-AF65-F5344CB8AC3E}">
        <p14:creationId xmlns:p14="http://schemas.microsoft.com/office/powerpoint/2010/main" val="539716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PeerPresents</a:t>
            </a:r>
            <a:endParaRPr lang="en-US" dirty="0"/>
          </a:p>
        </p:txBody>
      </p:sp>
      <p:sp>
        <p:nvSpPr>
          <p:cNvPr id="5" name="Content Placeholder 4"/>
          <p:cNvSpPr>
            <a:spLocks noGrp="1"/>
          </p:cNvSpPr>
          <p:nvPr>
            <p:ph idx="1"/>
          </p:nvPr>
        </p:nvSpPr>
        <p:spPr/>
        <p:txBody>
          <a:bodyPr/>
          <a:lstStyle/>
          <a:p>
            <a:r>
              <a:rPr lang="en-US" dirty="0"/>
              <a:t>Go to: </a:t>
            </a:r>
            <a:r>
              <a:rPr lang="en-US" dirty="0">
                <a:hlinkClick r:id="rId2"/>
              </a:rPr>
              <a:t>https://peerpresents-test.andrew.cmu.edu</a:t>
            </a:r>
            <a:r>
              <a:rPr lang="en-US" dirty="0" smtClean="0">
                <a:hlinkClick r:id="rId2"/>
              </a:rPr>
              <a:t>/</a:t>
            </a:r>
            <a:endParaRPr lang="en-US" dirty="0" smtClean="0"/>
          </a:p>
          <a:p>
            <a:r>
              <a:rPr lang="en-US" dirty="0" smtClean="0"/>
              <a:t>Create an account and add the course</a:t>
            </a:r>
            <a:endParaRPr lang="en-US" dirty="0"/>
          </a:p>
        </p:txBody>
      </p:sp>
      <p:sp>
        <p:nvSpPr>
          <p:cNvPr id="3" name="Date Placeholder 2"/>
          <p:cNvSpPr>
            <a:spLocks noGrp="1"/>
          </p:cNvSpPr>
          <p:nvPr>
            <p:ph type="dt" sz="half" idx="10"/>
          </p:nvPr>
        </p:nvSpPr>
        <p:spPr/>
        <p:txBody>
          <a:bodyPr/>
          <a:lstStyle/>
          <a:p>
            <a:r>
              <a:rPr lang="en-US" smtClean="0"/>
              <a:t>2020-03-15</a:t>
            </a:r>
            <a:endParaRPr lang="en-US"/>
          </a:p>
        </p:txBody>
      </p:sp>
      <p:sp>
        <p:nvSpPr>
          <p:cNvPr id="6" name="Text Placeholder 5"/>
          <p:cNvSpPr>
            <a:spLocks noGrp="1"/>
          </p:cNvSpPr>
          <p:nvPr>
            <p:ph type="body" sz="quarter" idx="13"/>
          </p:nvPr>
        </p:nvSpPr>
        <p:spPr/>
        <p:txBody>
          <a:bodyPr/>
          <a:lstStyle/>
          <a:p>
            <a:endParaRPr lang="en-US"/>
          </a:p>
        </p:txBody>
      </p:sp>
      <p:sp>
        <p:nvSpPr>
          <p:cNvPr id="2" name="TextBox 1"/>
          <p:cNvSpPr txBox="1"/>
          <p:nvPr/>
        </p:nvSpPr>
        <p:spPr>
          <a:xfrm rot="19844980">
            <a:off x="1268611" y="1959188"/>
            <a:ext cx="9899441" cy="2308324"/>
          </a:xfrm>
          <a:prstGeom prst="rect">
            <a:avLst/>
          </a:prstGeom>
          <a:solidFill>
            <a:schemeClr val="bg1"/>
          </a:solidFill>
        </p:spPr>
        <p:txBody>
          <a:bodyPr wrap="square" rtlCol="0">
            <a:spAutoFit/>
          </a:bodyPr>
          <a:lstStyle/>
          <a:p>
            <a:r>
              <a:rPr lang="en-US" sz="7200" b="1" dirty="0" smtClean="0">
                <a:solidFill>
                  <a:schemeClr val="accent4"/>
                </a:solidFill>
              </a:rPr>
              <a:t>Is having technical difficulties</a:t>
            </a:r>
            <a:endParaRPr lang="en-US" sz="7200" b="1" dirty="0">
              <a:solidFill>
                <a:schemeClr val="accent4"/>
              </a:solidFill>
            </a:endParaRPr>
          </a:p>
        </p:txBody>
      </p:sp>
      <p:sp>
        <p:nvSpPr>
          <p:cNvPr id="7" name="Footer Placeholder 6"/>
          <p:cNvSpPr>
            <a:spLocks noGrp="1"/>
          </p:cNvSpPr>
          <p:nvPr>
            <p:ph type="ftr" sz="quarter" idx="11"/>
          </p:nvPr>
        </p:nvSpPr>
        <p:spPr/>
        <p:txBody>
          <a:bodyPr/>
          <a:lstStyle/>
          <a:p>
            <a:r>
              <a:rPr lang="en-US" smtClean="0"/>
              <a:t>05-418/818 | Spring 2022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12</a:t>
            </a:fld>
            <a:endParaRPr lang="en-US"/>
          </a:p>
        </p:txBody>
      </p:sp>
    </p:spTree>
    <p:extLst>
      <p:ext uri="{BB962C8B-B14F-4D97-AF65-F5344CB8AC3E}">
        <p14:creationId xmlns:p14="http://schemas.microsoft.com/office/powerpoint/2010/main" val="365272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Doc Fallback</a:t>
            </a:r>
            <a:endParaRPr lang="en-US" dirty="0"/>
          </a:p>
        </p:txBody>
      </p:sp>
      <p:sp>
        <p:nvSpPr>
          <p:cNvPr id="3" name="Content Placeholder 2"/>
          <p:cNvSpPr>
            <a:spLocks noGrp="1"/>
          </p:cNvSpPr>
          <p:nvPr>
            <p:ph idx="1"/>
          </p:nvPr>
        </p:nvSpPr>
        <p:spPr/>
        <p:txBody>
          <a:bodyPr/>
          <a:lstStyle/>
          <a:p>
            <a:r>
              <a:rPr lang="en-US" dirty="0" smtClean="0"/>
              <a:t>We will try to replicate </a:t>
            </a:r>
            <a:r>
              <a:rPr lang="en-US" dirty="0" err="1" smtClean="0"/>
              <a:t>PeerPresents</a:t>
            </a:r>
            <a:r>
              <a:rPr lang="en-US" dirty="0" smtClean="0"/>
              <a:t> as close as possible using Google docs</a:t>
            </a:r>
          </a:p>
          <a:p>
            <a:r>
              <a:rPr lang="en-US" dirty="0" smtClean="0"/>
              <a:t>Each team will make a separate doc with their guiding questions</a:t>
            </a:r>
          </a:p>
          <a:p>
            <a:r>
              <a:rPr lang="en-US" dirty="0" smtClean="0"/>
              <a:t>People can type into the shared doc as you talk</a:t>
            </a:r>
            <a:endParaRPr lang="en-US" dirty="0"/>
          </a:p>
        </p:txBody>
      </p:sp>
      <p:sp>
        <p:nvSpPr>
          <p:cNvPr id="4" name="Date Placeholder 3"/>
          <p:cNvSpPr>
            <a:spLocks noGrp="1"/>
          </p:cNvSpPr>
          <p:nvPr>
            <p:ph type="dt" sz="half" idx="10"/>
          </p:nvPr>
        </p:nvSpPr>
        <p:spPr/>
        <p:txBody>
          <a:bodyPr/>
          <a:lstStyle/>
          <a:p>
            <a:r>
              <a:rPr lang="en-US" smtClean="0"/>
              <a:t>2020-03-15</a:t>
            </a:r>
            <a:endParaRPr lang="en-US"/>
          </a:p>
        </p:txBody>
      </p:sp>
      <p:sp>
        <p:nvSpPr>
          <p:cNvPr id="5" name="Text Placeholder 4"/>
          <p:cNvSpPr>
            <a:spLocks noGrp="1"/>
          </p:cNvSpPr>
          <p:nvPr>
            <p:ph type="body" sz="quarter" idx="13"/>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05-418/818 | Spring 2022 | Design of Educational Games</a:t>
            </a:r>
            <a:endParaRPr lang="en-US"/>
          </a:p>
        </p:txBody>
      </p:sp>
      <p:sp>
        <p:nvSpPr>
          <p:cNvPr id="7" name="Slide Number Placeholder 6"/>
          <p:cNvSpPr>
            <a:spLocks noGrp="1"/>
          </p:cNvSpPr>
          <p:nvPr>
            <p:ph type="sldNum" sz="quarter" idx="12"/>
          </p:nvPr>
        </p:nvSpPr>
        <p:spPr/>
        <p:txBody>
          <a:bodyPr/>
          <a:lstStyle/>
          <a:p>
            <a:fld id="{4BE96267-9501-4B49-939F-F116B0669874}" type="slidenum">
              <a:rPr lang="en-US" smtClean="0"/>
              <a:t>13</a:t>
            </a:fld>
            <a:endParaRPr lang="en-US"/>
          </a:p>
        </p:txBody>
      </p:sp>
    </p:spTree>
    <p:extLst>
      <p:ext uri="{BB962C8B-B14F-4D97-AF65-F5344CB8AC3E}">
        <p14:creationId xmlns:p14="http://schemas.microsoft.com/office/powerpoint/2010/main" val="172895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p:txBody>
          <a:bodyPr>
            <a:normAutofit/>
          </a:bodyPr>
          <a:lstStyle/>
          <a:p>
            <a:r>
              <a:rPr lang="en-US" dirty="0"/>
              <a:t>Activity: Mock Feedback Session </a:t>
            </a:r>
          </a:p>
        </p:txBody>
      </p:sp>
      <p:sp>
        <p:nvSpPr>
          <p:cNvPr id="6" name="Content Placeholder 5">
            <a:extLst>
              <a:ext uri="{FF2B5EF4-FFF2-40B4-BE49-F238E27FC236}">
                <a16:creationId xmlns:a16="http://schemas.microsoft.com/office/drawing/2014/main" id="{E5390B05-0E9D-4F74-9004-20CE8B665E38}"/>
              </a:ext>
            </a:extLst>
          </p:cNvPr>
          <p:cNvSpPr>
            <a:spLocks noGrp="1"/>
          </p:cNvSpPr>
          <p:nvPr>
            <p:ph idx="1"/>
          </p:nvPr>
        </p:nvSpPr>
        <p:spPr/>
        <p:txBody>
          <a:bodyPr>
            <a:normAutofit/>
          </a:bodyPr>
          <a:lstStyle/>
          <a:p>
            <a:pPr marL="0" indent="0">
              <a:lnSpc>
                <a:spcPct val="115000"/>
              </a:lnSpc>
              <a:buNone/>
            </a:pPr>
            <a:r>
              <a:rPr lang="en-US" b="1" dirty="0"/>
              <a:t>Questions:</a:t>
            </a:r>
          </a:p>
          <a:p>
            <a:pPr marL="514350" indent="-514350" fontAlgn="base">
              <a:buFont typeface="+mj-lt"/>
              <a:buAutoNum type="arabicPeriod"/>
            </a:pPr>
            <a:r>
              <a:rPr lang="en-US" dirty="0"/>
              <a:t>Does the game seem engaging?</a:t>
            </a:r>
          </a:p>
          <a:p>
            <a:pPr marL="514350" indent="-514350" fontAlgn="base">
              <a:buFont typeface="+mj-lt"/>
              <a:buAutoNum type="arabicPeriod"/>
            </a:pPr>
            <a:r>
              <a:rPr lang="en-US" dirty="0"/>
              <a:t>On a scale of 1 to 5, how clear is the objective of the game?</a:t>
            </a:r>
          </a:p>
          <a:p>
            <a:pPr marL="514350" indent="-514350" fontAlgn="base">
              <a:buFont typeface="+mj-lt"/>
              <a:buAutoNum type="arabicPeriod"/>
            </a:pPr>
            <a:r>
              <a:rPr lang="en-US" dirty="0"/>
              <a:t>What do you remember being hard about division?</a:t>
            </a:r>
          </a:p>
          <a:p>
            <a:pPr marL="514350" indent="-514350" fontAlgn="base">
              <a:buFont typeface="+mj-lt"/>
              <a:buAutoNum type="arabicPeriod"/>
            </a:pPr>
            <a:r>
              <a:rPr lang="en-US" dirty="0"/>
              <a:t>How could we make the game harder?</a:t>
            </a:r>
          </a:p>
          <a:p>
            <a:pPr marL="514350" indent="-514350" fontAlgn="base">
              <a:buFont typeface="+mj-lt"/>
              <a:buAutoNum type="arabicPeriod"/>
            </a:pPr>
            <a:r>
              <a:rPr lang="en-US" dirty="0"/>
              <a:t>What’s the coolest thing about our game?</a:t>
            </a:r>
          </a:p>
        </p:txBody>
      </p:sp>
      <p:sp>
        <p:nvSpPr>
          <p:cNvPr id="3" name="Date Placeholder 2"/>
          <p:cNvSpPr>
            <a:spLocks noGrp="1"/>
          </p:cNvSpPr>
          <p:nvPr>
            <p:ph type="dt" sz="half" idx="10"/>
          </p:nvPr>
        </p:nvSpPr>
        <p:spPr/>
        <p:txBody>
          <a:bodyPr/>
          <a:lstStyle/>
          <a:p>
            <a:r>
              <a:rPr lang="en-US" smtClean="0"/>
              <a:t>2020-03-15</a:t>
            </a:r>
            <a:endParaRPr lang="en-US"/>
          </a:p>
        </p:txBody>
      </p:sp>
      <p:sp>
        <p:nvSpPr>
          <p:cNvPr id="4" name="Footer Placeholder 3"/>
          <p:cNvSpPr>
            <a:spLocks noGrp="1"/>
          </p:cNvSpPr>
          <p:nvPr>
            <p:ph type="ftr" sz="quarter" idx="11"/>
          </p:nvPr>
        </p:nvSpPr>
        <p:spPr/>
        <p:txBody>
          <a:bodyPr/>
          <a:lstStyle/>
          <a:p>
            <a:r>
              <a:rPr lang="en-US" smtClean="0"/>
              <a:t>05-418/818 | Spring 2022 | Design of Educational Games</a:t>
            </a:r>
            <a:endParaRPr lang="en-US"/>
          </a:p>
        </p:txBody>
      </p:sp>
      <p:sp>
        <p:nvSpPr>
          <p:cNvPr id="5" name="Slide Number Placeholder 4"/>
          <p:cNvSpPr>
            <a:spLocks noGrp="1"/>
          </p:cNvSpPr>
          <p:nvPr>
            <p:ph type="sldNum" sz="quarter" idx="12"/>
          </p:nvPr>
        </p:nvSpPr>
        <p:spPr/>
        <p:txBody>
          <a:bodyPr/>
          <a:lstStyle/>
          <a:p>
            <a:fld id="{4BE96267-9501-4B49-939F-F116B0669874}" type="slidenum">
              <a:rPr lang="en-US" smtClean="0"/>
              <a:t>14</a:t>
            </a:fld>
            <a:endParaRPr lang="en-US"/>
          </a:p>
        </p:txBody>
      </p:sp>
      <p:sp>
        <p:nvSpPr>
          <p:cNvPr id="8" name="Text Placeholder 7"/>
          <p:cNvSpPr>
            <a:spLocks noGrp="1"/>
          </p:cNvSpPr>
          <p:nvPr>
            <p:ph type="body" sz="quarter" idx="13"/>
          </p:nvPr>
        </p:nvSpPr>
        <p:spPr/>
        <p:txBody>
          <a:bodyPr/>
          <a:lstStyle/>
          <a:p>
            <a:endParaRPr lang="en-US"/>
          </a:p>
        </p:txBody>
      </p:sp>
      <p:sp>
        <p:nvSpPr>
          <p:cNvPr id="2" name="TextBox 1"/>
          <p:cNvSpPr txBox="1"/>
          <p:nvPr/>
        </p:nvSpPr>
        <p:spPr>
          <a:xfrm>
            <a:off x="558800" y="4955822"/>
            <a:ext cx="11074400" cy="830997"/>
          </a:xfrm>
          <a:prstGeom prst="rect">
            <a:avLst/>
          </a:prstGeom>
          <a:noFill/>
        </p:spPr>
        <p:txBody>
          <a:bodyPr wrap="square" rtlCol="0">
            <a:spAutoFit/>
          </a:bodyPr>
          <a:lstStyle/>
          <a:p>
            <a:pPr algn="ctr"/>
            <a:r>
              <a:rPr lang="en-US" sz="4800" dirty="0" smtClean="0">
                <a:hlinkClick r:id="rId3"/>
              </a:rPr>
              <a:t>http://edugames.design/peer-demo</a:t>
            </a:r>
            <a:endParaRPr lang="en-US" sz="4800" dirty="0" smtClean="0"/>
          </a:p>
        </p:txBody>
      </p:sp>
    </p:spTree>
    <p:extLst>
      <p:ext uri="{BB962C8B-B14F-4D97-AF65-F5344CB8AC3E}">
        <p14:creationId xmlns:p14="http://schemas.microsoft.com/office/powerpoint/2010/main" val="419128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p:txBody>
          <a:bodyPr>
            <a:normAutofit/>
          </a:bodyPr>
          <a:lstStyle/>
          <a:p>
            <a:r>
              <a:rPr lang="en-US" dirty="0"/>
              <a:t>Example Questions</a:t>
            </a:r>
          </a:p>
        </p:txBody>
      </p:sp>
      <p:sp>
        <p:nvSpPr>
          <p:cNvPr id="96" name="Shape 96"/>
          <p:cNvSpPr txBox="1">
            <a:spLocks noGrp="1"/>
          </p:cNvSpPr>
          <p:nvPr>
            <p:ph sz="half" idx="1"/>
          </p:nvPr>
        </p:nvSpPr>
        <p:spPr/>
        <p:txBody>
          <a:bodyPr>
            <a:normAutofit fontScale="92500" lnSpcReduction="10000"/>
          </a:bodyPr>
          <a:lstStyle/>
          <a:p>
            <a:pPr marL="0" indent="0">
              <a:lnSpc>
                <a:spcPct val="115000"/>
              </a:lnSpc>
              <a:buNone/>
            </a:pPr>
            <a:r>
              <a:rPr lang="en-US" b="1" dirty="0"/>
              <a:t>Questions:</a:t>
            </a:r>
          </a:p>
          <a:p>
            <a:pPr marL="514350" indent="-514350" fontAlgn="base">
              <a:buFont typeface="+mj-lt"/>
              <a:buAutoNum type="arabicPeriod"/>
            </a:pPr>
            <a:r>
              <a:rPr lang="en-US" dirty="0"/>
              <a:t>Does the game seem engaging?</a:t>
            </a:r>
          </a:p>
          <a:p>
            <a:pPr marL="514350" indent="-514350" fontAlgn="base">
              <a:buFont typeface="+mj-lt"/>
              <a:buAutoNum type="arabicPeriod"/>
            </a:pPr>
            <a:r>
              <a:rPr lang="en-US" dirty="0"/>
              <a:t>On a scale of 1 to 5, how clear is the objective of the </a:t>
            </a:r>
            <a:r>
              <a:rPr lang="en-US" dirty="0" smtClean="0"/>
              <a:t>game?</a:t>
            </a:r>
          </a:p>
          <a:p>
            <a:pPr marL="514350" indent="-514350" fontAlgn="base">
              <a:buFont typeface="+mj-lt"/>
              <a:buAutoNum type="arabicPeriod"/>
            </a:pPr>
            <a:r>
              <a:rPr lang="en-US" dirty="0" smtClean="0"/>
              <a:t>What </a:t>
            </a:r>
            <a:r>
              <a:rPr lang="en-US" dirty="0"/>
              <a:t>do you remember being hard about division?</a:t>
            </a:r>
          </a:p>
          <a:p>
            <a:pPr marL="514350" indent="-514350" fontAlgn="base">
              <a:buFont typeface="+mj-lt"/>
              <a:buAutoNum type="arabicPeriod"/>
            </a:pPr>
            <a:r>
              <a:rPr lang="en-US" dirty="0"/>
              <a:t>How could we make the game harder?</a:t>
            </a:r>
          </a:p>
          <a:p>
            <a:pPr marL="514350" indent="-514350" fontAlgn="base">
              <a:buFont typeface="+mj-lt"/>
              <a:buAutoNum type="arabicPeriod"/>
            </a:pPr>
            <a:r>
              <a:rPr lang="en-US" dirty="0"/>
              <a:t>What’s the coolest thing about our game?</a:t>
            </a:r>
          </a:p>
        </p:txBody>
      </p:sp>
      <p:sp>
        <p:nvSpPr>
          <p:cNvPr id="6" name="Content Placeholder 5">
            <a:extLst>
              <a:ext uri="{FF2B5EF4-FFF2-40B4-BE49-F238E27FC236}">
                <a16:creationId xmlns:a16="http://schemas.microsoft.com/office/drawing/2014/main" id="{3BA15B44-EF5C-4005-988C-DBD91E6162AA}"/>
              </a:ext>
            </a:extLst>
          </p:cNvPr>
          <p:cNvSpPr>
            <a:spLocks noGrp="1"/>
          </p:cNvSpPr>
          <p:nvPr>
            <p:ph sz="half" idx="2"/>
          </p:nvPr>
        </p:nvSpPr>
        <p:spPr/>
        <p:txBody>
          <a:bodyPr>
            <a:normAutofit fontScale="92500" lnSpcReduction="10000"/>
          </a:bodyPr>
          <a:lstStyle/>
          <a:p>
            <a:pPr marL="0" indent="0">
              <a:buNone/>
            </a:pPr>
            <a:r>
              <a:rPr lang="en-US" b="1" dirty="0"/>
              <a:t>Qualities of Helpful Feedback:</a:t>
            </a:r>
          </a:p>
          <a:p>
            <a:pPr marL="341313">
              <a:buFont typeface="Segoe UI" panose="020B0502040204020203" pitchFamily="34" charset="0"/>
              <a:buChar char="–"/>
            </a:pPr>
            <a:r>
              <a:rPr lang="en-US" dirty="0"/>
              <a:t>Concrete </a:t>
            </a:r>
          </a:p>
          <a:p>
            <a:pPr marL="341313">
              <a:buFont typeface="Segoe UI" panose="020B0502040204020203" pitchFamily="34" charset="0"/>
              <a:buChar char="–"/>
            </a:pPr>
            <a:r>
              <a:rPr lang="en-US" dirty="0"/>
              <a:t>Specific </a:t>
            </a:r>
          </a:p>
          <a:p>
            <a:pPr marL="341313">
              <a:buFont typeface="Segoe UI" panose="020B0502040204020203" pitchFamily="34" charset="0"/>
              <a:buChar char="–"/>
            </a:pPr>
            <a:r>
              <a:rPr lang="en-US" dirty="0"/>
              <a:t>Actionable</a:t>
            </a:r>
          </a:p>
          <a:p>
            <a:pPr marL="341313">
              <a:buFont typeface="Segoe UI" panose="020B0502040204020203" pitchFamily="34" charset="0"/>
              <a:buChar char="–"/>
            </a:pPr>
            <a:r>
              <a:rPr lang="en-US" dirty="0"/>
              <a:t>Formative</a:t>
            </a:r>
          </a:p>
          <a:p>
            <a:pPr marL="341313">
              <a:buFont typeface="Segoe UI" panose="020B0502040204020203" pitchFamily="34" charset="0"/>
              <a:buChar char="–"/>
            </a:pPr>
            <a:r>
              <a:rPr lang="en-US" dirty="0"/>
              <a:t>About the </a:t>
            </a:r>
            <a:r>
              <a:rPr lang="en-US" dirty="0" smtClean="0"/>
              <a:t>work</a:t>
            </a:r>
            <a:endParaRPr lang="en-US" dirty="0"/>
          </a:p>
        </p:txBody>
      </p:sp>
      <p:sp>
        <p:nvSpPr>
          <p:cNvPr id="2" name="Date Placeholder 1"/>
          <p:cNvSpPr>
            <a:spLocks noGrp="1"/>
          </p:cNvSpPr>
          <p:nvPr>
            <p:ph type="dt" sz="half" idx="10"/>
          </p:nvPr>
        </p:nvSpPr>
        <p:spPr/>
        <p:txBody>
          <a:bodyPr/>
          <a:lstStyle/>
          <a:p>
            <a:r>
              <a:rPr lang="en-US" smtClean="0"/>
              <a:t>2020-03-15</a:t>
            </a:r>
            <a:endParaRPr lang="en-US"/>
          </a:p>
        </p:txBody>
      </p:sp>
      <p:sp>
        <p:nvSpPr>
          <p:cNvPr id="3" name="Footer Placeholder 2"/>
          <p:cNvSpPr>
            <a:spLocks noGrp="1"/>
          </p:cNvSpPr>
          <p:nvPr>
            <p:ph type="ftr" sz="quarter" idx="11"/>
          </p:nvPr>
        </p:nvSpPr>
        <p:spPr/>
        <p:txBody>
          <a:bodyPr/>
          <a:lstStyle/>
          <a:p>
            <a:r>
              <a:rPr lang="en-US" smtClean="0"/>
              <a:t>05-418/818 | Spring 2022 | Design of Educational Games</a:t>
            </a:r>
            <a:endParaRPr lang="en-US"/>
          </a:p>
        </p:txBody>
      </p:sp>
      <p:sp>
        <p:nvSpPr>
          <p:cNvPr id="4" name="Slide Number Placeholder 3"/>
          <p:cNvSpPr>
            <a:spLocks noGrp="1"/>
          </p:cNvSpPr>
          <p:nvPr>
            <p:ph type="sldNum" sz="quarter" idx="12"/>
          </p:nvPr>
        </p:nvSpPr>
        <p:spPr/>
        <p:txBody>
          <a:bodyPr/>
          <a:lstStyle/>
          <a:p>
            <a:fld id="{4BE96267-9501-4B49-939F-F116B0669874}" type="slidenum">
              <a:rPr lang="en-US" smtClean="0"/>
              <a:t>15</a:t>
            </a:fld>
            <a:endParaRPr lang="en-US"/>
          </a:p>
        </p:txBody>
      </p:sp>
    </p:spTree>
    <p:extLst>
      <p:ext uri="{BB962C8B-B14F-4D97-AF65-F5344CB8AC3E}">
        <p14:creationId xmlns:p14="http://schemas.microsoft.com/office/powerpoint/2010/main" val="3531768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A2E3F"/>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err="1" smtClean="0">
                <a:solidFill>
                  <a:schemeClr val="bg2"/>
                </a:solidFill>
                <a:latin typeface="Kenney Space" panose="00000400000000000000" pitchFamily="2" charset="0"/>
              </a:rPr>
              <a:t>StarShip</a:t>
            </a:r>
            <a:r>
              <a:rPr lang="en-US" dirty="0" smtClean="0">
                <a:solidFill>
                  <a:schemeClr val="bg2"/>
                </a:solidFill>
                <a:latin typeface="Kenney Space" panose="00000400000000000000" pitchFamily="2" charset="0"/>
              </a:rPr>
              <a:t> Division</a:t>
            </a:r>
            <a:endParaRPr lang="en-US" dirty="0">
              <a:solidFill>
                <a:schemeClr val="bg2"/>
              </a:solidFill>
              <a:latin typeface="Kenney Space" panose="00000400000000000000" pitchFamily="2" charset="0"/>
            </a:endParaRPr>
          </a:p>
        </p:txBody>
      </p:sp>
      <p:sp>
        <p:nvSpPr>
          <p:cNvPr id="11" name="Subtitle 10"/>
          <p:cNvSpPr>
            <a:spLocks noGrp="1"/>
          </p:cNvSpPr>
          <p:nvPr>
            <p:ph type="subTitle" idx="1"/>
          </p:nvPr>
        </p:nvSpPr>
        <p:spPr/>
        <p:txBody>
          <a:bodyPr/>
          <a:lstStyle/>
          <a:p>
            <a:r>
              <a:rPr lang="en-US" dirty="0" smtClean="0">
                <a:solidFill>
                  <a:schemeClr val="bg2"/>
                </a:solidFill>
                <a:latin typeface="Kenney Future Narrow" panose="00000400000000000000" pitchFamily="2" charset="-79"/>
                <a:cs typeface="Kenney Future Narrow" panose="00000400000000000000" pitchFamily="2" charset="-79"/>
              </a:rPr>
              <a:t>Team Professor:</a:t>
            </a:r>
          </a:p>
          <a:p>
            <a:pPr marL="342900" indent="-342900">
              <a:buFont typeface="Segoe UI" panose="020B0502040204020203" pitchFamily="34" charset="0"/>
              <a:buChar char="–"/>
            </a:pPr>
            <a:r>
              <a:rPr lang="en-US" dirty="0" smtClean="0">
                <a:solidFill>
                  <a:schemeClr val="bg2"/>
                </a:solidFill>
                <a:latin typeface="Kenney Future Narrow" panose="00000400000000000000" pitchFamily="2" charset="-79"/>
                <a:cs typeface="Kenney Future Narrow" panose="00000400000000000000" pitchFamily="2" charset="-79"/>
              </a:rPr>
              <a:t>Erik Harpstead (only member)</a:t>
            </a:r>
            <a:endParaRPr lang="en-US" dirty="0">
              <a:solidFill>
                <a:schemeClr val="bg2"/>
              </a:solidFill>
              <a:latin typeface="Kenney Future Narrow" panose="00000400000000000000" pitchFamily="2" charset="-79"/>
              <a:cs typeface="Kenney Future Narrow" panose="00000400000000000000" pitchFamily="2" charset="-79"/>
            </a:endParaRPr>
          </a:p>
        </p:txBody>
      </p:sp>
    </p:spTree>
    <p:extLst>
      <p:ext uri="{BB962C8B-B14F-4D97-AF65-F5344CB8AC3E}">
        <p14:creationId xmlns:p14="http://schemas.microsoft.com/office/powerpoint/2010/main" val="665353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A2E3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2"/>
                </a:solidFill>
                <a:latin typeface="Kenney Space" panose="00000400000000000000" pitchFamily="2" charset="0"/>
              </a:rPr>
              <a:t>Domain</a:t>
            </a:r>
            <a:endParaRPr lang="en-US" dirty="0">
              <a:solidFill>
                <a:schemeClr val="bg2"/>
              </a:solidFill>
              <a:latin typeface="Kenney Space" panose="00000400000000000000" pitchFamily="2" charset="0"/>
            </a:endParaRPr>
          </a:p>
        </p:txBody>
      </p:sp>
      <p:sp>
        <p:nvSpPr>
          <p:cNvPr id="5" name="Content Placeholder 4"/>
          <p:cNvSpPr>
            <a:spLocks noGrp="1"/>
          </p:cNvSpPr>
          <p:nvPr>
            <p:ph idx="1"/>
          </p:nvPr>
        </p:nvSpPr>
        <p:spPr/>
        <p:txBody>
          <a:bodyPr/>
          <a:lstStyle/>
          <a:p>
            <a:r>
              <a:rPr lang="en-US" dirty="0" smtClean="0">
                <a:solidFill>
                  <a:schemeClr val="bg2"/>
                </a:solidFill>
                <a:latin typeface="Lucida Sans" panose="020B0602030504020204" pitchFamily="34" charset="0"/>
                <a:cs typeface="Kenney Future Narrow" panose="00000400000000000000" pitchFamily="2" charset="-79"/>
              </a:rPr>
              <a:t>Fluency with Divisibility judgments with dividends &lt; 100 and divisors &lt; 10</a:t>
            </a:r>
          </a:p>
          <a:p>
            <a:pPr lvl="1"/>
            <a:r>
              <a:rPr lang="en-US" dirty="0" smtClean="0">
                <a:solidFill>
                  <a:schemeClr val="bg2"/>
                </a:solidFill>
                <a:latin typeface="Lucida Sans" panose="020B0602030504020204" pitchFamily="34" charset="0"/>
                <a:cs typeface="Kenney Future Narrow" panose="00000400000000000000" pitchFamily="2" charset="-79"/>
              </a:rPr>
              <a:t>Example: By which of these divisors can you divide 42: 3, 5, or 6? Or none of the above?</a:t>
            </a:r>
          </a:p>
          <a:p>
            <a:r>
              <a:rPr lang="en-US" dirty="0" smtClean="0">
                <a:solidFill>
                  <a:schemeClr val="bg2"/>
                </a:solidFill>
                <a:latin typeface="Lucida Sans" panose="020B0602030504020204" pitchFamily="34" charset="0"/>
                <a:cs typeface="Kenney Future Narrow" panose="00000400000000000000" pitchFamily="2" charset="-79"/>
              </a:rPr>
              <a:t>Existing curricula target these concepts</a:t>
            </a:r>
          </a:p>
          <a:p>
            <a:r>
              <a:rPr lang="en-US" dirty="0" smtClean="0">
                <a:solidFill>
                  <a:schemeClr val="bg2"/>
                </a:solidFill>
                <a:latin typeface="Lucida Sans" panose="020B0602030504020204" pitchFamily="34" charset="0"/>
                <a:cs typeface="Kenney Future Narrow" panose="00000400000000000000" pitchFamily="2" charset="-79"/>
              </a:rPr>
              <a:t>We will also be doing some CTAs with kids to see which tasks they struggle the most with</a:t>
            </a:r>
          </a:p>
          <a:p>
            <a:pPr lvl="1"/>
            <a:endParaRPr lang="en-US" dirty="0" smtClean="0">
              <a:solidFill>
                <a:schemeClr val="bg2"/>
              </a:solidFill>
              <a:latin typeface="Lucida Sans" panose="020B0602030504020204" pitchFamily="34" charset="0"/>
              <a:cs typeface="Kenney Mini Square" panose="00000400000000000000" pitchFamily="2" charset="-79"/>
            </a:endParaRPr>
          </a:p>
          <a:p>
            <a:endParaRPr lang="en-US" dirty="0">
              <a:solidFill>
                <a:schemeClr val="bg2"/>
              </a:solidFill>
              <a:latin typeface="Lucida Sans" panose="020B0602030504020204" pitchFamily="34" charset="0"/>
              <a:cs typeface="Kenney Mini Square" panose="00000400000000000000" pitchFamily="2" charset="-79"/>
            </a:endParaRPr>
          </a:p>
        </p:txBody>
      </p:sp>
      <p:sp>
        <p:nvSpPr>
          <p:cNvPr id="3" name="Date Placeholder 2"/>
          <p:cNvSpPr>
            <a:spLocks noGrp="1"/>
          </p:cNvSpPr>
          <p:nvPr>
            <p:ph type="dt" sz="half" idx="10"/>
          </p:nvPr>
        </p:nvSpPr>
        <p:spPr/>
        <p:txBody>
          <a:bodyPr/>
          <a:lstStyle/>
          <a:p>
            <a:r>
              <a:rPr lang="en-US" smtClean="0"/>
              <a:t>2020-03-15</a:t>
            </a:r>
            <a:endParaRPr lang="en-US"/>
          </a:p>
        </p:txBody>
      </p:sp>
      <p:sp>
        <p:nvSpPr>
          <p:cNvPr id="10" name="Text Placeholder 9"/>
          <p:cNvSpPr>
            <a:spLocks noGrp="1"/>
          </p:cNvSpPr>
          <p:nvPr>
            <p:ph type="body" sz="quarter" idx="13"/>
          </p:nvPr>
        </p:nvSpPr>
        <p:spPr/>
        <p:txBody>
          <a:bodyPr/>
          <a:lstStyle/>
          <a:p>
            <a:endParaRPr lang="en-US"/>
          </a:p>
        </p:txBody>
      </p:sp>
      <p:sp>
        <p:nvSpPr>
          <p:cNvPr id="11" name="Footer Placeholder 10"/>
          <p:cNvSpPr>
            <a:spLocks noGrp="1"/>
          </p:cNvSpPr>
          <p:nvPr>
            <p:ph type="ftr" sz="quarter" idx="11"/>
          </p:nvPr>
        </p:nvSpPr>
        <p:spPr/>
        <p:txBody>
          <a:bodyPr/>
          <a:lstStyle/>
          <a:p>
            <a:r>
              <a:rPr lang="en-US" smtClean="0"/>
              <a:t>05-418/818 | Spring 2022 | Design of Educational Games</a:t>
            </a:r>
            <a:endParaRPr lang="en-US"/>
          </a:p>
        </p:txBody>
      </p:sp>
      <p:sp>
        <p:nvSpPr>
          <p:cNvPr id="12" name="Slide Number Placeholder 11"/>
          <p:cNvSpPr>
            <a:spLocks noGrp="1"/>
          </p:cNvSpPr>
          <p:nvPr>
            <p:ph type="sldNum" sz="quarter" idx="12"/>
          </p:nvPr>
        </p:nvSpPr>
        <p:spPr/>
        <p:txBody>
          <a:bodyPr/>
          <a:lstStyle/>
          <a:p>
            <a:fld id="{4BE96267-9501-4B49-939F-F116B0669874}" type="slidenum">
              <a:rPr lang="en-US" smtClean="0"/>
              <a:t>17</a:t>
            </a:fld>
            <a:endParaRPr lang="en-US"/>
          </a:p>
        </p:txBody>
      </p:sp>
    </p:spTree>
    <p:extLst>
      <p:ext uri="{BB962C8B-B14F-4D97-AF65-F5344CB8AC3E}">
        <p14:creationId xmlns:p14="http://schemas.microsoft.com/office/powerpoint/2010/main" val="2782552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A2E3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2"/>
                </a:solidFill>
                <a:latin typeface="Kenney Space" panose="00000400000000000000" pitchFamily="2" charset="0"/>
              </a:rPr>
              <a:t>Demographic</a:t>
            </a:r>
            <a:endParaRPr lang="en-US" dirty="0">
              <a:solidFill>
                <a:schemeClr val="bg2"/>
              </a:solidFill>
              <a:latin typeface="Kenney Space" panose="00000400000000000000" pitchFamily="2" charset="0"/>
            </a:endParaRPr>
          </a:p>
        </p:txBody>
      </p:sp>
      <p:sp>
        <p:nvSpPr>
          <p:cNvPr id="5" name="Content Placeholder 4"/>
          <p:cNvSpPr>
            <a:spLocks noGrp="1"/>
          </p:cNvSpPr>
          <p:nvPr>
            <p:ph idx="1"/>
          </p:nvPr>
        </p:nvSpPr>
        <p:spPr/>
        <p:txBody>
          <a:bodyPr>
            <a:normAutofit/>
          </a:bodyPr>
          <a:lstStyle/>
          <a:p>
            <a:r>
              <a:rPr lang="en-US" dirty="0" smtClean="0">
                <a:solidFill>
                  <a:schemeClr val="bg2"/>
                </a:solidFill>
                <a:latin typeface="Lucida Sans" panose="020B0602030504020204" pitchFamily="34" charset="0"/>
                <a:cs typeface="Kenney Future Narrow" panose="00000400000000000000" pitchFamily="2" charset="-79"/>
              </a:rPr>
              <a:t>Middle school aged kids using this game for fluency practice</a:t>
            </a:r>
          </a:p>
          <a:p>
            <a:r>
              <a:rPr lang="en-US" dirty="0" smtClean="0">
                <a:solidFill>
                  <a:schemeClr val="bg2"/>
                </a:solidFill>
                <a:latin typeface="Lucida Sans" panose="020B0602030504020204" pitchFamily="34" charset="0"/>
                <a:cs typeface="Kenney Future Narrow" panose="00000400000000000000" pitchFamily="2" charset="-79"/>
              </a:rPr>
              <a:t>We will assume they have some prior training in division but have not mastered it</a:t>
            </a:r>
          </a:p>
          <a:p>
            <a:r>
              <a:rPr lang="en-US" dirty="0" smtClean="0">
                <a:solidFill>
                  <a:schemeClr val="bg2"/>
                </a:solidFill>
                <a:latin typeface="Lucida Sans" panose="020B0602030504020204" pitchFamily="34" charset="0"/>
                <a:cs typeface="Kenney Future Narrow" panose="00000400000000000000" pitchFamily="2" charset="-79"/>
              </a:rPr>
              <a:t>We have contacts at some local schools who will help us get </a:t>
            </a:r>
            <a:r>
              <a:rPr lang="en-US" dirty="0" err="1" smtClean="0">
                <a:solidFill>
                  <a:schemeClr val="bg2"/>
                </a:solidFill>
                <a:latin typeface="Lucida Sans" panose="020B0602030504020204" pitchFamily="34" charset="0"/>
                <a:cs typeface="Kenney Future Narrow" panose="00000400000000000000" pitchFamily="2" charset="-79"/>
              </a:rPr>
              <a:t>playtesters</a:t>
            </a:r>
            <a:endParaRPr lang="en-US" dirty="0">
              <a:solidFill>
                <a:schemeClr val="bg2"/>
              </a:solidFill>
              <a:latin typeface="Lucida Sans" panose="020B0602030504020204" pitchFamily="34" charset="0"/>
              <a:cs typeface="Kenney Mini Square" panose="00000400000000000000" pitchFamily="2" charset="-79"/>
            </a:endParaRPr>
          </a:p>
        </p:txBody>
      </p:sp>
      <p:sp>
        <p:nvSpPr>
          <p:cNvPr id="3" name="Date Placeholder 2"/>
          <p:cNvSpPr>
            <a:spLocks noGrp="1"/>
          </p:cNvSpPr>
          <p:nvPr>
            <p:ph type="dt" sz="half" idx="10"/>
          </p:nvPr>
        </p:nvSpPr>
        <p:spPr/>
        <p:txBody>
          <a:bodyPr/>
          <a:lstStyle/>
          <a:p>
            <a:r>
              <a:rPr lang="en-US" smtClean="0"/>
              <a:t>2020-03-15</a:t>
            </a:r>
            <a:endParaRPr lang="en-US"/>
          </a:p>
        </p:txBody>
      </p:sp>
      <p:sp>
        <p:nvSpPr>
          <p:cNvPr id="10" name="Text Placeholder 9"/>
          <p:cNvSpPr>
            <a:spLocks noGrp="1"/>
          </p:cNvSpPr>
          <p:nvPr>
            <p:ph type="body" sz="quarter" idx="13"/>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18</a:t>
            </a:fld>
            <a:endParaRPr lang="en-US"/>
          </a:p>
        </p:txBody>
      </p:sp>
    </p:spTree>
    <p:extLst>
      <p:ext uri="{BB962C8B-B14F-4D97-AF65-F5344CB8AC3E}">
        <p14:creationId xmlns:p14="http://schemas.microsoft.com/office/powerpoint/2010/main" val="1326054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A2E3F"/>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2020-03-15</a:t>
            </a:r>
            <a:endParaRPr lang="en-US"/>
          </a:p>
        </p:txBody>
      </p:sp>
      <p:sp>
        <p:nvSpPr>
          <p:cNvPr id="6" name="Footer Placeholder 5"/>
          <p:cNvSpPr>
            <a:spLocks noGrp="1"/>
          </p:cNvSpPr>
          <p:nvPr>
            <p:ph type="ftr" sz="quarter" idx="11"/>
          </p:nvPr>
        </p:nvSpPr>
        <p:spPr/>
        <p:txBody>
          <a:bodyPr/>
          <a:lstStyle/>
          <a:p>
            <a:r>
              <a:rPr lang="en-US" smtClean="0"/>
              <a:t>05-418/818 | Spring 2022 | Design of Educational Games</a:t>
            </a:r>
            <a:endParaRPr lang="en-US"/>
          </a:p>
        </p:txBody>
      </p:sp>
      <p:sp>
        <p:nvSpPr>
          <p:cNvPr id="7" name="Slide Number Placeholder 6"/>
          <p:cNvSpPr>
            <a:spLocks noGrp="1"/>
          </p:cNvSpPr>
          <p:nvPr>
            <p:ph type="sldNum" sz="quarter" idx="12"/>
          </p:nvPr>
        </p:nvSpPr>
        <p:spPr/>
        <p:txBody>
          <a:bodyPr/>
          <a:lstStyle/>
          <a:p>
            <a:fld id="{4BE96267-9501-4B49-939F-F116B0669874}" type="slidenum">
              <a:rPr lang="en-US" smtClean="0"/>
              <a:t>19</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4" y="0"/>
            <a:ext cx="11446933" cy="6868160"/>
          </a:xfrm>
          <a:prstGeom prst="rect">
            <a:avLst/>
          </a:prstGeom>
        </p:spPr>
      </p:pic>
      <p:sp>
        <p:nvSpPr>
          <p:cNvPr id="8" name="TextBox 7"/>
          <p:cNvSpPr txBox="1"/>
          <p:nvPr/>
        </p:nvSpPr>
        <p:spPr>
          <a:xfrm>
            <a:off x="5387622" y="4651022"/>
            <a:ext cx="471311" cy="461665"/>
          </a:xfrm>
          <a:prstGeom prst="rect">
            <a:avLst/>
          </a:prstGeom>
          <a:noFill/>
        </p:spPr>
        <p:txBody>
          <a:bodyPr wrap="square" rtlCol="0">
            <a:spAutoFit/>
          </a:bodyPr>
          <a:lstStyle/>
          <a:p>
            <a:r>
              <a:rPr lang="en-US" sz="2400" dirty="0" smtClean="0">
                <a:solidFill>
                  <a:schemeClr val="accent2">
                    <a:lumMod val="60000"/>
                    <a:lumOff val="40000"/>
                  </a:schemeClr>
                </a:solidFill>
                <a:latin typeface="Kenney Space" panose="00000400000000000000" pitchFamily="2" charset="0"/>
              </a:rPr>
              <a:t>2</a:t>
            </a:r>
            <a:endParaRPr lang="en-US" sz="2400" dirty="0">
              <a:solidFill>
                <a:schemeClr val="accent2">
                  <a:lumMod val="60000"/>
                  <a:lumOff val="40000"/>
                </a:schemeClr>
              </a:solidFill>
              <a:latin typeface="Kenney Space" panose="00000400000000000000" pitchFamily="2" charset="0"/>
            </a:endParaRPr>
          </a:p>
        </p:txBody>
      </p:sp>
      <p:sp>
        <p:nvSpPr>
          <p:cNvPr id="11" name="TextBox 10"/>
          <p:cNvSpPr txBox="1"/>
          <p:nvPr/>
        </p:nvSpPr>
        <p:spPr>
          <a:xfrm>
            <a:off x="6522155" y="3742266"/>
            <a:ext cx="471311" cy="461665"/>
          </a:xfrm>
          <a:prstGeom prst="rect">
            <a:avLst/>
          </a:prstGeom>
          <a:noFill/>
        </p:spPr>
        <p:txBody>
          <a:bodyPr wrap="square" rtlCol="0">
            <a:spAutoFit/>
          </a:bodyPr>
          <a:lstStyle/>
          <a:p>
            <a:r>
              <a:rPr lang="en-US" sz="2400" dirty="0" smtClean="0">
                <a:solidFill>
                  <a:schemeClr val="accent2">
                    <a:lumMod val="60000"/>
                    <a:lumOff val="40000"/>
                  </a:schemeClr>
                </a:solidFill>
                <a:latin typeface="Kenney Space" panose="00000400000000000000" pitchFamily="2" charset="0"/>
              </a:rPr>
              <a:t>2</a:t>
            </a:r>
            <a:endParaRPr lang="en-US" sz="2400" dirty="0">
              <a:solidFill>
                <a:schemeClr val="accent2">
                  <a:lumMod val="60000"/>
                  <a:lumOff val="40000"/>
                </a:schemeClr>
              </a:solidFill>
              <a:latin typeface="Kenney Space" panose="00000400000000000000" pitchFamily="2" charset="0"/>
            </a:endParaRPr>
          </a:p>
        </p:txBody>
      </p:sp>
      <p:sp>
        <p:nvSpPr>
          <p:cNvPr id="12" name="TextBox 11"/>
          <p:cNvSpPr txBox="1"/>
          <p:nvPr/>
        </p:nvSpPr>
        <p:spPr>
          <a:xfrm>
            <a:off x="6050844" y="2234446"/>
            <a:ext cx="471311" cy="461665"/>
          </a:xfrm>
          <a:prstGeom prst="rect">
            <a:avLst/>
          </a:prstGeom>
          <a:noFill/>
        </p:spPr>
        <p:txBody>
          <a:bodyPr wrap="square" rtlCol="0">
            <a:spAutoFit/>
          </a:bodyPr>
          <a:lstStyle/>
          <a:p>
            <a:r>
              <a:rPr lang="en-US" sz="2400" dirty="0" smtClean="0">
                <a:solidFill>
                  <a:schemeClr val="accent2">
                    <a:lumMod val="60000"/>
                    <a:lumOff val="40000"/>
                  </a:schemeClr>
                </a:solidFill>
                <a:latin typeface="Kenney Space" panose="00000400000000000000" pitchFamily="2" charset="0"/>
              </a:rPr>
              <a:t>2</a:t>
            </a:r>
            <a:endParaRPr lang="en-US" sz="2400" dirty="0">
              <a:solidFill>
                <a:schemeClr val="accent2">
                  <a:lumMod val="60000"/>
                  <a:lumOff val="40000"/>
                </a:schemeClr>
              </a:solidFill>
              <a:latin typeface="Kenney Space" panose="00000400000000000000" pitchFamily="2" charset="0"/>
            </a:endParaRPr>
          </a:p>
        </p:txBody>
      </p:sp>
      <p:sp>
        <p:nvSpPr>
          <p:cNvPr id="13" name="TextBox 12"/>
          <p:cNvSpPr txBox="1"/>
          <p:nvPr/>
        </p:nvSpPr>
        <p:spPr>
          <a:xfrm>
            <a:off x="7301088" y="1004711"/>
            <a:ext cx="471311" cy="461665"/>
          </a:xfrm>
          <a:prstGeom prst="rect">
            <a:avLst/>
          </a:prstGeom>
          <a:noFill/>
        </p:spPr>
        <p:txBody>
          <a:bodyPr wrap="square" rtlCol="0">
            <a:spAutoFit/>
          </a:bodyPr>
          <a:lstStyle/>
          <a:p>
            <a:r>
              <a:rPr lang="en-US" sz="2400" dirty="0" smtClean="0">
                <a:solidFill>
                  <a:schemeClr val="accent2">
                    <a:lumMod val="60000"/>
                    <a:lumOff val="40000"/>
                  </a:schemeClr>
                </a:solidFill>
                <a:latin typeface="Kenney Space" panose="00000400000000000000" pitchFamily="2" charset="0"/>
              </a:rPr>
              <a:t>2</a:t>
            </a:r>
            <a:endParaRPr lang="en-US" sz="2400" dirty="0">
              <a:solidFill>
                <a:schemeClr val="accent2">
                  <a:lumMod val="60000"/>
                  <a:lumOff val="40000"/>
                </a:schemeClr>
              </a:solidFill>
              <a:latin typeface="Kenney Space" panose="00000400000000000000" pitchFamily="2" charset="0"/>
            </a:endParaRPr>
          </a:p>
        </p:txBody>
      </p:sp>
      <p:sp>
        <p:nvSpPr>
          <p:cNvPr id="14" name="TextBox 13"/>
          <p:cNvSpPr txBox="1"/>
          <p:nvPr/>
        </p:nvSpPr>
        <p:spPr>
          <a:xfrm>
            <a:off x="8404577" y="2563951"/>
            <a:ext cx="756355" cy="461665"/>
          </a:xfrm>
          <a:prstGeom prst="rect">
            <a:avLst/>
          </a:prstGeom>
          <a:noFill/>
        </p:spPr>
        <p:txBody>
          <a:bodyPr wrap="square" rtlCol="0">
            <a:spAutoFit/>
          </a:bodyPr>
          <a:lstStyle/>
          <a:p>
            <a:r>
              <a:rPr lang="en-US" sz="2400" dirty="0" smtClean="0">
                <a:solidFill>
                  <a:schemeClr val="accent1">
                    <a:lumMod val="60000"/>
                    <a:lumOff val="40000"/>
                  </a:schemeClr>
                </a:solidFill>
                <a:latin typeface="Kenney Space" panose="00000400000000000000" pitchFamily="2" charset="0"/>
              </a:rPr>
              <a:t>15</a:t>
            </a:r>
            <a:endParaRPr lang="en-US" sz="2400" dirty="0">
              <a:solidFill>
                <a:schemeClr val="accent1">
                  <a:lumMod val="60000"/>
                  <a:lumOff val="40000"/>
                </a:schemeClr>
              </a:solidFill>
              <a:latin typeface="Kenney Space" panose="00000400000000000000" pitchFamily="2" charset="0"/>
            </a:endParaRPr>
          </a:p>
        </p:txBody>
      </p:sp>
      <p:sp>
        <p:nvSpPr>
          <p:cNvPr id="16" name="TextBox 15"/>
          <p:cNvSpPr txBox="1"/>
          <p:nvPr/>
        </p:nvSpPr>
        <p:spPr>
          <a:xfrm>
            <a:off x="1219198" y="3280601"/>
            <a:ext cx="953912" cy="461665"/>
          </a:xfrm>
          <a:prstGeom prst="rect">
            <a:avLst/>
          </a:prstGeom>
          <a:noFill/>
        </p:spPr>
        <p:txBody>
          <a:bodyPr wrap="square" rtlCol="0">
            <a:spAutoFit/>
          </a:bodyPr>
          <a:lstStyle/>
          <a:p>
            <a:r>
              <a:rPr lang="en-US" sz="2400" dirty="0" smtClean="0">
                <a:solidFill>
                  <a:schemeClr val="accent2">
                    <a:lumMod val="60000"/>
                    <a:lumOff val="40000"/>
                  </a:schemeClr>
                </a:solidFill>
                <a:latin typeface="Kenney Space" panose="00000400000000000000" pitchFamily="2" charset="0"/>
              </a:rPr>
              <a:t>12</a:t>
            </a:r>
            <a:endParaRPr lang="en-US" sz="2400" dirty="0">
              <a:solidFill>
                <a:schemeClr val="accent2">
                  <a:lumMod val="60000"/>
                  <a:lumOff val="40000"/>
                </a:schemeClr>
              </a:solidFill>
              <a:latin typeface="Kenney Space" panose="00000400000000000000" pitchFamily="2" charset="0"/>
            </a:endParaRPr>
          </a:p>
        </p:txBody>
      </p:sp>
      <p:sp>
        <p:nvSpPr>
          <p:cNvPr id="17" name="TextBox 16"/>
          <p:cNvSpPr txBox="1"/>
          <p:nvPr/>
        </p:nvSpPr>
        <p:spPr>
          <a:xfrm>
            <a:off x="8658576" y="807280"/>
            <a:ext cx="756355" cy="461665"/>
          </a:xfrm>
          <a:prstGeom prst="rect">
            <a:avLst/>
          </a:prstGeom>
          <a:noFill/>
        </p:spPr>
        <p:txBody>
          <a:bodyPr wrap="square" rtlCol="0">
            <a:spAutoFit/>
          </a:bodyPr>
          <a:lstStyle/>
          <a:p>
            <a:r>
              <a:rPr lang="en-US" sz="2400" dirty="0" smtClean="0">
                <a:solidFill>
                  <a:schemeClr val="accent1">
                    <a:lumMod val="60000"/>
                    <a:lumOff val="40000"/>
                  </a:schemeClr>
                </a:solidFill>
                <a:latin typeface="Kenney Space" panose="00000400000000000000" pitchFamily="2" charset="0"/>
              </a:rPr>
              <a:t>18</a:t>
            </a:r>
            <a:endParaRPr lang="en-US" sz="2400" dirty="0">
              <a:solidFill>
                <a:schemeClr val="accent1">
                  <a:lumMod val="60000"/>
                  <a:lumOff val="40000"/>
                </a:schemeClr>
              </a:solidFill>
              <a:latin typeface="Kenney Space" panose="00000400000000000000" pitchFamily="2" charset="0"/>
            </a:endParaRPr>
          </a:p>
        </p:txBody>
      </p:sp>
      <p:sp>
        <p:nvSpPr>
          <p:cNvPr id="3" name="TextBox 2"/>
          <p:cNvSpPr txBox="1"/>
          <p:nvPr/>
        </p:nvSpPr>
        <p:spPr>
          <a:xfrm>
            <a:off x="535259" y="5112687"/>
            <a:ext cx="4527395" cy="369332"/>
          </a:xfrm>
          <a:prstGeom prst="rect">
            <a:avLst/>
          </a:prstGeom>
          <a:noFill/>
        </p:spPr>
        <p:txBody>
          <a:bodyPr wrap="square" rtlCol="0">
            <a:spAutoFit/>
          </a:bodyPr>
          <a:lstStyle/>
          <a:p>
            <a:r>
              <a:rPr lang="en-US" dirty="0" smtClean="0">
                <a:solidFill>
                  <a:schemeClr val="bg2"/>
                </a:solidFill>
                <a:latin typeface="Kenney Space" panose="00000400000000000000" pitchFamily="2" charset="0"/>
              </a:rPr>
              <a:t>Game Concept</a:t>
            </a:r>
            <a:endParaRPr lang="en-US" dirty="0">
              <a:solidFill>
                <a:schemeClr val="bg2"/>
              </a:solidFill>
              <a:latin typeface="Kenney Space" panose="00000400000000000000" pitchFamily="2" charset="0"/>
            </a:endParaRPr>
          </a:p>
        </p:txBody>
      </p:sp>
    </p:spTree>
    <p:extLst>
      <p:ext uri="{BB962C8B-B14F-4D97-AF65-F5344CB8AC3E}">
        <p14:creationId xmlns:p14="http://schemas.microsoft.com/office/powerpoint/2010/main" val="2668526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79C62A-973F-4E6E-8511-E5B377C78BAE}"/>
              </a:ext>
            </a:extLst>
          </p:cNvPr>
          <p:cNvSpPr>
            <a:spLocks noGrp="1"/>
          </p:cNvSpPr>
          <p:nvPr>
            <p:ph type="title"/>
          </p:nvPr>
        </p:nvSpPr>
        <p:spPr/>
        <p:txBody>
          <a:bodyPr/>
          <a:lstStyle/>
          <a:p>
            <a:r>
              <a:rPr lang="en-US" dirty="0"/>
              <a:t>Announcements</a:t>
            </a:r>
          </a:p>
        </p:txBody>
      </p:sp>
      <p:sp>
        <p:nvSpPr>
          <p:cNvPr id="2" name="Content Placeholder 1">
            <a:extLst>
              <a:ext uri="{FF2B5EF4-FFF2-40B4-BE49-F238E27FC236}">
                <a16:creationId xmlns:a16="http://schemas.microsoft.com/office/drawing/2014/main" id="{0E50FA4F-4DFE-47D3-BACF-763F18E15802}"/>
              </a:ext>
            </a:extLst>
          </p:cNvPr>
          <p:cNvSpPr>
            <a:spLocks noGrp="1"/>
          </p:cNvSpPr>
          <p:nvPr>
            <p:ph idx="1"/>
          </p:nvPr>
        </p:nvSpPr>
        <p:spPr/>
        <p:txBody>
          <a:bodyPr>
            <a:normAutofit/>
          </a:bodyPr>
          <a:lstStyle/>
          <a:p>
            <a:pPr marL="0" indent="0">
              <a:spcBef>
                <a:spcPts val="2200"/>
              </a:spcBef>
              <a:buNone/>
            </a:pPr>
            <a:r>
              <a:rPr lang="en-US" dirty="0" smtClean="0"/>
              <a:t>Nailed down th</a:t>
            </a:r>
            <a:r>
              <a:rPr lang="en-US" dirty="0" smtClean="0"/>
              <a:t>e Special Topics Schedule</a:t>
            </a:r>
            <a:endParaRPr lang="en-US" dirty="0"/>
          </a:p>
          <a:p>
            <a:pPr marL="0" indent="0">
              <a:spcBef>
                <a:spcPts val="2200"/>
              </a:spcBef>
              <a:buNone/>
            </a:pPr>
            <a:r>
              <a:rPr lang="en-US" dirty="0" smtClean="0"/>
              <a:t>Office Hours:</a:t>
            </a:r>
          </a:p>
          <a:p>
            <a:pPr lvl="1">
              <a:spcBef>
                <a:spcPts val="600"/>
              </a:spcBef>
            </a:pPr>
            <a:r>
              <a:rPr lang="en-US" dirty="0" smtClean="0"/>
              <a:t>Wednesdays @ 2 in NSH 2614 or on Zoom </a:t>
            </a:r>
            <a:r>
              <a:rPr lang="en-US" dirty="0" smtClean="0"/>
              <a:t>at: </a:t>
            </a:r>
            <a:r>
              <a:rPr lang="en-US" dirty="0" smtClean="0">
                <a:hlinkClick r:id="rId2"/>
              </a:rPr>
              <a:t>https</a:t>
            </a:r>
            <a:r>
              <a:rPr lang="en-US" dirty="0">
                <a:hlinkClick r:id="rId2"/>
              </a:rPr>
              <a:t>://</a:t>
            </a:r>
            <a:r>
              <a:rPr lang="en-US" dirty="0" smtClean="0">
                <a:hlinkClick r:id="rId2"/>
              </a:rPr>
              <a:t>cmu.zoom.us/my/harpstead</a:t>
            </a:r>
            <a:endParaRPr lang="en-US" dirty="0" smtClean="0"/>
          </a:p>
          <a:p>
            <a:pPr lvl="1">
              <a:spcBef>
                <a:spcPts val="600"/>
              </a:spcBef>
            </a:pPr>
            <a:r>
              <a:rPr lang="en-US" dirty="0" smtClean="0"/>
              <a:t>Also </a:t>
            </a:r>
            <a:r>
              <a:rPr lang="en-US" dirty="0"/>
              <a:t>by appointment at: </a:t>
            </a:r>
            <a:r>
              <a:rPr lang="en-US" dirty="0">
                <a:hlinkClick r:id="rId3"/>
              </a:rPr>
              <a:t>https://erik-harpstead.youcanbook.me</a:t>
            </a:r>
            <a:r>
              <a:rPr lang="en-US" dirty="0" smtClean="0">
                <a:hlinkClick r:id="rId3"/>
              </a:rPr>
              <a:t>/</a:t>
            </a:r>
            <a:endParaRPr lang="en-US" dirty="0" smtClean="0"/>
          </a:p>
          <a:p>
            <a:pPr marL="0" indent="0">
              <a:spcBef>
                <a:spcPts val="2200"/>
              </a:spcBef>
              <a:buNone/>
            </a:pPr>
            <a:endParaRPr lang="en-US" dirty="0" smtClean="0"/>
          </a:p>
          <a:p>
            <a:pPr marL="0" indent="0">
              <a:spcBef>
                <a:spcPts val="2200"/>
              </a:spcBef>
              <a:buNone/>
            </a:pPr>
            <a:endParaRPr lang="en-US" dirty="0" smtClean="0"/>
          </a:p>
        </p:txBody>
      </p:sp>
      <p:sp>
        <p:nvSpPr>
          <p:cNvPr id="3" name="Date Placeholder 2">
            <a:extLst>
              <a:ext uri="{FF2B5EF4-FFF2-40B4-BE49-F238E27FC236}">
                <a16:creationId xmlns:a16="http://schemas.microsoft.com/office/drawing/2014/main" id="{13153205-AA31-4B90-A37D-1D0283C7368D}"/>
              </a:ext>
            </a:extLst>
          </p:cNvPr>
          <p:cNvSpPr>
            <a:spLocks noGrp="1"/>
          </p:cNvSpPr>
          <p:nvPr>
            <p:ph type="dt" sz="half" idx="10"/>
          </p:nvPr>
        </p:nvSpPr>
        <p:spPr/>
        <p:txBody>
          <a:bodyPr/>
          <a:lstStyle/>
          <a:p>
            <a:r>
              <a:rPr lang="en-US" smtClean="0"/>
              <a:t>2020-03-15</a:t>
            </a:r>
            <a:endParaRPr lang="en-US"/>
          </a:p>
        </p:txBody>
      </p:sp>
      <p:sp>
        <p:nvSpPr>
          <p:cNvPr id="4" name="Footer Placeholder 3"/>
          <p:cNvSpPr>
            <a:spLocks noGrp="1"/>
          </p:cNvSpPr>
          <p:nvPr>
            <p:ph type="ftr" sz="quarter" idx="11"/>
          </p:nvPr>
        </p:nvSpPr>
        <p:spPr/>
        <p:txBody>
          <a:bodyPr/>
          <a:lstStyle/>
          <a:p>
            <a:r>
              <a:rPr lang="en-US" smtClean="0"/>
              <a:t>05-418/818 | Spring 2022 | Design of Educational Games</a:t>
            </a:r>
            <a:endParaRPr lang="en-US"/>
          </a:p>
        </p:txBody>
      </p:sp>
      <p:sp>
        <p:nvSpPr>
          <p:cNvPr id="5" name="Slide Number Placeholder 4"/>
          <p:cNvSpPr>
            <a:spLocks noGrp="1"/>
          </p:cNvSpPr>
          <p:nvPr>
            <p:ph type="sldNum" sz="quarter" idx="12"/>
          </p:nvPr>
        </p:nvSpPr>
        <p:spPr/>
        <p:txBody>
          <a:bodyPr/>
          <a:lstStyle/>
          <a:p>
            <a:fld id="{4BE96267-9501-4B49-939F-F116B0669874}" type="slidenum">
              <a:rPr lang="en-US" smtClean="0"/>
              <a:t>2</a:t>
            </a:fld>
            <a:endParaRPr lang="en-US"/>
          </a:p>
        </p:txBody>
      </p:sp>
    </p:spTree>
    <p:extLst>
      <p:ext uri="{BB962C8B-B14F-4D97-AF65-F5344CB8AC3E}">
        <p14:creationId xmlns:p14="http://schemas.microsoft.com/office/powerpoint/2010/main" val="423668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A2E3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2"/>
                </a:solidFill>
                <a:latin typeface="Kenney Space" panose="00000400000000000000" pitchFamily="2" charset="0"/>
              </a:rPr>
              <a:t>Game Ideas</a:t>
            </a:r>
            <a:endParaRPr lang="en-US" dirty="0">
              <a:solidFill>
                <a:schemeClr val="bg2"/>
              </a:solidFill>
              <a:latin typeface="Kenney Space" panose="00000400000000000000" pitchFamily="2" charset="0"/>
            </a:endParaRPr>
          </a:p>
        </p:txBody>
      </p:sp>
      <p:sp>
        <p:nvSpPr>
          <p:cNvPr id="5" name="Content Placeholder 4"/>
          <p:cNvSpPr>
            <a:spLocks noGrp="1"/>
          </p:cNvSpPr>
          <p:nvPr>
            <p:ph sz="half" idx="1"/>
          </p:nvPr>
        </p:nvSpPr>
        <p:spPr/>
        <p:txBody>
          <a:bodyPr>
            <a:normAutofit/>
          </a:bodyPr>
          <a:lstStyle/>
          <a:p>
            <a:r>
              <a:rPr lang="en-US" dirty="0" smtClean="0">
                <a:solidFill>
                  <a:schemeClr val="bg2"/>
                </a:solidFill>
                <a:latin typeface="Lucida Sans" panose="020B0602030504020204" pitchFamily="34" charset="0"/>
                <a:cs typeface="Kenney Future Narrow" panose="00000400000000000000" pitchFamily="2" charset="-79"/>
              </a:rPr>
              <a:t>The </a:t>
            </a:r>
            <a:r>
              <a:rPr lang="en-US" i="1" dirty="0" smtClean="0">
                <a:solidFill>
                  <a:schemeClr val="bg2"/>
                </a:solidFill>
                <a:latin typeface="Lucida Sans" panose="020B0602030504020204" pitchFamily="34" charset="0"/>
                <a:cs typeface="Kenney Future Narrow" panose="00000400000000000000" pitchFamily="2" charset="-79"/>
              </a:rPr>
              <a:t>shape</a:t>
            </a:r>
            <a:r>
              <a:rPr lang="en-US" dirty="0" smtClean="0">
                <a:solidFill>
                  <a:schemeClr val="bg2"/>
                </a:solidFill>
                <a:latin typeface="Lucida Sans" panose="020B0602030504020204" pitchFamily="34" charset="0"/>
                <a:cs typeface="Kenney Future Narrow" panose="00000400000000000000" pitchFamily="2" charset="-79"/>
              </a:rPr>
              <a:t> and </a:t>
            </a:r>
            <a:r>
              <a:rPr lang="en-US" i="1" dirty="0" smtClean="0">
                <a:solidFill>
                  <a:schemeClr val="bg2"/>
                </a:solidFill>
                <a:latin typeface="Lucida Sans" panose="020B0602030504020204" pitchFamily="34" charset="0"/>
                <a:cs typeface="Kenney Future Narrow" panose="00000400000000000000" pitchFamily="2" charset="-79"/>
              </a:rPr>
              <a:t>color</a:t>
            </a:r>
            <a:r>
              <a:rPr lang="en-US" dirty="0" smtClean="0">
                <a:solidFill>
                  <a:schemeClr val="bg2"/>
                </a:solidFill>
                <a:latin typeface="Lucida Sans" panose="020B0602030504020204" pitchFamily="34" charset="0"/>
                <a:cs typeface="Kenney Future Narrow" panose="00000400000000000000" pitchFamily="2" charset="-79"/>
              </a:rPr>
              <a:t> of shots correspond to numbers</a:t>
            </a:r>
          </a:p>
          <a:p>
            <a:r>
              <a:rPr lang="en-US" dirty="0" smtClean="0">
                <a:solidFill>
                  <a:schemeClr val="bg2"/>
                </a:solidFill>
                <a:latin typeface="Lucida Sans" panose="020B0602030504020204" pitchFamily="34" charset="0"/>
                <a:cs typeface="Kenney Future Narrow" panose="00000400000000000000" pitchFamily="2" charset="-79"/>
              </a:rPr>
              <a:t>Could do the same thing with player shields to avoid enemy shots</a:t>
            </a:r>
          </a:p>
          <a:p>
            <a:endParaRPr lang="en-US" dirty="0">
              <a:solidFill>
                <a:schemeClr val="bg2"/>
              </a:solidFill>
              <a:latin typeface="Lucida Sans" panose="020B0602030504020204" pitchFamily="34" charset="0"/>
              <a:cs typeface="Kenney Mini Square" panose="00000400000000000000" pitchFamily="2" charset="-79"/>
            </a:endParaRPr>
          </a:p>
        </p:txBody>
      </p:sp>
      <p:sp>
        <p:nvSpPr>
          <p:cNvPr id="15" name="Content Placeholder 14"/>
          <p:cNvSpPr>
            <a:spLocks noGrp="1"/>
          </p:cNvSpPr>
          <p:nvPr>
            <p:ph sz="half" idx="2"/>
          </p:nvPr>
        </p:nvSpPr>
        <p:spPr/>
        <p:txBody>
          <a:bodyPr/>
          <a:lstStyle/>
          <a:p>
            <a:endParaRPr lang="en-US"/>
          </a:p>
        </p:txBody>
      </p:sp>
      <p:sp>
        <p:nvSpPr>
          <p:cNvPr id="3" name="Date Placeholder 2"/>
          <p:cNvSpPr>
            <a:spLocks noGrp="1"/>
          </p:cNvSpPr>
          <p:nvPr>
            <p:ph type="dt" sz="half" idx="10"/>
          </p:nvPr>
        </p:nvSpPr>
        <p:spPr/>
        <p:txBody>
          <a:bodyPr/>
          <a:lstStyle/>
          <a:p>
            <a:r>
              <a:rPr lang="en-US" smtClean="0"/>
              <a:t>2020-03-15</a:t>
            </a: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467" y="2308378"/>
            <a:ext cx="3403466" cy="3385832"/>
          </a:xfrm>
          <a:prstGeom prst="rect">
            <a:avLst/>
          </a:prstGeom>
        </p:spPr>
      </p:pic>
      <p:sp>
        <p:nvSpPr>
          <p:cNvPr id="16" name="Footer Placeholder 15"/>
          <p:cNvSpPr>
            <a:spLocks noGrp="1"/>
          </p:cNvSpPr>
          <p:nvPr>
            <p:ph type="ftr" sz="quarter" idx="11"/>
          </p:nvPr>
        </p:nvSpPr>
        <p:spPr/>
        <p:txBody>
          <a:bodyPr/>
          <a:lstStyle/>
          <a:p>
            <a:r>
              <a:rPr lang="en-US" smtClean="0"/>
              <a:t>05-418/818 | Spring 2022 | Design of Educational Games</a:t>
            </a:r>
            <a:endParaRPr lang="en-US"/>
          </a:p>
        </p:txBody>
      </p:sp>
      <p:sp>
        <p:nvSpPr>
          <p:cNvPr id="17" name="Slide Number Placeholder 16"/>
          <p:cNvSpPr>
            <a:spLocks noGrp="1"/>
          </p:cNvSpPr>
          <p:nvPr>
            <p:ph type="sldNum" sz="quarter" idx="12"/>
          </p:nvPr>
        </p:nvSpPr>
        <p:spPr/>
        <p:txBody>
          <a:bodyPr/>
          <a:lstStyle/>
          <a:p>
            <a:fld id="{4BE96267-9501-4B49-939F-F116B0669874}" type="slidenum">
              <a:rPr lang="en-US" smtClean="0"/>
              <a:t>20</a:t>
            </a:fld>
            <a:endParaRPr lang="en-US"/>
          </a:p>
        </p:txBody>
      </p:sp>
    </p:spTree>
    <p:extLst>
      <p:ext uri="{BB962C8B-B14F-4D97-AF65-F5344CB8AC3E}">
        <p14:creationId xmlns:p14="http://schemas.microsoft.com/office/powerpoint/2010/main" val="630884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A2E3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2"/>
                </a:solidFill>
                <a:latin typeface="Kenney Space" panose="00000400000000000000" pitchFamily="2" charset="0"/>
              </a:rPr>
              <a:t>Next Steps</a:t>
            </a:r>
            <a:endParaRPr lang="en-US" dirty="0">
              <a:solidFill>
                <a:schemeClr val="bg2"/>
              </a:solidFill>
              <a:latin typeface="Kenney Space" panose="00000400000000000000" pitchFamily="2" charset="0"/>
            </a:endParaRPr>
          </a:p>
        </p:txBody>
      </p:sp>
      <p:sp>
        <p:nvSpPr>
          <p:cNvPr id="5" name="Content Placeholder 4"/>
          <p:cNvSpPr>
            <a:spLocks noGrp="1"/>
          </p:cNvSpPr>
          <p:nvPr>
            <p:ph idx="1"/>
          </p:nvPr>
        </p:nvSpPr>
        <p:spPr/>
        <p:txBody>
          <a:bodyPr>
            <a:normAutofit/>
          </a:bodyPr>
          <a:lstStyle/>
          <a:p>
            <a:r>
              <a:rPr lang="en-US" dirty="0" smtClean="0">
                <a:solidFill>
                  <a:schemeClr val="bg2"/>
                </a:solidFill>
                <a:latin typeface="Lucida Sans" panose="020B0602030504020204" pitchFamily="34" charset="0"/>
                <a:cs typeface="Kenney Future Narrow" panose="00000400000000000000" pitchFamily="2" charset="-79"/>
              </a:rPr>
              <a:t>Create an initial demo scene</a:t>
            </a:r>
          </a:p>
          <a:p>
            <a:r>
              <a:rPr lang="en-US" dirty="0" smtClean="0">
                <a:solidFill>
                  <a:schemeClr val="bg2"/>
                </a:solidFill>
                <a:latin typeface="Lucida Sans" panose="020B0602030504020204" pitchFamily="34" charset="0"/>
                <a:cs typeface="Kenney Future Narrow" panose="00000400000000000000" pitchFamily="2" charset="-79"/>
              </a:rPr>
              <a:t>Talk to some kids about </a:t>
            </a:r>
            <a:r>
              <a:rPr lang="en-US" dirty="0" err="1" smtClean="0">
                <a:solidFill>
                  <a:schemeClr val="bg2"/>
                </a:solidFill>
                <a:latin typeface="Lucida Sans" panose="020B0602030504020204" pitchFamily="34" charset="0"/>
                <a:cs typeface="Kenney Future Narrow" panose="00000400000000000000" pitchFamily="2" charset="-79"/>
              </a:rPr>
              <a:t>divison</a:t>
            </a:r>
            <a:endParaRPr lang="en-US" dirty="0" smtClean="0">
              <a:solidFill>
                <a:schemeClr val="bg2"/>
              </a:solidFill>
              <a:latin typeface="Lucida Sans" panose="020B0602030504020204" pitchFamily="34" charset="0"/>
              <a:cs typeface="Kenney Future Narrow" panose="00000400000000000000" pitchFamily="2" charset="-79"/>
            </a:endParaRPr>
          </a:p>
          <a:p>
            <a:r>
              <a:rPr lang="en-US" dirty="0" smtClean="0">
                <a:solidFill>
                  <a:schemeClr val="bg2"/>
                </a:solidFill>
                <a:latin typeface="Lucida Sans" panose="020B0602030504020204" pitchFamily="34" charset="0"/>
                <a:cs typeface="Kenney Future Narrow" panose="00000400000000000000" pitchFamily="2" charset="-79"/>
              </a:rPr>
              <a:t>Find the time to actually build the rest…</a:t>
            </a:r>
          </a:p>
          <a:p>
            <a:endParaRPr lang="en-US" dirty="0">
              <a:solidFill>
                <a:schemeClr val="bg2"/>
              </a:solidFill>
              <a:latin typeface="Lucida Sans" panose="020B0602030504020204" pitchFamily="34" charset="0"/>
              <a:cs typeface="Kenney Mini Square" panose="00000400000000000000" pitchFamily="2" charset="-79"/>
            </a:endParaRPr>
          </a:p>
        </p:txBody>
      </p:sp>
      <p:sp>
        <p:nvSpPr>
          <p:cNvPr id="3" name="Date Placeholder 2"/>
          <p:cNvSpPr>
            <a:spLocks noGrp="1"/>
          </p:cNvSpPr>
          <p:nvPr>
            <p:ph type="dt" sz="half" idx="10"/>
          </p:nvPr>
        </p:nvSpPr>
        <p:spPr/>
        <p:txBody>
          <a:bodyPr/>
          <a:lstStyle/>
          <a:p>
            <a:r>
              <a:rPr lang="en-US" smtClean="0"/>
              <a:t>2020-03-15</a:t>
            </a:r>
            <a:endParaRPr lang="en-US"/>
          </a:p>
        </p:txBody>
      </p:sp>
      <p:sp>
        <p:nvSpPr>
          <p:cNvPr id="10" name="Text Placeholder 9"/>
          <p:cNvSpPr>
            <a:spLocks noGrp="1"/>
          </p:cNvSpPr>
          <p:nvPr>
            <p:ph type="body" sz="quarter" idx="13"/>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21</a:t>
            </a:fld>
            <a:endParaRPr lang="en-US"/>
          </a:p>
        </p:txBody>
      </p:sp>
    </p:spTree>
    <p:extLst>
      <p:ext uri="{BB962C8B-B14F-4D97-AF65-F5344CB8AC3E}">
        <p14:creationId xmlns:p14="http://schemas.microsoft.com/office/powerpoint/2010/main" val="3848299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p:txBody>
          <a:bodyPr>
            <a:normAutofit/>
          </a:bodyPr>
          <a:lstStyle/>
          <a:p>
            <a:r>
              <a:rPr lang="en-US" dirty="0" smtClean="0"/>
              <a:t>Lets look at the feedback you wrote…</a:t>
            </a:r>
            <a:endParaRPr lang="en-US" dirty="0"/>
          </a:p>
        </p:txBody>
      </p:sp>
      <p:sp>
        <p:nvSpPr>
          <p:cNvPr id="103" name="Shape 103"/>
          <p:cNvSpPr txBox="1">
            <a:spLocks noGrp="1"/>
          </p:cNvSpPr>
          <p:nvPr>
            <p:ph sz="half" idx="1"/>
          </p:nvPr>
        </p:nvSpPr>
        <p:spPr/>
        <p:txBody>
          <a:bodyPr>
            <a:normAutofit fontScale="92500" lnSpcReduction="10000"/>
          </a:bodyPr>
          <a:lstStyle/>
          <a:p>
            <a:pPr marL="0" indent="0">
              <a:lnSpc>
                <a:spcPct val="115000"/>
              </a:lnSpc>
              <a:buNone/>
            </a:pPr>
            <a:r>
              <a:rPr lang="en-US" b="1" dirty="0"/>
              <a:t>Questions:</a:t>
            </a:r>
          </a:p>
          <a:p>
            <a:pPr marL="514350" indent="-514350" fontAlgn="base">
              <a:buFont typeface="+mj-lt"/>
              <a:buAutoNum type="arabicPeriod"/>
            </a:pPr>
            <a:r>
              <a:rPr lang="en-US" dirty="0"/>
              <a:t>Does the game seem engaging?</a:t>
            </a:r>
          </a:p>
          <a:p>
            <a:pPr marL="514350" indent="-514350" fontAlgn="base">
              <a:buFont typeface="+mj-lt"/>
              <a:buAutoNum type="arabicPeriod"/>
            </a:pPr>
            <a:r>
              <a:rPr lang="en-US" dirty="0"/>
              <a:t>On a scale of 1 to 5, how clear is the objective of the game?</a:t>
            </a:r>
          </a:p>
          <a:p>
            <a:pPr marL="514350" indent="-514350" fontAlgn="base">
              <a:buFont typeface="+mj-lt"/>
              <a:buAutoNum type="arabicPeriod"/>
            </a:pPr>
            <a:r>
              <a:rPr lang="en-US" dirty="0"/>
              <a:t>What do you remember being hard about division?</a:t>
            </a:r>
          </a:p>
          <a:p>
            <a:pPr marL="514350" indent="-514350" fontAlgn="base">
              <a:buFont typeface="+mj-lt"/>
              <a:buAutoNum type="arabicPeriod"/>
            </a:pPr>
            <a:r>
              <a:rPr lang="en-US" dirty="0"/>
              <a:t>How could we make the game harder?</a:t>
            </a:r>
          </a:p>
          <a:p>
            <a:pPr marL="514350" indent="-514350" fontAlgn="base">
              <a:buFont typeface="+mj-lt"/>
              <a:buAutoNum type="arabicPeriod"/>
            </a:pPr>
            <a:r>
              <a:rPr lang="en-US" dirty="0"/>
              <a:t>What’s the coolest thing about our game?</a:t>
            </a:r>
          </a:p>
        </p:txBody>
      </p:sp>
      <p:sp>
        <p:nvSpPr>
          <p:cNvPr id="6" name="Content Placeholder 5">
            <a:extLst>
              <a:ext uri="{FF2B5EF4-FFF2-40B4-BE49-F238E27FC236}">
                <a16:creationId xmlns:a16="http://schemas.microsoft.com/office/drawing/2014/main" id="{73D7FD6A-9358-4587-8E2C-3B9BCC521DE8}"/>
              </a:ext>
            </a:extLst>
          </p:cNvPr>
          <p:cNvSpPr>
            <a:spLocks noGrp="1"/>
          </p:cNvSpPr>
          <p:nvPr>
            <p:ph sz="half" idx="2"/>
          </p:nvPr>
        </p:nvSpPr>
        <p:spPr/>
        <p:txBody>
          <a:bodyPr>
            <a:normAutofit fontScale="92500" lnSpcReduction="10000"/>
          </a:bodyPr>
          <a:lstStyle/>
          <a:p>
            <a:pPr marL="0" indent="0">
              <a:buNone/>
            </a:pPr>
            <a:r>
              <a:rPr lang="en-US" b="1" dirty="0"/>
              <a:t>Qualities of Helpful Feedback:</a:t>
            </a:r>
          </a:p>
          <a:p>
            <a:pPr marL="341313">
              <a:buFont typeface="Segoe UI" panose="020B0502040204020203" pitchFamily="34" charset="0"/>
              <a:buChar char="–"/>
            </a:pPr>
            <a:r>
              <a:rPr lang="en-US" dirty="0"/>
              <a:t>Concrete </a:t>
            </a:r>
          </a:p>
          <a:p>
            <a:pPr marL="341313">
              <a:buFont typeface="Segoe UI" panose="020B0502040204020203" pitchFamily="34" charset="0"/>
              <a:buChar char="–"/>
            </a:pPr>
            <a:r>
              <a:rPr lang="en-US" dirty="0"/>
              <a:t>Specific </a:t>
            </a:r>
          </a:p>
          <a:p>
            <a:pPr marL="341313">
              <a:buFont typeface="Segoe UI" panose="020B0502040204020203" pitchFamily="34" charset="0"/>
              <a:buChar char="–"/>
            </a:pPr>
            <a:r>
              <a:rPr lang="en-US" dirty="0"/>
              <a:t>Actionable</a:t>
            </a:r>
          </a:p>
          <a:p>
            <a:pPr marL="341313">
              <a:buFont typeface="Segoe UI" panose="020B0502040204020203" pitchFamily="34" charset="0"/>
              <a:buChar char="–"/>
            </a:pPr>
            <a:r>
              <a:rPr lang="en-US" dirty="0"/>
              <a:t>Formative</a:t>
            </a:r>
          </a:p>
          <a:p>
            <a:pPr marL="341313">
              <a:buFont typeface="Segoe UI" panose="020B0502040204020203" pitchFamily="34" charset="0"/>
              <a:buChar char="–"/>
            </a:pPr>
            <a:r>
              <a:rPr lang="en-US" dirty="0"/>
              <a:t>About the </a:t>
            </a:r>
            <a:r>
              <a:rPr lang="en-US" dirty="0" smtClean="0"/>
              <a:t>work</a:t>
            </a:r>
            <a:endParaRPr lang="en-US" dirty="0"/>
          </a:p>
        </p:txBody>
      </p:sp>
      <p:sp>
        <p:nvSpPr>
          <p:cNvPr id="2" name="Date Placeholder 1"/>
          <p:cNvSpPr>
            <a:spLocks noGrp="1"/>
          </p:cNvSpPr>
          <p:nvPr>
            <p:ph type="dt" sz="half" idx="10"/>
          </p:nvPr>
        </p:nvSpPr>
        <p:spPr/>
        <p:txBody>
          <a:bodyPr/>
          <a:lstStyle/>
          <a:p>
            <a:r>
              <a:rPr lang="en-US" smtClean="0"/>
              <a:t>2020-03-15</a:t>
            </a:r>
            <a:endParaRPr lang="en-US"/>
          </a:p>
        </p:txBody>
      </p:sp>
      <p:sp>
        <p:nvSpPr>
          <p:cNvPr id="3" name="Footer Placeholder 2"/>
          <p:cNvSpPr>
            <a:spLocks noGrp="1"/>
          </p:cNvSpPr>
          <p:nvPr>
            <p:ph type="ftr" sz="quarter" idx="11"/>
          </p:nvPr>
        </p:nvSpPr>
        <p:spPr/>
        <p:txBody>
          <a:bodyPr/>
          <a:lstStyle/>
          <a:p>
            <a:r>
              <a:rPr lang="en-US" smtClean="0"/>
              <a:t>05-418/818 | Spring 2022 | Design of Educational Games</a:t>
            </a:r>
            <a:endParaRPr lang="en-US"/>
          </a:p>
        </p:txBody>
      </p:sp>
      <p:sp>
        <p:nvSpPr>
          <p:cNvPr id="4" name="Slide Number Placeholder 3"/>
          <p:cNvSpPr>
            <a:spLocks noGrp="1"/>
          </p:cNvSpPr>
          <p:nvPr>
            <p:ph type="sldNum" sz="quarter" idx="12"/>
          </p:nvPr>
        </p:nvSpPr>
        <p:spPr/>
        <p:txBody>
          <a:bodyPr/>
          <a:lstStyle/>
          <a:p>
            <a:fld id="{4BE96267-9501-4B49-939F-F116B0669874}" type="slidenum">
              <a:rPr lang="en-US" smtClean="0"/>
              <a:t>22</a:t>
            </a:fld>
            <a:endParaRPr lang="en-US"/>
          </a:p>
        </p:txBody>
      </p:sp>
    </p:spTree>
    <p:extLst>
      <p:ext uri="{BB962C8B-B14F-4D97-AF65-F5344CB8AC3E}">
        <p14:creationId xmlns:p14="http://schemas.microsoft.com/office/powerpoint/2010/main" val="450469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p:txBody>
          <a:bodyPr>
            <a:normAutofit/>
          </a:bodyPr>
          <a:lstStyle/>
          <a:p>
            <a:r>
              <a:rPr lang="en-US" sz="4000" dirty="0"/>
              <a:t>Which questions elicit “good” feedback?</a:t>
            </a:r>
          </a:p>
        </p:txBody>
      </p:sp>
      <p:sp>
        <p:nvSpPr>
          <p:cNvPr id="4" name="Content Placeholder 3">
            <a:extLst>
              <a:ext uri="{FF2B5EF4-FFF2-40B4-BE49-F238E27FC236}">
                <a16:creationId xmlns:a16="http://schemas.microsoft.com/office/drawing/2014/main" id="{2A84B183-1028-4796-AD87-FE4E9C887301}"/>
              </a:ext>
            </a:extLst>
          </p:cNvPr>
          <p:cNvSpPr>
            <a:spLocks noGrp="1"/>
          </p:cNvSpPr>
          <p:nvPr>
            <p:ph idx="1"/>
          </p:nvPr>
        </p:nvSpPr>
        <p:spPr/>
        <p:txBody>
          <a:bodyPr>
            <a:normAutofit/>
          </a:bodyPr>
          <a:lstStyle/>
          <a:p>
            <a:pPr marL="0" indent="0">
              <a:lnSpc>
                <a:spcPct val="115000"/>
              </a:lnSpc>
              <a:buNone/>
            </a:pPr>
            <a:r>
              <a:rPr lang="en-US" b="1" dirty="0"/>
              <a:t>Questions:</a:t>
            </a:r>
          </a:p>
          <a:p>
            <a:pPr marL="514350" indent="-514350" fontAlgn="base">
              <a:buFont typeface="+mj-lt"/>
              <a:buAutoNum type="arabicPeriod"/>
            </a:pPr>
            <a:r>
              <a:rPr lang="en-US" dirty="0"/>
              <a:t>Does the game seem engaging?</a:t>
            </a:r>
          </a:p>
          <a:p>
            <a:pPr marL="514350" indent="-514350" fontAlgn="base">
              <a:buFont typeface="+mj-lt"/>
              <a:buAutoNum type="arabicPeriod"/>
            </a:pPr>
            <a:r>
              <a:rPr lang="en-US" dirty="0"/>
              <a:t>On a scale of 1 to 5, how clear is the objective of the game?</a:t>
            </a:r>
          </a:p>
          <a:p>
            <a:pPr marL="514350" indent="-514350" fontAlgn="base">
              <a:buFont typeface="+mj-lt"/>
              <a:buAutoNum type="arabicPeriod"/>
            </a:pPr>
            <a:r>
              <a:rPr lang="en-US" dirty="0"/>
              <a:t>What do you remember being hard about division?</a:t>
            </a:r>
          </a:p>
          <a:p>
            <a:pPr marL="514350" indent="-514350" fontAlgn="base">
              <a:buFont typeface="+mj-lt"/>
              <a:buAutoNum type="arabicPeriod"/>
            </a:pPr>
            <a:r>
              <a:rPr lang="en-US" dirty="0"/>
              <a:t>How could we make the game harder?</a:t>
            </a:r>
          </a:p>
          <a:p>
            <a:pPr marL="514350" indent="-514350" fontAlgn="base">
              <a:buFont typeface="+mj-lt"/>
              <a:buAutoNum type="arabicPeriod"/>
            </a:pPr>
            <a:r>
              <a:rPr lang="en-US" dirty="0"/>
              <a:t>What’s the coolest thing about our game?</a:t>
            </a:r>
          </a:p>
          <a:p>
            <a:pPr marL="0" indent="0" fontAlgn="base">
              <a:buNone/>
            </a:pPr>
            <a:r>
              <a:rPr lang="en-US" dirty="0"/>
              <a:t/>
            </a:r>
            <a:br>
              <a:rPr lang="en-US" dirty="0"/>
            </a:br>
            <a:endParaRPr lang="en-US" dirty="0"/>
          </a:p>
        </p:txBody>
      </p:sp>
      <p:sp>
        <p:nvSpPr>
          <p:cNvPr id="2" name="Date Placeholder 1"/>
          <p:cNvSpPr>
            <a:spLocks noGrp="1"/>
          </p:cNvSpPr>
          <p:nvPr>
            <p:ph type="dt" sz="half" idx="10"/>
          </p:nvPr>
        </p:nvSpPr>
        <p:spPr/>
        <p:txBody>
          <a:bodyPr/>
          <a:lstStyle/>
          <a:p>
            <a:r>
              <a:rPr lang="en-US" smtClean="0"/>
              <a:t>2020-03-15</a:t>
            </a:r>
            <a:endParaRPr lang="en-US"/>
          </a:p>
        </p:txBody>
      </p:sp>
      <p:sp>
        <p:nvSpPr>
          <p:cNvPr id="3" name="Footer Placeholder 2"/>
          <p:cNvSpPr>
            <a:spLocks noGrp="1"/>
          </p:cNvSpPr>
          <p:nvPr>
            <p:ph type="ftr" sz="quarter" idx="11"/>
          </p:nvPr>
        </p:nvSpPr>
        <p:spPr/>
        <p:txBody>
          <a:bodyPr/>
          <a:lstStyle/>
          <a:p>
            <a:r>
              <a:rPr lang="en-US" smtClean="0"/>
              <a:t>05-418/818 | Spring 2022 | Design of Educational Games</a:t>
            </a:r>
            <a:endParaRPr lang="en-US"/>
          </a:p>
        </p:txBody>
      </p:sp>
      <p:sp>
        <p:nvSpPr>
          <p:cNvPr id="5" name="Slide Number Placeholder 4"/>
          <p:cNvSpPr>
            <a:spLocks noGrp="1"/>
          </p:cNvSpPr>
          <p:nvPr>
            <p:ph type="sldNum" sz="quarter" idx="12"/>
          </p:nvPr>
        </p:nvSpPr>
        <p:spPr/>
        <p:txBody>
          <a:bodyPr/>
          <a:lstStyle/>
          <a:p>
            <a:fld id="{4BE96267-9501-4B49-939F-F116B0669874}" type="slidenum">
              <a:rPr lang="en-US" smtClean="0"/>
              <a:t>23</a:t>
            </a:fld>
            <a:endParaRPr lang="en-US"/>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1427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p:txBody>
          <a:bodyPr>
            <a:normAutofit fontScale="90000"/>
          </a:bodyPr>
          <a:lstStyle/>
          <a:p>
            <a:r>
              <a:rPr lang="en-US" sz="4000" dirty="0"/>
              <a:t>How could we rewrite these questions?</a:t>
            </a:r>
          </a:p>
        </p:txBody>
      </p:sp>
      <p:sp>
        <p:nvSpPr>
          <p:cNvPr id="116" name="Shape 116"/>
          <p:cNvSpPr txBox="1">
            <a:spLocks noGrp="1"/>
          </p:cNvSpPr>
          <p:nvPr>
            <p:ph idx="1"/>
          </p:nvPr>
        </p:nvSpPr>
        <p:spPr/>
        <p:txBody>
          <a:bodyPr>
            <a:normAutofit/>
          </a:bodyPr>
          <a:lstStyle/>
          <a:p>
            <a:pPr marL="0" indent="0">
              <a:lnSpc>
                <a:spcPct val="115000"/>
              </a:lnSpc>
              <a:buNone/>
            </a:pPr>
            <a:r>
              <a:rPr lang="en-US" b="1" dirty="0"/>
              <a:t>Questions:</a:t>
            </a:r>
          </a:p>
          <a:p>
            <a:pPr marL="514350" indent="-514350" fontAlgn="base">
              <a:buFont typeface="+mj-lt"/>
              <a:buAutoNum type="arabicPeriod"/>
            </a:pPr>
            <a:r>
              <a:rPr lang="en-US" dirty="0"/>
              <a:t>Does the game seem engaging?</a:t>
            </a:r>
          </a:p>
          <a:p>
            <a:pPr marL="514350" indent="-514350" fontAlgn="base">
              <a:buFont typeface="+mj-lt"/>
              <a:buAutoNum type="arabicPeriod"/>
            </a:pPr>
            <a:r>
              <a:rPr lang="en-US" dirty="0"/>
              <a:t>On a scale of 1 to 5, how clear is the objective of the game?</a:t>
            </a:r>
          </a:p>
          <a:p>
            <a:pPr marL="514350" indent="-514350" fontAlgn="base">
              <a:buFont typeface="+mj-lt"/>
              <a:buAutoNum type="arabicPeriod"/>
            </a:pPr>
            <a:r>
              <a:rPr lang="en-US" dirty="0"/>
              <a:t>What do you remember being hard about division?</a:t>
            </a:r>
          </a:p>
          <a:p>
            <a:pPr marL="514350" indent="-514350" fontAlgn="base">
              <a:buFont typeface="+mj-lt"/>
              <a:buAutoNum type="arabicPeriod"/>
            </a:pPr>
            <a:r>
              <a:rPr lang="en-US" dirty="0"/>
              <a:t>How could we make the game harder?</a:t>
            </a:r>
          </a:p>
          <a:p>
            <a:pPr marL="514350" indent="-514350" fontAlgn="base">
              <a:buFont typeface="+mj-lt"/>
              <a:buAutoNum type="arabicPeriod"/>
            </a:pPr>
            <a:r>
              <a:rPr lang="en-US" dirty="0"/>
              <a:t>What’s the coolest thing about our game</a:t>
            </a:r>
            <a:r>
              <a:rPr lang="en-US" dirty="0" smtClean="0"/>
              <a:t>?</a:t>
            </a:r>
            <a:endParaRPr lang="en-US" dirty="0"/>
          </a:p>
        </p:txBody>
      </p:sp>
      <p:sp>
        <p:nvSpPr>
          <p:cNvPr id="8" name="Content Placeholder 7">
            <a:extLst>
              <a:ext uri="{FF2B5EF4-FFF2-40B4-BE49-F238E27FC236}">
                <a16:creationId xmlns:a16="http://schemas.microsoft.com/office/drawing/2014/main" id="{E2B3B6B8-9983-403A-987C-7D06674BB5CA}"/>
              </a:ext>
            </a:extLst>
          </p:cNvPr>
          <p:cNvSpPr>
            <a:spLocks noGrp="1"/>
          </p:cNvSpPr>
          <p:nvPr>
            <p:ph idx="13"/>
          </p:nvPr>
        </p:nvSpPr>
        <p:spPr/>
        <p:txBody>
          <a:bodyPr>
            <a:normAutofit lnSpcReduction="10000"/>
          </a:bodyPr>
          <a:lstStyle/>
          <a:p>
            <a:pPr marL="514350" indent="-514350" fontAlgn="base">
              <a:buFont typeface="+mj-lt"/>
              <a:buAutoNum type="arabicPeriod"/>
            </a:pPr>
            <a:r>
              <a:rPr lang="en-US" dirty="0" smtClean="0"/>
              <a:t>What about the game do you think our target audience would like?</a:t>
            </a:r>
          </a:p>
          <a:p>
            <a:pPr marL="971550" lvl="1" indent="-514350" fontAlgn="base">
              <a:buFont typeface="+mj-lt"/>
              <a:buAutoNum type="arabicPeriod"/>
            </a:pPr>
            <a:r>
              <a:rPr lang="en-US" dirty="0" smtClean="0"/>
              <a:t>How would you expect our audience to feel about game?</a:t>
            </a:r>
            <a:endParaRPr lang="en-US" dirty="0"/>
          </a:p>
          <a:p>
            <a:pPr marL="514350" indent="-514350" fontAlgn="base">
              <a:buFont typeface="+mj-lt"/>
              <a:buAutoNum type="arabicPeriod"/>
            </a:pPr>
            <a:r>
              <a:rPr lang="en-US" dirty="0" smtClean="0"/>
              <a:t>What do you think is the objective of the game?</a:t>
            </a:r>
            <a:endParaRPr lang="en-US" dirty="0"/>
          </a:p>
          <a:p>
            <a:pPr marL="514350" indent="-514350" fontAlgn="base">
              <a:buFont typeface="+mj-lt"/>
              <a:buAutoNum type="arabicPeriod"/>
            </a:pPr>
            <a:r>
              <a:rPr lang="en-US" dirty="0" smtClean="0"/>
              <a:t>What </a:t>
            </a:r>
            <a:r>
              <a:rPr lang="en-US" dirty="0"/>
              <a:t>are some difficulties of division that the game doesn't tackle? How could you include these in the game?</a:t>
            </a:r>
          </a:p>
          <a:p>
            <a:pPr marL="514350" indent="-514350" fontAlgn="base">
              <a:buFont typeface="+mj-lt"/>
              <a:buAutoNum type="arabicPeriod"/>
            </a:pPr>
            <a:r>
              <a:rPr lang="en-US" dirty="0" smtClean="0"/>
              <a:t>What would you change or add to the game to make it harder?</a:t>
            </a:r>
            <a:endParaRPr lang="en-US" dirty="0"/>
          </a:p>
          <a:p>
            <a:pPr marL="514350" indent="-514350" fontAlgn="base">
              <a:buFont typeface="+mj-lt"/>
              <a:buAutoNum type="arabicPeriod"/>
            </a:pPr>
            <a:r>
              <a:rPr lang="en-US" dirty="0" smtClean="0"/>
              <a:t>What’s the most memorable aspect of the game?</a:t>
            </a:r>
            <a:endParaRPr lang="en-US" dirty="0"/>
          </a:p>
          <a:p>
            <a:pPr marL="0" indent="0">
              <a:buNone/>
            </a:pPr>
            <a:endParaRPr lang="en-US" dirty="0"/>
          </a:p>
        </p:txBody>
      </p:sp>
      <p:sp>
        <p:nvSpPr>
          <p:cNvPr id="2" name="Date Placeholder 1"/>
          <p:cNvSpPr>
            <a:spLocks noGrp="1"/>
          </p:cNvSpPr>
          <p:nvPr>
            <p:ph type="dt" sz="half" idx="10"/>
          </p:nvPr>
        </p:nvSpPr>
        <p:spPr/>
        <p:txBody>
          <a:bodyPr/>
          <a:lstStyle/>
          <a:p>
            <a:r>
              <a:rPr lang="en-US" smtClean="0"/>
              <a:t>2020-03-15</a:t>
            </a:r>
            <a:endParaRPr lang="en-US"/>
          </a:p>
        </p:txBody>
      </p:sp>
      <p:sp>
        <p:nvSpPr>
          <p:cNvPr id="3" name="Footer Placeholder 2"/>
          <p:cNvSpPr>
            <a:spLocks noGrp="1"/>
          </p:cNvSpPr>
          <p:nvPr>
            <p:ph type="ftr" sz="quarter" idx="11"/>
          </p:nvPr>
        </p:nvSpPr>
        <p:spPr/>
        <p:txBody>
          <a:bodyPr/>
          <a:lstStyle/>
          <a:p>
            <a:r>
              <a:rPr lang="en-US" smtClean="0"/>
              <a:t>05-418/818 | Spring 2022 | Design of Educational Games</a:t>
            </a:r>
            <a:endParaRPr lang="en-US"/>
          </a:p>
        </p:txBody>
      </p:sp>
      <p:sp>
        <p:nvSpPr>
          <p:cNvPr id="4" name="Slide Number Placeholder 3"/>
          <p:cNvSpPr>
            <a:spLocks noGrp="1"/>
          </p:cNvSpPr>
          <p:nvPr>
            <p:ph type="sldNum" sz="quarter" idx="12"/>
          </p:nvPr>
        </p:nvSpPr>
        <p:spPr/>
        <p:txBody>
          <a:bodyPr/>
          <a:lstStyle/>
          <a:p>
            <a:fld id="{4BE96267-9501-4B49-939F-F116B0669874}" type="slidenum">
              <a:rPr lang="en-US" smtClean="0"/>
              <a:t>24</a:t>
            </a:fld>
            <a:endParaRPr lang="en-US"/>
          </a:p>
        </p:txBody>
      </p:sp>
    </p:spTree>
    <p:extLst>
      <p:ext uri="{BB962C8B-B14F-4D97-AF65-F5344CB8AC3E}">
        <p14:creationId xmlns:p14="http://schemas.microsoft.com/office/powerpoint/2010/main" val="3317715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C1CDD7C-B7CF-4717-A3FD-5D623108EDA0}"/>
              </a:ext>
            </a:extLst>
          </p:cNvPr>
          <p:cNvSpPr>
            <a:spLocks noGrp="1"/>
          </p:cNvSpPr>
          <p:nvPr>
            <p:ph type="title"/>
          </p:nvPr>
        </p:nvSpPr>
        <p:spPr/>
        <p:txBody>
          <a:bodyPr>
            <a:normAutofit fontScale="90000"/>
          </a:bodyPr>
          <a:lstStyle/>
          <a:p>
            <a:r>
              <a:rPr lang="en-US" smtClean="0"/>
              <a:t>How we do Peer Feedback in this class </a:t>
            </a:r>
            <a:br>
              <a:rPr lang="en-US" smtClean="0"/>
            </a:br>
            <a:r>
              <a:rPr lang="en-US" smtClean="0"/>
              <a:t>On Presentation Days</a:t>
            </a:r>
            <a:endParaRPr lang="en-US" dirty="0"/>
          </a:p>
        </p:txBody>
      </p:sp>
      <p:sp>
        <p:nvSpPr>
          <p:cNvPr id="9" name="Content Placeholder 8">
            <a:extLst>
              <a:ext uri="{FF2B5EF4-FFF2-40B4-BE49-F238E27FC236}">
                <a16:creationId xmlns:a16="http://schemas.microsoft.com/office/drawing/2014/main" id="{C5EB139B-54C9-445E-A741-E519432C0BBC}"/>
              </a:ext>
            </a:extLst>
          </p:cNvPr>
          <p:cNvSpPr>
            <a:spLocks noGrp="1"/>
          </p:cNvSpPr>
          <p:nvPr>
            <p:ph idx="1"/>
          </p:nvPr>
        </p:nvSpPr>
        <p:spPr/>
        <p:txBody>
          <a:bodyPr>
            <a:normAutofit lnSpcReduction="10000"/>
          </a:bodyPr>
          <a:lstStyle/>
          <a:p>
            <a:pPr>
              <a:spcBef>
                <a:spcPts val="2200"/>
              </a:spcBef>
            </a:pPr>
            <a:r>
              <a:rPr lang="en-US" dirty="0" smtClean="0"/>
              <a:t>Every team writes at least 5 questions they want to prompt feedback from the class before presenting</a:t>
            </a:r>
          </a:p>
          <a:p>
            <a:pPr>
              <a:spcBef>
                <a:spcPts val="2200"/>
              </a:spcBef>
            </a:pPr>
            <a:r>
              <a:rPr lang="en-US" dirty="0" smtClean="0"/>
              <a:t>Create a google doc for each presentation and link them here:</a:t>
            </a:r>
          </a:p>
          <a:p>
            <a:pPr marL="0" indent="0" algn="ctr">
              <a:spcBef>
                <a:spcPts val="600"/>
              </a:spcBef>
              <a:buNone/>
            </a:pPr>
            <a:r>
              <a:rPr lang="en-US" sz="4000" dirty="0" smtClean="0">
                <a:hlinkClick r:id="rId2"/>
              </a:rPr>
              <a:t>http://edugames.design/peer</a:t>
            </a:r>
            <a:r>
              <a:rPr lang="en-US" sz="4000" dirty="0" smtClean="0"/>
              <a:t> </a:t>
            </a:r>
            <a:endParaRPr lang="en-US" sz="4000" dirty="0" smtClean="0"/>
          </a:p>
          <a:p>
            <a:pPr>
              <a:spcBef>
                <a:spcPts val="2200"/>
              </a:spcBef>
            </a:pPr>
            <a:r>
              <a:rPr lang="en-US" dirty="0" smtClean="0"/>
              <a:t>During your pitch/presentation everyone else answers your questions while you present</a:t>
            </a:r>
          </a:p>
          <a:p>
            <a:pPr>
              <a:spcBef>
                <a:spcPts val="2200"/>
              </a:spcBef>
            </a:pPr>
            <a:r>
              <a:rPr lang="en-US" dirty="0" smtClean="0"/>
              <a:t>For the pitch we won’t do follow up questions but for the check-in presentations we will</a:t>
            </a:r>
          </a:p>
          <a:p>
            <a:pPr>
              <a:spcBef>
                <a:spcPts val="2200"/>
              </a:spcBef>
            </a:pPr>
            <a:endParaRPr lang="en-US" dirty="0" smtClean="0"/>
          </a:p>
          <a:p>
            <a:endParaRPr lang="en-US" dirty="0" smtClean="0"/>
          </a:p>
          <a:p>
            <a:pPr lvl="1"/>
            <a:endParaRPr lang="en-US" dirty="0"/>
          </a:p>
        </p:txBody>
      </p:sp>
      <p:sp>
        <p:nvSpPr>
          <p:cNvPr id="4" name="Date Placeholder 3">
            <a:extLst>
              <a:ext uri="{FF2B5EF4-FFF2-40B4-BE49-F238E27FC236}">
                <a16:creationId xmlns:a16="http://schemas.microsoft.com/office/drawing/2014/main" id="{A7E5959B-A704-4A0C-9A94-FE2EAE7E4F1F}"/>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EA30B7ED-5C67-4047-A2E6-2EC46F310B3C}"/>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97A55461-7CF7-43FE-ADDD-09562F8717CE}"/>
              </a:ext>
            </a:extLst>
          </p:cNvPr>
          <p:cNvSpPr>
            <a:spLocks noGrp="1"/>
          </p:cNvSpPr>
          <p:nvPr>
            <p:ph type="sldNum" sz="quarter" idx="12"/>
          </p:nvPr>
        </p:nvSpPr>
        <p:spPr/>
        <p:txBody>
          <a:bodyPr/>
          <a:lstStyle/>
          <a:p>
            <a:fld id="{4BE96267-9501-4B49-939F-F116B0669874}" type="slidenum">
              <a:rPr lang="en-US" smtClean="0"/>
              <a:pPr/>
              <a:t>25</a:t>
            </a:fld>
            <a:endParaRPr lang="en-US"/>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32870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8E8C142-87D9-487B-9EB8-63C715D0405B}"/>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67C35C51-85DA-43EE-88FD-B0EE9EBC7CFF}"/>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6A904F94-4107-4A46-88F1-115198E6121F}"/>
              </a:ext>
            </a:extLst>
          </p:cNvPr>
          <p:cNvSpPr>
            <a:spLocks noGrp="1"/>
          </p:cNvSpPr>
          <p:nvPr>
            <p:ph type="sldNum" sz="quarter" idx="12"/>
          </p:nvPr>
        </p:nvSpPr>
        <p:spPr/>
        <p:txBody>
          <a:bodyPr/>
          <a:lstStyle/>
          <a:p>
            <a:fld id="{4BE96267-9501-4B49-939F-F116B0669874}" type="slidenum">
              <a:rPr lang="en-US" smtClean="0"/>
              <a:t>26</a:t>
            </a:fld>
            <a:endParaRPr lang="en-US"/>
          </a:p>
        </p:txBody>
      </p:sp>
      <p:pic>
        <p:nvPicPr>
          <p:cNvPr id="7" name="Picture 4" descr="Image result for mario question block">
            <a:extLst>
              <a:ext uri="{FF2B5EF4-FFF2-40B4-BE49-F238E27FC236}">
                <a16:creationId xmlns:a16="http://schemas.microsoft.com/office/drawing/2014/main" id="{5E1515CC-5515-46BA-911E-AA9B5E33DC3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917950" y="1253331"/>
            <a:ext cx="43561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50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Final Project Pitches</a:t>
            </a:r>
            <a:endParaRPr lang="en-US" dirty="0"/>
          </a:p>
        </p:txBody>
      </p:sp>
      <p:sp>
        <p:nvSpPr>
          <p:cNvPr id="4" name="Date Placeholder 3"/>
          <p:cNvSpPr>
            <a:spLocks noGrp="1"/>
          </p:cNvSpPr>
          <p:nvPr>
            <p:ph type="dt" sz="half" idx="10"/>
          </p:nvPr>
        </p:nvSpPr>
        <p:spPr/>
        <p:txBody>
          <a:bodyPr/>
          <a:lstStyle/>
          <a:p>
            <a:r>
              <a:rPr lang="en-US" smtClean="0"/>
              <a:t>2020-03-15</a:t>
            </a:r>
            <a:endParaRPr lang="en-US"/>
          </a:p>
        </p:txBody>
      </p:sp>
      <p:sp>
        <p:nvSpPr>
          <p:cNvPr id="5" name="Footer Placeholder 4"/>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27</a:t>
            </a:fld>
            <a:endParaRPr lang="en-US"/>
          </a:p>
        </p:txBody>
      </p:sp>
    </p:spTree>
    <p:extLst>
      <p:ext uri="{BB962C8B-B14F-4D97-AF65-F5344CB8AC3E}">
        <p14:creationId xmlns:p14="http://schemas.microsoft.com/office/powerpoint/2010/main" val="3693173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D3DE-768F-4E73-93B1-21E994DAC4DE}"/>
              </a:ext>
            </a:extLst>
          </p:cNvPr>
          <p:cNvSpPr>
            <a:spLocks noGrp="1"/>
          </p:cNvSpPr>
          <p:nvPr>
            <p:ph type="title"/>
          </p:nvPr>
        </p:nvSpPr>
        <p:spPr/>
        <p:txBody>
          <a:bodyPr/>
          <a:lstStyle/>
          <a:p>
            <a:r>
              <a:rPr lang="en-US" dirty="0"/>
              <a:t>Final Project Pitches</a:t>
            </a:r>
          </a:p>
        </p:txBody>
      </p:sp>
      <p:sp>
        <p:nvSpPr>
          <p:cNvPr id="3" name="Content Placeholder 2">
            <a:extLst>
              <a:ext uri="{FF2B5EF4-FFF2-40B4-BE49-F238E27FC236}">
                <a16:creationId xmlns:a16="http://schemas.microsoft.com/office/drawing/2014/main" id="{52E082AF-C719-4D47-880B-24BB9C8E8692}"/>
              </a:ext>
            </a:extLst>
          </p:cNvPr>
          <p:cNvSpPr>
            <a:spLocks noGrp="1"/>
          </p:cNvSpPr>
          <p:nvPr>
            <p:ph idx="1"/>
          </p:nvPr>
        </p:nvSpPr>
        <p:spPr/>
        <p:txBody>
          <a:bodyPr/>
          <a:lstStyle/>
          <a:p>
            <a:pPr marL="0" indent="0">
              <a:spcBef>
                <a:spcPts val="2200"/>
              </a:spcBef>
              <a:buNone/>
            </a:pPr>
            <a:r>
              <a:rPr lang="en-US" dirty="0"/>
              <a:t>You and your team will have the opportunity to pitch your final project </a:t>
            </a:r>
            <a:r>
              <a:rPr lang="en-US" dirty="0" smtClean="0"/>
              <a:t>concept </a:t>
            </a:r>
            <a:r>
              <a:rPr lang="en-US" dirty="0"/>
              <a:t>to the class</a:t>
            </a:r>
          </a:p>
          <a:p>
            <a:pPr marL="0" indent="0">
              <a:spcBef>
                <a:spcPts val="2200"/>
              </a:spcBef>
              <a:buNone/>
            </a:pPr>
            <a:r>
              <a:rPr lang="en-US" dirty="0"/>
              <a:t>The goal is to solidify your direction for yourselves and to get peer feedback</a:t>
            </a:r>
          </a:p>
          <a:p>
            <a:pPr marL="0" indent="0">
              <a:spcBef>
                <a:spcPts val="2200"/>
              </a:spcBef>
              <a:buNone/>
            </a:pPr>
            <a:r>
              <a:rPr lang="en-US" dirty="0"/>
              <a:t>Format:</a:t>
            </a:r>
          </a:p>
          <a:p>
            <a:pPr lvl="1">
              <a:buFont typeface="Segoe UI" panose="020B0502040204020203" pitchFamily="34" charset="0"/>
              <a:buChar char="–"/>
            </a:pPr>
            <a:r>
              <a:rPr lang="en-US" dirty="0" smtClean="0"/>
              <a:t>8 minute </a:t>
            </a:r>
            <a:r>
              <a:rPr lang="en-US" dirty="0"/>
              <a:t>presentation</a:t>
            </a:r>
          </a:p>
          <a:p>
            <a:pPr lvl="1">
              <a:buFont typeface="Segoe UI" panose="020B0502040204020203" pitchFamily="34" charset="0"/>
              <a:buChar char="–"/>
            </a:pPr>
            <a:r>
              <a:rPr lang="en-US" dirty="0"/>
              <a:t>Either use </a:t>
            </a:r>
            <a:r>
              <a:rPr lang="en-US" dirty="0" smtClean="0"/>
              <a:t>a </a:t>
            </a:r>
            <a:r>
              <a:rPr lang="en-US" dirty="0"/>
              <a:t>single spokesperson or have the whole team </a:t>
            </a:r>
            <a:r>
              <a:rPr lang="en-US" dirty="0" smtClean="0"/>
              <a:t>talk but everyone should be there</a:t>
            </a:r>
            <a:endParaRPr lang="en-US" dirty="0"/>
          </a:p>
        </p:txBody>
      </p:sp>
      <p:sp>
        <p:nvSpPr>
          <p:cNvPr id="4" name="Date Placeholder 3">
            <a:extLst>
              <a:ext uri="{FF2B5EF4-FFF2-40B4-BE49-F238E27FC236}">
                <a16:creationId xmlns:a16="http://schemas.microsoft.com/office/drawing/2014/main" id="{73BEDC09-4ABD-4047-B75C-7D0452D6D9A1}"/>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5EE9E557-74E4-491B-A2F6-F32824A039A3}"/>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3F135D1A-ED60-464F-BF8C-60E5A56D3C5A}"/>
              </a:ext>
            </a:extLst>
          </p:cNvPr>
          <p:cNvSpPr>
            <a:spLocks noGrp="1"/>
          </p:cNvSpPr>
          <p:nvPr>
            <p:ph type="sldNum" sz="quarter" idx="12"/>
          </p:nvPr>
        </p:nvSpPr>
        <p:spPr/>
        <p:txBody>
          <a:bodyPr/>
          <a:lstStyle/>
          <a:p>
            <a:fld id="{4BE96267-9501-4B49-939F-F116B0669874}" type="slidenum">
              <a:rPr lang="en-US" smtClean="0"/>
              <a:t>28</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1968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6233-448D-46C6-869C-81AC9FD69AE0}"/>
              </a:ext>
            </a:extLst>
          </p:cNvPr>
          <p:cNvSpPr>
            <a:spLocks noGrp="1"/>
          </p:cNvSpPr>
          <p:nvPr>
            <p:ph type="title"/>
          </p:nvPr>
        </p:nvSpPr>
        <p:spPr/>
        <p:txBody>
          <a:bodyPr/>
          <a:lstStyle/>
          <a:p>
            <a:r>
              <a:rPr lang="en-US" dirty="0"/>
              <a:t>What you should cover</a:t>
            </a:r>
          </a:p>
        </p:txBody>
      </p:sp>
      <p:sp>
        <p:nvSpPr>
          <p:cNvPr id="3" name="Content Placeholder 2">
            <a:extLst>
              <a:ext uri="{FF2B5EF4-FFF2-40B4-BE49-F238E27FC236}">
                <a16:creationId xmlns:a16="http://schemas.microsoft.com/office/drawing/2014/main" id="{346E1C33-3D95-41F9-A22B-4EB53A301A18}"/>
              </a:ext>
            </a:extLst>
          </p:cNvPr>
          <p:cNvSpPr>
            <a:spLocks noGrp="1"/>
          </p:cNvSpPr>
          <p:nvPr>
            <p:ph idx="1"/>
          </p:nvPr>
        </p:nvSpPr>
        <p:spPr/>
        <p:txBody>
          <a:bodyPr>
            <a:normAutofit/>
          </a:bodyPr>
          <a:lstStyle/>
          <a:p>
            <a:pPr marL="339725" indent="-339725">
              <a:buFont typeface="+mj-lt"/>
              <a:buAutoNum type="arabicPeriod"/>
            </a:pPr>
            <a:r>
              <a:rPr lang="en-US" dirty="0"/>
              <a:t>Who you are</a:t>
            </a:r>
          </a:p>
          <a:p>
            <a:pPr marL="796925" lvl="1" indent="-339725">
              <a:buFont typeface="+mj-lt"/>
              <a:buAutoNum type="arabicPeriod"/>
            </a:pPr>
            <a:r>
              <a:rPr lang="en-US" dirty="0"/>
              <a:t>Project title</a:t>
            </a:r>
          </a:p>
          <a:p>
            <a:pPr marL="796925" lvl="1" indent="-339725">
              <a:buFont typeface="+mj-lt"/>
              <a:buAutoNum type="arabicPeriod"/>
            </a:pPr>
            <a:r>
              <a:rPr lang="en-US" dirty="0"/>
              <a:t>Team </a:t>
            </a:r>
            <a:r>
              <a:rPr lang="en-US" dirty="0" smtClean="0"/>
              <a:t>members</a:t>
            </a:r>
            <a:endParaRPr lang="en-US" dirty="0"/>
          </a:p>
          <a:p>
            <a:endParaRPr lang="en-US" dirty="0"/>
          </a:p>
        </p:txBody>
      </p:sp>
      <p:sp>
        <p:nvSpPr>
          <p:cNvPr id="4" name="Date Placeholder 3">
            <a:extLst>
              <a:ext uri="{FF2B5EF4-FFF2-40B4-BE49-F238E27FC236}">
                <a16:creationId xmlns:a16="http://schemas.microsoft.com/office/drawing/2014/main" id="{5B9AED87-E8AF-4DF6-A7BE-090338044A6A}"/>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46AE8760-37C5-491E-836C-D7EC8D48B923}"/>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BAEFC840-4F2C-4652-B18C-21C1039199E1}"/>
              </a:ext>
            </a:extLst>
          </p:cNvPr>
          <p:cNvSpPr>
            <a:spLocks noGrp="1"/>
          </p:cNvSpPr>
          <p:nvPr>
            <p:ph type="sldNum" sz="quarter" idx="12"/>
          </p:nvPr>
        </p:nvSpPr>
        <p:spPr/>
        <p:txBody>
          <a:bodyPr/>
          <a:lstStyle/>
          <a:p>
            <a:fld id="{4BE96267-9501-4B49-939F-F116B0669874}" type="slidenum">
              <a:rPr lang="en-US" smtClean="0"/>
              <a:t>29</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40829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Announcements  </a:t>
            </a:r>
            <a:endParaRPr lang="en-US" dirty="0"/>
          </a:p>
        </p:txBody>
      </p:sp>
      <p:sp>
        <p:nvSpPr>
          <p:cNvPr id="3" name="Content Placeholder 2"/>
          <p:cNvSpPr>
            <a:spLocks noGrp="1"/>
          </p:cNvSpPr>
          <p:nvPr>
            <p:ph idx="1"/>
          </p:nvPr>
        </p:nvSpPr>
        <p:spPr/>
        <p:txBody>
          <a:bodyPr>
            <a:normAutofit/>
          </a:bodyPr>
          <a:lstStyle/>
          <a:p>
            <a:pPr marL="0" indent="0">
              <a:spcBef>
                <a:spcPts val="2200"/>
              </a:spcBef>
              <a:buNone/>
            </a:pPr>
            <a:r>
              <a:rPr lang="en-US" dirty="0"/>
              <a:t>Final Project Showcase time announced (May 5 @5:30 pm)</a:t>
            </a:r>
          </a:p>
          <a:p>
            <a:pPr marL="0" indent="0">
              <a:spcBef>
                <a:spcPts val="2200"/>
              </a:spcBef>
              <a:buNone/>
            </a:pPr>
            <a:r>
              <a:rPr lang="en-US" dirty="0" smtClean="0"/>
              <a:t>You </a:t>
            </a:r>
            <a:r>
              <a:rPr lang="en-US" dirty="0"/>
              <a:t>should all have feedback on your scoping proposals</a:t>
            </a:r>
          </a:p>
          <a:p>
            <a:pPr marL="0" indent="0">
              <a:spcBef>
                <a:spcPts val="2200"/>
              </a:spcBef>
              <a:buNone/>
            </a:pPr>
            <a:r>
              <a:rPr lang="en-US" dirty="0"/>
              <a:t>Please name your teams</a:t>
            </a:r>
          </a:p>
          <a:p>
            <a:pPr marL="0" indent="0">
              <a:spcBef>
                <a:spcPts val="2200"/>
              </a:spcBef>
              <a:buNone/>
            </a:pPr>
            <a:r>
              <a:rPr lang="en-US" dirty="0"/>
              <a:t>Please make sure your team google drives are shared with:</a:t>
            </a:r>
          </a:p>
          <a:p>
            <a:pPr lvl="1"/>
            <a:r>
              <a:rPr lang="en-US" dirty="0">
                <a:hlinkClick r:id="rId2"/>
              </a:rPr>
              <a:t>eharpste@andrew.cmu.edu</a:t>
            </a:r>
            <a:endParaRPr lang="en-US" dirty="0"/>
          </a:p>
          <a:p>
            <a:pPr lvl="1"/>
            <a:r>
              <a:rPr lang="en-US" dirty="0">
                <a:hlinkClick r:id="rId3"/>
              </a:rPr>
              <a:t>lrountre@andrew.cmu.edu</a:t>
            </a:r>
            <a:endParaRPr lang="en-US" dirty="0"/>
          </a:p>
          <a:p>
            <a:pPr lvl="1"/>
            <a:r>
              <a:rPr lang="en-US" dirty="0">
                <a:hlinkClick r:id="rId4"/>
              </a:rPr>
              <a:t>hcarter@andrew.cmu.edu</a:t>
            </a:r>
            <a:endParaRPr lang="en-US" dirty="0"/>
          </a:p>
          <a:p>
            <a:endParaRPr lang="en-US" dirty="0"/>
          </a:p>
        </p:txBody>
      </p:sp>
      <p:sp>
        <p:nvSpPr>
          <p:cNvPr id="4" name="Date Placeholder 3"/>
          <p:cNvSpPr>
            <a:spLocks noGrp="1"/>
          </p:cNvSpPr>
          <p:nvPr>
            <p:ph type="dt" sz="half" idx="10"/>
          </p:nvPr>
        </p:nvSpPr>
        <p:spPr/>
        <p:txBody>
          <a:bodyPr/>
          <a:lstStyle/>
          <a:p>
            <a:r>
              <a:rPr lang="en-US" smtClean="0"/>
              <a:t>2020-03-15</a:t>
            </a:r>
            <a:endParaRPr lang="en-US"/>
          </a:p>
        </p:txBody>
      </p:sp>
      <p:sp>
        <p:nvSpPr>
          <p:cNvPr id="5" name="Footer Placeholder 4"/>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3</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35409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4009-B983-4ADF-A24B-26AE429216EE}"/>
              </a:ext>
            </a:extLst>
          </p:cNvPr>
          <p:cNvSpPr>
            <a:spLocks noGrp="1"/>
          </p:cNvSpPr>
          <p:nvPr>
            <p:ph type="title"/>
          </p:nvPr>
        </p:nvSpPr>
        <p:spPr/>
        <p:txBody>
          <a:bodyPr/>
          <a:lstStyle/>
          <a:p>
            <a:r>
              <a:rPr lang="en-US" dirty="0"/>
              <a:t>What you should cover</a:t>
            </a:r>
          </a:p>
        </p:txBody>
      </p:sp>
      <p:sp>
        <p:nvSpPr>
          <p:cNvPr id="3" name="Content Placeholder 2">
            <a:extLst>
              <a:ext uri="{FF2B5EF4-FFF2-40B4-BE49-F238E27FC236}">
                <a16:creationId xmlns:a16="http://schemas.microsoft.com/office/drawing/2014/main" id="{349E4D69-5F28-45DA-AF4F-BD0AC42D7636}"/>
              </a:ext>
            </a:extLst>
          </p:cNvPr>
          <p:cNvSpPr>
            <a:spLocks noGrp="1"/>
          </p:cNvSpPr>
          <p:nvPr>
            <p:ph idx="1"/>
          </p:nvPr>
        </p:nvSpPr>
        <p:spPr/>
        <p:txBody>
          <a:bodyPr>
            <a:normAutofit/>
          </a:bodyPr>
          <a:lstStyle/>
          <a:p>
            <a:pPr marL="514350" indent="-514350">
              <a:buFont typeface="+mj-lt"/>
              <a:buAutoNum type="arabicPeriod" startAt="2"/>
            </a:pPr>
            <a:r>
              <a:rPr lang="en-US" dirty="0"/>
              <a:t>Your Domain</a:t>
            </a:r>
          </a:p>
          <a:p>
            <a:pPr marL="796925" lvl="1" indent="-339725">
              <a:buFont typeface="+mj-lt"/>
              <a:buAutoNum type="arabicPeriod"/>
            </a:pPr>
            <a:r>
              <a:rPr lang="en-US" dirty="0"/>
              <a:t>An example of a </a:t>
            </a:r>
            <a:r>
              <a:rPr lang="en-US" dirty="0" smtClean="0"/>
              <a:t>task </a:t>
            </a:r>
            <a:r>
              <a:rPr lang="en-US" dirty="0"/>
              <a:t>that players should get better at by playing your game</a:t>
            </a:r>
          </a:p>
          <a:p>
            <a:pPr marL="796925" lvl="1" indent="-339725">
              <a:buFont typeface="+mj-lt"/>
              <a:buAutoNum type="arabicPeriod"/>
            </a:pPr>
            <a:r>
              <a:rPr lang="en-US" dirty="0"/>
              <a:t>A hypothesis of what is hard for players in learning to do your </a:t>
            </a:r>
            <a:r>
              <a:rPr lang="en-US" dirty="0" smtClean="0"/>
              <a:t>task</a:t>
            </a:r>
          </a:p>
          <a:p>
            <a:pPr marL="796925" lvl="1" indent="-339725">
              <a:buFont typeface="+mj-lt"/>
              <a:buAutoNum type="arabicPeriod"/>
            </a:pPr>
            <a:r>
              <a:rPr lang="en-US" dirty="0" smtClean="0"/>
              <a:t>Any </a:t>
            </a:r>
            <a:r>
              <a:rPr lang="en-US" dirty="0"/>
              <a:t>sources for domain </a:t>
            </a:r>
            <a:r>
              <a:rPr lang="en-US" dirty="0" smtClean="0"/>
              <a:t>knowledge you’ll be consulting</a:t>
            </a:r>
            <a:endParaRPr lang="en-US" dirty="0"/>
          </a:p>
          <a:p>
            <a:pPr marL="0" indent="0">
              <a:spcBef>
                <a:spcPts val="2200"/>
              </a:spcBef>
              <a:buNone/>
            </a:pPr>
            <a:r>
              <a:rPr lang="en-US" dirty="0" smtClean="0"/>
              <a:t>Some </a:t>
            </a:r>
            <a:r>
              <a:rPr lang="en-US" dirty="0"/>
              <a:t>Pitfalls:</a:t>
            </a:r>
          </a:p>
          <a:p>
            <a:pPr lvl="1">
              <a:buFont typeface="Segoe UI" panose="020B0502040204020203" pitchFamily="34" charset="0"/>
              <a:buChar char="–"/>
            </a:pPr>
            <a:r>
              <a:rPr lang="en-US" dirty="0"/>
              <a:t>“Understanding…” is not a task</a:t>
            </a:r>
          </a:p>
          <a:p>
            <a:pPr lvl="1">
              <a:buFont typeface="Segoe UI" panose="020B0502040204020203" pitchFamily="34" charset="0"/>
              <a:buChar char="–"/>
            </a:pPr>
            <a:r>
              <a:rPr lang="en-US" dirty="0"/>
              <a:t>“Appreciating…” is not a task</a:t>
            </a:r>
          </a:p>
          <a:p>
            <a:endParaRPr lang="en-US" dirty="0"/>
          </a:p>
        </p:txBody>
      </p:sp>
      <p:sp>
        <p:nvSpPr>
          <p:cNvPr id="4" name="Date Placeholder 3">
            <a:extLst>
              <a:ext uri="{FF2B5EF4-FFF2-40B4-BE49-F238E27FC236}">
                <a16:creationId xmlns:a16="http://schemas.microsoft.com/office/drawing/2014/main" id="{27566658-B67D-47B6-9528-594857664355}"/>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A3CCAD9B-1185-496C-8DAB-607E17D56FE8}"/>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5E3E4F92-36EA-4EF5-B038-AD303A341FD2}"/>
              </a:ext>
            </a:extLst>
          </p:cNvPr>
          <p:cNvSpPr>
            <a:spLocks noGrp="1"/>
          </p:cNvSpPr>
          <p:nvPr>
            <p:ph type="sldNum" sz="quarter" idx="12"/>
          </p:nvPr>
        </p:nvSpPr>
        <p:spPr/>
        <p:txBody>
          <a:bodyPr/>
          <a:lstStyle/>
          <a:p>
            <a:fld id="{4BE96267-9501-4B49-939F-F116B0669874}" type="slidenum">
              <a:rPr lang="en-US" smtClean="0"/>
              <a:t>30</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80080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4009-B983-4ADF-A24B-26AE429216EE}"/>
              </a:ext>
            </a:extLst>
          </p:cNvPr>
          <p:cNvSpPr>
            <a:spLocks noGrp="1"/>
          </p:cNvSpPr>
          <p:nvPr>
            <p:ph type="title"/>
          </p:nvPr>
        </p:nvSpPr>
        <p:spPr/>
        <p:txBody>
          <a:bodyPr/>
          <a:lstStyle/>
          <a:p>
            <a:r>
              <a:rPr lang="en-US" dirty="0"/>
              <a:t>What you should cover</a:t>
            </a:r>
          </a:p>
        </p:txBody>
      </p:sp>
      <p:sp>
        <p:nvSpPr>
          <p:cNvPr id="3" name="Content Placeholder 2">
            <a:extLst>
              <a:ext uri="{FF2B5EF4-FFF2-40B4-BE49-F238E27FC236}">
                <a16:creationId xmlns:a16="http://schemas.microsoft.com/office/drawing/2014/main" id="{349E4D69-5F28-45DA-AF4F-BD0AC42D7636}"/>
              </a:ext>
            </a:extLst>
          </p:cNvPr>
          <p:cNvSpPr>
            <a:spLocks noGrp="1"/>
          </p:cNvSpPr>
          <p:nvPr>
            <p:ph idx="1"/>
          </p:nvPr>
        </p:nvSpPr>
        <p:spPr>
          <a:xfrm>
            <a:off x="852268" y="1825625"/>
            <a:ext cx="10515600" cy="4113536"/>
          </a:xfrm>
        </p:spPr>
        <p:txBody>
          <a:bodyPr>
            <a:normAutofit/>
          </a:bodyPr>
          <a:lstStyle/>
          <a:p>
            <a:pPr marL="514350" indent="-514350">
              <a:buFont typeface="+mj-lt"/>
              <a:buAutoNum type="arabicPeriod" startAt="3"/>
            </a:pPr>
            <a:r>
              <a:rPr lang="en-US" dirty="0"/>
              <a:t>Your target demographic</a:t>
            </a:r>
          </a:p>
          <a:p>
            <a:pPr marL="796925" lvl="1" indent="-339725">
              <a:buFont typeface="+mj-lt"/>
              <a:buAutoNum type="arabicPeriod"/>
            </a:pPr>
            <a:r>
              <a:rPr lang="en-US" dirty="0"/>
              <a:t>How old are they?</a:t>
            </a:r>
          </a:p>
          <a:p>
            <a:pPr marL="796925" lvl="1" indent="-339725">
              <a:buFont typeface="+mj-lt"/>
              <a:buAutoNum type="arabicPeriod"/>
            </a:pPr>
            <a:r>
              <a:rPr lang="en-US" dirty="0"/>
              <a:t>Do they need particular expertise or prior experience?</a:t>
            </a:r>
          </a:p>
          <a:p>
            <a:pPr marL="796925" lvl="1" indent="-339725">
              <a:buFont typeface="+mj-lt"/>
              <a:buAutoNum type="arabicPeriod"/>
            </a:pPr>
            <a:r>
              <a:rPr lang="en-US" dirty="0"/>
              <a:t>How will you be finding them?</a:t>
            </a:r>
          </a:p>
          <a:p>
            <a:pPr marL="0" indent="0">
              <a:spcBef>
                <a:spcPts val="2200"/>
              </a:spcBef>
              <a:buNone/>
            </a:pPr>
            <a:r>
              <a:rPr lang="en-US" dirty="0"/>
              <a:t>Some Pitfalls:</a:t>
            </a:r>
          </a:p>
          <a:p>
            <a:pPr lvl="1">
              <a:buFont typeface="Segoe UI" panose="020B0502040204020203" pitchFamily="34" charset="0"/>
              <a:buChar char="–"/>
            </a:pPr>
            <a:r>
              <a:rPr lang="en-US" dirty="0"/>
              <a:t>“Everyone” is not a demographic</a:t>
            </a:r>
          </a:p>
          <a:p>
            <a:pPr lvl="1">
              <a:buFont typeface="Segoe UI" panose="020B0502040204020203" pitchFamily="34" charset="0"/>
              <a:buChar char="–"/>
            </a:pPr>
            <a:r>
              <a:rPr lang="en-US" dirty="0"/>
              <a:t>“People interested in our domain” is not a </a:t>
            </a:r>
            <a:r>
              <a:rPr lang="en-US" dirty="0" smtClean="0"/>
              <a:t>sufficiently specific demographic</a:t>
            </a:r>
            <a:endParaRPr lang="en-US" dirty="0"/>
          </a:p>
        </p:txBody>
      </p:sp>
      <p:sp>
        <p:nvSpPr>
          <p:cNvPr id="4" name="Date Placeholder 3">
            <a:extLst>
              <a:ext uri="{FF2B5EF4-FFF2-40B4-BE49-F238E27FC236}">
                <a16:creationId xmlns:a16="http://schemas.microsoft.com/office/drawing/2014/main" id="{27566658-B67D-47B6-9528-594857664355}"/>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A3CCAD9B-1185-496C-8DAB-607E17D56FE8}"/>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5E3E4F92-36EA-4EF5-B038-AD303A341FD2}"/>
              </a:ext>
            </a:extLst>
          </p:cNvPr>
          <p:cNvSpPr>
            <a:spLocks noGrp="1"/>
          </p:cNvSpPr>
          <p:nvPr>
            <p:ph type="sldNum" sz="quarter" idx="12"/>
          </p:nvPr>
        </p:nvSpPr>
        <p:spPr/>
        <p:txBody>
          <a:bodyPr/>
          <a:lstStyle/>
          <a:p>
            <a:fld id="{4BE96267-9501-4B49-939F-F116B0669874}" type="slidenum">
              <a:rPr lang="en-US" smtClean="0"/>
              <a:t>31</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65196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337A-7E0F-4DE5-B0DE-9A6F1CF34B84}"/>
              </a:ext>
            </a:extLst>
          </p:cNvPr>
          <p:cNvSpPr>
            <a:spLocks noGrp="1"/>
          </p:cNvSpPr>
          <p:nvPr>
            <p:ph type="title"/>
          </p:nvPr>
        </p:nvSpPr>
        <p:spPr/>
        <p:txBody>
          <a:bodyPr/>
          <a:lstStyle/>
          <a:p>
            <a:r>
              <a:rPr lang="en-US" dirty="0"/>
              <a:t>What you should cover</a:t>
            </a:r>
          </a:p>
        </p:txBody>
      </p:sp>
      <p:sp>
        <p:nvSpPr>
          <p:cNvPr id="3" name="Content Placeholder 2">
            <a:extLst>
              <a:ext uri="{FF2B5EF4-FFF2-40B4-BE49-F238E27FC236}">
                <a16:creationId xmlns:a16="http://schemas.microsoft.com/office/drawing/2014/main" id="{7B8FC9C0-D3F5-41F9-8F0D-5ADA50B749C8}"/>
              </a:ext>
            </a:extLst>
          </p:cNvPr>
          <p:cNvSpPr>
            <a:spLocks noGrp="1"/>
          </p:cNvSpPr>
          <p:nvPr>
            <p:ph idx="1"/>
          </p:nvPr>
        </p:nvSpPr>
        <p:spPr/>
        <p:txBody>
          <a:bodyPr>
            <a:normAutofit/>
          </a:bodyPr>
          <a:lstStyle/>
          <a:p>
            <a:pPr marL="514350" indent="-514350">
              <a:buFont typeface="+mj-lt"/>
              <a:buAutoNum type="arabicPeriod" startAt="4"/>
            </a:pPr>
            <a:r>
              <a:rPr lang="en-US" dirty="0"/>
              <a:t>Initial Game Ideas</a:t>
            </a:r>
          </a:p>
          <a:p>
            <a:pPr marL="796925" lvl="1" indent="-339725">
              <a:buFont typeface="+mj-lt"/>
              <a:buAutoNum type="arabicPeriod"/>
            </a:pPr>
            <a:r>
              <a:rPr lang="en-US" dirty="0"/>
              <a:t>What </a:t>
            </a:r>
            <a:r>
              <a:rPr lang="en-US" dirty="0" smtClean="0"/>
              <a:t>platform(s) </a:t>
            </a:r>
            <a:r>
              <a:rPr lang="en-US" dirty="0"/>
              <a:t>are you thinking about</a:t>
            </a:r>
          </a:p>
          <a:p>
            <a:pPr marL="796925" lvl="1" indent="-339725">
              <a:buFont typeface="+mj-lt"/>
              <a:buAutoNum type="arabicPeriod"/>
            </a:pPr>
            <a:r>
              <a:rPr lang="en-US" dirty="0"/>
              <a:t>What mechanic ideas do you </a:t>
            </a:r>
            <a:r>
              <a:rPr lang="en-US" dirty="0" smtClean="0"/>
              <a:t>have</a:t>
            </a:r>
          </a:p>
          <a:p>
            <a:pPr marL="796925" lvl="1" indent="-339725">
              <a:buFont typeface="+mj-lt"/>
              <a:buAutoNum type="arabicPeriod"/>
            </a:pPr>
            <a:r>
              <a:rPr lang="en-US" dirty="0" smtClean="0"/>
              <a:t>What player experience do you want to create?</a:t>
            </a:r>
            <a:endParaRPr lang="en-US" dirty="0"/>
          </a:p>
          <a:p>
            <a:pPr marL="0" indent="0">
              <a:spcBef>
                <a:spcPts val="2200"/>
              </a:spcBef>
              <a:buNone/>
            </a:pPr>
            <a:r>
              <a:rPr lang="en-US" dirty="0" smtClean="0"/>
              <a:t>Some </a:t>
            </a:r>
            <a:r>
              <a:rPr lang="en-US" dirty="0"/>
              <a:t>Pitfalls:</a:t>
            </a:r>
          </a:p>
          <a:p>
            <a:pPr lvl="1">
              <a:buFont typeface="Segoe UI" panose="020B0502040204020203" pitchFamily="34" charset="0"/>
              <a:buChar char="–"/>
            </a:pPr>
            <a:r>
              <a:rPr lang="en-US" dirty="0"/>
              <a:t>Having </a:t>
            </a:r>
            <a:r>
              <a:rPr lang="en-US" i="1" dirty="0"/>
              <a:t>too</a:t>
            </a:r>
            <a:r>
              <a:rPr lang="en-US" dirty="0"/>
              <a:t> defined an idea at this stage is probably a </a:t>
            </a:r>
            <a:r>
              <a:rPr lang="en-US" b="1" dirty="0"/>
              <a:t>bad</a:t>
            </a:r>
            <a:r>
              <a:rPr lang="en-US" dirty="0"/>
              <a:t> thing</a:t>
            </a:r>
          </a:p>
          <a:p>
            <a:pPr lvl="1">
              <a:buFont typeface="Segoe UI" panose="020B0502040204020203" pitchFamily="34" charset="0"/>
              <a:buChar char="–"/>
            </a:pPr>
            <a:r>
              <a:rPr lang="en-US" dirty="0"/>
              <a:t>Having vague ideas and directions is </a:t>
            </a:r>
            <a:r>
              <a:rPr lang="en-US" b="1" dirty="0"/>
              <a:t>ok</a:t>
            </a:r>
          </a:p>
        </p:txBody>
      </p:sp>
      <p:sp>
        <p:nvSpPr>
          <p:cNvPr id="4" name="Date Placeholder 3">
            <a:extLst>
              <a:ext uri="{FF2B5EF4-FFF2-40B4-BE49-F238E27FC236}">
                <a16:creationId xmlns:a16="http://schemas.microsoft.com/office/drawing/2014/main" id="{3B235722-31D0-4184-B6A7-A6DF88E5EA3B}"/>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0DE6B40C-2691-4AC7-8910-83D818FE1C60}"/>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563C7E28-572D-4B45-B6CB-AC8F471A2DC8}"/>
              </a:ext>
            </a:extLst>
          </p:cNvPr>
          <p:cNvSpPr>
            <a:spLocks noGrp="1"/>
          </p:cNvSpPr>
          <p:nvPr>
            <p:ph type="sldNum" sz="quarter" idx="12"/>
          </p:nvPr>
        </p:nvSpPr>
        <p:spPr/>
        <p:txBody>
          <a:bodyPr/>
          <a:lstStyle/>
          <a:p>
            <a:fld id="{4BE96267-9501-4B49-939F-F116B0669874}" type="slidenum">
              <a:rPr lang="en-US" smtClean="0"/>
              <a:t>32</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10539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337A-7E0F-4DE5-B0DE-9A6F1CF34B84}"/>
              </a:ext>
            </a:extLst>
          </p:cNvPr>
          <p:cNvSpPr>
            <a:spLocks noGrp="1"/>
          </p:cNvSpPr>
          <p:nvPr>
            <p:ph type="title"/>
          </p:nvPr>
        </p:nvSpPr>
        <p:spPr/>
        <p:txBody>
          <a:bodyPr/>
          <a:lstStyle/>
          <a:p>
            <a:r>
              <a:rPr lang="en-US" dirty="0"/>
              <a:t>What you should cover</a:t>
            </a:r>
          </a:p>
        </p:txBody>
      </p:sp>
      <p:sp>
        <p:nvSpPr>
          <p:cNvPr id="3" name="Content Placeholder 2">
            <a:extLst>
              <a:ext uri="{FF2B5EF4-FFF2-40B4-BE49-F238E27FC236}">
                <a16:creationId xmlns:a16="http://schemas.microsoft.com/office/drawing/2014/main" id="{7B8FC9C0-D3F5-41F9-8F0D-5ADA50B749C8}"/>
              </a:ext>
            </a:extLst>
          </p:cNvPr>
          <p:cNvSpPr>
            <a:spLocks noGrp="1"/>
          </p:cNvSpPr>
          <p:nvPr>
            <p:ph idx="1"/>
          </p:nvPr>
        </p:nvSpPr>
        <p:spPr/>
        <p:txBody>
          <a:bodyPr/>
          <a:lstStyle/>
          <a:p>
            <a:pPr marL="514350" indent="-514350">
              <a:buFont typeface="+mj-lt"/>
              <a:buAutoNum type="arabicPeriod" startAt="5"/>
            </a:pPr>
            <a:r>
              <a:rPr lang="en-US" dirty="0"/>
              <a:t>Plans for next steps</a:t>
            </a:r>
          </a:p>
          <a:p>
            <a:pPr marL="796925" lvl="1" indent="-339725">
              <a:buFont typeface="+mj-lt"/>
              <a:buAutoNum type="arabicPeriod"/>
            </a:pPr>
            <a:r>
              <a:rPr lang="en-US" dirty="0"/>
              <a:t>What do you plan to do in the next 2 weeks?</a:t>
            </a:r>
          </a:p>
          <a:p>
            <a:pPr marL="796925" lvl="1" indent="-339725">
              <a:buFont typeface="+mj-lt"/>
              <a:buAutoNum type="arabicPeriod"/>
            </a:pPr>
            <a:r>
              <a:rPr lang="en-US" dirty="0"/>
              <a:t>Where do you hope to be by check-in 1?</a:t>
            </a:r>
          </a:p>
          <a:p>
            <a:pPr marL="796925" lvl="1" indent="-339725">
              <a:buFont typeface="+mj-lt"/>
              <a:buAutoNum type="arabicPeriod"/>
            </a:pPr>
            <a:r>
              <a:rPr lang="en-US" dirty="0"/>
              <a:t>What challenges do you anticipate you will have to deal with?</a:t>
            </a:r>
          </a:p>
        </p:txBody>
      </p:sp>
      <p:sp>
        <p:nvSpPr>
          <p:cNvPr id="4" name="Date Placeholder 3">
            <a:extLst>
              <a:ext uri="{FF2B5EF4-FFF2-40B4-BE49-F238E27FC236}">
                <a16:creationId xmlns:a16="http://schemas.microsoft.com/office/drawing/2014/main" id="{3B235722-31D0-4184-B6A7-A6DF88E5EA3B}"/>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0DE6B40C-2691-4AC7-8910-83D818FE1C60}"/>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563C7E28-572D-4B45-B6CB-AC8F471A2DC8}"/>
              </a:ext>
            </a:extLst>
          </p:cNvPr>
          <p:cNvSpPr>
            <a:spLocks noGrp="1"/>
          </p:cNvSpPr>
          <p:nvPr>
            <p:ph type="sldNum" sz="quarter" idx="12"/>
          </p:nvPr>
        </p:nvSpPr>
        <p:spPr/>
        <p:txBody>
          <a:bodyPr/>
          <a:lstStyle/>
          <a:p>
            <a:fld id="{4BE96267-9501-4B49-939F-F116B0669874}" type="slidenum">
              <a:rPr lang="en-US" smtClean="0"/>
              <a:t>33</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33612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Multiple Concepts</a:t>
            </a:r>
            <a:endParaRPr lang="en-US" dirty="0"/>
          </a:p>
        </p:txBody>
      </p:sp>
      <p:sp>
        <p:nvSpPr>
          <p:cNvPr id="3" name="Content Placeholder 2"/>
          <p:cNvSpPr>
            <a:spLocks noGrp="1"/>
          </p:cNvSpPr>
          <p:nvPr>
            <p:ph idx="1"/>
          </p:nvPr>
        </p:nvSpPr>
        <p:spPr/>
        <p:txBody>
          <a:bodyPr>
            <a:normAutofit fontScale="92500" lnSpcReduction="10000"/>
          </a:bodyPr>
          <a:lstStyle/>
          <a:p>
            <a:pPr marL="0" indent="0">
              <a:spcBef>
                <a:spcPts val="2200"/>
              </a:spcBef>
              <a:buNone/>
            </a:pPr>
            <a:r>
              <a:rPr lang="en-US" dirty="0" smtClean="0"/>
              <a:t>If you still haven’t settled no a single concept you can pitch multiple</a:t>
            </a:r>
          </a:p>
          <a:p>
            <a:pPr marL="0" indent="0">
              <a:spcBef>
                <a:spcPts val="2200"/>
              </a:spcBef>
              <a:buNone/>
            </a:pPr>
            <a:r>
              <a:rPr lang="en-US" dirty="0" smtClean="0"/>
              <a:t>Ideally they would only vary on 1 dimension, </a:t>
            </a:r>
            <a:r>
              <a:rPr lang="en-US" dirty="0" err="1" smtClean="0"/>
              <a:t>eg</a:t>
            </a:r>
            <a:r>
              <a:rPr lang="en-US" dirty="0" smtClean="0"/>
              <a:t>:</a:t>
            </a:r>
          </a:p>
          <a:p>
            <a:pPr lvl="1"/>
            <a:r>
              <a:rPr lang="en-US" dirty="0" smtClean="0"/>
              <a:t>Two possible domains each with a single game idea</a:t>
            </a:r>
          </a:p>
          <a:p>
            <a:pPr lvl="1"/>
            <a:r>
              <a:rPr lang="en-US" dirty="0" smtClean="0"/>
              <a:t>One domain but three possible game directions</a:t>
            </a:r>
          </a:p>
          <a:p>
            <a:pPr lvl="1"/>
            <a:r>
              <a:rPr lang="en-US" dirty="0" smtClean="0"/>
              <a:t>A general domain and game direction but more than one audience</a:t>
            </a:r>
            <a:endParaRPr lang="en-US" dirty="0"/>
          </a:p>
          <a:p>
            <a:pPr marL="0" indent="0">
              <a:spcBef>
                <a:spcPts val="2200"/>
              </a:spcBef>
              <a:buNone/>
            </a:pPr>
            <a:r>
              <a:rPr lang="en-US" dirty="0" smtClean="0"/>
              <a:t>Some pitfalls:</a:t>
            </a:r>
          </a:p>
          <a:p>
            <a:pPr lvl="1"/>
            <a:r>
              <a:rPr lang="en-US" dirty="0" smtClean="0"/>
              <a:t>You don’t get any more time for multiple concepts so you will describe each one less</a:t>
            </a:r>
          </a:p>
          <a:p>
            <a:pPr lvl="1"/>
            <a:r>
              <a:rPr lang="en-US" dirty="0" smtClean="0"/>
              <a:t>If you want to use peer feedback to vote the most concrete concept with likely win</a:t>
            </a:r>
          </a:p>
          <a:p>
            <a:pPr lvl="1"/>
            <a:endParaRPr lang="en-US" dirty="0" smtClean="0"/>
          </a:p>
        </p:txBody>
      </p:sp>
      <p:sp>
        <p:nvSpPr>
          <p:cNvPr id="4" name="Date Placeholder 3"/>
          <p:cNvSpPr>
            <a:spLocks noGrp="1"/>
          </p:cNvSpPr>
          <p:nvPr>
            <p:ph type="dt" sz="half" idx="10"/>
          </p:nvPr>
        </p:nvSpPr>
        <p:spPr/>
        <p:txBody>
          <a:bodyPr/>
          <a:lstStyle/>
          <a:p>
            <a:r>
              <a:rPr lang="en-US" smtClean="0"/>
              <a:t>2020-03-15</a:t>
            </a:r>
            <a:endParaRPr lang="en-US"/>
          </a:p>
        </p:txBody>
      </p:sp>
      <p:sp>
        <p:nvSpPr>
          <p:cNvPr id="5" name="Text Placeholder 4"/>
          <p:cNvSpPr>
            <a:spLocks noGrp="1"/>
          </p:cNvSpPr>
          <p:nvPr>
            <p:ph type="body" sz="quarter" idx="13"/>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05-418/818 | Spring 2022 | Design of Educational Games</a:t>
            </a:r>
            <a:endParaRPr lang="en-US"/>
          </a:p>
        </p:txBody>
      </p:sp>
      <p:sp>
        <p:nvSpPr>
          <p:cNvPr id="7" name="Slide Number Placeholder 6"/>
          <p:cNvSpPr>
            <a:spLocks noGrp="1"/>
          </p:cNvSpPr>
          <p:nvPr>
            <p:ph type="sldNum" sz="quarter" idx="12"/>
          </p:nvPr>
        </p:nvSpPr>
        <p:spPr/>
        <p:txBody>
          <a:bodyPr/>
          <a:lstStyle/>
          <a:p>
            <a:fld id="{4BE96267-9501-4B49-939F-F116B0669874}" type="slidenum">
              <a:rPr lang="en-US" smtClean="0"/>
              <a:t>34</a:t>
            </a:fld>
            <a:endParaRPr lang="en-US"/>
          </a:p>
        </p:txBody>
      </p:sp>
    </p:spTree>
    <p:extLst>
      <p:ext uri="{BB962C8B-B14F-4D97-AF65-F5344CB8AC3E}">
        <p14:creationId xmlns:p14="http://schemas.microsoft.com/office/powerpoint/2010/main" val="422378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E1B3-63AD-47DF-A97C-CC41833E7B70}"/>
              </a:ext>
            </a:extLst>
          </p:cNvPr>
          <p:cNvSpPr>
            <a:spLocks noGrp="1"/>
          </p:cNvSpPr>
          <p:nvPr>
            <p:ph type="title"/>
          </p:nvPr>
        </p:nvSpPr>
        <p:spPr/>
        <p:txBody>
          <a:bodyPr/>
          <a:lstStyle/>
          <a:p>
            <a:r>
              <a:rPr lang="en-US" dirty="0"/>
              <a:t>Other things to keep in mind</a:t>
            </a:r>
          </a:p>
        </p:txBody>
      </p:sp>
      <p:sp>
        <p:nvSpPr>
          <p:cNvPr id="3" name="Content Placeholder 2">
            <a:extLst>
              <a:ext uri="{FF2B5EF4-FFF2-40B4-BE49-F238E27FC236}">
                <a16:creationId xmlns:a16="http://schemas.microsoft.com/office/drawing/2014/main" id="{14C4563F-E328-49A1-BAB5-F43A833A70D2}"/>
              </a:ext>
            </a:extLst>
          </p:cNvPr>
          <p:cNvSpPr>
            <a:spLocks noGrp="1"/>
          </p:cNvSpPr>
          <p:nvPr>
            <p:ph idx="1"/>
          </p:nvPr>
        </p:nvSpPr>
        <p:spPr/>
        <p:txBody>
          <a:bodyPr/>
          <a:lstStyle/>
          <a:p>
            <a:pPr marL="0" indent="0">
              <a:spcBef>
                <a:spcPts val="2200"/>
              </a:spcBef>
              <a:buNone/>
            </a:pPr>
            <a:r>
              <a:rPr lang="en-US" dirty="0"/>
              <a:t>This is more about helping you guys make something awesome than it is grading your presentation skills</a:t>
            </a:r>
          </a:p>
          <a:p>
            <a:pPr marL="0" indent="0">
              <a:spcBef>
                <a:spcPts val="2200"/>
              </a:spcBef>
              <a:buNone/>
            </a:pPr>
            <a:r>
              <a:rPr lang="en-US" dirty="0" smtClean="0"/>
              <a:t>Using pictures / sketches can help a lot</a:t>
            </a:r>
          </a:p>
          <a:p>
            <a:pPr marL="0" indent="0">
              <a:spcBef>
                <a:spcPts val="2200"/>
              </a:spcBef>
              <a:buNone/>
            </a:pPr>
            <a:r>
              <a:rPr lang="en-US" dirty="0" smtClean="0"/>
              <a:t>It’s ok to be up front about aspects of the project you haven’t figured out yet</a:t>
            </a:r>
            <a:endParaRPr lang="en-US" dirty="0"/>
          </a:p>
          <a:p>
            <a:pPr marL="0" indent="0">
              <a:spcBef>
                <a:spcPts val="2200"/>
              </a:spcBef>
              <a:buNone/>
            </a:pPr>
            <a:r>
              <a:rPr lang="en-US" dirty="0"/>
              <a:t>You </a:t>
            </a:r>
            <a:r>
              <a:rPr lang="en-US" dirty="0" smtClean="0"/>
              <a:t>only have </a:t>
            </a:r>
            <a:r>
              <a:rPr lang="en-US" dirty="0"/>
              <a:t>8</a:t>
            </a:r>
            <a:r>
              <a:rPr lang="en-US" dirty="0" smtClean="0"/>
              <a:t> </a:t>
            </a:r>
            <a:r>
              <a:rPr lang="en-US" dirty="0"/>
              <a:t>minutes</a:t>
            </a:r>
          </a:p>
          <a:p>
            <a:endParaRPr lang="en-US" dirty="0"/>
          </a:p>
        </p:txBody>
      </p:sp>
      <p:sp>
        <p:nvSpPr>
          <p:cNvPr id="4" name="Date Placeholder 3">
            <a:extLst>
              <a:ext uri="{FF2B5EF4-FFF2-40B4-BE49-F238E27FC236}">
                <a16:creationId xmlns:a16="http://schemas.microsoft.com/office/drawing/2014/main" id="{82D812D4-450A-421F-BB47-B3EBE9FF7AB7}"/>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0DC14E69-AD4D-402A-8DDB-FF1C1052C65C}"/>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7A387BA1-61D5-40C0-9E01-D98471A4D467}"/>
              </a:ext>
            </a:extLst>
          </p:cNvPr>
          <p:cNvSpPr>
            <a:spLocks noGrp="1"/>
          </p:cNvSpPr>
          <p:nvPr>
            <p:ph type="sldNum" sz="quarter" idx="12"/>
          </p:nvPr>
        </p:nvSpPr>
        <p:spPr/>
        <p:txBody>
          <a:bodyPr/>
          <a:lstStyle/>
          <a:p>
            <a:fld id="{4BE96267-9501-4B49-939F-F116B0669874}" type="slidenum">
              <a:rPr lang="en-US" smtClean="0"/>
              <a:t>35</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50880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8E8C142-87D9-487B-9EB8-63C715D0405B}"/>
              </a:ext>
            </a:extLst>
          </p:cNvPr>
          <p:cNvSpPr>
            <a:spLocks noGrp="1"/>
          </p:cNvSpPr>
          <p:nvPr>
            <p:ph type="dt" sz="half" idx="10"/>
          </p:nvPr>
        </p:nvSpPr>
        <p:spPr/>
        <p:txBody>
          <a:bodyPr/>
          <a:lstStyle/>
          <a:p>
            <a:r>
              <a:rPr lang="en-US" smtClean="0"/>
              <a:t>2020-03-15</a:t>
            </a:r>
            <a:endParaRPr lang="en-US"/>
          </a:p>
        </p:txBody>
      </p:sp>
      <p:sp>
        <p:nvSpPr>
          <p:cNvPr id="5" name="Footer Placeholder 4">
            <a:extLst>
              <a:ext uri="{FF2B5EF4-FFF2-40B4-BE49-F238E27FC236}">
                <a16:creationId xmlns:a16="http://schemas.microsoft.com/office/drawing/2014/main" id="{67C35C51-85DA-43EE-88FD-B0EE9EBC7CFF}"/>
              </a:ext>
            </a:extLst>
          </p:cNvPr>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a:extLst>
              <a:ext uri="{FF2B5EF4-FFF2-40B4-BE49-F238E27FC236}">
                <a16:creationId xmlns:a16="http://schemas.microsoft.com/office/drawing/2014/main" id="{6A904F94-4107-4A46-88F1-115198E6121F}"/>
              </a:ext>
            </a:extLst>
          </p:cNvPr>
          <p:cNvSpPr>
            <a:spLocks noGrp="1"/>
          </p:cNvSpPr>
          <p:nvPr>
            <p:ph type="sldNum" sz="quarter" idx="12"/>
          </p:nvPr>
        </p:nvSpPr>
        <p:spPr/>
        <p:txBody>
          <a:bodyPr/>
          <a:lstStyle/>
          <a:p>
            <a:fld id="{4BE96267-9501-4B49-939F-F116B0669874}" type="slidenum">
              <a:rPr lang="en-US" smtClean="0"/>
              <a:t>36</a:t>
            </a:fld>
            <a:endParaRPr lang="en-US"/>
          </a:p>
        </p:txBody>
      </p:sp>
      <p:pic>
        <p:nvPicPr>
          <p:cNvPr id="7" name="Picture 4" descr="Image result for mario question block">
            <a:extLst>
              <a:ext uri="{FF2B5EF4-FFF2-40B4-BE49-F238E27FC236}">
                <a16:creationId xmlns:a16="http://schemas.microsoft.com/office/drawing/2014/main" id="{5E1515CC-5515-46BA-911E-AA9B5E33DC3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917950" y="1253331"/>
            <a:ext cx="43561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63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Work with your Teams!</a:t>
            </a:r>
            <a:endParaRPr lang="en-US" dirty="0"/>
          </a:p>
        </p:txBody>
      </p:sp>
      <p:sp>
        <p:nvSpPr>
          <p:cNvPr id="2" name="Date Placeholder 1"/>
          <p:cNvSpPr>
            <a:spLocks noGrp="1"/>
          </p:cNvSpPr>
          <p:nvPr>
            <p:ph type="dt" sz="half" idx="10"/>
          </p:nvPr>
        </p:nvSpPr>
        <p:spPr/>
        <p:txBody>
          <a:bodyPr/>
          <a:lstStyle/>
          <a:p>
            <a:r>
              <a:rPr lang="en-US" smtClean="0"/>
              <a:t>2020-03-15</a:t>
            </a:r>
            <a:endParaRPr lang="en-US"/>
          </a:p>
        </p:txBody>
      </p:sp>
      <p:sp>
        <p:nvSpPr>
          <p:cNvPr id="4" name="Footer Placeholder 3"/>
          <p:cNvSpPr>
            <a:spLocks noGrp="1"/>
          </p:cNvSpPr>
          <p:nvPr>
            <p:ph type="ftr" sz="quarter" idx="11"/>
          </p:nvPr>
        </p:nvSpPr>
        <p:spPr/>
        <p:txBody>
          <a:bodyPr/>
          <a:lstStyle/>
          <a:p>
            <a:r>
              <a:rPr lang="en-US" smtClean="0"/>
              <a:t>05-418/818 | Spring 2022 | Design of Educational Games</a:t>
            </a:r>
            <a:endParaRPr lang="en-US"/>
          </a:p>
        </p:txBody>
      </p:sp>
      <p:sp>
        <p:nvSpPr>
          <p:cNvPr id="5" name="Slide Number Placeholder 4"/>
          <p:cNvSpPr>
            <a:spLocks noGrp="1"/>
          </p:cNvSpPr>
          <p:nvPr>
            <p:ph type="sldNum" sz="quarter" idx="12"/>
          </p:nvPr>
        </p:nvSpPr>
        <p:spPr/>
        <p:txBody>
          <a:bodyPr/>
          <a:lstStyle/>
          <a:p>
            <a:fld id="{4BE96267-9501-4B49-939F-F116B0669874}" type="slidenum">
              <a:rPr lang="en-US" smtClean="0"/>
              <a:t>37</a:t>
            </a:fld>
            <a:endParaRPr lang="en-US"/>
          </a:p>
        </p:txBody>
      </p:sp>
    </p:spTree>
    <p:extLst>
      <p:ext uri="{BB962C8B-B14F-4D97-AF65-F5344CB8AC3E}">
        <p14:creationId xmlns:p14="http://schemas.microsoft.com/office/powerpoint/2010/main" val="1423825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7870-5C6B-4908-86E3-90C748BD75B8}"/>
              </a:ext>
            </a:extLst>
          </p:cNvPr>
          <p:cNvSpPr>
            <a:spLocks noGrp="1"/>
          </p:cNvSpPr>
          <p:nvPr>
            <p:ph type="title"/>
          </p:nvPr>
        </p:nvSpPr>
        <p:spPr/>
        <p:txBody>
          <a:bodyPr/>
          <a:lstStyle/>
          <a:p>
            <a:r>
              <a:rPr lang="en-US" dirty="0"/>
              <a:t>For next time</a:t>
            </a:r>
          </a:p>
        </p:txBody>
      </p:sp>
      <p:sp>
        <p:nvSpPr>
          <p:cNvPr id="3" name="Content Placeholder 2">
            <a:extLst>
              <a:ext uri="{FF2B5EF4-FFF2-40B4-BE49-F238E27FC236}">
                <a16:creationId xmlns:a16="http://schemas.microsoft.com/office/drawing/2014/main" id="{2DFA51F6-58C5-425D-AB8D-5B522CD75A42}"/>
              </a:ext>
            </a:extLst>
          </p:cNvPr>
          <p:cNvSpPr>
            <a:spLocks noGrp="1"/>
          </p:cNvSpPr>
          <p:nvPr>
            <p:ph idx="1"/>
          </p:nvPr>
        </p:nvSpPr>
        <p:spPr/>
        <p:txBody>
          <a:bodyPr>
            <a:normAutofit/>
          </a:bodyPr>
          <a:lstStyle/>
          <a:p>
            <a:pPr marL="514350" indent="-514350">
              <a:buFont typeface="+mj-lt"/>
              <a:buAutoNum type="arabicPeriod"/>
            </a:pPr>
            <a:r>
              <a:rPr lang="en-US" dirty="0" smtClean="0"/>
              <a:t>Sign your team up to the presentation slots here:</a:t>
            </a:r>
          </a:p>
          <a:p>
            <a:pPr marL="971550" lvl="1" indent="-514350">
              <a:buFont typeface="+mj-lt"/>
              <a:buAutoNum type="arabicPeriod"/>
            </a:pPr>
            <a:r>
              <a:rPr lang="en-US" dirty="0" smtClean="0"/>
              <a:t>First come first serve, don’t edit other teams’ entries</a:t>
            </a:r>
          </a:p>
          <a:p>
            <a:pPr marL="0" indent="0" algn="ctr">
              <a:buNone/>
            </a:pPr>
            <a:r>
              <a:rPr lang="en-US" sz="5400" dirty="0" smtClean="0">
                <a:hlinkClick r:id="rId2"/>
              </a:rPr>
              <a:t>http://edugames.design/peer</a:t>
            </a:r>
            <a:endParaRPr lang="en-US" sz="5400" dirty="0" smtClean="0"/>
          </a:p>
          <a:p>
            <a:pPr marL="514350" indent="-514350">
              <a:buFont typeface="+mj-lt"/>
              <a:buAutoNum type="arabicPeriod" startAt="2"/>
            </a:pPr>
            <a:r>
              <a:rPr lang="en-US" dirty="0" smtClean="0"/>
              <a:t>If </a:t>
            </a:r>
            <a:r>
              <a:rPr lang="en-US" dirty="0" smtClean="0"/>
              <a:t>you have any feedback about how live sessions are going please let me know: </a:t>
            </a:r>
            <a:r>
              <a:rPr lang="en-US" dirty="0" smtClean="0">
                <a:hlinkClick r:id="rId3"/>
              </a:rPr>
              <a:t>https://edugames.design/feedback</a:t>
            </a:r>
            <a:r>
              <a:rPr lang="en-US" dirty="0" smtClean="0"/>
              <a:t> </a:t>
            </a:r>
            <a:endParaRPr lang="en-US" dirty="0"/>
          </a:p>
        </p:txBody>
      </p:sp>
      <p:sp>
        <p:nvSpPr>
          <p:cNvPr id="4" name="Date Placeholder 3">
            <a:extLst>
              <a:ext uri="{FF2B5EF4-FFF2-40B4-BE49-F238E27FC236}">
                <a16:creationId xmlns:a16="http://schemas.microsoft.com/office/drawing/2014/main" id="{E9B868A9-0E80-47EA-9A9D-445FF63189DB}"/>
              </a:ext>
            </a:extLst>
          </p:cNvPr>
          <p:cNvSpPr>
            <a:spLocks noGrp="1"/>
          </p:cNvSpPr>
          <p:nvPr>
            <p:ph type="dt" sz="half" idx="10"/>
          </p:nvPr>
        </p:nvSpPr>
        <p:spPr/>
        <p:txBody>
          <a:bodyPr/>
          <a:lstStyle/>
          <a:p>
            <a:r>
              <a:rPr lang="en-US" smtClean="0"/>
              <a:t>2020-03-15</a:t>
            </a:r>
            <a:endParaRPr lang="en-US"/>
          </a:p>
        </p:txBody>
      </p:sp>
      <p:sp>
        <p:nvSpPr>
          <p:cNvPr id="5" name="Footer Placeholder 4"/>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38</a:t>
            </a:fld>
            <a:endParaRPr lang="en-US"/>
          </a:p>
        </p:txBody>
      </p:sp>
    </p:spTree>
    <p:extLst>
      <p:ext uri="{BB962C8B-B14F-4D97-AF65-F5344CB8AC3E}">
        <p14:creationId xmlns:p14="http://schemas.microsoft.com/office/powerpoint/2010/main" val="421294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6F89D9-86D6-41D6-ADC5-5718D6AAB703}"/>
              </a:ext>
            </a:extLst>
          </p:cNvPr>
          <p:cNvSpPr>
            <a:spLocks noGrp="1"/>
          </p:cNvSpPr>
          <p:nvPr>
            <p:ph type="dt" sz="half" idx="10"/>
          </p:nvPr>
        </p:nvSpPr>
        <p:spPr/>
        <p:txBody>
          <a:bodyPr/>
          <a:lstStyle/>
          <a:p>
            <a:r>
              <a:rPr lang="en-US" smtClean="0"/>
              <a:t>2020-03-15</a:t>
            </a:r>
            <a:endParaRPr lang="en-US"/>
          </a:p>
        </p:txBody>
      </p:sp>
      <p:pic>
        <p:nvPicPr>
          <p:cNvPr id="9" name="Content Placeholder 8">
            <a:extLst>
              <a:ext uri="{FF2B5EF4-FFF2-40B4-BE49-F238E27FC236}">
                <a16:creationId xmlns:a16="http://schemas.microsoft.com/office/drawing/2014/main" id="{62A9AF6E-A98F-428A-9D1F-029C2DEDD782}"/>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36511" y="0"/>
            <a:ext cx="10718978" cy="6858000"/>
          </a:xfrm>
        </p:spPr>
      </p:pic>
      <p:sp>
        <p:nvSpPr>
          <p:cNvPr id="2" name="Footer Placeholder 1"/>
          <p:cNvSpPr>
            <a:spLocks noGrp="1"/>
          </p:cNvSpPr>
          <p:nvPr>
            <p:ph type="ftr" sz="quarter" idx="11"/>
          </p:nvPr>
        </p:nvSpPr>
        <p:spPr/>
        <p:txBody>
          <a:bodyPr/>
          <a:lstStyle/>
          <a:p>
            <a:r>
              <a:rPr lang="en-US" smtClean="0"/>
              <a:t>05-418/818 | Spring 2022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39</a:t>
            </a:fld>
            <a:endParaRPr lang="en-US"/>
          </a:p>
        </p:txBody>
      </p:sp>
    </p:spTree>
    <p:extLst>
      <p:ext uri="{BB962C8B-B14F-4D97-AF65-F5344CB8AC3E}">
        <p14:creationId xmlns:p14="http://schemas.microsoft.com/office/powerpoint/2010/main" val="106503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8946-46FA-46FE-98C9-6FF71204363A}"/>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2DE0A746-3EC5-4D4A-9ED3-8BD8AC73EDB2}"/>
              </a:ext>
            </a:extLst>
          </p:cNvPr>
          <p:cNvSpPr>
            <a:spLocks noGrp="1"/>
          </p:cNvSpPr>
          <p:nvPr>
            <p:ph idx="1"/>
          </p:nvPr>
        </p:nvSpPr>
        <p:spPr/>
        <p:txBody>
          <a:bodyPr>
            <a:normAutofit/>
          </a:bodyPr>
          <a:lstStyle/>
          <a:p>
            <a:pPr marL="514350" indent="-514350">
              <a:buFont typeface="+mj-lt"/>
              <a:buAutoNum type="arabicPeriod"/>
            </a:pPr>
            <a:r>
              <a:rPr lang="en-US" dirty="0" smtClean="0"/>
              <a:t>Talk </a:t>
            </a:r>
            <a:r>
              <a:rPr lang="en-US" dirty="0" smtClean="0"/>
              <a:t>briefly about how we’re going to do peer </a:t>
            </a:r>
            <a:r>
              <a:rPr lang="en-US" dirty="0" smtClean="0"/>
              <a:t>feedback</a:t>
            </a:r>
          </a:p>
          <a:p>
            <a:pPr marL="514350" indent="-514350">
              <a:buFont typeface="+mj-lt"/>
              <a:buAutoNum type="arabicPeriod"/>
            </a:pPr>
            <a:r>
              <a:rPr lang="en-US" dirty="0" smtClean="0"/>
              <a:t>Go through expectations for the concept pitch</a:t>
            </a:r>
            <a:endParaRPr lang="en-US" dirty="0" smtClean="0"/>
          </a:p>
          <a:p>
            <a:pPr marL="514350" indent="-514350">
              <a:buFont typeface="+mj-lt"/>
              <a:buAutoNum type="arabicPeriod"/>
            </a:pPr>
            <a:r>
              <a:rPr lang="en-US" dirty="0" smtClean="0"/>
              <a:t>Give you time to work with your groups</a:t>
            </a:r>
          </a:p>
        </p:txBody>
      </p:sp>
      <p:sp>
        <p:nvSpPr>
          <p:cNvPr id="4" name="Date Placeholder 3">
            <a:extLst>
              <a:ext uri="{FF2B5EF4-FFF2-40B4-BE49-F238E27FC236}">
                <a16:creationId xmlns:a16="http://schemas.microsoft.com/office/drawing/2014/main" id="{68717C98-72B4-4DCE-85C5-EE8F1E6A0D9F}"/>
              </a:ext>
            </a:extLst>
          </p:cNvPr>
          <p:cNvSpPr>
            <a:spLocks noGrp="1"/>
          </p:cNvSpPr>
          <p:nvPr>
            <p:ph type="dt" sz="half" idx="10"/>
          </p:nvPr>
        </p:nvSpPr>
        <p:spPr/>
        <p:txBody>
          <a:bodyPr/>
          <a:lstStyle/>
          <a:p>
            <a:r>
              <a:rPr lang="en-US" smtClean="0"/>
              <a:t>2020-03-15</a:t>
            </a:r>
            <a:endParaRPr lang="en-US"/>
          </a:p>
        </p:txBody>
      </p:sp>
      <p:sp>
        <p:nvSpPr>
          <p:cNvPr id="5" name="Footer Placeholder 4"/>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4</a:t>
            </a:fld>
            <a:endParaRPr lang="en-US"/>
          </a:p>
        </p:txBody>
      </p:sp>
    </p:spTree>
    <p:extLst>
      <p:ext uri="{BB962C8B-B14F-4D97-AF65-F5344CB8AC3E}">
        <p14:creationId xmlns:p14="http://schemas.microsoft.com/office/powerpoint/2010/main" val="133814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Peer Feedback</a:t>
            </a:r>
            <a:endParaRPr lang="en-US" dirty="0"/>
          </a:p>
        </p:txBody>
      </p:sp>
      <p:sp>
        <p:nvSpPr>
          <p:cNvPr id="4" name="Date Placeholder 3"/>
          <p:cNvSpPr>
            <a:spLocks noGrp="1"/>
          </p:cNvSpPr>
          <p:nvPr>
            <p:ph type="dt" sz="half" idx="10"/>
          </p:nvPr>
        </p:nvSpPr>
        <p:spPr/>
        <p:txBody>
          <a:bodyPr/>
          <a:lstStyle/>
          <a:p>
            <a:r>
              <a:rPr lang="en-US" smtClean="0"/>
              <a:t>2020-03-15</a:t>
            </a:r>
            <a:endParaRPr lang="en-US"/>
          </a:p>
        </p:txBody>
      </p:sp>
      <p:sp>
        <p:nvSpPr>
          <p:cNvPr id="5" name="Footer Placeholder 4"/>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5</a:t>
            </a:fld>
            <a:endParaRPr lang="en-US"/>
          </a:p>
        </p:txBody>
      </p:sp>
    </p:spTree>
    <p:extLst>
      <p:ext uri="{BB962C8B-B14F-4D97-AF65-F5344CB8AC3E}">
        <p14:creationId xmlns:p14="http://schemas.microsoft.com/office/powerpoint/2010/main" val="3977501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What has been your experience with Peer Feedback in the past?</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Assigned to a pair and exchange work to grade against a rubric</a:t>
            </a:r>
          </a:p>
          <a:p>
            <a:r>
              <a:rPr lang="en-US" dirty="0" smtClean="0"/>
              <a:t>At the end of the phase of work you share feedback</a:t>
            </a:r>
          </a:p>
          <a:p>
            <a:r>
              <a:rPr lang="en-US" dirty="0" smtClean="0"/>
              <a:t>Other systems is more informal</a:t>
            </a:r>
          </a:p>
          <a:p>
            <a:r>
              <a:rPr lang="en-US" dirty="0" smtClean="0"/>
              <a:t>Anonymous (though you can </a:t>
            </a:r>
            <a:r>
              <a:rPr lang="en-US" i="1" dirty="0" smtClean="0"/>
              <a:t>usually</a:t>
            </a:r>
            <a:r>
              <a:rPr lang="en-US" dirty="0" smtClean="0"/>
              <a:t> tell)</a:t>
            </a:r>
          </a:p>
          <a:p>
            <a:r>
              <a:rPr lang="en-US" dirty="0" smtClean="0"/>
              <a:t>Different levels of </a:t>
            </a:r>
            <a:r>
              <a:rPr lang="en-US" dirty="0" err="1" smtClean="0"/>
              <a:t>granulatiry</a:t>
            </a:r>
            <a:r>
              <a:rPr lang="en-US" dirty="0" smtClean="0"/>
              <a:t> in terms of how detailed the feedback is</a:t>
            </a:r>
          </a:p>
          <a:p>
            <a:pPr lvl="1"/>
            <a:r>
              <a:rPr lang="en-US" dirty="0" err="1" smtClean="0"/>
              <a:t>Catme</a:t>
            </a:r>
            <a:r>
              <a:rPr lang="en-US" dirty="0" smtClean="0"/>
              <a:t> – within team feedback</a:t>
            </a:r>
          </a:p>
          <a:p>
            <a:r>
              <a:rPr lang="en-US" dirty="0"/>
              <a:t>It’s inconsistent because some people give more detailed ones than others. But helps if more than one other person reviews your work</a:t>
            </a:r>
          </a:p>
          <a:p>
            <a:r>
              <a:rPr lang="en-US" dirty="0" smtClean="0"/>
              <a:t>Not really trained on how to give feedback so its not very helpful</a:t>
            </a:r>
          </a:p>
          <a:p>
            <a:r>
              <a:rPr lang="en-US" dirty="0" smtClean="0"/>
              <a:t>2 points you specifically like about a given team member</a:t>
            </a:r>
          </a:p>
          <a:p>
            <a:r>
              <a:rPr lang="en-US" dirty="0" err="1" smtClean="0"/>
              <a:t>Sandwhich</a:t>
            </a:r>
            <a:r>
              <a:rPr lang="en-US" dirty="0" smtClean="0"/>
              <a:t> feedback</a:t>
            </a:r>
          </a:p>
          <a:p>
            <a:pPr lvl="1"/>
            <a:r>
              <a:rPr lang="en-US" dirty="0" smtClean="0"/>
              <a:t>Positive (constructive) negative positive</a:t>
            </a:r>
          </a:p>
          <a:p>
            <a:r>
              <a:rPr lang="en-US" dirty="0" smtClean="0"/>
              <a:t>Poster sessions </a:t>
            </a:r>
          </a:p>
          <a:p>
            <a:pPr lvl="1"/>
            <a:r>
              <a:rPr lang="en-US" dirty="0" smtClean="0"/>
              <a:t>If the system doesn’t schedule people to visit posters you </a:t>
            </a:r>
            <a:r>
              <a:rPr lang="en-US" dirty="0" err="1" smtClean="0"/>
              <a:t>odn’t</a:t>
            </a:r>
            <a:r>
              <a:rPr lang="en-US" dirty="0" smtClean="0"/>
              <a:t> get as much feedback</a:t>
            </a:r>
          </a:p>
          <a:p>
            <a:pPr lvl="2"/>
            <a:endParaRPr lang="en-US" dirty="0"/>
          </a:p>
        </p:txBody>
      </p:sp>
      <p:sp>
        <p:nvSpPr>
          <p:cNvPr id="3" name="Date Placeholder 2"/>
          <p:cNvSpPr>
            <a:spLocks noGrp="1"/>
          </p:cNvSpPr>
          <p:nvPr>
            <p:ph type="dt" sz="half" idx="10"/>
          </p:nvPr>
        </p:nvSpPr>
        <p:spPr/>
        <p:txBody>
          <a:bodyPr/>
          <a:lstStyle/>
          <a:p>
            <a:r>
              <a:rPr lang="en-US" smtClean="0"/>
              <a:t>2020-03-15</a:t>
            </a:r>
            <a:endParaRPr lang="en-US"/>
          </a:p>
        </p:txBody>
      </p:sp>
      <p:sp>
        <p:nvSpPr>
          <p:cNvPr id="4" name="Footer Placeholder 3"/>
          <p:cNvSpPr>
            <a:spLocks noGrp="1"/>
          </p:cNvSpPr>
          <p:nvPr>
            <p:ph type="ftr" sz="quarter" idx="11"/>
          </p:nvPr>
        </p:nvSpPr>
        <p:spPr/>
        <p:txBody>
          <a:bodyPr/>
          <a:lstStyle/>
          <a:p>
            <a:r>
              <a:rPr lang="en-US" smtClean="0"/>
              <a:t>05-418/818 | Spring 2022 | Design of Educational Games</a:t>
            </a:r>
            <a:endParaRPr lang="en-US"/>
          </a:p>
        </p:txBody>
      </p:sp>
      <p:sp>
        <p:nvSpPr>
          <p:cNvPr id="5" name="Slide Number Placeholder 4"/>
          <p:cNvSpPr>
            <a:spLocks noGrp="1"/>
          </p:cNvSpPr>
          <p:nvPr>
            <p:ph type="sldNum" sz="quarter" idx="12"/>
          </p:nvPr>
        </p:nvSpPr>
        <p:spPr/>
        <p:txBody>
          <a:bodyPr/>
          <a:lstStyle/>
          <a:p>
            <a:fld id="{4BE96267-9501-4B49-939F-F116B0669874}" type="slidenum">
              <a:rPr lang="en-US" smtClean="0"/>
              <a:t>6</a:t>
            </a:fld>
            <a:endParaRPr lang="en-US"/>
          </a:p>
        </p:txBody>
      </p:sp>
    </p:spTree>
    <p:extLst>
      <p:ext uri="{BB962C8B-B14F-4D97-AF65-F5344CB8AC3E}">
        <p14:creationId xmlns:p14="http://schemas.microsoft.com/office/powerpoint/2010/main" val="2294475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p:txBody>
          <a:bodyPr/>
          <a:lstStyle/>
          <a:p>
            <a:r>
              <a:rPr lang="en-US" smtClean="0"/>
              <a:t>When are we using peer feedback in this class?</a:t>
            </a:r>
            <a:endParaRPr lang="en-US" dirty="0"/>
          </a:p>
        </p:txBody>
      </p:sp>
      <p:sp>
        <p:nvSpPr>
          <p:cNvPr id="61" name="Shape 61"/>
          <p:cNvSpPr txBox="1">
            <a:spLocks noGrp="1"/>
          </p:cNvSpPr>
          <p:nvPr>
            <p:ph idx="1"/>
          </p:nvPr>
        </p:nvSpPr>
        <p:spPr/>
        <p:txBody>
          <a:bodyPr/>
          <a:lstStyle/>
          <a:p>
            <a:r>
              <a:rPr lang="en-US" dirty="0" smtClean="0"/>
              <a:t>Final Project </a:t>
            </a:r>
            <a:r>
              <a:rPr lang="en-US" dirty="0" smtClean="0"/>
              <a:t>Concept Pitches</a:t>
            </a:r>
            <a:endParaRPr lang="en-US" dirty="0" smtClean="0"/>
          </a:p>
          <a:p>
            <a:r>
              <a:rPr lang="en-US" dirty="0" smtClean="0"/>
              <a:t>Check-in 1 Presentations</a:t>
            </a:r>
          </a:p>
          <a:p>
            <a:r>
              <a:rPr lang="en-US" dirty="0" smtClean="0"/>
              <a:t>Check-in 2 Presentations</a:t>
            </a:r>
            <a:endParaRPr lang="en-US" dirty="0"/>
          </a:p>
        </p:txBody>
      </p:sp>
      <p:sp>
        <p:nvSpPr>
          <p:cNvPr id="2" name="Date Placeholder 1"/>
          <p:cNvSpPr>
            <a:spLocks noGrp="1"/>
          </p:cNvSpPr>
          <p:nvPr>
            <p:ph type="dt" sz="half" idx="10"/>
          </p:nvPr>
        </p:nvSpPr>
        <p:spPr/>
        <p:txBody>
          <a:bodyPr/>
          <a:lstStyle/>
          <a:p>
            <a:r>
              <a:rPr lang="en-US" smtClean="0"/>
              <a:t>2020-03-15</a:t>
            </a:r>
            <a:endParaRPr lang="en-US"/>
          </a:p>
        </p:txBody>
      </p:sp>
      <p:sp>
        <p:nvSpPr>
          <p:cNvPr id="3" name="Footer Placeholder 2"/>
          <p:cNvSpPr>
            <a:spLocks noGrp="1"/>
          </p:cNvSpPr>
          <p:nvPr>
            <p:ph type="ftr" sz="quarter" idx="11"/>
          </p:nvPr>
        </p:nvSpPr>
        <p:spPr/>
        <p:txBody>
          <a:bodyPr/>
          <a:lstStyle/>
          <a:p>
            <a:r>
              <a:rPr lang="en-US" smtClean="0"/>
              <a:t>05-418/818 | Spring 2022 | Design of Educational Games</a:t>
            </a:r>
            <a:endParaRPr lang="en-US"/>
          </a:p>
        </p:txBody>
      </p:sp>
      <p:sp>
        <p:nvSpPr>
          <p:cNvPr id="4" name="Slide Number Placeholder 3"/>
          <p:cNvSpPr>
            <a:spLocks noGrp="1"/>
          </p:cNvSpPr>
          <p:nvPr>
            <p:ph type="sldNum" sz="quarter" idx="12"/>
          </p:nvPr>
        </p:nvSpPr>
        <p:spPr/>
        <p:txBody>
          <a:bodyPr/>
          <a:lstStyle/>
          <a:p>
            <a:fld id="{4BE96267-9501-4B49-939F-F116B0669874}" type="slidenum">
              <a:rPr lang="en-US" smtClean="0"/>
              <a:t>7</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5800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p:txBody>
          <a:bodyPr/>
          <a:lstStyle/>
          <a:p>
            <a:r>
              <a:rPr lang="en-US" smtClean="0"/>
              <a:t>Why are we using peer feedback in this class?</a:t>
            </a:r>
            <a:endParaRPr lang="en-US" dirty="0"/>
          </a:p>
        </p:txBody>
      </p:sp>
      <p:sp>
        <p:nvSpPr>
          <p:cNvPr id="2" name="Content Placeholder 1"/>
          <p:cNvSpPr>
            <a:spLocks noGrp="1"/>
          </p:cNvSpPr>
          <p:nvPr>
            <p:ph sz="half" idx="1"/>
          </p:nvPr>
        </p:nvSpPr>
        <p:spPr/>
        <p:txBody>
          <a:bodyPr>
            <a:normAutofit fontScale="85000" lnSpcReduction="20000"/>
          </a:bodyPr>
          <a:lstStyle/>
          <a:p>
            <a:pPr marL="0" indent="0">
              <a:spcBef>
                <a:spcPts val="2200"/>
              </a:spcBef>
              <a:buNone/>
            </a:pPr>
            <a:r>
              <a:rPr lang="en-US" dirty="0" smtClean="0"/>
              <a:t>Peer feedback processes are common in creative industries</a:t>
            </a:r>
          </a:p>
          <a:p>
            <a:pPr marL="0" indent="0">
              <a:spcBef>
                <a:spcPts val="2200"/>
              </a:spcBef>
              <a:buNone/>
            </a:pPr>
            <a:r>
              <a:rPr lang="en-US" dirty="0" smtClean="0"/>
              <a:t>Students are rarely taught how to use them well</a:t>
            </a:r>
          </a:p>
          <a:p>
            <a:pPr>
              <a:spcBef>
                <a:spcPts val="2200"/>
              </a:spcBef>
            </a:pPr>
            <a:r>
              <a:rPr lang="en-US" dirty="0"/>
              <a:t>Learn how to consolidate and prioritize feedback</a:t>
            </a:r>
          </a:p>
          <a:p>
            <a:pPr>
              <a:spcBef>
                <a:spcPts val="2200"/>
              </a:spcBef>
            </a:pPr>
            <a:r>
              <a:rPr lang="en-US" dirty="0"/>
              <a:t>Learn how to use feedback to iterate on a design</a:t>
            </a:r>
          </a:p>
          <a:p>
            <a:pPr>
              <a:spcBef>
                <a:spcPts val="2200"/>
              </a:spcBef>
            </a:pPr>
            <a:r>
              <a:rPr lang="en-US" dirty="0"/>
              <a:t>Learn how to give and receive helpful critique </a:t>
            </a:r>
          </a:p>
          <a:p>
            <a:pPr lvl="1"/>
            <a:r>
              <a:rPr lang="en-US" dirty="0"/>
              <a:t>It’s not a design course without peer feedback</a:t>
            </a:r>
          </a:p>
          <a:p>
            <a:endParaRPr lang="en-US" dirty="0"/>
          </a:p>
        </p:txBody>
      </p:sp>
      <p:pic>
        <p:nvPicPr>
          <p:cNvPr id="6" name="Content Placeholder 5" descr="A close up of a sign&#10;&#10;Description automatically generated">
            <a:extLst>
              <a:ext uri="{FF2B5EF4-FFF2-40B4-BE49-F238E27FC236}">
                <a16:creationId xmlns:a16="http://schemas.microsoft.com/office/drawing/2014/main" id="{FAC88B6F-42EA-42DC-AF80-2DDF815B5B47}"/>
              </a:ext>
            </a:extLst>
          </p:cNvPr>
          <p:cNvPicPr>
            <a:picLocks noGrp="1" noChangeAspect="1"/>
          </p:cNvPicPr>
          <p:nvPr>
            <p:ph sz="half" idx="2"/>
          </p:nvPr>
        </p:nvPicPr>
        <p:blipFill>
          <a:blip r:embed="rId3"/>
          <a:stretch>
            <a:fillRect/>
          </a:stretch>
        </p:blipFill>
        <p:spPr>
          <a:xfrm>
            <a:off x="6607835" y="1039656"/>
            <a:ext cx="4310331" cy="4771800"/>
          </a:xfrm>
          <a:prstGeom prst="rect">
            <a:avLst/>
          </a:prstGeom>
        </p:spPr>
      </p:pic>
      <p:sp>
        <p:nvSpPr>
          <p:cNvPr id="4" name="Rectangle 3"/>
          <p:cNvSpPr/>
          <p:nvPr/>
        </p:nvSpPr>
        <p:spPr>
          <a:xfrm>
            <a:off x="6253430" y="5876881"/>
            <a:ext cx="5520880" cy="600164"/>
          </a:xfrm>
          <a:prstGeom prst="rect">
            <a:avLst/>
          </a:prstGeom>
        </p:spPr>
        <p:txBody>
          <a:bodyPr wrap="square">
            <a:spAutoFit/>
          </a:bodyPr>
          <a:lstStyle/>
          <a:p>
            <a:r>
              <a:rPr lang="en-US" sz="1100" dirty="0" smtClean="0"/>
              <a:t>Joseph </a:t>
            </a:r>
            <a:r>
              <a:rPr lang="en-US" sz="1100" dirty="0" err="1"/>
              <a:t>Seering</a:t>
            </a:r>
            <a:r>
              <a:rPr lang="en-US" sz="1100" dirty="0"/>
              <a:t>, Ray </a:t>
            </a:r>
            <a:r>
              <a:rPr lang="en-US" sz="1100" dirty="0" err="1"/>
              <a:t>Mayol</a:t>
            </a:r>
            <a:r>
              <a:rPr lang="en-US" sz="1100" dirty="0"/>
              <a:t>, Erik Harpstead, </a:t>
            </a:r>
            <a:r>
              <a:rPr lang="en-US" sz="1100" dirty="0" err="1"/>
              <a:t>Tianying</a:t>
            </a:r>
            <a:r>
              <a:rPr lang="en-US" sz="1100" dirty="0"/>
              <a:t> Chen, Amy Cook, and Jessica Hammer. 2019. Peer Feedback Processes in the Game Industry. In </a:t>
            </a:r>
            <a:r>
              <a:rPr lang="en-US" sz="1100" i="1" dirty="0"/>
              <a:t>Proceedings of the 2019 Annual Symposium on Computer-Human Interaction in Play - CHI PLAY </a:t>
            </a:r>
            <a:r>
              <a:rPr lang="en-US" sz="1100" i="1" dirty="0" smtClean="0"/>
              <a:t>’19</a:t>
            </a:r>
            <a:endParaRPr lang="en-US" sz="1100" dirty="0"/>
          </a:p>
        </p:txBody>
      </p:sp>
      <p:sp>
        <p:nvSpPr>
          <p:cNvPr id="5" name="Date Placeholder 4"/>
          <p:cNvSpPr>
            <a:spLocks noGrp="1"/>
          </p:cNvSpPr>
          <p:nvPr>
            <p:ph type="dt" sz="half" idx="10"/>
          </p:nvPr>
        </p:nvSpPr>
        <p:spPr/>
        <p:txBody>
          <a:bodyPr/>
          <a:lstStyle/>
          <a:p>
            <a:r>
              <a:rPr lang="en-US" smtClean="0"/>
              <a:t>2020-03-15</a:t>
            </a:r>
            <a:endParaRPr lang="en-US"/>
          </a:p>
        </p:txBody>
      </p:sp>
      <p:sp>
        <p:nvSpPr>
          <p:cNvPr id="7" name="Footer Placeholder 6"/>
          <p:cNvSpPr>
            <a:spLocks noGrp="1"/>
          </p:cNvSpPr>
          <p:nvPr>
            <p:ph type="ftr" sz="quarter" idx="11"/>
          </p:nvPr>
        </p:nvSpPr>
        <p:spPr/>
        <p:txBody>
          <a:bodyPr/>
          <a:lstStyle/>
          <a:p>
            <a:r>
              <a:rPr lang="en-US" smtClean="0"/>
              <a:t>05-418/818 | Spring 2022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8</a:t>
            </a:fld>
            <a:endParaRPr lang="en-US"/>
          </a:p>
        </p:txBody>
      </p:sp>
    </p:spTree>
    <p:extLst>
      <p:ext uri="{BB962C8B-B14F-4D97-AF65-F5344CB8AC3E}">
        <p14:creationId xmlns:p14="http://schemas.microsoft.com/office/powerpoint/2010/main" val="2745019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p:txBody>
          <a:bodyPr/>
          <a:lstStyle/>
          <a:p>
            <a:r>
              <a:rPr lang="en-US" dirty="0"/>
              <a:t>Giving </a:t>
            </a:r>
            <a:r>
              <a:rPr lang="en-US" b="1" dirty="0" smtClean="0"/>
              <a:t>Good</a:t>
            </a:r>
            <a:r>
              <a:rPr lang="en-US" dirty="0" smtClean="0"/>
              <a:t/>
            </a:r>
            <a:br>
              <a:rPr lang="en-US" dirty="0" smtClean="0"/>
            </a:br>
            <a:r>
              <a:rPr lang="en-US" dirty="0" smtClean="0"/>
              <a:t>Feedback</a:t>
            </a:r>
            <a:endParaRPr lang="en-US" dirty="0"/>
          </a:p>
        </p:txBody>
      </p:sp>
      <p:sp>
        <p:nvSpPr>
          <p:cNvPr id="2" name="Date Placeholder 1"/>
          <p:cNvSpPr>
            <a:spLocks noGrp="1"/>
          </p:cNvSpPr>
          <p:nvPr>
            <p:ph type="dt" sz="half" idx="10"/>
          </p:nvPr>
        </p:nvSpPr>
        <p:spPr/>
        <p:txBody>
          <a:bodyPr/>
          <a:lstStyle/>
          <a:p>
            <a:r>
              <a:rPr lang="en-US" smtClean="0"/>
              <a:t>2020-03-15</a:t>
            </a:r>
            <a:endParaRPr lang="en-US"/>
          </a:p>
        </p:txBody>
      </p:sp>
      <p:sp>
        <p:nvSpPr>
          <p:cNvPr id="3" name="Footer Placeholder 2"/>
          <p:cNvSpPr>
            <a:spLocks noGrp="1"/>
          </p:cNvSpPr>
          <p:nvPr>
            <p:ph type="ftr" sz="quarter" idx="11"/>
          </p:nvPr>
        </p:nvSpPr>
        <p:spPr/>
        <p:txBody>
          <a:bodyPr/>
          <a:lstStyle/>
          <a:p>
            <a:r>
              <a:rPr lang="en-US" smtClean="0"/>
              <a:t>05-418/818 | Spring 2022 | Design of Educational Games</a:t>
            </a:r>
            <a:endParaRPr lang="en-US"/>
          </a:p>
        </p:txBody>
      </p:sp>
      <p:sp>
        <p:nvSpPr>
          <p:cNvPr id="4" name="Slide Number Placeholder 3"/>
          <p:cNvSpPr>
            <a:spLocks noGrp="1"/>
          </p:cNvSpPr>
          <p:nvPr>
            <p:ph type="sldNum" sz="quarter" idx="12"/>
          </p:nvPr>
        </p:nvSpPr>
        <p:spPr/>
        <p:txBody>
          <a:bodyPr/>
          <a:lstStyle/>
          <a:p>
            <a:fld id="{4BE96267-9501-4B49-939F-F116B0669874}" type="slidenum">
              <a:rPr lang="en-US" smtClean="0"/>
              <a:t>9</a:t>
            </a:fld>
            <a:endParaRPr lang="en-US"/>
          </a:p>
        </p:txBody>
      </p:sp>
    </p:spTree>
    <p:extLst>
      <p:ext uri="{BB962C8B-B14F-4D97-AF65-F5344CB8AC3E}">
        <p14:creationId xmlns:p14="http://schemas.microsoft.com/office/powerpoint/2010/main" val="388494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lorBrewer12">
      <a:dk1>
        <a:sysClr val="windowText" lastClr="000000"/>
      </a:dk1>
      <a:lt1>
        <a:sysClr val="window" lastClr="FFFFFF"/>
      </a:lt1>
      <a:dk2>
        <a:srgbClr val="44546A"/>
      </a:dk2>
      <a:lt2>
        <a:srgbClr val="E7E6E6"/>
      </a:lt2>
      <a:accent1>
        <a:srgbClr val="1F78B4"/>
      </a:accent1>
      <a:accent2>
        <a:srgbClr val="33A02C"/>
      </a:accent2>
      <a:accent3>
        <a:srgbClr val="E31A1C"/>
      </a:accent3>
      <a:accent4>
        <a:srgbClr val="FF7F00"/>
      </a:accent4>
      <a:accent5>
        <a:srgbClr val="6A3D99"/>
      </a:accent5>
      <a:accent6>
        <a:srgbClr val="FFFF33"/>
      </a:accent6>
      <a:hlink>
        <a:srgbClr val="0563C1"/>
      </a:hlink>
      <a:folHlink>
        <a:srgbClr val="954F72"/>
      </a:folHlink>
    </a:clrScheme>
    <a:fontScheme name="Custom 2">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53529</TotalTime>
  <Words>2348</Words>
  <Application>Microsoft Office PowerPoint</Application>
  <PresentationFormat>Widescreen</PresentationFormat>
  <Paragraphs>373</Paragraphs>
  <Slides>39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Century Gothic</vt:lpstr>
      <vt:lpstr>Kenney Future Narrow</vt:lpstr>
      <vt:lpstr>Kenney Mini Square</vt:lpstr>
      <vt:lpstr>Kenney Space</vt:lpstr>
      <vt:lpstr>Lucida Sans</vt:lpstr>
      <vt:lpstr>Segoe UI</vt:lpstr>
      <vt:lpstr>Office Theme</vt:lpstr>
      <vt:lpstr>15 – Pitching and Peer Feeback</vt:lpstr>
      <vt:lpstr>Announcements</vt:lpstr>
      <vt:lpstr>Final Project Announcements  </vt:lpstr>
      <vt:lpstr>Plan for Today</vt:lpstr>
      <vt:lpstr>Peer Feedback</vt:lpstr>
      <vt:lpstr>What has been your experience with Peer Feedback in the past?</vt:lpstr>
      <vt:lpstr>When are we using peer feedback in this class?</vt:lpstr>
      <vt:lpstr>Why are we using peer feedback in this class?</vt:lpstr>
      <vt:lpstr>Giving Good Feedback</vt:lpstr>
      <vt:lpstr>What makes peer feedback helpful?</vt:lpstr>
      <vt:lpstr>Qualities of helpful feedback</vt:lpstr>
      <vt:lpstr>PeerPresents</vt:lpstr>
      <vt:lpstr>Google Doc Fallback</vt:lpstr>
      <vt:lpstr>Activity: Mock Feedback Session </vt:lpstr>
      <vt:lpstr>Example Questions</vt:lpstr>
      <vt:lpstr>StarShip Division</vt:lpstr>
      <vt:lpstr>Domain</vt:lpstr>
      <vt:lpstr>Demographic</vt:lpstr>
      <vt:lpstr>PowerPoint Presentation</vt:lpstr>
      <vt:lpstr>Game Ideas</vt:lpstr>
      <vt:lpstr>Next Steps</vt:lpstr>
      <vt:lpstr>Lets look at the feedback you wrote…</vt:lpstr>
      <vt:lpstr>Which questions elicit “good” feedback?</vt:lpstr>
      <vt:lpstr>How could we rewrite these questions?</vt:lpstr>
      <vt:lpstr>How we do Peer Feedback in this class  On Presentation Days</vt:lpstr>
      <vt:lpstr>PowerPoint Presentation</vt:lpstr>
      <vt:lpstr>Final Project Pitches</vt:lpstr>
      <vt:lpstr>Final Project Pitches</vt:lpstr>
      <vt:lpstr>What you should cover</vt:lpstr>
      <vt:lpstr>What you should cover</vt:lpstr>
      <vt:lpstr>What you should cover</vt:lpstr>
      <vt:lpstr>What you should cover</vt:lpstr>
      <vt:lpstr>What you should cover</vt:lpstr>
      <vt:lpstr>Pitching Multiple Concepts</vt:lpstr>
      <vt:lpstr>Other things to keep in mind</vt:lpstr>
      <vt:lpstr>PowerPoint Presentation</vt:lpstr>
      <vt:lpstr>Work with your Teams!</vt:lpstr>
      <vt:lpstr>For next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Educational Games</dc:title>
  <dc:creator>Erik Harpstead</dc:creator>
  <cp:lastModifiedBy>Erik Harpstead</cp:lastModifiedBy>
  <cp:revision>796</cp:revision>
  <dcterms:created xsi:type="dcterms:W3CDTF">2018-01-16T20:15:15Z</dcterms:created>
  <dcterms:modified xsi:type="dcterms:W3CDTF">2022-03-15T20:42:04Z</dcterms:modified>
</cp:coreProperties>
</file>