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1510" r:id="rId3"/>
    <p:sldId id="1523" r:id="rId4"/>
    <p:sldId id="1546" r:id="rId5"/>
    <p:sldId id="1549" r:id="rId6"/>
    <p:sldId id="1551" r:id="rId7"/>
    <p:sldId id="1552" r:id="rId8"/>
    <p:sldId id="1553" r:id="rId9"/>
    <p:sldId id="1550" r:id="rId10"/>
    <p:sldId id="1525" r:id="rId11"/>
    <p:sldId id="1526" r:id="rId12"/>
    <p:sldId id="1554" r:id="rId13"/>
    <p:sldId id="1527" r:id="rId14"/>
    <p:sldId id="1528" r:id="rId15"/>
    <p:sldId id="1529" r:id="rId16"/>
    <p:sldId id="1530" r:id="rId17"/>
    <p:sldId id="1537" r:id="rId18"/>
    <p:sldId id="1538" r:id="rId19"/>
    <p:sldId id="1539" r:id="rId20"/>
    <p:sldId id="1535" r:id="rId21"/>
    <p:sldId id="1540" r:id="rId22"/>
    <p:sldId id="1541" r:id="rId23"/>
    <p:sldId id="1536" r:id="rId24"/>
    <p:sldId id="1543" r:id="rId25"/>
    <p:sldId id="1545" r:id="rId26"/>
    <p:sldId id="1542" r:id="rId27"/>
    <p:sldId id="3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CC11FB-85C4-416C-B481-5B59689F00C8}">
          <p14:sldIdLst>
            <p14:sldId id="256"/>
            <p14:sldId id="1510"/>
            <p14:sldId id="1523"/>
            <p14:sldId id="1546"/>
            <p14:sldId id="1549"/>
            <p14:sldId id="1551"/>
            <p14:sldId id="1552"/>
            <p14:sldId id="1553"/>
            <p14:sldId id="1550"/>
            <p14:sldId id="1525"/>
            <p14:sldId id="1526"/>
            <p14:sldId id="1554"/>
            <p14:sldId id="1527"/>
            <p14:sldId id="1528"/>
            <p14:sldId id="1529"/>
            <p14:sldId id="1530"/>
            <p14:sldId id="1537"/>
            <p14:sldId id="1538"/>
            <p14:sldId id="1539"/>
            <p14:sldId id="1535"/>
            <p14:sldId id="1540"/>
            <p14:sldId id="1541"/>
            <p14:sldId id="1536"/>
            <p14:sldId id="1543"/>
            <p14:sldId id="1545"/>
            <p14:sldId id="1542"/>
          </p14:sldIdLst>
        </p14:section>
        <p14:section name="End" id="{8E3B03E3-F1C8-4784-981F-5E50B5D2DE8F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Aleven" initials="VA" lastIdx="16" clrIdx="0"/>
  <p:cmAuthor id="2" name="Vincent Aleven" initials="SoCS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E3F"/>
    <a:srgbClr val="04636E"/>
    <a:srgbClr val="BCD2E7"/>
    <a:srgbClr val="0C122A"/>
    <a:srgbClr val="864F2B"/>
    <a:srgbClr val="14110F"/>
    <a:srgbClr val="34A249"/>
    <a:srgbClr val="FEF5CE"/>
    <a:srgbClr val="2E3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5" autoAdjust="0"/>
    <p:restoredTop sz="80727" autoAdjust="0"/>
  </p:normalViewPr>
  <p:slideViewPr>
    <p:cSldViewPr snapToGrid="0">
      <p:cViewPr varScale="1">
        <p:scale>
          <a:sx n="59" d="100"/>
          <a:sy n="59" d="100"/>
        </p:scale>
        <p:origin x="78" y="6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42528735632184E-2"/>
          <c:y val="2.8483555680753617E-2"/>
          <c:w val="0.97471264367816091"/>
          <c:h val="0.9373361775023419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m/d/yyyy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A-4170-B79A-4B089472D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454704"/>
        <c:axId val="478455032"/>
      </c:areaChart>
      <c:dateAx>
        <c:axId val="4784547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78455032"/>
        <c:crosses val="autoZero"/>
        <c:auto val="1"/>
        <c:lblOffset val="100"/>
        <c:baseTimeUnit val="days"/>
      </c:dateAx>
      <c:valAx>
        <c:axId val="47845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45470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alpha val="60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m/d/yyyy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A-4B6C-BCC2-64873D4F2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454704"/>
        <c:axId val="478455032"/>
      </c:areaChart>
      <c:dateAx>
        <c:axId val="4784547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78455032"/>
        <c:crosses val="autoZero"/>
        <c:auto val="1"/>
        <c:lblOffset val="100"/>
        <c:baseTimeUnit val="days"/>
      </c:dateAx>
      <c:valAx>
        <c:axId val="47845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45470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F163F9-C889-4D68-BA7C-958783134C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2576F-8FF4-42FF-925F-A1331C8AF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7E48-60C0-4E5A-AE70-08D61B08AE1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1E5F2-9ECE-4E0D-871A-142DB551A9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0666A-5ABE-4FA1-BC6A-CE121C6E0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BDE5-DA8A-4378-B83B-51EA9327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E1A3C-3053-4E19-BDA5-5FB36811393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E7FF-258F-4893-9AEA-89A170167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Educational game = game designed to meet pre-defined</a:t>
            </a:r>
            <a:r>
              <a:rPr lang="en-US" baseline="0" dirty="0"/>
              <a:t> educational objectives</a:t>
            </a:r>
          </a:p>
          <a:p>
            <a:endParaRPr lang="en-US" baseline="0" dirty="0"/>
          </a:p>
          <a:p>
            <a:r>
              <a:rPr lang="en-US" sz="2000" dirty="0"/>
              <a:t>Educational game development project will be more successful if:</a:t>
            </a:r>
          </a:p>
          <a:p>
            <a:pPr lvl="1"/>
            <a:r>
              <a:rPr lang="en-US" sz="1800" dirty="0"/>
              <a:t>Educational objectives have been clearly specified early on</a:t>
            </a:r>
          </a:p>
          <a:p>
            <a:pPr lvl="1"/>
            <a:r>
              <a:rPr lang="en-US" sz="1800" dirty="0"/>
              <a:t>Designers have a notion of how the game’s mechanics, though the dynamics, realize the intended aesthetics</a:t>
            </a:r>
          </a:p>
          <a:p>
            <a:pPr lvl="1"/>
            <a:r>
              <a:rPr lang="en-US" sz="1800" dirty="0"/>
              <a:t>Game observes well-established instructional design principles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0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hard to use this</a:t>
            </a:r>
          </a:p>
          <a:p>
            <a:r>
              <a:rPr lang="en-US" dirty="0"/>
              <a:t>Maybe more hands=on stuff to better engage with this</a:t>
            </a:r>
          </a:p>
          <a:p>
            <a:r>
              <a:rPr lang="en-US" dirty="0"/>
              <a:t>Something you write about and I can comment on it</a:t>
            </a:r>
          </a:p>
          <a:p>
            <a:endParaRPr lang="en-US" dirty="0"/>
          </a:p>
          <a:p>
            <a:r>
              <a:rPr lang="en-US" dirty="0"/>
              <a:t>Maybe grouping the prototyping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Ephemeral</a:t>
            </a:r>
          </a:p>
          <a:p>
            <a:r>
              <a:rPr lang="en-US" dirty="0"/>
              <a:t>Unpredictable </a:t>
            </a:r>
          </a:p>
          <a:p>
            <a:r>
              <a:rPr lang="en-US" dirty="0"/>
              <a:t>Invisible</a:t>
            </a:r>
          </a:p>
          <a:p>
            <a:r>
              <a:rPr lang="en-US" dirty="0"/>
              <a:t>Are we screwed?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140BE-BFE7-4E5C-9FEE-F1112F4EB3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9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0E7FF-258F-4893-9AEA-89A1701674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368C-7392-4304-BF42-7F1D9B50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90C8-2C26-4365-B198-6458467E1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59B6-7B42-4F35-A13D-352B3D4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71E9-5F29-4FD1-A1DB-C8533DAD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11B4-310F-4BF1-9A30-C608ED11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8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F48C-91C5-4DF3-B326-3544AAA1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hir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F48C-91C5-4DF3-B326-3544AAA1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600" y="1825625"/>
            <a:ext cx="2743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ird Lef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73152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600" y="365125"/>
            <a:ext cx="27432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hir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F48C-91C5-4DF3-B326-3544AAA1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43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3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ird Righ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0823-F04F-47A2-93F0-DEA19CC0D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27432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019A-0B9C-4B13-ABC4-0A362744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365125"/>
            <a:ext cx="73152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84DF-F5B4-453E-82BB-29C84B88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8138-596B-4DFB-8A4E-6A5E9D1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E92-E920-419E-88AE-CC21E28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A2A2-49D4-486F-AAF2-7F344EEC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772C1-3E29-4F92-AC22-E7B30F13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E229C-7277-4481-A362-1F4A7BE06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5E213-945D-4603-ADCC-88F1ACDCB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A9399-1682-45EE-8A76-286737C34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7639B-1819-410A-8003-2534B3B6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3E9CF-DF5C-46B5-AEB0-959E4E37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6FDD3-3302-4E32-8BD3-96F1B7AD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4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BF235-8B43-4826-8CFB-4E1B7B08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67B37-12D0-46AF-A8CD-B83E91F4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735A4-2356-4032-ADBE-F1D425EF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8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EB90-146E-4100-B5A5-8B2211B3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B1F2-AA72-4FA4-AD86-DCD450C51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1A302-C111-4BE7-9CD8-47FBA0005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C9A8E-86C1-49F2-B9F5-200D0560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12CAE-5FF3-440F-8828-36AB695B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8D88E-7DAD-4918-A841-3D94E406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3917-28D5-4F0E-BFAB-D2607706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7AA04-524C-40D8-97FD-511359648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E5F11-6EF4-42FA-8DC7-C47736665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15C-D9C0-487F-B336-82339246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A1672-F267-4808-BB4C-5B78CCE8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99A0F-AC61-4678-BD93-83145D8E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25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EDC8-FA4D-421A-A5CC-B08A3B75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E1CB-11D2-47D8-8F95-E6ECD502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F3B1D-8023-4776-9EDB-728C85B7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531EC-AE97-4668-B6C9-802BF628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E1FA5-D972-461C-AD6C-A5F2DA49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368C-7392-4304-BF42-7F1D9B50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59B6-7B42-4F35-A13D-352B3D4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71E9-5F29-4FD1-A1DB-C8533DAD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11B4-310F-4BF1-9A30-C608ED11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8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AB074-0102-4E95-9A84-C82EE42BB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02AA6-0E25-4DFF-9860-C3961546E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47A5-A5D6-499C-A722-8438D60A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94E8D-E4C2-4154-B580-91A2A64D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EEAFE-9551-4D5B-AD1C-5990DA0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295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6742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023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1AED-85B2-4588-978A-6CF2A5B557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6079351"/>
            <a:ext cx="10515600" cy="273049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5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B617-A7B8-41E3-B835-BF95BF9D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94ACF-D995-4B61-A2FB-94D73CE6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2AEB0-A948-4552-8F67-4431FCC3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0CF4E-3EF3-43B3-916D-CEE810E2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5939161"/>
            <a:ext cx="10515600" cy="237802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16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5939161"/>
            <a:ext cx="10515600" cy="237802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8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B617-A7B8-41E3-B835-BF95BF9D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94ACF-D995-4B61-A2FB-94D73CE6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2AEB0-A948-4552-8F67-4431FCC3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0CF4E-3EF3-43B3-916D-CEE810E2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udent 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532"/>
            <a:ext cx="10515600" cy="518343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5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5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7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Input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658"/>
            <a:ext cx="5257800" cy="481830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5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5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F3CC88-D8F5-4F38-B9B9-0063DF4FC4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62074"/>
            <a:ext cx="5257800" cy="481488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accent5"/>
                </a:solidFill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accent5"/>
                </a:solidFill>
              </a:defRPr>
            </a:lvl2pPr>
            <a:lvl3pPr marL="1257300" indent="-342900">
              <a:buFont typeface="+mj-lt"/>
              <a:buAutoNum type="arabicPeriod"/>
              <a:defRPr sz="1800">
                <a:solidFill>
                  <a:schemeClr val="accent5"/>
                </a:solidFill>
              </a:defRPr>
            </a:lvl3pPr>
            <a:lvl4pPr marL="17145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4pPr>
            <a:lvl5pPr marL="2171700" indent="-342900"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0E4946-2ADE-4E84-955F-1754575070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93775"/>
            <a:ext cx="5257800" cy="36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89BC5ED-C640-47D8-A474-7E90C59FFF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996706"/>
            <a:ext cx="5257800" cy="36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24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Input Trans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D58D-BC80-4B7A-8AA4-ECC513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C1D16-3028-440F-AC7E-A62A2C9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532"/>
            <a:ext cx="5257800" cy="518343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F702-59F6-4552-BFED-7092915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5FEF-1897-41CA-B328-6E5310B6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B7A2-0E31-4F9E-B7E7-2B4E95F1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58B80-86AC-4EC6-BB3A-D55E10D6FD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F3CC88-D8F5-4F38-B9B9-0063DF4FC4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993531"/>
            <a:ext cx="5257800" cy="518343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34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2CA9-9D7E-4C35-B212-EFFC6C2D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D87B-0125-42AA-9FC6-3BB35CA66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3FC2F-09D8-40A8-B10B-2FDB259D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F52D0-FDF2-47A4-8113-4954951E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4442A-453E-435F-BD38-A0E2BCEC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0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36C19-F6BA-43D3-ACE3-ECFAAAF2D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B91B-0F0E-443C-ACE4-2139FD5DB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2F1EB-4941-47AB-B00A-FBB8530D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96267-9501-4B49-939F-F116B06698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F5604-9C2A-4958-91A6-2A1F2DE0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6066B-685D-429B-9EDD-6E5369DD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0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71" r:id="rId5"/>
    <p:sldLayoutId id="2147483661" r:id="rId6"/>
    <p:sldLayoutId id="2147483665" r:id="rId7"/>
    <p:sldLayoutId id="2147483666" r:id="rId8"/>
    <p:sldLayoutId id="2147483651" r:id="rId9"/>
    <p:sldLayoutId id="2147483652" r:id="rId10"/>
    <p:sldLayoutId id="2147483667" r:id="rId11"/>
    <p:sldLayoutId id="2147483669" r:id="rId12"/>
    <p:sldLayoutId id="2147483668" r:id="rId13"/>
    <p:sldLayoutId id="2147483670" r:id="rId14"/>
    <p:sldLayoutId id="2147483653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2" r:id="rId21"/>
    <p:sldLayoutId id="2147483663" r:id="rId22"/>
    <p:sldLayoutId id="2147483664" r:id="rId23"/>
    <p:sldLayoutId id="2147483672" r:id="rId24"/>
    <p:sldLayoutId id="2147483673" r:id="rId25"/>
    <p:sldLayoutId id="2147483674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egoe UI" panose="020B0502040204020203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play.acm.org/2022/student-game-design-competition/" TargetMode="External"/><Relationship Id="rId2" Type="http://schemas.openxmlformats.org/officeDocument/2006/relationships/hyperlink" Target="https://www.geeawards.com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harpstead@cmu.edu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dugames.design/showcase2022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B78E-2F00-42B7-80D1-D054633F5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pPr marL="1828800" indent="-1828800"/>
            <a:r>
              <a:rPr lang="en-US" dirty="0" smtClean="0"/>
              <a:t>27 </a:t>
            </a:r>
            <a:r>
              <a:rPr lang="en-US" dirty="0"/>
              <a:t>– </a:t>
            </a:r>
            <a:r>
              <a:rPr lang="en-US" dirty="0" smtClean="0"/>
              <a:t>Last Lecture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4AFE1-85AB-455F-8967-B7BC71A07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of Educational Games</a:t>
            </a:r>
          </a:p>
          <a:p>
            <a:r>
              <a:rPr lang="en-US" dirty="0"/>
              <a:t>05418/05818 Human-Computer Interaction Institute</a:t>
            </a:r>
          </a:p>
          <a:p>
            <a:endParaRPr lang="en-US" dirty="0"/>
          </a:p>
          <a:p>
            <a:r>
              <a:rPr lang="en-US" dirty="0"/>
              <a:t>Erik Harpstead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E8FC-357E-485A-9CE0-5BEFA999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2022-04-28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7E0A7-5D88-47B7-A6E1-67A5ADDB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7C771-909A-47C1-902C-F96D8F73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E96267-9501-4B49-939F-F116B06698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023ED4-74B1-4D2D-A95E-418BBE2D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Remaining Final Project Questions?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F06B09-DC29-41E6-AA2D-B247ED118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E64A4-3D41-482D-9613-D9A457FA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69C9-9CDC-4C67-976C-0ECBC023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9DBA-9C2A-4013-8939-D2BDE65A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41ED-1E49-4D32-B1B4-EB7218F4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your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877B-2FE7-4BF4-A0A9-960FA0351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Pick it up and take it </a:t>
            </a:r>
            <a:r>
              <a:rPr lang="en-US" dirty="0" smtClean="0"/>
              <a:t>home </a:t>
            </a:r>
          </a:p>
          <a:p>
            <a:pPr lvl="1"/>
            <a:r>
              <a:rPr lang="en-US" dirty="0" smtClean="0"/>
              <a:t>I can give back physical copies after a week</a:t>
            </a:r>
            <a:endParaRPr lang="en-US" dirty="0" smtClean="0"/>
          </a:p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Leave </a:t>
            </a:r>
            <a:r>
              <a:rPr lang="en-US" dirty="0"/>
              <a:t>them with me and walk away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/>
              <a:t>Submit them to a </a:t>
            </a:r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Gee </a:t>
            </a:r>
            <a:r>
              <a:rPr lang="en-US" dirty="0" smtClean="0"/>
              <a:t>Awards: Deadline </a:t>
            </a:r>
            <a:r>
              <a:rPr lang="en-US" b="1" dirty="0" smtClean="0">
                <a:solidFill>
                  <a:schemeClr val="accent4"/>
                </a:solidFill>
              </a:rPr>
              <a:t>June 1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://www.geeawards.com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CHI PLAY Student Game Design </a:t>
            </a:r>
            <a:r>
              <a:rPr lang="en-US" dirty="0" smtClean="0"/>
              <a:t>Competition: Deadline </a:t>
            </a:r>
            <a:r>
              <a:rPr lang="en-US" b="1" dirty="0" smtClean="0">
                <a:solidFill>
                  <a:schemeClr val="accent4"/>
                </a:solidFill>
              </a:rPr>
              <a:t>July 20</a:t>
            </a:r>
          </a:p>
          <a:p>
            <a:pPr lvl="2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://chiplay.acm.org/2022/student-game-design-competition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Other venues exist with fall and early spring deadlines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Carry </a:t>
            </a:r>
            <a:r>
              <a:rPr lang="en-US" dirty="0"/>
              <a:t>it </a:t>
            </a:r>
            <a:r>
              <a:rPr lang="en-US" dirty="0" smtClean="0"/>
              <a:t>forward</a:t>
            </a:r>
          </a:p>
          <a:p>
            <a:pPr lvl="1"/>
            <a:r>
              <a:rPr lang="en-US" dirty="0" smtClean="0"/>
              <a:t>Run an evaluation study with it</a:t>
            </a:r>
          </a:p>
          <a:p>
            <a:pPr lvl="1"/>
            <a:r>
              <a:rPr lang="en-US" dirty="0" smtClean="0"/>
              <a:t>Turn it into a product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477C2-62D9-4CFF-8F4A-1CD0B215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4D13-4EA0-4613-B64E-5005552D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96A53-3A70-449E-AF4A-A6E8F9E8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Semester Reflection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8709-0ECA-4F14-9EBD-2C74F2C9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have you </a:t>
            </a:r>
            <a:r>
              <a:rPr lang="en-US" dirty="0"/>
              <a:t>learned from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277C-6891-4261-9AE5-892D24840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is the class that has required the most robust brainstorming process for me</a:t>
            </a:r>
          </a:p>
          <a:p>
            <a:r>
              <a:rPr lang="en-US" dirty="0" smtClean="0"/>
              <a:t>Rapid prototyping skill</a:t>
            </a:r>
          </a:p>
          <a:p>
            <a:pPr lvl="1"/>
            <a:r>
              <a:rPr lang="en-US" dirty="0" smtClean="0"/>
              <a:t>Less talk more rock!</a:t>
            </a:r>
          </a:p>
          <a:p>
            <a:r>
              <a:rPr lang="en-US" dirty="0"/>
              <a:t>For me, I felt that I learned a strong framework to build and critique games that I didn’t have before.</a:t>
            </a:r>
          </a:p>
          <a:p>
            <a:r>
              <a:rPr lang="en-US" dirty="0"/>
              <a:t>That educational games and gamification are so much more different than I initially thought! What I initially thought were games are really just game-like experiences</a:t>
            </a:r>
          </a:p>
          <a:p>
            <a:r>
              <a:rPr lang="en-US" dirty="0" smtClean="0"/>
              <a:t>Learned more about how to integrate games with learning (avoiding chocolate covered broccoli situation)</a:t>
            </a:r>
          </a:p>
          <a:p>
            <a:r>
              <a:rPr lang="en-US" dirty="0" smtClean="0"/>
              <a:t>There </a:t>
            </a:r>
            <a:r>
              <a:rPr lang="en-US" dirty="0"/>
              <a:t>are a handful of universal game mechanisms/elements that we see repeatedly in most </a:t>
            </a:r>
            <a:r>
              <a:rPr lang="en-US" dirty="0" smtClean="0"/>
              <a:t>games</a:t>
            </a:r>
          </a:p>
          <a:p>
            <a:r>
              <a:rPr lang="en-US" dirty="0" smtClean="0"/>
              <a:t>I felt like I had so many ideas but when you actually start prototyping your game doesn’t make sense</a:t>
            </a:r>
          </a:p>
          <a:p>
            <a:r>
              <a:rPr lang="en-US" dirty="0" smtClean="0"/>
              <a:t>The capacity for taking a risk in prototyping games is higher</a:t>
            </a:r>
          </a:p>
          <a:p>
            <a:pPr lvl="1"/>
            <a:r>
              <a:rPr lang="en-US" dirty="0" smtClean="0"/>
              <a:t>Making up rules</a:t>
            </a:r>
          </a:p>
          <a:p>
            <a:r>
              <a:rPr lang="en-US" dirty="0" smtClean="0"/>
              <a:t>I started playing more games and started critiquing them more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FEEB9-D21E-4F45-935F-CCADEFBB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6D973-B521-442C-AF5A-8648874B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436F2-4DD0-4EEE-927C-3A93862A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0610-4B04-4486-916B-07700B25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most surprising thing from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C90E-E2C1-4EBD-9D59-456D29C7A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the games that were presented as </a:t>
            </a:r>
            <a:r>
              <a:rPr lang="en-US" dirty="0" err="1" smtClean="0"/>
              <a:t>crit</a:t>
            </a:r>
            <a:r>
              <a:rPr lang="en-US" dirty="0" smtClean="0"/>
              <a:t> games that aren’t necessarily educational</a:t>
            </a:r>
          </a:p>
          <a:p>
            <a:r>
              <a:rPr lang="en-US" dirty="0"/>
              <a:t>How challenging it is to integrate gameplay into core learning science principles. 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found it surprising how changes are made based on a series of playtests and how helpful playtests are in the overall process</a:t>
            </a:r>
          </a:p>
          <a:p>
            <a:r>
              <a:rPr lang="en-US" dirty="0" smtClean="0"/>
              <a:t>It’s a really complex process to make a game simple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5A721-8669-43D0-9EA5-8FA2836F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F00EE-B309-4AFE-A31C-55148AA6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C2F70-2661-460C-BEBD-BFCEBA41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476F-CC3A-425F-9FF2-D59C0365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change you would make to the course?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A4A6-1F87-49E1-8298-885067AA0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Would have appreciated a little more scaffolding in the final project</a:t>
            </a:r>
          </a:p>
          <a:p>
            <a:pPr lvl="1"/>
            <a:r>
              <a:rPr lang="en-US" dirty="0" smtClean="0"/>
              <a:t>Here’s some frameworks not cut loose</a:t>
            </a:r>
          </a:p>
          <a:p>
            <a:r>
              <a:rPr lang="en-US" dirty="0"/>
              <a:t>More time to work on final projects versus assignment 2. The process is very collaborative and I learnt more working in a group versus individually</a:t>
            </a:r>
          </a:p>
          <a:p>
            <a:r>
              <a:rPr lang="en-US" dirty="0" smtClean="0"/>
              <a:t>Working on the final project earlier</a:t>
            </a:r>
          </a:p>
          <a:p>
            <a:pPr lvl="1"/>
            <a:r>
              <a:rPr lang="en-US" dirty="0" smtClean="0"/>
              <a:t>Maybe make a single game over the whole semester</a:t>
            </a:r>
          </a:p>
          <a:p>
            <a:r>
              <a:rPr lang="en-US" dirty="0"/>
              <a:t>There were a lot of RWPs initially and it was exhausting but after that, it started became interesting.</a:t>
            </a:r>
          </a:p>
          <a:p>
            <a:r>
              <a:rPr lang="en-US" dirty="0" smtClean="0"/>
              <a:t>Looking forward to special topics a lot but the work sessions were also really important</a:t>
            </a:r>
          </a:p>
          <a:p>
            <a:r>
              <a:rPr lang="en-US" dirty="0"/>
              <a:t>could be interesting to have a day where we share games we reviewed in our critiques for </a:t>
            </a:r>
            <a:r>
              <a:rPr lang="en-US" dirty="0" smtClean="0"/>
              <a:t>inspiration</a:t>
            </a:r>
          </a:p>
          <a:p>
            <a:r>
              <a:rPr lang="en-US" dirty="0"/>
              <a:t>Contrary opinion, I think I like assignment 2 (over assignment 1) because we get to make our mistakes and learn how to build a small micro game early on + before creating a massive final game. It’s good exposure.</a:t>
            </a:r>
          </a:p>
          <a:p>
            <a:r>
              <a:rPr lang="en-US" dirty="0" smtClean="0"/>
              <a:t>Assignment 2 builds up interestingly but then drops as you start the final</a:t>
            </a:r>
          </a:p>
          <a:p>
            <a:pPr lvl="1"/>
            <a:r>
              <a:rPr lang="en-US" dirty="0" smtClean="0"/>
              <a:t>Maybe connect through to the final</a:t>
            </a:r>
          </a:p>
          <a:p>
            <a:r>
              <a:rPr lang="en-US" dirty="0" smtClean="0"/>
              <a:t>In the check-in presentations, how can we learn more from each other?</a:t>
            </a:r>
          </a:p>
          <a:p>
            <a:pPr lvl="1"/>
            <a:r>
              <a:rPr lang="en-US" dirty="0" smtClean="0"/>
              <a:t>I can be a good audience to give feedback but can’t learn much from it</a:t>
            </a:r>
          </a:p>
          <a:p>
            <a:pPr lvl="1"/>
            <a:r>
              <a:rPr lang="en-US" dirty="0" smtClean="0"/>
              <a:t>check-in 2 people didn’t get much how the game actually works</a:t>
            </a:r>
          </a:p>
          <a:p>
            <a:r>
              <a:rPr lang="en-US" dirty="0" smtClean="0"/>
              <a:t>The critiques felt like an individual battle</a:t>
            </a:r>
          </a:p>
          <a:p>
            <a:pPr lvl="1"/>
            <a:r>
              <a:rPr lang="en-US" dirty="0" smtClean="0"/>
              <a:t>Maybe bring people together to try collaborative games</a:t>
            </a:r>
          </a:p>
          <a:p>
            <a:r>
              <a:rPr lang="en-US" dirty="0" smtClean="0"/>
              <a:t>Assignment 1 was cool to get practice with (we dove really deep into it but never used it again)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7DFED-3B04-4B54-8092-5B2C325C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101B3-0CFB-45FC-81C8-0735E467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C106F-96AE-42F8-9DB7-284EB4D7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AD98-F868-4D07-808C-832D327C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I learned from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5B5C2-7D38-42C3-9D37-6673C0C16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Trying to admit up to 55 people is probably too many…</a:t>
            </a:r>
          </a:p>
          <a:p>
            <a:r>
              <a:rPr lang="en-US" dirty="0" smtClean="0"/>
              <a:t>Collaboration on individual assignments is a great idea but needs way more guidance</a:t>
            </a:r>
          </a:p>
          <a:p>
            <a:r>
              <a:rPr lang="en-US" dirty="0" smtClean="0"/>
              <a:t>Flexible hybrid attendance works pretty well</a:t>
            </a:r>
          </a:p>
          <a:p>
            <a:r>
              <a:rPr lang="en-US" dirty="0" smtClean="0"/>
              <a:t>I should probably just commit to the whole second half of the semester being studio 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FA9D8-5EC6-4EA8-A388-936BE180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2A6AE-D6FD-4A01-B57B-2E33D4D6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B4C6E-2DDB-4AA4-A3D9-79776C50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EDGE Framework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C34CD3-70C7-4F81-A228-679C549CEAB8}"/>
              </a:ext>
            </a:extLst>
          </p:cNvPr>
          <p:cNvSpPr/>
          <p:nvPr/>
        </p:nvSpPr>
        <p:spPr>
          <a:xfrm>
            <a:off x="4998720" y="1334863"/>
            <a:ext cx="2194560" cy="21945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Educational Objectives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183F46-5D36-4FF5-AD2A-72D9DB39CAEE}"/>
              </a:ext>
            </a:extLst>
          </p:cNvPr>
          <p:cNvSpPr/>
          <p:nvPr/>
        </p:nvSpPr>
        <p:spPr>
          <a:xfrm>
            <a:off x="7193280" y="4028861"/>
            <a:ext cx="2194560" cy="2194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Learning Science Principles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2C5986-433A-4530-9BD1-AD76AE778E1A}"/>
              </a:ext>
            </a:extLst>
          </p:cNvPr>
          <p:cNvSpPr/>
          <p:nvPr/>
        </p:nvSpPr>
        <p:spPr>
          <a:xfrm>
            <a:off x="2804160" y="4028861"/>
            <a:ext cx="2194560" cy="21945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Mechanics Dynamics Aesthetics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47FD21-A97A-4B86-9B30-583026F86F9C}"/>
              </a:ext>
            </a:extLst>
          </p:cNvPr>
          <p:cNvCxnSpPr>
            <a:cxnSpLocks/>
            <a:stCxn id="22" idx="6"/>
            <a:endCxn id="13" idx="2"/>
          </p:cNvCxnSpPr>
          <p:nvPr/>
        </p:nvCxnSpPr>
        <p:spPr>
          <a:xfrm>
            <a:off x="4998720" y="5126141"/>
            <a:ext cx="219456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606DAB-C73F-4B92-950E-C3FBF52DF56D}"/>
              </a:ext>
            </a:extLst>
          </p:cNvPr>
          <p:cNvCxnSpPr>
            <a:cxnSpLocks/>
            <a:stCxn id="3" idx="3"/>
            <a:endCxn id="22" idx="7"/>
          </p:cNvCxnSpPr>
          <p:nvPr/>
        </p:nvCxnSpPr>
        <p:spPr>
          <a:xfrm flipH="1">
            <a:off x="4677334" y="3208037"/>
            <a:ext cx="642772" cy="114221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6C05A9-728C-4ADD-8F54-8EB06F01A4B2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6871894" y="3208037"/>
            <a:ext cx="642772" cy="114221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6554-68C2-411E-B9FE-6526F56F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38CC-7DAE-4DF2-AD28-4A9A3606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1314B-4946-4119-BFC6-272C78E3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Game Elements (MDA)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Zubeck</a:t>
            </a:r>
            <a:r>
              <a:rPr lang="en-US" dirty="0"/>
              <a:t>,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4231"/>
            <a:ext cx="11887200" cy="42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Sets of Learning Science Principles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C2B73-6714-4EBF-B65C-5FFC3E82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2F9729-ADBC-4108-9748-E50D1C2DE2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8513" y="1250573"/>
          <a:ext cx="6302976" cy="5092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115">
                  <a:extLst>
                    <a:ext uri="{9D8B030D-6E8A-4147-A177-3AD203B41FA5}">
                      <a16:colId xmlns:a16="http://schemas.microsoft.com/office/drawing/2014/main" val="4040195719"/>
                    </a:ext>
                  </a:extLst>
                </a:gridCol>
                <a:gridCol w="478628">
                  <a:extLst>
                    <a:ext uri="{9D8B030D-6E8A-4147-A177-3AD203B41FA5}">
                      <a16:colId xmlns:a16="http://schemas.microsoft.com/office/drawing/2014/main" val="2169380078"/>
                    </a:ext>
                  </a:extLst>
                </a:gridCol>
                <a:gridCol w="1234470">
                  <a:extLst>
                    <a:ext uri="{9D8B030D-6E8A-4147-A177-3AD203B41FA5}">
                      <a16:colId xmlns:a16="http://schemas.microsoft.com/office/drawing/2014/main" val="3110197186"/>
                    </a:ext>
                  </a:extLst>
                </a:gridCol>
                <a:gridCol w="4154763">
                  <a:extLst>
                    <a:ext uri="{9D8B030D-6E8A-4147-A177-3AD203B41FA5}">
                      <a16:colId xmlns:a16="http://schemas.microsoft.com/office/drawing/2014/main" val="1048945578"/>
                    </a:ext>
                  </a:extLst>
                </a:gridCol>
              </a:tblGrid>
              <a:tr h="15148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Memory / Fluency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17" marR="102117" marT="51058" marB="51058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Spacing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Space practice across time &gt; mass practice all at once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25288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Scaffolding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Sequence instruction toward higher goals &gt; no sequencing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73698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Exam expectations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Students expect to be tested &gt; no testing expected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9094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Testing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Quiz for retrieval practice &gt; study same material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69627"/>
                  </a:ext>
                </a:extLst>
              </a:tr>
              <a:tr h="181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Segmenting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Present lesson in learner-paced segments &gt; as a continuous unit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350217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Feedback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Provide feedback during learning &gt; no feedback provided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1149"/>
                  </a:ext>
                </a:extLst>
              </a:tr>
              <a:tr h="15148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Induction / Refinement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17" marR="102117" marT="51058" marB="51058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Pretraining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Practice key prior skills before lesson &gt; jump 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58822"/>
                  </a:ext>
                </a:extLst>
              </a:tr>
              <a:tr h="159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Worked example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Worked examples + problem-solving practice &gt; practice alone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08330"/>
                  </a:ext>
                </a:extLst>
              </a:tr>
              <a:tr h="293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Concreteness fading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Concrete to abstract representations &gt; starting with abstract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28306"/>
                  </a:ext>
                </a:extLst>
              </a:tr>
              <a:tr h="159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Guided attention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Words include cues about organization &gt; no organization cues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98902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Linking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Integrate instructional components &gt; no integration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9243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Goldilocks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Instruct at intermediate difficulty level &gt; too hard or too easy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9165"/>
                  </a:ext>
                </a:extLst>
              </a:tr>
              <a:tr h="30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Activate preconceptions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Cue student's prior knowledge &gt; no prior knowledge cues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18595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Feedback timing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Immediate feedback on errors &gt; delayed feedback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99820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Interleaving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Intermix practice on different skills &gt; block practice all at once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54946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Application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Practice applying new knowledge &gt; no application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78294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Variability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Practice with varied instances &gt; similar instances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73128"/>
                  </a:ext>
                </a:extLst>
              </a:tr>
              <a:tr h="151486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Sense-making / Understanding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17" marR="102117" marT="51058" marB="51058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Comparison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Compare multiple instances &gt; only one instance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96282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Multimedia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Graphics + verbal descriptions &gt; verbal descriptions </a:t>
                      </a:r>
                      <a:r>
                        <a:rPr lang="fr-FR" sz="1000" u="none" strike="noStrike" dirty="0" err="1">
                          <a:effectLst/>
                        </a:rPr>
                        <a:t>alone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373877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Modality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Verbal descriptions presented in audio &gt; in written form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761991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Redundancy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Verbal descriptions in audio &gt; both audio &amp; written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10810"/>
                  </a:ext>
                </a:extLst>
              </a:tr>
              <a:tr h="159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Spatial contiguity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Present description next to image element described &gt; separated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26335"/>
                  </a:ext>
                </a:extLst>
              </a:tr>
              <a:tr h="159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Temporal contiguity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Present audio &amp; image element at the same time &gt; separated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58815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Coherence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Extraneous words, pictures, sounds excluded &gt; included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5542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Anchored learning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Real-world problems &gt; abstract problems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91182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Metacognition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Metacognition supported &gt; no support for metacognition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90330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Explanation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Prompt for self-explanation &gt; give explanation &gt; no prompt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557395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Questioning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Time for reflection &amp; questioning &gt; instruction alone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56635"/>
                  </a:ext>
                </a:extLst>
              </a:tr>
              <a:tr h="293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Cognitive dissonance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Present incorrect or alternate perspectives &gt; only correct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53537"/>
                  </a:ext>
                </a:extLst>
              </a:tr>
              <a:tr h="151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Interest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Instruction relevant to student interests &gt; not relevant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8" marR="1278" marT="12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01776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/>
          <p:cNvGraphicFramePr>
            <a:graphicFrameLocks/>
          </p:cNvGraphicFramePr>
          <p:nvPr>
            <p:extLst/>
          </p:nvPr>
        </p:nvGraphicFramePr>
        <p:xfrm>
          <a:off x="310510" y="1809059"/>
          <a:ext cx="4957493" cy="39751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45291312"/>
                    </a:ext>
                  </a:extLst>
                </a:gridCol>
                <a:gridCol w="900528">
                  <a:extLst>
                    <a:ext uri="{9D8B030D-6E8A-4147-A177-3AD203B41FA5}">
                      <a16:colId xmlns:a16="http://schemas.microsoft.com/office/drawing/2014/main" val="3579004854"/>
                    </a:ext>
                  </a:extLst>
                </a:gridCol>
                <a:gridCol w="3848685">
                  <a:extLst>
                    <a:ext uri="{9D8B030D-6E8A-4147-A177-3AD203B41FA5}">
                      <a16:colId xmlns:a16="http://schemas.microsoft.com/office/drawing/2014/main" val="1641118105"/>
                    </a:ext>
                  </a:extLst>
                </a:gridCol>
              </a:tblGrid>
              <a:tr h="360199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Extraneous</a:t>
                      </a:r>
                      <a:endParaRPr lang="en-US" sz="900" dirty="0"/>
                    </a:p>
                  </a:txBody>
                  <a:tcPr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Signaling</a:t>
                      </a:r>
                      <a:endParaRPr lang="en-US" sz="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learn </a:t>
                      </a:r>
                      <a:r>
                        <a:rPr lang="en-US" sz="900" b="1" dirty="0" smtClean="0">
                          <a:effectLst/>
                        </a:rPr>
                        <a:t>better</a:t>
                      </a:r>
                      <a:r>
                        <a:rPr lang="en-US" sz="900" dirty="0" smtClean="0">
                          <a:effectLst/>
                        </a:rPr>
                        <a:t> from a game when cues highlight the organization of the essential material area added</a:t>
                      </a:r>
                      <a:endParaRPr lang="en-US" sz="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65255"/>
                  </a:ext>
                </a:extLst>
              </a:tr>
              <a:tr h="36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Redundancy</a:t>
                      </a:r>
                      <a:endParaRPr lang="en-US" sz="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</a:t>
                      </a:r>
                      <a:r>
                        <a:rPr lang="en-US" sz="900" b="1" dirty="0" smtClean="0">
                          <a:effectLst/>
                        </a:rPr>
                        <a:t>do not </a:t>
                      </a:r>
                      <a:r>
                        <a:rPr lang="en-US" sz="900" dirty="0" smtClean="0">
                          <a:effectLst/>
                        </a:rPr>
                        <a:t>learn better in games where words are printed and spoken rather than formal style</a:t>
                      </a:r>
                      <a:endParaRPr lang="en-US" sz="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92310"/>
                  </a:ext>
                </a:extLst>
              </a:tr>
              <a:tr h="36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Immersion</a:t>
                      </a:r>
                      <a:endParaRPr lang="en-US" sz="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</a:t>
                      </a:r>
                      <a:r>
                        <a:rPr lang="en-US" sz="900" b="1" dirty="0" smtClean="0">
                          <a:effectLst/>
                        </a:rPr>
                        <a:t>do not</a:t>
                      </a:r>
                      <a:r>
                        <a:rPr lang="en-US" sz="900" dirty="0" smtClean="0">
                          <a:effectLst/>
                        </a:rPr>
                        <a:t> learn better when a game is rendered in realistic 3-D virtual reality rather than in 2-D</a:t>
                      </a:r>
                      <a:endParaRPr lang="en-US" sz="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10734"/>
                  </a:ext>
                </a:extLst>
              </a:tr>
              <a:tr h="317569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Essential</a:t>
                      </a:r>
                      <a:endParaRPr lang="en-US" sz="900" dirty="0"/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Pretraining</a:t>
                      </a:r>
                      <a:endParaRPr lang="en-US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learn </a:t>
                      </a:r>
                      <a:r>
                        <a:rPr lang="en-US" sz="900" b="1" dirty="0" smtClean="0">
                          <a:effectLst/>
                        </a:rPr>
                        <a:t>better</a:t>
                      </a:r>
                      <a:r>
                        <a:rPr lang="en-US" sz="900" dirty="0" smtClean="0">
                          <a:effectLst/>
                        </a:rPr>
                        <a:t> in a game when they receive </a:t>
                      </a:r>
                      <a:r>
                        <a:rPr lang="en-US" sz="900" dirty="0" err="1" smtClean="0">
                          <a:effectLst/>
                        </a:rPr>
                        <a:t>pretraining</a:t>
                      </a:r>
                      <a:r>
                        <a:rPr lang="en-US" sz="900" dirty="0" smtClean="0">
                          <a:effectLst/>
                        </a:rPr>
                        <a:t> in the key concepts</a:t>
                      </a:r>
                      <a:endParaRPr lang="en-US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59963"/>
                  </a:ext>
                </a:extLst>
              </a:tr>
              <a:tr h="3175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Modality</a:t>
                      </a:r>
                      <a:endParaRPr lang="en-US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learn </a:t>
                      </a:r>
                      <a:r>
                        <a:rPr lang="en-US" sz="900" b="1" dirty="0" smtClean="0">
                          <a:effectLst/>
                        </a:rPr>
                        <a:t>better</a:t>
                      </a:r>
                      <a:r>
                        <a:rPr lang="en-US" sz="900" dirty="0" smtClean="0">
                          <a:effectLst/>
                        </a:rPr>
                        <a:t> in games where words are spoken rather than printed</a:t>
                      </a:r>
                      <a:endParaRPr lang="en-US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05823"/>
                  </a:ext>
                </a:extLst>
              </a:tr>
              <a:tr h="360199">
                <a:tc rowSpan="6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Generative</a:t>
                      </a:r>
                      <a:endParaRPr lang="en-US" sz="900" dirty="0"/>
                    </a:p>
                  </a:txBody>
                  <a:tcPr vert="vert27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Self-explanation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learn </a:t>
                      </a:r>
                      <a:r>
                        <a:rPr lang="en-US" sz="900" b="1" dirty="0" smtClean="0">
                          <a:effectLst/>
                        </a:rPr>
                        <a:t>better</a:t>
                      </a:r>
                      <a:r>
                        <a:rPr lang="en-US" sz="900" dirty="0" smtClean="0">
                          <a:effectLst/>
                        </a:rPr>
                        <a:t> in a game when they are asked to select an explanation for their moves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68971"/>
                  </a:ext>
                </a:extLst>
              </a:tr>
              <a:tr h="36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Explanatory Feedback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learn </a:t>
                      </a:r>
                      <a:r>
                        <a:rPr lang="en-US" sz="900" b="1" dirty="0" smtClean="0">
                          <a:effectLst/>
                        </a:rPr>
                        <a:t>better</a:t>
                      </a:r>
                      <a:r>
                        <a:rPr lang="en-US" sz="900" dirty="0" smtClean="0">
                          <a:effectLst/>
                        </a:rPr>
                        <a:t> in games when they receive explanatory feedback after key moves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80614"/>
                  </a:ext>
                </a:extLst>
              </a:tr>
              <a:tr h="3175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Prompting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learn </a:t>
                      </a:r>
                      <a:r>
                        <a:rPr lang="en-US" sz="900" b="1" dirty="0" smtClean="0">
                          <a:effectLst/>
                        </a:rPr>
                        <a:t>deeply</a:t>
                      </a:r>
                      <a:r>
                        <a:rPr lang="en-US" sz="900" dirty="0" smtClean="0">
                          <a:effectLst/>
                        </a:rPr>
                        <a:t> in games when they are asked to reflect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33099"/>
                  </a:ext>
                </a:extLst>
              </a:tr>
              <a:tr h="360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Personalization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learn </a:t>
                      </a:r>
                      <a:r>
                        <a:rPr lang="en-US" sz="900" b="1" dirty="0" smtClean="0">
                          <a:effectLst/>
                        </a:rPr>
                        <a:t>better</a:t>
                      </a:r>
                      <a:r>
                        <a:rPr lang="en-US" sz="900" dirty="0" smtClean="0">
                          <a:effectLst/>
                        </a:rPr>
                        <a:t> in games when words are in conversational style rather than formal style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20849"/>
                  </a:ext>
                </a:extLst>
              </a:tr>
              <a:tr h="3175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Image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</a:t>
                      </a:r>
                      <a:r>
                        <a:rPr lang="en-US" sz="900" b="1" dirty="0" smtClean="0">
                          <a:effectLst/>
                        </a:rPr>
                        <a:t>do not</a:t>
                      </a:r>
                      <a:r>
                        <a:rPr lang="en-US" sz="900" dirty="0" smtClean="0">
                          <a:effectLst/>
                        </a:rPr>
                        <a:t> learn much better in games when an agent’s image is on the screen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40466"/>
                  </a:ext>
                </a:extLst>
              </a:tr>
              <a:tr h="3175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Narrative theme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People </a:t>
                      </a:r>
                      <a:r>
                        <a:rPr lang="en-US" sz="900" b="1" dirty="0" smtClean="0">
                          <a:effectLst/>
                        </a:rPr>
                        <a:t>do not </a:t>
                      </a:r>
                      <a:r>
                        <a:rPr lang="en-US" sz="900" dirty="0" smtClean="0">
                          <a:effectLst/>
                        </a:rPr>
                        <a:t>learn better in games with strong narrative themes</a:t>
                      </a:r>
                      <a:endParaRPr lang="en-US" sz="9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972119"/>
                  </a:ext>
                </a:extLst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over some Final Project Showcase logistics</a:t>
            </a:r>
          </a:p>
          <a:p>
            <a:r>
              <a:rPr lang="en-US" dirty="0" smtClean="0"/>
              <a:t>Reflect </a:t>
            </a:r>
            <a:r>
              <a:rPr lang="en-US" dirty="0" smtClean="0"/>
              <a:t>a bit on the semester</a:t>
            </a:r>
          </a:p>
          <a:p>
            <a:r>
              <a:rPr lang="en-US" dirty="0" smtClean="0"/>
              <a:t>Give yo</a:t>
            </a:r>
            <a:r>
              <a:rPr lang="en-US" dirty="0" smtClean="0"/>
              <a:t>u the rest of the time to talk to your teams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BC725-EFF7-476C-A331-6EDFEDA9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47C6-B85C-4B86-9A55-7012C3EF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2A38D-28D4-44BE-AE02-FA0FC24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7B60B-BC50-43FA-998F-A3F66606D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92" y="1241870"/>
            <a:ext cx="10554615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2214564" y="3429000"/>
            <a:ext cx="7762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968500" y="4548188"/>
            <a:ext cx="4567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Futura" pitchFamily="-102" charset="0"/>
              </a:rPr>
              <a:t>Loose = Gameplay and learning</a:t>
            </a:r>
            <a:br>
              <a:rPr lang="en-US" altLang="en-US" sz="2400">
                <a:latin typeface="Futura" pitchFamily="-102" charset="0"/>
              </a:rPr>
            </a:br>
            <a:r>
              <a:rPr lang="en-US" altLang="en-US" sz="2400">
                <a:latin typeface="Futura" pitchFamily="-102" charset="0"/>
              </a:rPr>
              <a:t>are separate choices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807076" y="1757363"/>
            <a:ext cx="4467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Futura" pitchFamily="-102" charset="0"/>
              </a:rPr>
              <a:t>Tight = Gameplay and learning</a:t>
            </a:r>
            <a:br>
              <a:rPr lang="en-US" altLang="en-US" sz="2400">
                <a:latin typeface="Futura" pitchFamily="-102" charset="0"/>
              </a:rPr>
            </a:br>
            <a:r>
              <a:rPr lang="en-US" altLang="en-US" sz="2400">
                <a:latin typeface="Futura" pitchFamily="-102" charset="0"/>
              </a:rPr>
              <a:t>are one and the same</a:t>
            </a:r>
          </a:p>
        </p:txBody>
      </p:sp>
      <p:cxnSp>
        <p:nvCxnSpPr>
          <p:cNvPr id="87046" name="AutoShape 6"/>
          <p:cNvCxnSpPr>
            <a:cxnSpLocks noChangeShapeType="1"/>
          </p:cNvCxnSpPr>
          <p:nvPr/>
        </p:nvCxnSpPr>
        <p:spPr bwMode="auto">
          <a:xfrm>
            <a:off x="7848601" y="2579688"/>
            <a:ext cx="1992313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7" name="AutoShape 7"/>
          <p:cNvCxnSpPr>
            <a:cxnSpLocks noChangeShapeType="1"/>
            <a:stCxn id="87044" idx="0"/>
          </p:cNvCxnSpPr>
          <p:nvPr/>
        </p:nvCxnSpPr>
        <p:spPr bwMode="auto">
          <a:xfrm rot="16200000" flipV="1">
            <a:off x="2840038" y="3136901"/>
            <a:ext cx="868363" cy="1954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latin typeface="Futura" pitchFamily="-102" charset="0"/>
              </a:rPr>
              <a:t>Learning / Gameplay</a:t>
            </a:r>
            <a:br>
              <a:rPr lang="en-US" altLang="en-US" sz="3600">
                <a:latin typeface="Futura" pitchFamily="-102" charset="0"/>
              </a:rPr>
            </a:br>
            <a:r>
              <a:rPr lang="en-US" altLang="en-US" sz="3600">
                <a:latin typeface="Futura" pitchFamily="-102" charset="0"/>
              </a:rPr>
              <a:t>Integration Continuum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D5BD3E-B788-4F3A-92A4-F5473725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Based Brainstorming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65A07-2B7F-46B4-9B9D-D7144781A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7"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Lie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Harvest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Wriggle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Combine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Hop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Introduce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Reflect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Escape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Lick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Betray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Flood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Punch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Swim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Freeze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Text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Scribble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Hang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Reminisce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Shield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Swipe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Buy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Climb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Lock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Filter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Float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Write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Punish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Twist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Roll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Destroy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Move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Travel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Kick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Pick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Decorate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Enter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Bid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Dream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Invent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Swat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Thank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Glow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Draw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Throw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Haunt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Read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Slide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Offer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Irritate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Squeeze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Flounce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Balance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Pop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Absorb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Promise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Wither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Give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Frighten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Radiate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Sink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Spin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Applaud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Grab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Shiver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Carry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Drop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Pull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Smell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Scold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Discover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Leave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Tap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Thrive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Observe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Pinch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Rush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Hum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Giggle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Steal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Crawl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Record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Polish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Trigger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Talk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Shout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Interrupt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Scratch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Wipe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Guard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Drip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Tempt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Dare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Hurry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Hunt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Push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Waltz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Skip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Admire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Stick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Swing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Beg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March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Drive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Fade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Confess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Suffer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Puncture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Obey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Pierce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Collect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Marry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Soothe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Deliver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Mourn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Dive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Smash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Drag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Catch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Judge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Trade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44C9-99F2-4EA4-84A1-90F9F9CA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1DD06-9D9A-4E5F-8010-74D050BC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0F936-779D-4F12-A323-5066E35F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22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5492CA-4734-4E6A-B1CD-49439C42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Spectrum of 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753C-B00E-46E8-9E5E-6801B235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5AB3-F4E5-4CF3-884A-CCD5BF64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04FE2-DA14-4059-8CAB-3E7C03FD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29" name="Spectrum">
            <a:extLst>
              <a:ext uri="{FF2B5EF4-FFF2-40B4-BE49-F238E27FC236}">
                <a16:creationId xmlns:a16="http://schemas.microsoft.com/office/drawing/2014/main" id="{7CF201D1-7600-42F7-AE5A-4FAF067F6F2B}"/>
              </a:ext>
            </a:extLst>
          </p:cNvPr>
          <p:cNvGrpSpPr/>
          <p:nvPr/>
        </p:nvGrpSpPr>
        <p:grpSpPr>
          <a:xfrm>
            <a:off x="0" y="4949782"/>
            <a:ext cx="12192000" cy="1133675"/>
            <a:chOff x="0" y="3318699"/>
            <a:chExt cx="12192000" cy="11336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59C7B9-B49C-471C-B60C-B30155E674BC}"/>
                </a:ext>
              </a:extLst>
            </p:cNvPr>
            <p:cNvSpPr txBox="1"/>
            <p:nvPr/>
          </p:nvSpPr>
          <p:spPr>
            <a:xfrm>
              <a:off x="0" y="3621377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Self </a:t>
              </a:r>
            </a:p>
            <a:p>
              <a:pPr algn="ctr"/>
              <a:r>
                <a:rPr lang="en-US" sz="1600" dirty="0"/>
                <a:t>Reflection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90445E-3554-4CB2-8C50-68241990494A}"/>
                </a:ext>
              </a:extLst>
            </p:cNvPr>
            <p:cNvSpPr txBox="1"/>
            <p:nvPr/>
          </p:nvSpPr>
          <p:spPr>
            <a:xfrm>
              <a:off x="1352550" y="3621377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Theoretical Justification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7C47F1-FD48-4030-948D-AC017D5B9411}"/>
                </a:ext>
              </a:extLst>
            </p:cNvPr>
            <p:cNvSpPr txBox="1"/>
            <p:nvPr/>
          </p:nvSpPr>
          <p:spPr>
            <a:xfrm>
              <a:off x="2705100" y="3621377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Expert Evaluation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2F0C1F-4A75-4734-B4B5-7507230A3696}"/>
                </a:ext>
              </a:extLst>
            </p:cNvPr>
            <p:cNvSpPr txBox="1"/>
            <p:nvPr/>
          </p:nvSpPr>
          <p:spPr>
            <a:xfrm>
              <a:off x="4057650" y="3729099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Anecdata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062554-8EC7-4F82-B103-2AF07CEA2633}"/>
                </a:ext>
              </a:extLst>
            </p:cNvPr>
            <p:cNvSpPr txBox="1"/>
            <p:nvPr/>
          </p:nvSpPr>
          <p:spPr>
            <a:xfrm>
              <a:off x="5410200" y="3621377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Descriptive Data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EC499F-2410-4066-A63E-41291512E313}"/>
                </a:ext>
              </a:extLst>
            </p:cNvPr>
            <p:cNvSpPr txBox="1"/>
            <p:nvPr/>
          </p:nvSpPr>
          <p:spPr>
            <a:xfrm>
              <a:off x="6762750" y="3621377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Correlational 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93D861-B2C2-4D4D-8240-7347FE4A3C2E}"/>
                </a:ext>
              </a:extLst>
            </p:cNvPr>
            <p:cNvSpPr txBox="1"/>
            <p:nvPr/>
          </p:nvSpPr>
          <p:spPr>
            <a:xfrm>
              <a:off x="8115300" y="3621377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Pre-Experimental Studies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4A0AB2-39B8-466B-8698-9758763BC8EA}"/>
                </a:ext>
              </a:extLst>
            </p:cNvPr>
            <p:cNvSpPr txBox="1"/>
            <p:nvPr/>
          </p:nvSpPr>
          <p:spPr>
            <a:xfrm>
              <a:off x="9467850" y="3621377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Quasi-Experimental Studies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520F9B-206D-468C-B206-911BC3823B4F}"/>
                </a:ext>
              </a:extLst>
            </p:cNvPr>
            <p:cNvSpPr txBox="1"/>
            <p:nvPr/>
          </p:nvSpPr>
          <p:spPr>
            <a:xfrm>
              <a:off x="10820400" y="3621377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True </a:t>
              </a:r>
            </a:p>
            <a:p>
              <a:pPr algn="ctr"/>
              <a:r>
                <a:rPr lang="en-US" sz="1600" dirty="0"/>
                <a:t>Experiments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28F4FF-9E6E-42A9-9BB6-1FB9FBD32E82}"/>
                </a:ext>
              </a:extLst>
            </p:cNvPr>
            <p:cNvCxnSpPr/>
            <p:nvPr/>
          </p:nvCxnSpPr>
          <p:spPr>
            <a:xfrm>
              <a:off x="684551" y="3432999"/>
              <a:ext cx="1082289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FB15EF3-237E-49CE-A304-02F6BE4A9CEC}"/>
                </a:ext>
              </a:extLst>
            </p:cNvPr>
            <p:cNvSpPr/>
            <p:nvPr/>
          </p:nvSpPr>
          <p:spPr>
            <a:xfrm>
              <a:off x="57150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D82970-444C-4291-A8EA-7E1BD8E63C69}"/>
                </a:ext>
              </a:extLst>
            </p:cNvPr>
            <p:cNvSpPr/>
            <p:nvPr/>
          </p:nvSpPr>
          <p:spPr>
            <a:xfrm>
              <a:off x="192405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C4A5EA3-6D2B-47C8-8F28-0B498A5EF052}"/>
                </a:ext>
              </a:extLst>
            </p:cNvPr>
            <p:cNvSpPr/>
            <p:nvPr/>
          </p:nvSpPr>
          <p:spPr>
            <a:xfrm>
              <a:off x="327660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DB7127-028E-49B5-958B-40F5C4A72FDD}"/>
                </a:ext>
              </a:extLst>
            </p:cNvPr>
            <p:cNvSpPr/>
            <p:nvPr/>
          </p:nvSpPr>
          <p:spPr>
            <a:xfrm>
              <a:off x="462915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A28E118-2202-4FE6-A364-0F76045CB03A}"/>
                </a:ext>
              </a:extLst>
            </p:cNvPr>
            <p:cNvSpPr/>
            <p:nvPr/>
          </p:nvSpPr>
          <p:spPr>
            <a:xfrm>
              <a:off x="598170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79A18A-DCB3-45C3-9ED1-EA36E8BE559A}"/>
                </a:ext>
              </a:extLst>
            </p:cNvPr>
            <p:cNvSpPr/>
            <p:nvPr/>
          </p:nvSpPr>
          <p:spPr>
            <a:xfrm>
              <a:off x="733425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8A4D4F-F557-4731-9706-20E9D4B79705}"/>
                </a:ext>
              </a:extLst>
            </p:cNvPr>
            <p:cNvSpPr/>
            <p:nvPr/>
          </p:nvSpPr>
          <p:spPr>
            <a:xfrm>
              <a:off x="868680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9E56E5-6953-4AD3-8D2D-723F9F1F7960}"/>
                </a:ext>
              </a:extLst>
            </p:cNvPr>
            <p:cNvSpPr/>
            <p:nvPr/>
          </p:nvSpPr>
          <p:spPr>
            <a:xfrm>
              <a:off x="1003935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9D0CF04-F759-4901-BC3A-76364518C34D}"/>
                </a:ext>
              </a:extLst>
            </p:cNvPr>
            <p:cNvSpPr/>
            <p:nvPr/>
          </p:nvSpPr>
          <p:spPr>
            <a:xfrm>
              <a:off x="11391900" y="331869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igor">
            <a:extLst>
              <a:ext uri="{FF2B5EF4-FFF2-40B4-BE49-F238E27FC236}">
                <a16:creationId xmlns:a16="http://schemas.microsoft.com/office/drawing/2014/main" id="{00C201F9-AA19-4C85-9195-16B216679B86}"/>
              </a:ext>
            </a:extLst>
          </p:cNvPr>
          <p:cNvSpPr/>
          <p:nvPr/>
        </p:nvSpPr>
        <p:spPr>
          <a:xfrm>
            <a:off x="719720" y="1655511"/>
            <a:ext cx="10707349" cy="3107713"/>
          </a:xfrm>
          <a:prstGeom prst="triangle">
            <a:avLst>
              <a:gd name="adj" fmla="val 10000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idelity">
            <a:extLst>
              <a:ext uri="{FF2B5EF4-FFF2-40B4-BE49-F238E27FC236}">
                <a16:creationId xmlns:a16="http://schemas.microsoft.com/office/drawing/2014/main" id="{ABA77CD5-4232-4A60-A834-C45DF6896829}"/>
              </a:ext>
            </a:extLst>
          </p:cNvPr>
          <p:cNvSpPr/>
          <p:nvPr/>
        </p:nvSpPr>
        <p:spPr>
          <a:xfrm>
            <a:off x="697342" y="1655511"/>
            <a:ext cx="10707349" cy="3107713"/>
          </a:xfrm>
          <a:prstGeom prst="triangle">
            <a:avLst>
              <a:gd name="adj" fmla="val 0"/>
            </a:avLst>
          </a:prstGeom>
          <a:solidFill>
            <a:schemeClr val="accent5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ost">
            <a:extLst>
              <a:ext uri="{FF2B5EF4-FFF2-40B4-BE49-F238E27FC236}">
                <a16:creationId xmlns:a16="http://schemas.microsoft.com/office/drawing/2014/main" id="{6D597808-B0F4-494B-B31D-38EB6865091E}"/>
              </a:ext>
            </a:extLst>
          </p:cNvPr>
          <p:cNvGraphicFramePr/>
          <p:nvPr>
            <p:extLst/>
          </p:nvPr>
        </p:nvGraphicFramePr>
        <p:xfrm>
          <a:off x="482382" y="455209"/>
          <a:ext cx="11049000" cy="445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Market Value">
            <a:extLst>
              <a:ext uri="{FF2B5EF4-FFF2-40B4-BE49-F238E27FC236}">
                <a16:creationId xmlns:a16="http://schemas.microsoft.com/office/drawing/2014/main" id="{01AB0F69-7399-4D02-9CF0-38329DF0CA42}"/>
              </a:ext>
            </a:extLst>
          </p:cNvPr>
          <p:cNvGraphicFramePr/>
          <p:nvPr>
            <p:extLst/>
          </p:nvPr>
        </p:nvGraphicFramePr>
        <p:xfrm>
          <a:off x="517712" y="455209"/>
          <a:ext cx="11049000" cy="445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20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CD9E-FC34-4297-8A95-AD8C3E47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356350"/>
          </a:xfrm>
        </p:spPr>
        <p:txBody>
          <a:bodyPr>
            <a:noAutofit/>
          </a:bodyPr>
          <a:lstStyle/>
          <a:p>
            <a:r>
              <a:rPr lang="en-US" sz="15000" b="1" dirty="0">
                <a:latin typeface="Impact" panose="020B0806030902050204" pitchFamily="34" charset="0"/>
              </a:rPr>
              <a:t>PEOPLE DO NOT LEARN FROM GAMES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82511-8AE1-46BE-B96C-DA64862D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5AF31-8DD9-4035-AF8B-C1FD5C4D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77152-33CB-4F5A-BD33-39E679B7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7208E36-B8A9-4521-8DD6-42078F85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Educational Game Design is a Third-order Design Problem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FC8AA-F1B1-4B77-9815-8D3C9C55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18620-FDDD-4D05-9156-9FAB5D92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115CB-8786-4D8A-8DBF-F34BC04B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1AED-85B2-4588-978A-6CF2A5B557E6}" type="slidenum">
              <a:rPr lang="en-US" smtClean="0"/>
              <a:t>25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D3F808-2168-4D47-9DC8-A23D52880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5A2758-3A7D-4FF0-86D8-22F42C1D3A5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438400" y="3341123"/>
            <a:ext cx="70338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160539-16F0-4F8E-8D54-B5CAB1760D2A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5791200" y="3341123"/>
            <a:ext cx="6096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EBBD25-A93D-4CDE-B91B-6FC1CF1625BB}"/>
              </a:ext>
            </a:extLst>
          </p:cNvPr>
          <p:cNvCxnSpPr>
            <a:stCxn id="12" idx="6"/>
          </p:cNvCxnSpPr>
          <p:nvPr/>
        </p:nvCxnSpPr>
        <p:spPr>
          <a:xfrm>
            <a:off x="8229600" y="3341123"/>
            <a:ext cx="731520" cy="116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BCAA7C5-2A7D-4959-BEFB-1F0B7C436E54}"/>
              </a:ext>
            </a:extLst>
          </p:cNvPr>
          <p:cNvSpPr/>
          <p:nvPr/>
        </p:nvSpPr>
        <p:spPr>
          <a:xfrm>
            <a:off x="609600" y="2426723"/>
            <a:ext cx="18288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</a:t>
            </a: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A4B0C7CA-5520-4DA2-9006-04C08E238D8A}"/>
              </a:ext>
            </a:extLst>
          </p:cNvPr>
          <p:cNvSpPr/>
          <p:nvPr/>
        </p:nvSpPr>
        <p:spPr>
          <a:xfrm>
            <a:off x="6400800" y="2426723"/>
            <a:ext cx="1828800" cy="1828800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Player Experience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BDF6FB7-C9DC-4B73-AE95-70B9C7E7EFFE}"/>
              </a:ext>
            </a:extLst>
          </p:cNvPr>
          <p:cNvSpPr/>
          <p:nvPr/>
        </p:nvSpPr>
        <p:spPr>
          <a:xfrm>
            <a:off x="8909538" y="2426723"/>
            <a:ext cx="2743200" cy="18288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</a:t>
            </a:r>
          </a:p>
          <a:p>
            <a:pPr algn="ctr"/>
            <a:r>
              <a:rPr lang="en-US" dirty="0"/>
              <a:t>Change</a:t>
            </a:r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FDBC5309-67F6-4E58-B176-91E24F148F71}"/>
              </a:ext>
            </a:extLst>
          </p:cNvPr>
          <p:cNvSpPr/>
          <p:nvPr/>
        </p:nvSpPr>
        <p:spPr>
          <a:xfrm>
            <a:off x="3048000" y="2426723"/>
            <a:ext cx="2743200" cy="182880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19695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B196-26F7-4DD7-9A25-F76A351D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7ADC-F178-4451-BB2D-A902D015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semester has </a:t>
            </a:r>
            <a:r>
              <a:rPr lang="en-US" dirty="0" smtClean="0"/>
              <a:t>been challenging </a:t>
            </a:r>
            <a:r>
              <a:rPr lang="en-US" dirty="0" smtClean="0"/>
              <a:t>but you have all handled it incredibly well</a:t>
            </a:r>
            <a:endParaRPr lang="en-US" dirty="0"/>
          </a:p>
          <a:p>
            <a:r>
              <a:rPr lang="en-US" dirty="0"/>
              <a:t>If you continue into the Educational Game space you have my email: </a:t>
            </a:r>
            <a:r>
              <a:rPr lang="en-US" dirty="0">
                <a:hlinkClick r:id="rId2"/>
              </a:rPr>
              <a:t>harpstead@cmu.edu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If you’re still around next spring and interested in </a:t>
            </a:r>
            <a:r>
              <a:rPr lang="en-US" dirty="0" err="1" smtClean="0"/>
              <a:t>TAing</a:t>
            </a:r>
            <a:r>
              <a:rPr lang="en-US" dirty="0" smtClean="0"/>
              <a:t> please reach out</a:t>
            </a:r>
            <a:endParaRPr lang="en-US" dirty="0"/>
          </a:p>
          <a:p>
            <a:r>
              <a:rPr lang="en-US" dirty="0"/>
              <a:t>Good Luck to </a:t>
            </a:r>
            <a:r>
              <a:rPr lang="en-US" dirty="0" smtClean="0"/>
              <a:t>those graduating </a:t>
            </a:r>
            <a:endParaRPr lang="en-US" dirty="0"/>
          </a:p>
          <a:p>
            <a:r>
              <a:rPr lang="en-US" dirty="0" smtClean="0"/>
              <a:t>To those coming back hopefully I’ll see you on campus some day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28D2-126C-43A0-815F-787C5BD5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94AFD-5A43-4707-AD80-B229479F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0970-9D19-4137-B60E-15BBEE63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F89D9-86D6-41D6-ADC5-5718D6A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4A041-DAD2-413F-A678-6C8814A4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F21B0-8419-41D7-90CE-CC95BE22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E96267-9501-4B49-939F-F116B066987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A9AF6E-A98F-428A-9D1F-029C2DEDD7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163513"/>
            <a:ext cx="10207625" cy="6530975"/>
          </a:xfrm>
        </p:spPr>
      </p:pic>
    </p:spTree>
    <p:extLst>
      <p:ext uri="{BB962C8B-B14F-4D97-AF65-F5344CB8AC3E}">
        <p14:creationId xmlns:p14="http://schemas.microsoft.com/office/powerpoint/2010/main" val="10650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EFB753-DD1D-47D1-9289-94AC1EF2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</a:t>
            </a:r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87E415-7362-413C-BAF5-586B84A8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Project Showcase</a:t>
            </a:r>
          </a:p>
          <a:p>
            <a:pPr lvl="1"/>
            <a:r>
              <a:rPr lang="en-US" dirty="0" smtClean="0"/>
              <a:t>May </a:t>
            </a:r>
            <a:r>
              <a:rPr lang="en-US" dirty="0" smtClean="0"/>
              <a:t>5 </a:t>
            </a:r>
            <a:r>
              <a:rPr lang="en-US" dirty="0" smtClean="0"/>
              <a:t>@ 17:30-20:30 US ET</a:t>
            </a:r>
          </a:p>
          <a:p>
            <a:pPr lvl="1"/>
            <a:r>
              <a:rPr lang="en-US" dirty="0" smtClean="0"/>
              <a:t>Event will be in the </a:t>
            </a:r>
            <a:r>
              <a:rPr lang="en-US" dirty="0" err="1" smtClean="0"/>
              <a:t>Kiesler</a:t>
            </a:r>
            <a:r>
              <a:rPr lang="en-US" dirty="0" smtClean="0"/>
              <a:t>-Kraut Commons (the HCII Lobby)</a:t>
            </a:r>
            <a:endParaRPr lang="en-US" dirty="0" smtClean="0"/>
          </a:p>
          <a:p>
            <a:r>
              <a:rPr lang="en-US" dirty="0" smtClean="0"/>
              <a:t>Final </a:t>
            </a:r>
            <a:r>
              <a:rPr lang="en-US" dirty="0"/>
              <a:t>Project </a:t>
            </a:r>
            <a:r>
              <a:rPr lang="en-US" dirty="0" smtClean="0"/>
              <a:t>Reports + Individual Reflections</a:t>
            </a:r>
            <a:endParaRPr lang="en-US" dirty="0"/>
          </a:p>
          <a:p>
            <a:pPr lvl="1"/>
            <a:r>
              <a:rPr lang="en-US" dirty="0"/>
              <a:t>Turn in to Canvas by </a:t>
            </a:r>
            <a:r>
              <a:rPr lang="en-US" b="1" dirty="0"/>
              <a:t>May </a:t>
            </a:r>
            <a:r>
              <a:rPr lang="en-US" b="1" dirty="0" smtClean="0"/>
              <a:t>6</a:t>
            </a:r>
            <a:r>
              <a:rPr lang="en-US" dirty="0" smtClean="0"/>
              <a:t> </a:t>
            </a:r>
            <a:r>
              <a:rPr lang="en-US" dirty="0" smtClean="0"/>
              <a:t>@ </a:t>
            </a:r>
            <a:r>
              <a:rPr lang="en-US" dirty="0" smtClean="0"/>
              <a:t>23:59</a:t>
            </a:r>
          </a:p>
          <a:p>
            <a:r>
              <a:rPr lang="en-US" dirty="0" smtClean="0"/>
              <a:t>Please update your team’s info at:</a:t>
            </a:r>
          </a:p>
          <a:p>
            <a:pPr lvl="1"/>
            <a:r>
              <a:rPr lang="en-US" dirty="0" smtClean="0">
                <a:hlinkClick r:id="rId2"/>
              </a:rPr>
              <a:t>http://edugames.design/showcase</a:t>
            </a:r>
            <a:r>
              <a:rPr lang="en-US" dirty="0" smtClean="0">
                <a:hlinkClick r:id="rId2"/>
              </a:rPr>
              <a:t>2022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9860B-1A24-4333-BE6E-D324D730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4580D-0548-4B66-86E1-26FA1049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14A55-C170-46EE-BB4C-66816CAE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Showcase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0" y="1317626"/>
            <a:ext cx="5994400" cy="44958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Each team will get a table space in the </a:t>
            </a:r>
            <a:r>
              <a:rPr lang="en-US" dirty="0" err="1" smtClean="0"/>
              <a:t>Kiesler</a:t>
            </a:r>
            <a:r>
              <a:rPr lang="en-US" dirty="0" smtClean="0"/>
              <a:t>-Kraut Commons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Will be open to the public and advertised to the HCII and ETC (you can also invite people)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I will go around for 15 min pitches from each team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You’re free to staff your table however you want or go around and play each others’ games</a:t>
            </a:r>
          </a:p>
          <a:p>
            <a:pPr>
              <a:spcBef>
                <a:spcPts val="2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0577-86A4-48E5-B9A1-89D0E641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Should Include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05F7-AC31-4A39-A6AF-566E98EF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High-level Intro</a:t>
            </a:r>
          </a:p>
          <a:p>
            <a:pPr lvl="1"/>
            <a:r>
              <a:rPr lang="en-US" dirty="0" smtClean="0"/>
              <a:t>Ex: “We </a:t>
            </a:r>
            <a:r>
              <a:rPr lang="en-US" dirty="0"/>
              <a:t>are team [TEAM NAME] and we are making a [PLATFORM] game to teach [DOMAIN] to [AUDIENCE</a:t>
            </a:r>
            <a:r>
              <a:rPr lang="en-US" dirty="0" smtClean="0"/>
              <a:t>].”</a:t>
            </a:r>
          </a:p>
          <a:p>
            <a:pPr lvl="1"/>
            <a:r>
              <a:rPr lang="en-US" dirty="0" smtClean="0"/>
              <a:t>Think about it like the beginning of a shark tank pitch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6161-9634-454D-A554-953DF7F8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930E-AA1E-4463-9693-1514880C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0EDB-628F-4DDF-85A0-6A7A42F9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0577-86A4-48E5-B9A1-89D0E641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Should Include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05F7-AC31-4A39-A6AF-566E98EF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At </a:t>
            </a:r>
            <a:r>
              <a:rPr lang="en-US" dirty="0"/>
              <a:t>least one specific learning objective of the game </a:t>
            </a:r>
            <a:r>
              <a:rPr lang="en-US" dirty="0" smtClean="0"/>
              <a:t>and justification / sourcing</a:t>
            </a:r>
          </a:p>
          <a:p>
            <a:pPr lvl="1"/>
            <a:r>
              <a:rPr lang="en-US" dirty="0" smtClean="0"/>
              <a:t>Where did your learning goals come from?</a:t>
            </a:r>
          </a:p>
          <a:p>
            <a:pPr lvl="1"/>
            <a:r>
              <a:rPr lang="en-US" dirty="0" smtClean="0"/>
              <a:t>Why are they the important ones for the domain?</a:t>
            </a:r>
          </a:p>
          <a:p>
            <a:pPr lvl="1"/>
            <a:r>
              <a:rPr lang="en-US" dirty="0" smtClean="0"/>
              <a:t>Don’t have to tell the whole story of your research give a summary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6161-9634-454D-A554-953DF7F8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930E-AA1E-4463-9693-1514880C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0EDB-628F-4DDF-85A0-6A7A42F9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0577-86A4-48E5-B9A1-89D0E641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Should Include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05F7-AC31-4A39-A6AF-566E98EF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 </a:t>
            </a:r>
            <a:r>
              <a:rPr lang="en-US" dirty="0"/>
              <a:t>description of the game AND </a:t>
            </a:r>
            <a:r>
              <a:rPr lang="en-US" dirty="0" smtClean="0"/>
              <a:t>a gameplay demo</a:t>
            </a:r>
            <a:endParaRPr lang="en-US" dirty="0" smtClean="0"/>
          </a:p>
          <a:p>
            <a:pPr lvl="1"/>
            <a:r>
              <a:rPr lang="en-US" dirty="0" smtClean="0"/>
              <a:t>Description should be a quick verbal description of your game’s core features</a:t>
            </a:r>
          </a:p>
          <a:p>
            <a:pPr lvl="2"/>
            <a:r>
              <a:rPr lang="en-US" dirty="0" smtClean="0"/>
              <a:t>What’s the player’s goal?</a:t>
            </a:r>
          </a:p>
          <a:p>
            <a:pPr lvl="2"/>
            <a:r>
              <a:rPr lang="en-US" dirty="0" smtClean="0"/>
              <a:t>What’s the story / gameplay arch?</a:t>
            </a:r>
          </a:p>
          <a:p>
            <a:pPr lvl="1"/>
            <a:r>
              <a:rPr lang="en-US" dirty="0" smtClean="0"/>
              <a:t>The gameplay demo should be done with the actual playable prototype</a:t>
            </a:r>
          </a:p>
          <a:p>
            <a:pPr lvl="2"/>
            <a:r>
              <a:rPr lang="en-US" dirty="0" smtClean="0"/>
              <a:t>For digital games this might be a scene or two</a:t>
            </a:r>
          </a:p>
          <a:p>
            <a:pPr lvl="2"/>
            <a:r>
              <a:rPr lang="en-US" dirty="0" smtClean="0"/>
              <a:t>For tabletop games it might be round or two of a game in progress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6161-9634-454D-A554-953DF7F8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930E-AA1E-4463-9693-1514880C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0EDB-628F-4DDF-85A0-6A7A42F9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0577-86A4-48E5-B9A1-89D0E641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Should Include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05F7-AC31-4A39-A6AF-566E98EF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Why </a:t>
            </a:r>
            <a:r>
              <a:rPr lang="en-US" dirty="0"/>
              <a:t>I should believe this game is likely to be </a:t>
            </a:r>
            <a:r>
              <a:rPr lang="en-US" dirty="0" smtClean="0"/>
              <a:t>educational</a:t>
            </a:r>
          </a:p>
          <a:p>
            <a:pPr lvl="1"/>
            <a:r>
              <a:rPr lang="en-US" dirty="0" smtClean="0"/>
              <a:t>What is the strongest argument you can make for your game’s efficacy?</a:t>
            </a:r>
          </a:p>
          <a:p>
            <a:pPr lvl="1"/>
            <a:r>
              <a:rPr lang="en-US" dirty="0" smtClean="0"/>
              <a:t>Do you have evidence from playtests?</a:t>
            </a:r>
          </a:p>
          <a:p>
            <a:pPr lvl="1"/>
            <a:r>
              <a:rPr lang="en-US" dirty="0" smtClean="0"/>
              <a:t>Did you use learning principles?</a:t>
            </a:r>
          </a:p>
          <a:p>
            <a:pPr lvl="1"/>
            <a:r>
              <a:rPr lang="en-US" dirty="0" smtClean="0"/>
              <a:t>Were you inspired by existing materials?</a:t>
            </a:r>
          </a:p>
          <a:p>
            <a:pPr lvl="1"/>
            <a:r>
              <a:rPr lang="en-US" dirty="0" smtClean="0"/>
              <a:t>If you were to do a more formal </a:t>
            </a:r>
            <a:r>
              <a:rPr lang="en-US" dirty="0" err="1" smtClean="0"/>
              <a:t>eval</a:t>
            </a:r>
            <a:r>
              <a:rPr lang="en-US" dirty="0" smtClean="0"/>
              <a:t> what would that look like?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6161-9634-454D-A554-953DF7F8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930E-AA1E-4463-9693-1514880C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0EDB-628F-4DDF-85A0-6A7A42F9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DF56-2DC6-46F5-BCE4-8C1622BC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2EAEE-CC4C-4103-BA44-4AC51B33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200"/>
              </a:spcBef>
            </a:pPr>
            <a:r>
              <a:rPr lang="en-US" dirty="0"/>
              <a:t>Treat </a:t>
            </a:r>
            <a:r>
              <a:rPr lang="en-US" dirty="0" smtClean="0"/>
              <a:t>it </a:t>
            </a:r>
            <a:r>
              <a:rPr lang="en-US" dirty="0"/>
              <a:t>more like a conversation on a show floor rather than a formal </a:t>
            </a:r>
            <a:r>
              <a:rPr lang="en-US" dirty="0" smtClean="0"/>
              <a:t>presentation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 will </a:t>
            </a:r>
            <a:r>
              <a:rPr lang="en-US" b="1" dirty="0" smtClean="0"/>
              <a:t>not</a:t>
            </a:r>
            <a:r>
              <a:rPr lang="en-US" dirty="0" smtClean="0"/>
              <a:t> look at slides!</a:t>
            </a:r>
            <a:endParaRPr lang="en-US" dirty="0" smtClean="0"/>
          </a:p>
          <a:p>
            <a:pPr>
              <a:spcBef>
                <a:spcPts val="2200"/>
              </a:spcBef>
            </a:pPr>
            <a:r>
              <a:rPr lang="en-US" dirty="0" smtClean="0"/>
              <a:t>This pitch is more about putting your game in its best light than showing your work</a:t>
            </a:r>
            <a:endParaRPr lang="en-US" dirty="0"/>
          </a:p>
          <a:p>
            <a:pPr>
              <a:spcBef>
                <a:spcPts val="2200"/>
              </a:spcBef>
            </a:pPr>
            <a:r>
              <a:rPr lang="en-US" dirty="0" smtClean="0"/>
              <a:t>Assume </a:t>
            </a:r>
            <a:r>
              <a:rPr lang="en-US" dirty="0"/>
              <a:t>I have never heard of </a:t>
            </a:r>
            <a:r>
              <a:rPr lang="en-US" dirty="0" smtClean="0"/>
              <a:t>you and that I don’t have an context of your development game’s history</a:t>
            </a:r>
            <a:endParaRPr lang="en-US" dirty="0"/>
          </a:p>
          <a:p>
            <a:pPr>
              <a:spcBef>
                <a:spcPts val="2200"/>
              </a:spcBef>
            </a:pPr>
            <a:r>
              <a:rPr lang="en-US" dirty="0"/>
              <a:t>Practice your game </a:t>
            </a:r>
            <a:r>
              <a:rPr lang="en-US" dirty="0" smtClean="0"/>
              <a:t>demo</a:t>
            </a:r>
          </a:p>
          <a:p>
            <a:pPr>
              <a:spcBef>
                <a:spcPts val="2200"/>
              </a:spcBef>
            </a:pPr>
            <a:r>
              <a:rPr lang="en-US" dirty="0" smtClean="0"/>
              <a:t>You only get 15 min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FFA29-ECB7-4F90-9301-D3FDB188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2022-04-28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8C0B-F617-4651-A27C-17620B3D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05-418/818 | Spring 2022 | Design of Educational Games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6114B-08F7-4A5C-9DD0-9AF457C6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96267-9501-4B49-939F-F116B06698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Brewer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78B4"/>
      </a:accent1>
      <a:accent2>
        <a:srgbClr val="33A02C"/>
      </a:accent2>
      <a:accent3>
        <a:srgbClr val="E31A1C"/>
      </a:accent3>
      <a:accent4>
        <a:srgbClr val="FF7F00"/>
      </a:accent4>
      <a:accent5>
        <a:srgbClr val="6A3D99"/>
      </a:accent5>
      <a:accent6>
        <a:srgbClr val="FFFF33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59326</TotalTime>
  <Words>2249</Words>
  <Application>Microsoft Office PowerPoint</Application>
  <PresentationFormat>Widescreen</PresentationFormat>
  <Paragraphs>485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Futura</vt:lpstr>
      <vt:lpstr>Impact</vt:lpstr>
      <vt:lpstr>Segoe UI</vt:lpstr>
      <vt:lpstr>Office Theme</vt:lpstr>
      <vt:lpstr>27 – Last Lecture</vt:lpstr>
      <vt:lpstr>Plan for Today</vt:lpstr>
      <vt:lpstr>Final Project Reminders</vt:lpstr>
      <vt:lpstr>Showcase Format</vt:lpstr>
      <vt:lpstr>Pitch Should Include</vt:lpstr>
      <vt:lpstr>Pitch Should Include</vt:lpstr>
      <vt:lpstr>Pitch Should Include</vt:lpstr>
      <vt:lpstr>Pitch Should Include</vt:lpstr>
      <vt:lpstr>General Tips</vt:lpstr>
      <vt:lpstr>Any Remaining Final Project Questions?</vt:lpstr>
      <vt:lpstr>What to do with your games</vt:lpstr>
      <vt:lpstr>End of Semester Reflection</vt:lpstr>
      <vt:lpstr>What have you learned from this class?</vt:lpstr>
      <vt:lpstr>What was the most surprising thing from this course?</vt:lpstr>
      <vt:lpstr>What is a change you would make to the course? </vt:lpstr>
      <vt:lpstr>What have I learned from this class?</vt:lpstr>
      <vt:lpstr>The EDGE Framework</vt:lpstr>
      <vt:lpstr>Game Elements (MDA)</vt:lpstr>
      <vt:lpstr>Sets of Learning Science Principles</vt:lpstr>
      <vt:lpstr>PowerPoint Presentation</vt:lpstr>
      <vt:lpstr>Learning / Gameplay Integration Continuum</vt:lpstr>
      <vt:lpstr>Verb Based Brainstorming</vt:lpstr>
      <vt:lpstr>The Spectrum of Evaluation</vt:lpstr>
      <vt:lpstr>PEOPLE DO NOT LEARN FROM GAMES</vt:lpstr>
      <vt:lpstr>Educational Game Design is a Third-order Design Problem</vt:lpstr>
      <vt:lpstr>Keep in Touch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Educational Games</dc:title>
  <dc:creator>Erik Harpstead</dc:creator>
  <cp:lastModifiedBy>Erik Harpstead</cp:lastModifiedBy>
  <cp:revision>786</cp:revision>
  <dcterms:created xsi:type="dcterms:W3CDTF">2018-01-16T20:15:15Z</dcterms:created>
  <dcterms:modified xsi:type="dcterms:W3CDTF">2022-04-30T15:46:20Z</dcterms:modified>
</cp:coreProperties>
</file>