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1"/>
  </p:sldMasterIdLst>
  <p:notesMasterIdLst>
    <p:notesMasterId r:id="rId100"/>
  </p:notesMasterIdLst>
  <p:handoutMasterIdLst>
    <p:handoutMasterId r:id="rId101"/>
  </p:handoutMasterIdLst>
  <p:sldIdLst>
    <p:sldId id="256" r:id="rId2"/>
    <p:sldId id="258" r:id="rId3"/>
    <p:sldId id="1270" r:id="rId4"/>
    <p:sldId id="1370" r:id="rId5"/>
    <p:sldId id="1262" r:id="rId6"/>
    <p:sldId id="271" r:id="rId7"/>
    <p:sldId id="1267" r:id="rId8"/>
    <p:sldId id="1371" r:id="rId9"/>
    <p:sldId id="1283" r:id="rId10"/>
    <p:sldId id="1279" r:id="rId11"/>
    <p:sldId id="1281" r:id="rId12"/>
    <p:sldId id="272" r:id="rId13"/>
    <p:sldId id="1284" r:id="rId14"/>
    <p:sldId id="1331" r:id="rId15"/>
    <p:sldId id="1332" r:id="rId16"/>
    <p:sldId id="1298" r:id="rId17"/>
    <p:sldId id="1297" r:id="rId18"/>
    <p:sldId id="1295" r:id="rId19"/>
    <p:sldId id="1290" r:id="rId20"/>
    <p:sldId id="1352" r:id="rId21"/>
    <p:sldId id="1322" r:id="rId22"/>
    <p:sldId id="1289" r:id="rId23"/>
    <p:sldId id="1292" r:id="rId24"/>
    <p:sldId id="1300" r:id="rId25"/>
    <p:sldId id="392" r:id="rId26"/>
    <p:sldId id="1264" r:id="rId27"/>
    <p:sldId id="1359" r:id="rId28"/>
    <p:sldId id="1365" r:id="rId29"/>
    <p:sldId id="319" r:id="rId30"/>
    <p:sldId id="1302" r:id="rId31"/>
    <p:sldId id="325" r:id="rId32"/>
    <p:sldId id="1330" r:id="rId33"/>
    <p:sldId id="1301" r:id="rId34"/>
    <p:sldId id="1325" r:id="rId35"/>
    <p:sldId id="328" r:id="rId36"/>
    <p:sldId id="1319" r:id="rId37"/>
    <p:sldId id="1354" r:id="rId38"/>
    <p:sldId id="1310" r:id="rId39"/>
    <p:sldId id="1372" r:id="rId40"/>
    <p:sldId id="1373" r:id="rId41"/>
    <p:sldId id="1374" r:id="rId42"/>
    <p:sldId id="1375" r:id="rId43"/>
    <p:sldId id="1376" r:id="rId44"/>
    <p:sldId id="1377" r:id="rId45"/>
    <p:sldId id="1378" r:id="rId46"/>
    <p:sldId id="1379" r:id="rId47"/>
    <p:sldId id="1380" r:id="rId48"/>
    <p:sldId id="1381" r:id="rId49"/>
    <p:sldId id="1385" r:id="rId50"/>
    <p:sldId id="1386" r:id="rId51"/>
    <p:sldId id="1387" r:id="rId52"/>
    <p:sldId id="1388" r:id="rId53"/>
    <p:sldId id="1389" r:id="rId54"/>
    <p:sldId id="1390" r:id="rId55"/>
    <p:sldId id="1391" r:id="rId56"/>
    <p:sldId id="1392" r:id="rId57"/>
    <p:sldId id="1393" r:id="rId58"/>
    <p:sldId id="1397" r:id="rId59"/>
    <p:sldId id="1398" r:id="rId60"/>
    <p:sldId id="1399" r:id="rId61"/>
    <p:sldId id="382" r:id="rId62"/>
    <p:sldId id="384" r:id="rId63"/>
    <p:sldId id="1304" r:id="rId64"/>
    <p:sldId id="342" r:id="rId65"/>
    <p:sldId id="1343" r:id="rId66"/>
    <p:sldId id="1344" r:id="rId67"/>
    <p:sldId id="1345" r:id="rId68"/>
    <p:sldId id="1347" r:id="rId69"/>
    <p:sldId id="1306" r:id="rId70"/>
    <p:sldId id="1340" r:id="rId71"/>
    <p:sldId id="349" r:id="rId72"/>
    <p:sldId id="352" r:id="rId73"/>
    <p:sldId id="353" r:id="rId74"/>
    <p:sldId id="1369" r:id="rId75"/>
    <p:sldId id="1307" r:id="rId76"/>
    <p:sldId id="1360" r:id="rId77"/>
    <p:sldId id="359" r:id="rId78"/>
    <p:sldId id="1361" r:id="rId79"/>
    <p:sldId id="1368" r:id="rId80"/>
    <p:sldId id="1309" r:id="rId81"/>
    <p:sldId id="1362" r:id="rId82"/>
    <p:sldId id="1363" r:id="rId83"/>
    <p:sldId id="367" r:id="rId84"/>
    <p:sldId id="369" r:id="rId85"/>
    <p:sldId id="375" r:id="rId86"/>
    <p:sldId id="374" r:id="rId87"/>
    <p:sldId id="376" r:id="rId88"/>
    <p:sldId id="1341" r:id="rId89"/>
    <p:sldId id="1311" r:id="rId90"/>
    <p:sldId id="1349" r:id="rId91"/>
    <p:sldId id="1313" r:id="rId92"/>
    <p:sldId id="1314" r:id="rId93"/>
    <p:sldId id="1316" r:id="rId94"/>
    <p:sldId id="1317" r:id="rId95"/>
    <p:sldId id="1400" r:id="rId96"/>
    <p:sldId id="1318" r:id="rId97"/>
    <p:sldId id="1293" r:id="rId98"/>
    <p:sldId id="379"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id="{D6C52A72-EA28-489D-8C2B-CA94E6775BA1}">
          <p14:sldIdLst>
            <p14:sldId id="256"/>
          </p14:sldIdLst>
        </p14:section>
        <p14:section name="Who are we?" id="{4DCDBB46-4F1B-4918-B937-CDD88A28626A}">
          <p14:sldIdLst>
            <p14:sldId id="258"/>
            <p14:sldId id="1270"/>
            <p14:sldId id="1370"/>
          </p14:sldIdLst>
        </p14:section>
        <p14:section name="What is this course about?" id="{AD9B5540-B099-4508-ADA5-0260DBA7FCDD}">
          <p14:sldIdLst>
            <p14:sldId id="1262"/>
            <p14:sldId id="271"/>
            <p14:sldId id="1267"/>
            <p14:sldId id="1371"/>
            <p14:sldId id="1283"/>
            <p14:sldId id="1279"/>
            <p14:sldId id="1281"/>
            <p14:sldId id="272"/>
            <p14:sldId id="1284"/>
            <p14:sldId id="1331"/>
            <p14:sldId id="1332"/>
            <p14:sldId id="1298"/>
            <p14:sldId id="1297"/>
            <p14:sldId id="1295"/>
            <p14:sldId id="1290"/>
            <p14:sldId id="1352"/>
            <p14:sldId id="1322"/>
            <p14:sldId id="1289"/>
            <p14:sldId id="1292"/>
            <p14:sldId id="1300"/>
          </p14:sldIdLst>
        </p14:section>
        <p14:section name="What is an Educational Game?" id="{196D9D7A-7BB4-4767-BD8D-1F6D430B71DC}">
          <p14:sldIdLst>
            <p14:sldId id="392"/>
            <p14:sldId id="1264"/>
            <p14:sldId id="1359"/>
            <p14:sldId id="1365"/>
            <p14:sldId id="319"/>
            <p14:sldId id="1302"/>
            <p14:sldId id="325"/>
            <p14:sldId id="1330"/>
            <p14:sldId id="1301"/>
            <p14:sldId id="1325"/>
            <p14:sldId id="328"/>
            <p14:sldId id="1319"/>
            <p14:sldId id="1354"/>
          </p14:sldIdLst>
        </p14:section>
        <p14:section name="Check Time" id="{A7EC9E82-731F-44D7-B396-9B184B46119F}">
          <p14:sldIdLst>
            <p14:sldId id="1310"/>
          </p14:sldIdLst>
        </p14:section>
        <p14:section name="EDGE Framework Short" id="{E150C89C-63AD-4AD4-B13D-5E6301B3AB6D}">
          <p14:sldIdLst>
            <p14:sldId id="1372"/>
            <p14:sldId id="1373"/>
            <p14:sldId id="1374"/>
            <p14:sldId id="1375"/>
            <p14:sldId id="1376"/>
            <p14:sldId id="1377"/>
            <p14:sldId id="1378"/>
            <p14:sldId id="1379"/>
            <p14:sldId id="1380"/>
            <p14:sldId id="1381"/>
            <p14:sldId id="1385"/>
            <p14:sldId id="1386"/>
            <p14:sldId id="1387"/>
            <p14:sldId id="1388"/>
            <p14:sldId id="1389"/>
            <p14:sldId id="1390"/>
            <p14:sldId id="1391"/>
            <p14:sldId id="1392"/>
            <p14:sldId id="1393"/>
            <p14:sldId id="1397"/>
            <p14:sldId id="1398"/>
            <p14:sldId id="1399"/>
          </p14:sldIdLst>
        </p14:section>
        <p14:section name="The EDGE Framework Long" id="{96C80D31-31A9-4778-A482-581C9C2E14C1}">
          <p14:sldIdLst>
            <p14:sldId id="382"/>
            <p14:sldId id="384"/>
            <p14:sldId id="1304"/>
            <p14:sldId id="342"/>
            <p14:sldId id="1343"/>
            <p14:sldId id="1344"/>
            <p14:sldId id="1345"/>
            <p14:sldId id="1347"/>
            <p14:sldId id="1306"/>
            <p14:sldId id="1340"/>
            <p14:sldId id="349"/>
            <p14:sldId id="352"/>
            <p14:sldId id="353"/>
            <p14:sldId id="1369"/>
            <p14:sldId id="1307"/>
            <p14:sldId id="1360"/>
            <p14:sldId id="359"/>
            <p14:sldId id="1361"/>
            <p14:sldId id="1368"/>
            <p14:sldId id="1309"/>
            <p14:sldId id="1362"/>
            <p14:sldId id="1363"/>
            <p14:sldId id="367"/>
            <p14:sldId id="369"/>
            <p14:sldId id="375"/>
            <p14:sldId id="374"/>
            <p14:sldId id="376"/>
            <p14:sldId id="1341"/>
          </p14:sldIdLst>
        </p14:section>
        <p14:section name="Critique Assignment" id="{75962838-994D-41C5-B356-3E3C44E0EC33}">
          <p14:sldIdLst>
            <p14:sldId id="1311"/>
            <p14:sldId id="1349"/>
            <p14:sldId id="1313"/>
            <p14:sldId id="1314"/>
            <p14:sldId id="1316"/>
            <p14:sldId id="1317"/>
            <p14:sldId id="1400"/>
            <p14:sldId id="1318"/>
          </p14:sldIdLst>
        </p14:section>
        <p14:section name="End" id="{48469823-5C6F-4F71-B0BE-1D13F7C2720B}">
          <p14:sldIdLst>
            <p14:sldId id="1293"/>
            <p14:sldId id="379"/>
          </p14:sldIdLst>
        </p14:section>
        <p14:section name="Default Section" id="{D3CF1C8F-9904-4630-83E9-C4B555F5847D}">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ncent Aleven" initials="VA" lastIdx="16" clrIdx="0"/>
  <p:cmAuthor id="2" name="Vincent Aleven" initials="SoCS" lastIdx="8"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E77FD"/>
    <a:srgbClr val="779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6" autoAdjust="0"/>
    <p:restoredTop sz="85697" autoAdjust="0"/>
  </p:normalViewPr>
  <p:slideViewPr>
    <p:cSldViewPr snapToGrid="0">
      <p:cViewPr varScale="1">
        <p:scale>
          <a:sx n="57" d="100"/>
          <a:sy n="57" d="100"/>
        </p:scale>
        <p:origin x="78" y="822"/>
      </p:cViewPr>
      <p:guideLst>
        <p:guide orient="horz" pos="2160"/>
        <p:guide pos="3840"/>
      </p:guideLst>
    </p:cSldViewPr>
  </p:slideViewPr>
  <p:outlineViewPr>
    <p:cViewPr>
      <p:scale>
        <a:sx n="33" d="100"/>
        <a:sy n="33" d="100"/>
      </p:scale>
      <p:origin x="0" y="-9894"/>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3" d="100"/>
          <a:sy n="63" d="100"/>
        </p:scale>
        <p:origin x="2280" y="7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CF163F9-C889-4D68-BA7C-958783134C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A52576F-8FF4-42FF-925F-A1331C8AF42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507E48-60C0-4E5A-AE70-08D61B08AE1A}" type="datetimeFigureOut">
              <a:rPr lang="en-US" smtClean="0"/>
              <a:t>1/11/2023</a:t>
            </a:fld>
            <a:endParaRPr lang="en-US"/>
          </a:p>
        </p:txBody>
      </p:sp>
      <p:sp>
        <p:nvSpPr>
          <p:cNvPr id="4" name="Footer Placeholder 3">
            <a:extLst>
              <a:ext uri="{FF2B5EF4-FFF2-40B4-BE49-F238E27FC236}">
                <a16:creationId xmlns:a16="http://schemas.microsoft.com/office/drawing/2014/main" id="{B671E5F2-9ECE-4E0D-871A-142DB551A9F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E60666A-5ABE-4FA1-BC6A-CE121C6E0F3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D0BDE5-DA8A-4378-B83B-51EA932725F6}" type="slidenum">
              <a:rPr lang="en-US" smtClean="0"/>
              <a:t>‹#›</a:t>
            </a:fld>
            <a:endParaRPr lang="en-US"/>
          </a:p>
        </p:txBody>
      </p:sp>
    </p:spTree>
    <p:extLst>
      <p:ext uri="{BB962C8B-B14F-4D97-AF65-F5344CB8AC3E}">
        <p14:creationId xmlns:p14="http://schemas.microsoft.com/office/powerpoint/2010/main" val="30077706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9E1A3C-3053-4E19-BDA5-5FB368113932}" type="datetimeFigureOut">
              <a:rPr lang="en-US" smtClean="0"/>
              <a:t>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0E7FF-258F-4893-9AEA-89A170167471}" type="slidenum">
              <a:rPr lang="en-US" smtClean="0"/>
              <a:t>‹#›</a:t>
            </a:fld>
            <a:endParaRPr lang="en-US"/>
          </a:p>
        </p:txBody>
      </p:sp>
    </p:spTree>
    <p:extLst>
      <p:ext uri="{BB962C8B-B14F-4D97-AF65-F5344CB8AC3E}">
        <p14:creationId xmlns:p14="http://schemas.microsoft.com/office/powerpoint/2010/main" val="827821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normAutofit/>
          </a:bodyPr>
          <a:lstStyle/>
          <a:p>
            <a:r>
              <a:rPr lang="en-US" dirty="0"/>
              <a:t>Educational game = game designed to meet pre-defined</a:t>
            </a:r>
            <a:r>
              <a:rPr lang="en-US" baseline="0" dirty="0"/>
              <a:t> educational objectives</a:t>
            </a:r>
          </a:p>
          <a:p>
            <a:endParaRPr lang="en-US" baseline="0" dirty="0"/>
          </a:p>
          <a:p>
            <a:r>
              <a:rPr lang="en-US" sz="2000" dirty="0"/>
              <a:t>Educational game development project will be more successful if:</a:t>
            </a:r>
          </a:p>
          <a:p>
            <a:pPr lvl="1"/>
            <a:r>
              <a:rPr lang="en-US" sz="1800" dirty="0"/>
              <a:t>Educational objectives have been clearly specified early on</a:t>
            </a:r>
          </a:p>
          <a:p>
            <a:pPr lvl="1"/>
            <a:r>
              <a:rPr lang="en-US" sz="1800" dirty="0"/>
              <a:t>Designers have a notion of how the game’s mechanics, though the dynamics, realize the intended aesthetics</a:t>
            </a:r>
          </a:p>
          <a:p>
            <a:pPr lvl="1"/>
            <a:r>
              <a:rPr lang="en-US" sz="1800" dirty="0"/>
              <a:t>Game observes well-established instructional design principles</a:t>
            </a:r>
          </a:p>
          <a:p>
            <a:endParaRPr lang="en-US" dirty="0"/>
          </a:p>
          <a:p>
            <a:endParaRPr lang="en-US" dirty="0"/>
          </a:p>
        </p:txBody>
      </p:sp>
    </p:spTree>
    <p:extLst>
      <p:ext uri="{BB962C8B-B14F-4D97-AF65-F5344CB8AC3E}">
        <p14:creationId xmlns:p14="http://schemas.microsoft.com/office/powerpoint/2010/main" val="2935303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393700" y="692150"/>
            <a:ext cx="6070600" cy="3416300"/>
          </a:xfrm>
          <a:ln/>
        </p:spPr>
      </p:sp>
      <p:sp>
        <p:nvSpPr>
          <p:cNvPr id="44035" name="Rectangle 3"/>
          <p:cNvSpPr>
            <a:spLocks noGrp="1" noChangeArrowheads="1"/>
          </p:cNvSpPr>
          <p:nvPr>
            <p:ph type="body" idx="1"/>
          </p:nvPr>
        </p:nvSpPr>
        <p:spPr>
          <a:noFill/>
          <a:ln w="9525"/>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Verdana" charset="0"/>
              </a:rPr>
              <a:t>Complements classroom instruction</a:t>
            </a:r>
          </a:p>
          <a:p>
            <a:endParaRPr lang="en-US" dirty="0">
              <a:latin typeface="Times New Roman"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Verdana" charset="0"/>
              </a:rPr>
              <a:t>Learning is integrated in the game’s core mechanic</a:t>
            </a:r>
          </a:p>
          <a:p>
            <a:endParaRPr lang="en-US" dirty="0">
              <a:latin typeface="Times New Roman"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Verdana" charset="0"/>
                <a:ea typeface="ＭＳ Ｐゴシック" charset="-128"/>
              </a:rPr>
              <a:t>About 20 different levels with 20 zombies each</a:t>
            </a:r>
          </a:p>
          <a:p>
            <a:endParaRPr lang="en-US" dirty="0">
              <a:latin typeface="Times New Roman" charset="0"/>
              <a:ea typeface="ＭＳ Ｐゴシック" charset="-128"/>
              <a:cs typeface="ＭＳ Ｐゴシック" charset="-128"/>
            </a:endParaRPr>
          </a:p>
          <a:p>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883158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393700" y="692150"/>
            <a:ext cx="6070600" cy="3416300"/>
          </a:xfrm>
          <a:ln/>
        </p:spPr>
      </p:sp>
      <p:sp>
        <p:nvSpPr>
          <p:cNvPr id="44035" name="Rectangle 3"/>
          <p:cNvSpPr>
            <a:spLocks noGrp="1" noChangeArrowheads="1"/>
          </p:cNvSpPr>
          <p:nvPr>
            <p:ph type="body" idx="1"/>
          </p:nvPr>
        </p:nvSpPr>
        <p:spPr>
          <a:noFill/>
          <a:ln w="9525"/>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Verdana" charset="0"/>
              </a:rPr>
              <a:t>Complements classroom instruction</a:t>
            </a:r>
          </a:p>
          <a:p>
            <a:endParaRPr lang="en-US" dirty="0">
              <a:latin typeface="Times New Roman"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Verdana" charset="0"/>
              </a:rPr>
              <a:t>Learning is integrated in the game’s core mechanic</a:t>
            </a:r>
          </a:p>
          <a:p>
            <a:endParaRPr lang="en-US" dirty="0">
              <a:latin typeface="Times New Roman"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Verdana" charset="0"/>
                <a:ea typeface="ＭＳ Ｐゴシック" charset="-128"/>
              </a:rPr>
              <a:t>About 20 different levels with 20 zombies each</a:t>
            </a:r>
          </a:p>
          <a:p>
            <a:endParaRPr lang="en-US" dirty="0">
              <a:latin typeface="Times New Roman" charset="0"/>
              <a:ea typeface="ＭＳ Ｐゴシック" charset="-128"/>
              <a:cs typeface="ＭＳ Ｐゴシック" charset="-128"/>
            </a:endParaRPr>
          </a:p>
          <a:p>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60065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393700" y="692150"/>
            <a:ext cx="6070600" cy="3416300"/>
          </a:xfrm>
          <a:ln/>
        </p:spPr>
      </p:sp>
      <p:sp>
        <p:nvSpPr>
          <p:cNvPr id="44035" name="Rectangle 3"/>
          <p:cNvSpPr>
            <a:spLocks noGrp="1" noChangeArrowheads="1"/>
          </p:cNvSpPr>
          <p:nvPr>
            <p:ph type="body" idx="1"/>
          </p:nvPr>
        </p:nvSpPr>
        <p:spPr>
          <a:noFill/>
          <a:ln w="9525"/>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Verdana" charset="0"/>
              </a:rPr>
              <a:t>Complements classroom instruction</a:t>
            </a:r>
          </a:p>
          <a:p>
            <a:endParaRPr lang="en-US" dirty="0">
              <a:latin typeface="Times New Roman"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Verdana" charset="0"/>
              </a:rPr>
              <a:t>Learning is integrated in the game’s core mechanic</a:t>
            </a:r>
          </a:p>
          <a:p>
            <a:endParaRPr lang="en-US" dirty="0">
              <a:latin typeface="Times New Roman"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Verdana" charset="0"/>
                <a:ea typeface="ＭＳ Ｐゴシック" charset="-128"/>
              </a:rPr>
              <a:t>About 20 different levels with 20 zombies each</a:t>
            </a:r>
          </a:p>
          <a:p>
            <a:endParaRPr lang="en-US" dirty="0">
              <a:latin typeface="Times New Roman" charset="0"/>
              <a:ea typeface="ＭＳ Ｐゴシック" charset="-128"/>
              <a:cs typeface="ＭＳ Ｐゴシック" charset="-128"/>
            </a:endParaRPr>
          </a:p>
          <a:p>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745691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393700" y="692150"/>
            <a:ext cx="6070600" cy="3416300"/>
          </a:xfrm>
          <a:ln/>
        </p:spPr>
      </p:sp>
      <p:sp>
        <p:nvSpPr>
          <p:cNvPr id="44035" name="Rectangle 3"/>
          <p:cNvSpPr>
            <a:spLocks noGrp="1" noChangeArrowheads="1"/>
          </p:cNvSpPr>
          <p:nvPr>
            <p:ph type="body" idx="1"/>
          </p:nvPr>
        </p:nvSpPr>
        <p:spPr>
          <a:noFill/>
          <a:ln w="9525"/>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Verdana" charset="0"/>
              </a:rPr>
              <a:t>Complements classroom instruction</a:t>
            </a:r>
          </a:p>
          <a:p>
            <a:endParaRPr lang="en-US" dirty="0">
              <a:latin typeface="Times New Roman"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Verdana" charset="0"/>
              </a:rPr>
              <a:t>Learning is integrated in the game’s core mechanic</a:t>
            </a:r>
          </a:p>
          <a:p>
            <a:endParaRPr lang="en-US" dirty="0">
              <a:latin typeface="Times New Roman"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Verdana" charset="0"/>
                <a:ea typeface="ＭＳ Ｐゴシック" charset="-128"/>
              </a:rPr>
              <a:t>About 20 different levels with 20 zombies each</a:t>
            </a:r>
          </a:p>
          <a:p>
            <a:endParaRPr lang="en-US" dirty="0">
              <a:latin typeface="Times New Roman" charset="0"/>
              <a:ea typeface="ＭＳ Ｐゴシック" charset="-128"/>
              <a:cs typeface="ＭＳ Ｐゴシック" charset="-128"/>
            </a:endParaRPr>
          </a:p>
          <a:p>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471952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normAutofit/>
          </a:bodyPr>
          <a:lstStyle/>
          <a:p>
            <a:r>
              <a:rPr lang="en-US" dirty="0"/>
              <a:t>Educational game = game designed to meet pre-defined</a:t>
            </a:r>
            <a:r>
              <a:rPr lang="en-US" baseline="0" dirty="0"/>
              <a:t> educational objectives</a:t>
            </a:r>
          </a:p>
          <a:p>
            <a:endParaRPr lang="en-US" baseline="0" dirty="0"/>
          </a:p>
          <a:p>
            <a:r>
              <a:rPr lang="en-US" sz="2000" dirty="0"/>
              <a:t>Educational game development project will be more successful if:</a:t>
            </a:r>
          </a:p>
          <a:p>
            <a:pPr lvl="1"/>
            <a:r>
              <a:rPr lang="en-US" sz="1800" dirty="0"/>
              <a:t>Educational objectives have been clearly specified early on</a:t>
            </a:r>
          </a:p>
          <a:p>
            <a:pPr lvl="1"/>
            <a:r>
              <a:rPr lang="en-US" sz="1800" dirty="0"/>
              <a:t>Designers have a notion of how the game’s mechanics, though the dynamics, realize the intended aesthetics</a:t>
            </a:r>
          </a:p>
          <a:p>
            <a:pPr lvl="1"/>
            <a:r>
              <a:rPr lang="en-US" sz="1800" dirty="0"/>
              <a:t>Game observes well-established instructional design principles</a:t>
            </a:r>
          </a:p>
          <a:p>
            <a:endParaRPr lang="en-US" dirty="0"/>
          </a:p>
          <a:p>
            <a:endParaRPr lang="en-US" dirty="0"/>
          </a:p>
        </p:txBody>
      </p:sp>
    </p:spTree>
    <p:extLst>
      <p:ext uri="{BB962C8B-B14F-4D97-AF65-F5344CB8AC3E}">
        <p14:creationId xmlns:p14="http://schemas.microsoft.com/office/powerpoint/2010/main" val="3476602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normAutofit fontScale="77500" lnSpcReduction="20000"/>
          </a:bodyPr>
          <a:lstStyle/>
          <a:p>
            <a:endParaRPr lang="en-US" dirty="0"/>
          </a:p>
          <a:p>
            <a:r>
              <a:rPr lang="en-US" sz="1200" dirty="0"/>
              <a:t>(as in any instructional design project)</a:t>
            </a:r>
            <a:endParaRPr lang="en-US" dirty="0"/>
          </a:p>
          <a:p>
            <a:r>
              <a:rPr lang="en-US" dirty="0"/>
              <a:t>Framework</a:t>
            </a:r>
            <a:r>
              <a:rPr lang="en-US" baseline="0" dirty="0"/>
              <a:t> considers game designed with an explicit set of educational goals in mind</a:t>
            </a:r>
            <a:endParaRPr lang="en-US" dirty="0"/>
          </a:p>
          <a:p>
            <a:endParaRPr lang="en-US" dirty="0"/>
          </a:p>
          <a:p>
            <a:r>
              <a:rPr lang="en-US" dirty="0"/>
              <a:t>rather than an opportunistic and less coherent set of educational goals</a:t>
            </a:r>
          </a:p>
          <a:p>
            <a:endParaRPr lang="en-US" dirty="0"/>
          </a:p>
          <a:p>
            <a:r>
              <a:rPr lang="en-US" sz="2400" dirty="0"/>
              <a:t>Helps avoid creating games that </a:t>
            </a:r>
          </a:p>
          <a:p>
            <a:pPr lvl="1"/>
            <a:r>
              <a:rPr lang="en-US" sz="2000" dirty="0"/>
              <a:t>address only simple instances of a targeted cognitive skill </a:t>
            </a:r>
          </a:p>
          <a:p>
            <a:pPr lvl="1"/>
            <a:r>
              <a:rPr lang="en-US" sz="2000" dirty="0"/>
              <a:t>assume prior knowledge that the student/player is not likely to have</a:t>
            </a:r>
          </a:p>
          <a:p>
            <a:pPr lvl="1"/>
            <a:r>
              <a:rPr lang="en-US" sz="2000" dirty="0"/>
              <a:t>make it easy for the student/player to work around the learning embedded in the game</a:t>
            </a:r>
          </a:p>
          <a:p>
            <a:pPr lvl="1"/>
            <a:r>
              <a:rPr lang="en-US" sz="2000" dirty="0"/>
              <a:t>etc.</a:t>
            </a:r>
          </a:p>
          <a:p>
            <a:endParaRPr lang="en-US" sz="1200" dirty="0"/>
          </a:p>
          <a:p>
            <a:r>
              <a:rPr lang="en-US" sz="1200" dirty="0"/>
              <a:t>may they learn beyond what they encountered in the game? </a:t>
            </a:r>
            <a:endParaRPr lang="en-US" dirty="0"/>
          </a:p>
          <a:p>
            <a:endParaRPr lang="en-US" dirty="0"/>
          </a:p>
          <a:p>
            <a:r>
              <a:rPr lang="en-US" dirty="0"/>
              <a:t>Not</a:t>
            </a:r>
            <a:r>
              <a:rPr lang="en-US" baseline="0" dirty="0"/>
              <a:t> enough to just say that students will learn whole-number division – want something far more specific here.</a:t>
            </a:r>
            <a:endParaRPr lang="en-US" dirty="0"/>
          </a:p>
          <a:p>
            <a:endParaRPr lang="en-US" dirty="0"/>
          </a:p>
          <a:p>
            <a:r>
              <a:rPr lang="en-US" dirty="0"/>
              <a:t>Each question has a three-part answer:</a:t>
            </a:r>
            <a:r>
              <a:rPr lang="en-US" baseline="0" dirty="0"/>
              <a:t> (a) written description, (</a:t>
            </a:r>
            <a:r>
              <a:rPr lang="en-US" baseline="0" dirty="0" err="1"/>
              <a:t>b</a:t>
            </a:r>
            <a:r>
              <a:rPr lang="en-US" baseline="0" dirty="0"/>
              <a:t>) examples of tasks from which to learn each learning objective (may even though this at the level of steps within tasks, rather than tasks) </a:t>
            </a:r>
            <a:r>
              <a:rPr lang="en-US" sz="1200" dirty="0"/>
              <a:t>(may even though this at the level of steps within tasks, rather than tasks)</a:t>
            </a:r>
            <a:endParaRPr lang="en-US" dirty="0"/>
          </a:p>
        </p:txBody>
      </p:sp>
    </p:spTree>
    <p:extLst>
      <p:ext uri="{BB962C8B-B14F-4D97-AF65-F5344CB8AC3E}">
        <p14:creationId xmlns:p14="http://schemas.microsoft.com/office/powerpoint/2010/main" val="4160758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normAutofit/>
          </a:bodyPr>
          <a:lstStyle/>
          <a:p>
            <a:r>
              <a:rPr lang="en-US" dirty="0"/>
              <a:t>Educational game = game designed to meet pre-defined</a:t>
            </a:r>
            <a:r>
              <a:rPr lang="en-US" baseline="0" dirty="0"/>
              <a:t> educational objectives</a:t>
            </a:r>
          </a:p>
          <a:p>
            <a:endParaRPr lang="en-US" baseline="0" dirty="0"/>
          </a:p>
          <a:p>
            <a:r>
              <a:rPr lang="en-US" sz="2000" dirty="0"/>
              <a:t>Educational game development project will be more successful if:</a:t>
            </a:r>
          </a:p>
          <a:p>
            <a:pPr lvl="1"/>
            <a:r>
              <a:rPr lang="en-US" sz="1800" dirty="0"/>
              <a:t>Educational objectives have been clearly specified early on</a:t>
            </a:r>
          </a:p>
          <a:p>
            <a:pPr lvl="1"/>
            <a:r>
              <a:rPr lang="en-US" sz="1800" dirty="0"/>
              <a:t>Designers have a notion of how the game’s mechanics, though the dynamics, realize the intended aesthetics</a:t>
            </a:r>
          </a:p>
          <a:p>
            <a:pPr lvl="1"/>
            <a:r>
              <a:rPr lang="en-US" sz="1800" dirty="0"/>
              <a:t>Game observes well-established instructional design principles</a:t>
            </a:r>
          </a:p>
          <a:p>
            <a:endParaRPr lang="en-US" dirty="0"/>
          </a:p>
          <a:p>
            <a:endParaRPr lang="en-US" dirty="0"/>
          </a:p>
        </p:txBody>
      </p:sp>
    </p:spTree>
    <p:extLst>
      <p:ext uri="{BB962C8B-B14F-4D97-AF65-F5344CB8AC3E}">
        <p14:creationId xmlns:p14="http://schemas.microsoft.com/office/powerpoint/2010/main" val="3579598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normAutofit lnSpcReduction="10000"/>
          </a:bodyPr>
          <a:lstStyle/>
          <a:p>
            <a:pPr>
              <a:lnSpc>
                <a:spcPct val="90000"/>
              </a:lnSpc>
            </a:pPr>
            <a:r>
              <a:rPr lang="en-US" sz="1200" dirty="0">
                <a:solidFill>
                  <a:srgbClr val="000000"/>
                </a:solidFill>
                <a:latin typeface="Verdana" pitchFamily="-105" charset="0"/>
                <a:ea typeface="ＭＳ Ｐゴシック" pitchFamily="-105" charset="-128"/>
              </a:rPr>
              <a:t>Walk around in a dungeon inhabited by zombies</a:t>
            </a:r>
          </a:p>
          <a:p>
            <a:pPr>
              <a:lnSpc>
                <a:spcPct val="90000"/>
              </a:lnSpc>
            </a:pPr>
            <a:r>
              <a:rPr lang="en-US" sz="1200" dirty="0">
                <a:solidFill>
                  <a:srgbClr val="000000"/>
                </a:solidFill>
                <a:latin typeface="Verdana" pitchFamily="-105" charset="0"/>
                <a:ea typeface="ＭＳ Ｐゴシック" pitchFamily="-105" charset="-128"/>
              </a:rPr>
              <a:t>Armed with weapons that represent numbers</a:t>
            </a:r>
          </a:p>
          <a:p>
            <a:pPr>
              <a:lnSpc>
                <a:spcPct val="90000"/>
              </a:lnSpc>
            </a:pPr>
            <a:r>
              <a:rPr lang="en-US" sz="1200" dirty="0">
                <a:solidFill>
                  <a:srgbClr val="000000"/>
                </a:solidFill>
                <a:latin typeface="Verdana" pitchFamily="-105" charset="0"/>
                <a:ea typeface="ＭＳ Ｐゴシック" pitchFamily="-105" charset="-128"/>
              </a:rPr>
              <a:t>Students gain access to more weapons as the game progresses</a:t>
            </a:r>
          </a:p>
          <a:p>
            <a:pPr>
              <a:lnSpc>
                <a:spcPct val="90000"/>
              </a:lnSpc>
            </a:pPr>
            <a:r>
              <a:rPr lang="en-US" sz="1200" dirty="0">
                <a:solidFill>
                  <a:srgbClr val="000000"/>
                </a:solidFill>
                <a:latin typeface="Verdana" pitchFamily="-105" charset="0"/>
                <a:ea typeface="ＭＳ Ｐゴシック" pitchFamily="-105" charset="-128"/>
              </a:rPr>
              <a:t>Gather points by successfully attacking zombies; zombie succumbs if the weapon is a divisor of the zombie’s number and zombie does not have the same weapon to fend off the attack</a:t>
            </a:r>
          </a:p>
          <a:p>
            <a:pPr>
              <a:lnSpc>
                <a:spcPct val="90000"/>
              </a:lnSpc>
            </a:pPr>
            <a:r>
              <a:rPr lang="en-US" sz="1200" dirty="0">
                <a:solidFill>
                  <a:srgbClr val="000000"/>
                </a:solidFill>
                <a:latin typeface="Verdana" pitchFamily="-105" charset="0"/>
                <a:ea typeface="ＭＳ Ｐゴシック" pitchFamily="-105" charset="-128"/>
              </a:rPr>
              <a:t>Loose health if the attack is with the wrong weapon (not a divisor)</a:t>
            </a:r>
          </a:p>
          <a:p>
            <a:pPr>
              <a:lnSpc>
                <a:spcPct val="90000"/>
              </a:lnSpc>
            </a:pPr>
            <a:r>
              <a:rPr lang="en-US" sz="1200" dirty="0">
                <a:solidFill>
                  <a:srgbClr val="000000"/>
                </a:solidFill>
                <a:latin typeface="Verdana" pitchFamily="-105" charset="0"/>
                <a:ea typeface="ＭＳ Ｐゴシック" pitchFamily="-105" charset="-128"/>
              </a:rPr>
              <a:t>Zombies have more weapons to defends themselves as the game progresses</a:t>
            </a:r>
          </a:p>
          <a:p>
            <a:pPr>
              <a:lnSpc>
                <a:spcPct val="90000"/>
              </a:lnSpc>
            </a:pPr>
            <a:r>
              <a:rPr lang="en-US" sz="1200" dirty="0">
                <a:solidFill>
                  <a:srgbClr val="000000"/>
                </a:solidFill>
                <a:latin typeface="Verdana" pitchFamily="-105" charset="0"/>
                <a:ea typeface="ＭＳ Ｐゴシック" pitchFamily="-105" charset="-128"/>
              </a:rPr>
              <a:t>Attacks on giant skeletons succeed outright only if a proper weapon is used </a:t>
            </a:r>
            <a:r>
              <a:rPr lang="en-US" sz="1200" i="1" dirty="0">
                <a:solidFill>
                  <a:srgbClr val="000000"/>
                </a:solidFill>
                <a:latin typeface="Verdana" pitchFamily="-105" charset="0"/>
                <a:ea typeface="ＭＳ Ｐゴシック" pitchFamily="-105" charset="-128"/>
              </a:rPr>
              <a:t>and </a:t>
            </a:r>
            <a:r>
              <a:rPr lang="en-US" sz="1200" dirty="0">
                <a:solidFill>
                  <a:srgbClr val="000000"/>
                </a:solidFill>
                <a:latin typeface="Verdana" pitchFamily="-105" charset="0"/>
                <a:ea typeface="ＭＳ Ｐゴシック" pitchFamily="-105" charset="-128"/>
              </a:rPr>
              <a:t>the quotient is less than 10; if the quotient is larger than 10, the zombie divides into multiple zombies with smaller number</a:t>
            </a:r>
          </a:p>
          <a:p>
            <a:pPr>
              <a:lnSpc>
                <a:spcPct val="90000"/>
              </a:lnSpc>
            </a:pPr>
            <a:r>
              <a:rPr lang="en-US" sz="1200" dirty="0">
                <a:solidFill>
                  <a:srgbClr val="000000"/>
                </a:solidFill>
                <a:latin typeface="Verdana" pitchFamily="-105" charset="0"/>
                <a:ea typeface="ＭＳ Ｐゴシック" pitchFamily="-105" charset="-128"/>
              </a:rPr>
              <a:t>Multiplication table is available to help with the math; help screen is available (voluntarily) to do bone-dragging exercise</a:t>
            </a:r>
          </a:p>
          <a:p>
            <a:pPr>
              <a:lnSpc>
                <a:spcPct val="90000"/>
              </a:lnSpc>
            </a:pPr>
            <a:r>
              <a:rPr lang="en-US" sz="1200" dirty="0">
                <a:solidFill>
                  <a:srgbClr val="000000"/>
                </a:solidFill>
                <a:latin typeface="Verdana" pitchFamily="-105" charset="0"/>
                <a:ea typeface="ＭＳ Ｐゴシック" pitchFamily="-105" charset="-128"/>
              </a:rPr>
              <a:t>When slow to attack a zombie, the zombie may strike first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000000"/>
                </a:solidFill>
                <a:latin typeface="Verdana" pitchFamily="-105" charset="0"/>
                <a:ea typeface="ＭＳ Ｐゴシック" pitchFamily="-105" charset="-128"/>
              </a:rPr>
              <a:t>When player is slow to attack, the zombie strikes first</a:t>
            </a:r>
          </a:p>
          <a:p>
            <a:endParaRPr lang="en-US" dirty="0"/>
          </a:p>
          <a:p>
            <a:endParaRPr lang="en-US" dirty="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800" dirty="0">
                <a:solidFill>
                  <a:srgbClr val="000000"/>
                </a:solidFill>
                <a:latin typeface="Verdana" pitchFamily="-105" charset="0"/>
                <a:ea typeface="ＭＳ Ｐゴシック" pitchFamily="-105" charset="-128"/>
              </a:rPr>
              <a:t>Furthers educational objectives by blocking easy solutions</a:t>
            </a:r>
          </a:p>
          <a:p>
            <a:endParaRPr lang="en-US" dirty="0"/>
          </a:p>
        </p:txBody>
      </p:sp>
    </p:spTree>
    <p:extLst>
      <p:ext uri="{BB962C8B-B14F-4D97-AF65-F5344CB8AC3E}">
        <p14:creationId xmlns:p14="http://schemas.microsoft.com/office/powerpoint/2010/main" val="2261901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800" dirty="0">
                <a:solidFill>
                  <a:srgbClr val="000000"/>
                </a:solidFill>
                <a:latin typeface="Verdana" pitchFamily="-105" charset="0"/>
                <a:ea typeface="ＭＳ Ｐゴシック" pitchFamily="-105" charset="-128"/>
              </a:rPr>
              <a:t>Aesthetics mainly function to raise interest?</a:t>
            </a:r>
          </a:p>
          <a:p>
            <a:endParaRPr lang="en-US" sz="1200" dirty="0">
              <a:solidFill>
                <a:srgbClr val="000000"/>
              </a:solidFill>
              <a:latin typeface="Verdana" pitchFamily="-105" charset="0"/>
              <a:ea typeface="ＭＳ Ｐゴシック" pitchFamily="-105" charset="-128"/>
            </a:endParaRPr>
          </a:p>
          <a:p>
            <a:r>
              <a:rPr lang="en-US" sz="1200" dirty="0">
                <a:solidFill>
                  <a:srgbClr val="000000"/>
                </a:solidFill>
                <a:latin typeface="Verdana" pitchFamily="-105" charset="0"/>
                <a:ea typeface="ＭＳ Ｐゴシック" pitchFamily="-105" charset="-128"/>
              </a:rPr>
              <a:t>So the challenge generated by the math as a reason to play the game? That would be a really good thing! </a:t>
            </a:r>
            <a:endParaRPr lang="en-US" dirty="0"/>
          </a:p>
        </p:txBody>
      </p:sp>
    </p:spTree>
    <p:extLst>
      <p:ext uri="{BB962C8B-B14F-4D97-AF65-F5344CB8AC3E}">
        <p14:creationId xmlns:p14="http://schemas.microsoft.com/office/powerpoint/2010/main" val="3015295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normAutofit/>
          </a:bodyPr>
          <a:lstStyle/>
          <a:p>
            <a:r>
              <a:rPr lang="en-US" dirty="0"/>
              <a:t>Educational game = game designed to meet pre-defined</a:t>
            </a:r>
            <a:r>
              <a:rPr lang="en-US" baseline="0" dirty="0"/>
              <a:t> educational objectives</a:t>
            </a:r>
          </a:p>
          <a:p>
            <a:endParaRPr lang="en-US" baseline="0" dirty="0"/>
          </a:p>
          <a:p>
            <a:r>
              <a:rPr lang="en-US" sz="2000" dirty="0"/>
              <a:t>Educational game development project will be more successful if:</a:t>
            </a:r>
          </a:p>
          <a:p>
            <a:pPr lvl="1"/>
            <a:r>
              <a:rPr lang="en-US" sz="1800" dirty="0"/>
              <a:t>Educational objectives have been clearly specified early on</a:t>
            </a:r>
          </a:p>
          <a:p>
            <a:pPr lvl="1"/>
            <a:r>
              <a:rPr lang="en-US" sz="1800" dirty="0"/>
              <a:t>Designers have a notion of how the game’s mechanics, though the dynamics, realize the intended aesthetics</a:t>
            </a:r>
          </a:p>
          <a:p>
            <a:pPr lvl="1"/>
            <a:r>
              <a:rPr lang="en-US" sz="1800" dirty="0"/>
              <a:t>Game observes well-established instructional design principles</a:t>
            </a:r>
          </a:p>
          <a:p>
            <a:endParaRPr lang="en-US" dirty="0"/>
          </a:p>
          <a:p>
            <a:endParaRPr lang="en-US" dirty="0"/>
          </a:p>
        </p:txBody>
      </p:sp>
    </p:spTree>
    <p:extLst>
      <p:ext uri="{BB962C8B-B14F-4D97-AF65-F5344CB8AC3E}">
        <p14:creationId xmlns:p14="http://schemas.microsoft.com/office/powerpoint/2010/main" val="2007090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normAutofit/>
          </a:bodyPr>
          <a:lstStyle/>
          <a:p>
            <a:r>
              <a:rPr lang="en-US" dirty="0"/>
              <a:t>Educational game = game designed to meet pre-defined</a:t>
            </a:r>
            <a:r>
              <a:rPr lang="en-US" baseline="0" dirty="0"/>
              <a:t> educational objectives</a:t>
            </a:r>
          </a:p>
          <a:p>
            <a:endParaRPr lang="en-US" baseline="0" dirty="0"/>
          </a:p>
          <a:p>
            <a:r>
              <a:rPr lang="en-US" sz="2000" dirty="0"/>
              <a:t>Educational game development project will be more successful if:</a:t>
            </a:r>
          </a:p>
          <a:p>
            <a:pPr lvl="1"/>
            <a:r>
              <a:rPr lang="en-US" sz="1800" dirty="0"/>
              <a:t>Educational objectives have been clearly specified early on</a:t>
            </a:r>
          </a:p>
          <a:p>
            <a:pPr lvl="1"/>
            <a:r>
              <a:rPr lang="en-US" sz="1800" dirty="0"/>
              <a:t>Designers have a notion of how the game’s mechanics, though the dynamics, realize the intended aesthetics</a:t>
            </a:r>
          </a:p>
          <a:p>
            <a:pPr lvl="1"/>
            <a:r>
              <a:rPr lang="en-US" sz="1800" dirty="0"/>
              <a:t>Game observes well-established instructional design principles</a:t>
            </a:r>
          </a:p>
          <a:p>
            <a:endParaRPr lang="en-US" dirty="0"/>
          </a:p>
          <a:p>
            <a:endParaRPr lang="en-US" dirty="0"/>
          </a:p>
        </p:txBody>
      </p:sp>
    </p:spTree>
    <p:extLst>
      <p:ext uri="{BB962C8B-B14F-4D97-AF65-F5344CB8AC3E}">
        <p14:creationId xmlns:p14="http://schemas.microsoft.com/office/powerpoint/2010/main" val="4217896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Times New Roman" charset="0"/>
                <a:ea typeface="ＭＳ Ｐゴシック" charset="-128"/>
                <a:cs typeface="ＭＳ Ｐゴシック" charset="-128"/>
              </a:rPr>
              <a:t>We add that there is no expectation that any game, or any instructional intervention, covers all the principles. Rather, one looks for a coherent story as to how the game supports learning, backed up by principles, and one considers whether and how the game might be extended to support learning even more effectively through the use of additional principles.</a:t>
            </a:r>
            <a:endParaRPr lang="en-US" sz="1200" dirty="0"/>
          </a:p>
          <a:p>
            <a:endParaRPr lang="en-US" sz="1200" dirty="0"/>
          </a:p>
          <a:p>
            <a:r>
              <a:rPr lang="en-US" sz="1200" dirty="0"/>
              <a:t>when analyzing or designing a game or other type of learning environment, one looks for a coherent story, supported by principles, as to how the game supports learning. One does not look for complete coverage of all principles. </a:t>
            </a:r>
          </a:p>
          <a:p>
            <a:r>
              <a:rPr lang="en-US" sz="1200" dirty="0"/>
              <a:t>Measured by this yardstick, Zombie Division succeeds admirably, an impression that is confirmed by the evaluation studies done by </a:t>
            </a:r>
            <a:r>
              <a:rPr lang="en-US" sz="1200" dirty="0" err="1"/>
              <a:t>Habgood</a:t>
            </a:r>
            <a:r>
              <a:rPr lang="en-US" sz="1200" dirty="0"/>
              <a:t> and Ainsworth [6].  </a:t>
            </a:r>
          </a:p>
          <a:p>
            <a:r>
              <a:rPr lang="en-US" sz="1200" dirty="0"/>
              <a:t>,</a:t>
            </a:r>
          </a:p>
          <a:p>
            <a:endParaRPr lang="en-US" sz="1200" dirty="0"/>
          </a:p>
          <a:p>
            <a:endParaRPr lang="en-US" sz="1200" dirty="0"/>
          </a:p>
          <a:p>
            <a:r>
              <a:rPr lang="en-US" sz="1200" dirty="0"/>
              <a:t> when the learner needs it or just at the point where the information can best be understood and used in practice</a:t>
            </a:r>
          </a:p>
          <a:p>
            <a:endParaRPr lang="en-US" dirty="0"/>
          </a:p>
        </p:txBody>
      </p:sp>
    </p:spTree>
    <p:extLst>
      <p:ext uri="{BB962C8B-B14F-4D97-AF65-F5344CB8AC3E}">
        <p14:creationId xmlns:p14="http://schemas.microsoft.com/office/powerpoint/2010/main" val="1829616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Resulting analysis has “interesting richness”</a:t>
            </a:r>
          </a:p>
          <a:p>
            <a:endParaRPr lang="en-US" dirty="0"/>
          </a:p>
        </p:txBody>
      </p:sp>
    </p:spTree>
    <p:extLst>
      <p:ext uri="{BB962C8B-B14F-4D97-AF65-F5344CB8AC3E}">
        <p14:creationId xmlns:p14="http://schemas.microsoft.com/office/powerpoint/2010/main" val="23301990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Rot="1" noChangeAspect="1" noChangeArrowheads="1" noTextEdit="1"/>
          </p:cNvSpPr>
          <p:nvPr>
            <p:ph type="sldImg"/>
          </p:nvPr>
        </p:nvSpPr>
        <p:spPr>
          <a:xfrm>
            <a:off x="393700" y="692150"/>
            <a:ext cx="6070600" cy="3416300"/>
          </a:xfrm>
          <a:ln/>
        </p:spPr>
      </p:sp>
      <p:sp>
        <p:nvSpPr>
          <p:cNvPr id="51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015321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normAutofit/>
          </a:bodyPr>
          <a:lstStyle/>
          <a:p>
            <a:r>
              <a:rPr lang="en-US" dirty="0"/>
              <a:t>Educational game = game designed to meet pre-defined</a:t>
            </a:r>
            <a:r>
              <a:rPr lang="en-US" baseline="0" dirty="0"/>
              <a:t> educational objectives</a:t>
            </a:r>
          </a:p>
          <a:p>
            <a:endParaRPr lang="en-US" baseline="0" dirty="0"/>
          </a:p>
          <a:p>
            <a:r>
              <a:rPr lang="en-US" sz="2000" dirty="0"/>
              <a:t>Educational game development project will be more successful if:</a:t>
            </a:r>
          </a:p>
          <a:p>
            <a:pPr lvl="1"/>
            <a:r>
              <a:rPr lang="en-US" sz="1800" dirty="0"/>
              <a:t>Educational objectives have been clearly specified early on</a:t>
            </a:r>
          </a:p>
          <a:p>
            <a:pPr lvl="1"/>
            <a:r>
              <a:rPr lang="en-US" sz="1800" dirty="0"/>
              <a:t>Designers have a notion of how the game’s mechanics, though the dynamics, realize the intended aesthetics</a:t>
            </a:r>
          </a:p>
          <a:p>
            <a:pPr lvl="1"/>
            <a:r>
              <a:rPr lang="en-US" sz="1800" dirty="0"/>
              <a:t>Game observes well-established instructional design principles</a:t>
            </a:r>
          </a:p>
          <a:p>
            <a:endParaRPr lang="en-US" dirty="0"/>
          </a:p>
          <a:p>
            <a:endParaRPr lang="en-US" dirty="0"/>
          </a:p>
        </p:txBody>
      </p:sp>
    </p:spTree>
    <p:extLst>
      <p:ext uri="{BB962C8B-B14F-4D97-AF65-F5344CB8AC3E}">
        <p14:creationId xmlns:p14="http://schemas.microsoft.com/office/powerpoint/2010/main" val="15908317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393700" y="692150"/>
            <a:ext cx="6070600" cy="3416300"/>
          </a:xfrm>
          <a:ln/>
        </p:spPr>
      </p:sp>
      <p:sp>
        <p:nvSpPr>
          <p:cNvPr id="44035" name="Rectangle 3"/>
          <p:cNvSpPr>
            <a:spLocks noGrp="1" noChangeArrowheads="1"/>
          </p:cNvSpPr>
          <p:nvPr>
            <p:ph type="body" idx="1"/>
          </p:nvPr>
        </p:nvSpPr>
        <p:spPr>
          <a:noFill/>
          <a:ln w="9525"/>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Verdana" charset="0"/>
              </a:rPr>
              <a:t>Complements classroom instruction</a:t>
            </a:r>
          </a:p>
          <a:p>
            <a:endParaRPr lang="en-US" dirty="0">
              <a:latin typeface="Times New Roman"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Verdana" charset="0"/>
              </a:rPr>
              <a:t>Learning is integrated in the game’s core mechanic</a:t>
            </a:r>
          </a:p>
          <a:p>
            <a:endParaRPr lang="en-US" dirty="0">
              <a:latin typeface="Times New Roman"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Verdana" charset="0"/>
                <a:ea typeface="ＭＳ Ｐゴシック" charset="-128"/>
              </a:rPr>
              <a:t>About 20 different levels with 20 zombies each</a:t>
            </a:r>
          </a:p>
          <a:p>
            <a:endParaRPr lang="en-US" dirty="0">
              <a:latin typeface="Times New Roman" charset="0"/>
              <a:ea typeface="ＭＳ Ｐゴシック" charset="-128"/>
              <a:cs typeface="ＭＳ Ｐゴシック" charset="-128"/>
            </a:endParaRPr>
          </a:p>
          <a:p>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46909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393700" y="692150"/>
            <a:ext cx="6070600" cy="3416300"/>
          </a:xfrm>
          <a:ln/>
        </p:spPr>
      </p:sp>
      <p:sp>
        <p:nvSpPr>
          <p:cNvPr id="44035" name="Rectangle 3"/>
          <p:cNvSpPr>
            <a:spLocks noGrp="1" noChangeArrowheads="1"/>
          </p:cNvSpPr>
          <p:nvPr>
            <p:ph type="body" idx="1"/>
          </p:nvPr>
        </p:nvSpPr>
        <p:spPr>
          <a:noFill/>
          <a:ln w="9525"/>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Verdana" charset="0"/>
              </a:rPr>
              <a:t>Complements classroom instruction</a:t>
            </a:r>
          </a:p>
          <a:p>
            <a:endParaRPr lang="en-US" dirty="0">
              <a:latin typeface="Times New Roman"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Verdana" charset="0"/>
              </a:rPr>
              <a:t>Learning is integrated in the game’s core mechanic</a:t>
            </a:r>
          </a:p>
          <a:p>
            <a:endParaRPr lang="en-US" dirty="0">
              <a:latin typeface="Times New Roman"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Verdana" charset="0"/>
                <a:ea typeface="ＭＳ Ｐゴシック" charset="-128"/>
              </a:rPr>
              <a:t>About 20 different levels with 20 zombies each</a:t>
            </a:r>
          </a:p>
          <a:p>
            <a:endParaRPr lang="en-US" dirty="0">
              <a:latin typeface="Times New Roman" charset="0"/>
              <a:ea typeface="ＭＳ Ｐゴシック" charset="-128"/>
              <a:cs typeface="ＭＳ Ｐゴシック" charset="-128"/>
            </a:endParaRPr>
          </a:p>
          <a:p>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0487101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393700" y="692150"/>
            <a:ext cx="6070600" cy="3416300"/>
          </a:xfrm>
          <a:ln/>
        </p:spPr>
      </p:sp>
      <p:sp>
        <p:nvSpPr>
          <p:cNvPr id="44035" name="Rectangle 3"/>
          <p:cNvSpPr>
            <a:spLocks noGrp="1" noChangeArrowheads="1"/>
          </p:cNvSpPr>
          <p:nvPr>
            <p:ph type="body" idx="1"/>
          </p:nvPr>
        </p:nvSpPr>
        <p:spPr>
          <a:noFill/>
          <a:ln w="9525"/>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Verdana" charset="0"/>
              </a:rPr>
              <a:t>Complements classroom instruction</a:t>
            </a:r>
          </a:p>
          <a:p>
            <a:endParaRPr lang="en-US" dirty="0">
              <a:latin typeface="Times New Roman"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Verdana" charset="0"/>
              </a:rPr>
              <a:t>Learning is integrated in the game’s core mechanic</a:t>
            </a:r>
          </a:p>
          <a:p>
            <a:endParaRPr lang="en-US" dirty="0">
              <a:latin typeface="Times New Roman"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Verdana" charset="0"/>
                <a:ea typeface="ＭＳ Ｐゴシック" charset="-128"/>
              </a:rPr>
              <a:t>About 20 different levels with 20 zombies each</a:t>
            </a:r>
          </a:p>
          <a:p>
            <a:endParaRPr lang="en-US" dirty="0">
              <a:latin typeface="Times New Roman" charset="0"/>
              <a:ea typeface="ＭＳ Ｐゴシック" charset="-128"/>
              <a:cs typeface="ＭＳ Ｐゴシック" charset="-128"/>
            </a:endParaRPr>
          </a:p>
          <a:p>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6393608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393700" y="692150"/>
            <a:ext cx="6070600" cy="3416300"/>
          </a:xfrm>
          <a:ln/>
        </p:spPr>
      </p:sp>
      <p:sp>
        <p:nvSpPr>
          <p:cNvPr id="44035" name="Rectangle 3"/>
          <p:cNvSpPr>
            <a:spLocks noGrp="1" noChangeArrowheads="1"/>
          </p:cNvSpPr>
          <p:nvPr>
            <p:ph type="body" idx="1"/>
          </p:nvPr>
        </p:nvSpPr>
        <p:spPr>
          <a:noFill/>
          <a:ln w="9525"/>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Verdana" charset="0"/>
              </a:rPr>
              <a:t>Complements classroom instruction</a:t>
            </a:r>
          </a:p>
          <a:p>
            <a:endParaRPr lang="en-US" dirty="0">
              <a:latin typeface="Times New Roman"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Verdana" charset="0"/>
              </a:rPr>
              <a:t>Learning is integrated in the game’s core mechanic</a:t>
            </a:r>
          </a:p>
          <a:p>
            <a:endParaRPr lang="en-US" dirty="0">
              <a:latin typeface="Times New Roman"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Verdana" charset="0"/>
                <a:ea typeface="ＭＳ Ｐゴシック" charset="-128"/>
              </a:rPr>
              <a:t>About 20 different levels with 20 zombies each</a:t>
            </a:r>
          </a:p>
          <a:p>
            <a:endParaRPr lang="en-US" dirty="0">
              <a:latin typeface="Times New Roman" charset="0"/>
              <a:ea typeface="ＭＳ Ｐゴシック" charset="-128"/>
              <a:cs typeface="ＭＳ Ｐゴシック" charset="-128"/>
            </a:endParaRPr>
          </a:p>
          <a:p>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2618426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393700" y="692150"/>
            <a:ext cx="6070600" cy="3416300"/>
          </a:xfrm>
          <a:ln/>
        </p:spPr>
      </p:sp>
      <p:sp>
        <p:nvSpPr>
          <p:cNvPr id="44035" name="Rectangle 3"/>
          <p:cNvSpPr>
            <a:spLocks noGrp="1" noChangeArrowheads="1"/>
          </p:cNvSpPr>
          <p:nvPr>
            <p:ph type="body" idx="1"/>
          </p:nvPr>
        </p:nvSpPr>
        <p:spPr>
          <a:noFill/>
          <a:ln w="9525"/>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Verdana" charset="0"/>
              </a:rPr>
              <a:t>Complements classroom instruction</a:t>
            </a:r>
          </a:p>
          <a:p>
            <a:endParaRPr lang="en-US" dirty="0">
              <a:latin typeface="Times New Roman"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Verdana" charset="0"/>
              </a:rPr>
              <a:t>Learning is integrated in the game’s core mechanic</a:t>
            </a:r>
          </a:p>
          <a:p>
            <a:endParaRPr lang="en-US" dirty="0">
              <a:latin typeface="Times New Roman"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Verdana" charset="0"/>
                <a:ea typeface="ＭＳ Ｐゴシック" charset="-128"/>
              </a:rPr>
              <a:t>About 20 different levels with 20 zombies each</a:t>
            </a:r>
          </a:p>
          <a:p>
            <a:endParaRPr lang="en-US" dirty="0">
              <a:latin typeface="Times New Roman" charset="0"/>
              <a:ea typeface="ＭＳ Ｐゴシック" charset="-128"/>
              <a:cs typeface="ＭＳ Ｐゴシック" charset="-128"/>
            </a:endParaRPr>
          </a:p>
          <a:p>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212304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normAutofit/>
          </a:bodyPr>
          <a:lstStyle/>
          <a:p>
            <a:r>
              <a:rPr lang="en-US" dirty="0"/>
              <a:t>Educational game = game designed to meet pre-defined</a:t>
            </a:r>
            <a:r>
              <a:rPr lang="en-US" baseline="0" dirty="0"/>
              <a:t> educational objectives</a:t>
            </a:r>
          </a:p>
          <a:p>
            <a:endParaRPr lang="en-US" baseline="0" dirty="0"/>
          </a:p>
          <a:p>
            <a:r>
              <a:rPr lang="en-US" sz="2000" dirty="0"/>
              <a:t>Educational game development project will be more successful if:</a:t>
            </a:r>
          </a:p>
          <a:p>
            <a:pPr lvl="1"/>
            <a:r>
              <a:rPr lang="en-US" sz="1800" dirty="0"/>
              <a:t>Educational objectives have been clearly specified early on</a:t>
            </a:r>
          </a:p>
          <a:p>
            <a:pPr lvl="1"/>
            <a:r>
              <a:rPr lang="en-US" sz="1800" dirty="0"/>
              <a:t>Designers have a notion of how the game’s mechanics, though the dynamics, realize the intended aesthetics</a:t>
            </a:r>
          </a:p>
          <a:p>
            <a:pPr lvl="1"/>
            <a:r>
              <a:rPr lang="en-US" sz="1800" dirty="0"/>
              <a:t>Game observes well-established instructional design principles</a:t>
            </a:r>
          </a:p>
          <a:p>
            <a:endParaRPr lang="en-US" dirty="0"/>
          </a:p>
          <a:p>
            <a:endParaRPr lang="en-US" dirty="0"/>
          </a:p>
        </p:txBody>
      </p:sp>
    </p:spTree>
    <p:extLst>
      <p:ext uri="{BB962C8B-B14F-4D97-AF65-F5344CB8AC3E}">
        <p14:creationId xmlns:p14="http://schemas.microsoft.com/office/powerpoint/2010/main" val="636003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 min on</a:t>
            </a:r>
            <a:r>
              <a:rPr lang="en-US" baseline="0" dirty="0" smtClean="0"/>
              <a:t> goals</a:t>
            </a:r>
            <a:endParaRPr lang="en-US" dirty="0" smtClean="0"/>
          </a:p>
          <a:p>
            <a:r>
              <a:rPr lang="en-US" dirty="0" smtClean="0"/>
              <a:t>20 min total here?</a:t>
            </a:r>
            <a:endParaRPr lang="en-US" dirty="0"/>
          </a:p>
        </p:txBody>
      </p:sp>
      <p:sp>
        <p:nvSpPr>
          <p:cNvPr id="4" name="Slide Number Placeholder 3"/>
          <p:cNvSpPr>
            <a:spLocks noGrp="1"/>
          </p:cNvSpPr>
          <p:nvPr>
            <p:ph type="sldNum" sz="quarter" idx="10"/>
          </p:nvPr>
        </p:nvSpPr>
        <p:spPr/>
        <p:txBody>
          <a:bodyPr/>
          <a:lstStyle/>
          <a:p>
            <a:fld id="{0C90E7FF-258F-4893-9AEA-89A170167471}" type="slidenum">
              <a:rPr lang="en-US" smtClean="0"/>
              <a:t>26</a:t>
            </a:fld>
            <a:endParaRPr lang="en-US"/>
          </a:p>
        </p:txBody>
      </p:sp>
    </p:spTree>
    <p:extLst>
      <p:ext uri="{BB962C8B-B14F-4D97-AF65-F5344CB8AC3E}">
        <p14:creationId xmlns:p14="http://schemas.microsoft.com/office/powerpoint/2010/main" val="33256580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normAutofit fontScale="77500" lnSpcReduction="20000"/>
          </a:bodyPr>
          <a:lstStyle/>
          <a:p>
            <a:endParaRPr lang="en-US" dirty="0"/>
          </a:p>
          <a:p>
            <a:r>
              <a:rPr lang="en-US" sz="1200" dirty="0"/>
              <a:t>(as in any instructional design project)</a:t>
            </a:r>
            <a:endParaRPr lang="en-US" dirty="0"/>
          </a:p>
          <a:p>
            <a:r>
              <a:rPr lang="en-US" dirty="0"/>
              <a:t>Framework</a:t>
            </a:r>
            <a:r>
              <a:rPr lang="en-US" baseline="0" dirty="0"/>
              <a:t> considers game designed with an explicit set of educational goals in mind</a:t>
            </a:r>
            <a:endParaRPr lang="en-US" dirty="0"/>
          </a:p>
          <a:p>
            <a:endParaRPr lang="en-US" dirty="0"/>
          </a:p>
          <a:p>
            <a:r>
              <a:rPr lang="en-US" dirty="0"/>
              <a:t>rather than an opportunistic and less coherent set of educational goals</a:t>
            </a:r>
          </a:p>
          <a:p>
            <a:endParaRPr lang="en-US" dirty="0"/>
          </a:p>
          <a:p>
            <a:r>
              <a:rPr lang="en-US" sz="2400" dirty="0"/>
              <a:t>Helps avoid creating games that </a:t>
            </a:r>
          </a:p>
          <a:p>
            <a:pPr lvl="1"/>
            <a:r>
              <a:rPr lang="en-US" sz="2000" dirty="0"/>
              <a:t>address only simple instances of a targeted cognitive skill </a:t>
            </a:r>
          </a:p>
          <a:p>
            <a:pPr lvl="1"/>
            <a:r>
              <a:rPr lang="en-US" sz="2000" dirty="0"/>
              <a:t>assume prior knowledge that the student/player is not likely to have</a:t>
            </a:r>
          </a:p>
          <a:p>
            <a:pPr lvl="1"/>
            <a:r>
              <a:rPr lang="en-US" sz="2000" dirty="0"/>
              <a:t>make it easy for the student/player to work around the learning embedded in the game</a:t>
            </a:r>
          </a:p>
          <a:p>
            <a:pPr lvl="1"/>
            <a:r>
              <a:rPr lang="en-US" sz="2000" dirty="0"/>
              <a:t>etc.</a:t>
            </a:r>
          </a:p>
          <a:p>
            <a:endParaRPr lang="en-US" sz="1200" dirty="0"/>
          </a:p>
          <a:p>
            <a:r>
              <a:rPr lang="en-US" sz="1200" dirty="0"/>
              <a:t>may they learn beyond what they encountered in the game? </a:t>
            </a:r>
            <a:endParaRPr lang="en-US" dirty="0"/>
          </a:p>
          <a:p>
            <a:endParaRPr lang="en-US" dirty="0"/>
          </a:p>
          <a:p>
            <a:r>
              <a:rPr lang="en-US" dirty="0"/>
              <a:t>Not</a:t>
            </a:r>
            <a:r>
              <a:rPr lang="en-US" baseline="0" dirty="0"/>
              <a:t> enough to just say that students will learn whole-number division – want something far more specific here.</a:t>
            </a:r>
            <a:endParaRPr lang="en-US" dirty="0"/>
          </a:p>
          <a:p>
            <a:endParaRPr lang="en-US" dirty="0"/>
          </a:p>
          <a:p>
            <a:r>
              <a:rPr lang="en-US" dirty="0"/>
              <a:t>Each question has a three-part answer:</a:t>
            </a:r>
            <a:r>
              <a:rPr lang="en-US" baseline="0" dirty="0"/>
              <a:t> (a) written description, (</a:t>
            </a:r>
            <a:r>
              <a:rPr lang="en-US" baseline="0" dirty="0" err="1"/>
              <a:t>b</a:t>
            </a:r>
            <a:r>
              <a:rPr lang="en-US" baseline="0" dirty="0"/>
              <a:t>) examples of tasks from which to learn each learning objective (may even though this at the level of steps within tasks, rather than tasks) </a:t>
            </a:r>
            <a:r>
              <a:rPr lang="en-US" sz="1200" dirty="0"/>
              <a:t>(may even though this at the level of steps within tasks, rather than tasks)</a:t>
            </a:r>
            <a:endParaRPr lang="en-US" dirty="0"/>
          </a:p>
        </p:txBody>
      </p:sp>
    </p:spTree>
    <p:extLst>
      <p:ext uri="{BB962C8B-B14F-4D97-AF65-F5344CB8AC3E}">
        <p14:creationId xmlns:p14="http://schemas.microsoft.com/office/powerpoint/2010/main" val="37457344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normAutofit/>
          </a:bodyPr>
          <a:lstStyle/>
          <a:p>
            <a:r>
              <a:rPr lang="en-US" sz="1200" dirty="0">
                <a:latin typeface="Verdana" pitchFamily="-105" charset="0"/>
                <a:ea typeface="ＭＳ Ｐゴシック" pitchFamily="-105" charset="-128"/>
              </a:rPr>
              <a:t>, since the multiplication table reinforces a notion of division as the inverse of multiplication</a:t>
            </a:r>
            <a:endParaRPr lang="en-US" dirty="0"/>
          </a:p>
        </p:txBody>
      </p:sp>
    </p:spTree>
    <p:extLst>
      <p:ext uri="{BB962C8B-B14F-4D97-AF65-F5344CB8AC3E}">
        <p14:creationId xmlns:p14="http://schemas.microsoft.com/office/powerpoint/2010/main" val="18309919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normAutofit fontScale="62500" lnSpcReduction="20000"/>
          </a:bodyPr>
          <a:lstStyle/>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600" dirty="0">
              <a:latin typeface="Verdana" pitchFamily="-105" charset="0"/>
              <a:ea typeface="ＭＳ Ｐゴシック" pitchFamily="-105" charset="-128"/>
            </a:endParaRPr>
          </a:p>
          <a:p>
            <a:pPr lvl="1"/>
            <a:r>
              <a:rPr lang="en-US" sz="1600" dirty="0">
                <a:latin typeface="Verdana" pitchFamily="-105" charset="0"/>
                <a:ea typeface="ＭＳ Ｐゴシック" pitchFamily="-105" charset="-128"/>
              </a:rPr>
              <a:t>Example: by which of these divisors can you divide 41: 3, 5, or 6? Or none of the above?</a:t>
            </a:r>
          </a:p>
          <a:p>
            <a:pPr lvl="1"/>
            <a:r>
              <a:rPr lang="en-US" sz="1600" dirty="0">
                <a:latin typeface="Verdana" pitchFamily="-105" charset="0"/>
                <a:ea typeface="ＭＳ Ｐゴシック" pitchFamily="-105" charset="-128"/>
              </a:rPr>
              <a:t>Example: which of these numbers can be divided by 6: 15, 26, or 48? Or none of the above?</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600" dirty="0">
              <a:latin typeface="Verdana" pitchFamily="-105" charset="0"/>
              <a:ea typeface="ＭＳ Ｐゴシック" pitchFamily="-105" charset="-128"/>
            </a:endParaRP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600" dirty="0">
                <a:latin typeface="Verdana" pitchFamily="-105" charset="0"/>
                <a:ea typeface="ＭＳ Ｐゴシック" pitchFamily="-105" charset="-128"/>
              </a:rPr>
              <a:t>Seems that ZD covers this space pretty well (e.g., student cannot easily avoid hard problems as in </a:t>
            </a:r>
            <a:r>
              <a:rPr lang="en-US" sz="1600" dirty="0" err="1">
                <a:latin typeface="Verdana" pitchFamily="-105" charset="0"/>
                <a:ea typeface="ＭＳ Ｐゴシック" pitchFamily="-105" charset="-128"/>
              </a:rPr>
              <a:t>DKJrMath</a:t>
            </a:r>
            <a:r>
              <a:rPr lang="en-US" sz="1600" dirty="0">
                <a:latin typeface="Verdana" pitchFamily="-105" charset="0"/>
                <a:ea typeface="ＭＳ Ｐゴシック" pitchFamily="-105" charset="-128"/>
              </a:rPr>
              <a:t>; or can she?)</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600" dirty="0">
              <a:latin typeface="Verdana" pitchFamily="-105" charset="0"/>
              <a:ea typeface="ＭＳ Ｐゴシック" pitchFamily="-105" charset="-128"/>
            </a:endParaRP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600" dirty="0">
                <a:latin typeface="Verdana" pitchFamily="-105" charset="0"/>
                <a:ea typeface="ＭＳ Ｐゴシック" pitchFamily="-105" charset="-128"/>
              </a:rPr>
              <a:t>Why is it important to be so precise and detailed?</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600" dirty="0">
              <a:latin typeface="Verdana" pitchFamily="-105" charset="0"/>
              <a:ea typeface="ＭＳ Ｐゴシック" pitchFamily="-105" charset="-128"/>
            </a:endParaRP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600" dirty="0">
                <a:latin typeface="Verdana" pitchFamily="-105" charset="0"/>
                <a:ea typeface="ＭＳ Ｐゴシック" pitchFamily="-105" charset="-128"/>
              </a:rPr>
              <a:t>Instructional designers would not be surprised when seeing this.</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600" dirty="0">
              <a:latin typeface="Verdana" pitchFamily="-105" charset="0"/>
              <a:ea typeface="ＭＳ Ｐゴシック" pitchFamily="-105" charset="-128"/>
            </a:endParaRP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600" dirty="0">
                <a:latin typeface="Verdana" pitchFamily="-105" charset="0"/>
                <a:ea typeface="ＭＳ Ｐゴシック" pitchFamily="-105" charset="-128"/>
              </a:rPr>
              <a:t>May</a:t>
            </a:r>
            <a:r>
              <a:rPr lang="en-US" sz="1600" baseline="0" dirty="0">
                <a:latin typeface="Verdana" pitchFamily="-105" charset="0"/>
                <a:ea typeface="ＭＳ Ｐゴシック" pitchFamily="-105" charset="-128"/>
              </a:rPr>
              <a:t> be clear how this level of precision about instructional objectives has led to specific features in the game to support them …</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600" baseline="0" dirty="0">
              <a:latin typeface="Verdana" pitchFamily="-105" charset="0"/>
              <a:ea typeface="ＭＳ Ｐゴシック" pitchFamily="-105" charset="-128"/>
            </a:endParaRP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600" baseline="0" dirty="0">
                <a:latin typeface="Verdana" pitchFamily="-105" charset="0"/>
                <a:ea typeface="ＭＳ Ｐゴシック" pitchFamily="-105" charset="-128"/>
              </a:rPr>
              <a:t>So, in this regard, Zombie Division is very well designed – many math games seem to support fluency with certain skills but not understanding. So you can practice a skill but you need to have a basic understanding to </a:t>
            </a:r>
            <a:r>
              <a:rPr lang="en-US" sz="1600" baseline="0" dirty="0" err="1">
                <a:latin typeface="Verdana" pitchFamily="-105" charset="0"/>
                <a:ea typeface="ＭＳ Ｐゴシック" pitchFamily="-105" charset="-128"/>
              </a:rPr>
              <a:t>begign</a:t>
            </a:r>
            <a:r>
              <a:rPr lang="en-US" sz="1600" baseline="0" dirty="0">
                <a:latin typeface="Verdana" pitchFamily="-105" charset="0"/>
                <a:ea typeface="ＭＳ Ｐゴシック" pitchFamily="-105" charset="-128"/>
              </a:rPr>
              <a:t> with.</a:t>
            </a:r>
            <a:endParaRPr lang="en-US" sz="1600" dirty="0">
              <a:latin typeface="Verdana" pitchFamily="-105" charset="0"/>
              <a:ea typeface="ＭＳ Ｐゴシック" pitchFamily="-105" charset="-128"/>
            </a:endParaRPr>
          </a:p>
          <a:p>
            <a:endParaRPr lang="en-US" dirty="0"/>
          </a:p>
          <a:p>
            <a:r>
              <a:rPr lang="en-US" sz="1200" dirty="0">
                <a:latin typeface="Verdana" pitchFamily="-105" charset="0"/>
                <a:ea typeface="ＭＳ Ｐゴシック" pitchFamily="-105" charset="-128"/>
              </a:rPr>
              <a:t>Will the game help students develop shortcut rules (such as numbers that end in 0 or 5 can be divided by 5; or, numbers whose digits sum to a multiple of 3 are themselves multiples of 3 – and that this rule can be applied recursively)</a:t>
            </a:r>
          </a:p>
          <a:p>
            <a:r>
              <a:rPr lang="en-US" sz="1200" dirty="0">
                <a:latin typeface="Verdana" pitchFamily="-105" charset="0"/>
                <a:ea typeface="ＭＳ Ｐゴシック" pitchFamily="-105" charset="-128"/>
              </a:rPr>
              <a:t>Will students learn to (reliably) determine </a:t>
            </a:r>
            <a:r>
              <a:rPr lang="en-US" sz="1200" i="1" dirty="0">
                <a:latin typeface="Verdana" pitchFamily="-105" charset="0"/>
                <a:ea typeface="ＭＳ Ｐゴシック" pitchFamily="-105" charset="-128"/>
              </a:rPr>
              <a:t>all</a:t>
            </a:r>
            <a:r>
              <a:rPr lang="en-US" sz="1200" dirty="0">
                <a:latin typeface="Verdana" pitchFamily="-105" charset="0"/>
                <a:ea typeface="ＭＳ Ｐゴシック" pitchFamily="-105" charset="-128"/>
              </a:rPr>
              <a:t> factors of a given number?</a:t>
            </a:r>
          </a:p>
          <a:p>
            <a:endParaRPr lang="en-US" dirty="0"/>
          </a:p>
        </p:txBody>
      </p:sp>
    </p:spTree>
    <p:extLst>
      <p:ext uri="{BB962C8B-B14F-4D97-AF65-F5344CB8AC3E}">
        <p14:creationId xmlns:p14="http://schemas.microsoft.com/office/powerpoint/2010/main" val="7538350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Verdana" pitchFamily="-105" charset="0"/>
                <a:ea typeface="ＭＳ Ｐゴシック" pitchFamily="-105" charset="-128"/>
              </a:rPr>
              <a:t>Will students get better at problems such as: Does 2 divide (6*6)?</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Verdana" pitchFamily="-105" charset="0"/>
              <a:ea typeface="ＭＳ Ｐゴシック" pitchFamily="-105"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dirty="0">
                <a:latin typeface="Verdana" pitchFamily="-105" charset="0"/>
                <a:ea typeface="ＭＳ Ｐゴシック" pitchFamily="-105" charset="-128"/>
              </a:rPr>
              <a:t>, only that it is not divisible by any of the given divisors (e.g., 14 is not divisible by 3, 5, or 6 but is not prime; 17 is not divisible by 3, 5, or 6 but it is prime). So perhaps the good students will realize that some numbers cannot be divided at all, but it would have to be induction across different encounters with the same number, or perhaps some good theoretical thinking.</a:t>
            </a:r>
            <a:endParaRPr lang="en-US" sz="1200" dirty="0">
              <a:latin typeface="Verdana" pitchFamily="-105" charset="0"/>
              <a:ea typeface="ＭＳ Ｐゴシック" pitchFamily="-105" charset="-128"/>
            </a:endParaRPr>
          </a:p>
          <a:p>
            <a:endParaRPr lang="en-US" dirty="0"/>
          </a:p>
        </p:txBody>
      </p:sp>
    </p:spTree>
    <p:extLst>
      <p:ext uri="{BB962C8B-B14F-4D97-AF65-F5344CB8AC3E}">
        <p14:creationId xmlns:p14="http://schemas.microsoft.com/office/powerpoint/2010/main" val="14067154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normAutofit/>
          </a:bodyPr>
          <a:lstStyle/>
          <a:p>
            <a:r>
              <a:rPr lang="en-US" dirty="0"/>
              <a:t>Educational game = game designed to meet pre-defined</a:t>
            </a:r>
            <a:r>
              <a:rPr lang="en-US" baseline="0" dirty="0"/>
              <a:t> educational objectives</a:t>
            </a:r>
          </a:p>
          <a:p>
            <a:endParaRPr lang="en-US" baseline="0" dirty="0"/>
          </a:p>
          <a:p>
            <a:r>
              <a:rPr lang="en-US" sz="2000" dirty="0"/>
              <a:t>Educational game development project will be more successful if:</a:t>
            </a:r>
          </a:p>
          <a:p>
            <a:pPr lvl="1"/>
            <a:r>
              <a:rPr lang="en-US" sz="1800" dirty="0"/>
              <a:t>Educational objectives have been clearly specified early on</a:t>
            </a:r>
          </a:p>
          <a:p>
            <a:pPr lvl="1"/>
            <a:r>
              <a:rPr lang="en-US" sz="1800" dirty="0"/>
              <a:t>Designers have a notion of how the game’s mechanics, though the dynamics, realize the intended aesthetics</a:t>
            </a:r>
          </a:p>
          <a:p>
            <a:pPr lvl="1"/>
            <a:r>
              <a:rPr lang="en-US" sz="1800" dirty="0"/>
              <a:t>Game observes well-established instructional design principles</a:t>
            </a:r>
          </a:p>
          <a:p>
            <a:endParaRPr lang="en-US" dirty="0"/>
          </a:p>
          <a:p>
            <a:endParaRPr lang="en-US" dirty="0"/>
          </a:p>
        </p:txBody>
      </p:sp>
    </p:spTree>
    <p:extLst>
      <p:ext uri="{BB962C8B-B14F-4D97-AF65-F5344CB8AC3E}">
        <p14:creationId xmlns:p14="http://schemas.microsoft.com/office/powerpoint/2010/main" val="15996276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normAutofit lnSpcReduction="10000"/>
          </a:bodyPr>
          <a:lstStyle/>
          <a:p>
            <a:pPr>
              <a:lnSpc>
                <a:spcPct val="90000"/>
              </a:lnSpc>
            </a:pPr>
            <a:r>
              <a:rPr lang="en-US" sz="1200" dirty="0">
                <a:solidFill>
                  <a:srgbClr val="000000"/>
                </a:solidFill>
                <a:latin typeface="Verdana" pitchFamily="-105" charset="0"/>
                <a:ea typeface="ＭＳ Ｐゴシック" pitchFamily="-105" charset="-128"/>
              </a:rPr>
              <a:t>Walk around in a dungeon inhabited by zombies</a:t>
            </a:r>
          </a:p>
          <a:p>
            <a:pPr>
              <a:lnSpc>
                <a:spcPct val="90000"/>
              </a:lnSpc>
            </a:pPr>
            <a:r>
              <a:rPr lang="en-US" sz="1200" dirty="0">
                <a:solidFill>
                  <a:srgbClr val="000000"/>
                </a:solidFill>
                <a:latin typeface="Verdana" pitchFamily="-105" charset="0"/>
                <a:ea typeface="ＭＳ Ｐゴシック" pitchFamily="-105" charset="-128"/>
              </a:rPr>
              <a:t>Armed with weapons that represent numbers</a:t>
            </a:r>
          </a:p>
          <a:p>
            <a:pPr>
              <a:lnSpc>
                <a:spcPct val="90000"/>
              </a:lnSpc>
            </a:pPr>
            <a:r>
              <a:rPr lang="en-US" sz="1200" dirty="0">
                <a:solidFill>
                  <a:srgbClr val="000000"/>
                </a:solidFill>
                <a:latin typeface="Verdana" pitchFamily="-105" charset="0"/>
                <a:ea typeface="ＭＳ Ｐゴシック" pitchFamily="-105" charset="-128"/>
              </a:rPr>
              <a:t>Students gain access to more weapons as the game progresses</a:t>
            </a:r>
          </a:p>
          <a:p>
            <a:pPr>
              <a:lnSpc>
                <a:spcPct val="90000"/>
              </a:lnSpc>
            </a:pPr>
            <a:r>
              <a:rPr lang="en-US" sz="1200" dirty="0">
                <a:solidFill>
                  <a:srgbClr val="000000"/>
                </a:solidFill>
                <a:latin typeface="Verdana" pitchFamily="-105" charset="0"/>
                <a:ea typeface="ＭＳ Ｐゴシック" pitchFamily="-105" charset="-128"/>
              </a:rPr>
              <a:t>Gather points by successfully attacking zombies; zombie succumbs if the weapon is a divisor of the zombie’s number and zombie does not have the same weapon to fend off the attack</a:t>
            </a:r>
          </a:p>
          <a:p>
            <a:pPr>
              <a:lnSpc>
                <a:spcPct val="90000"/>
              </a:lnSpc>
            </a:pPr>
            <a:r>
              <a:rPr lang="en-US" sz="1200" dirty="0">
                <a:solidFill>
                  <a:srgbClr val="000000"/>
                </a:solidFill>
                <a:latin typeface="Verdana" pitchFamily="-105" charset="0"/>
                <a:ea typeface="ＭＳ Ｐゴシック" pitchFamily="-105" charset="-128"/>
              </a:rPr>
              <a:t>Loose health if the attack is with the wrong weapon (not a divisor)</a:t>
            </a:r>
          </a:p>
          <a:p>
            <a:pPr>
              <a:lnSpc>
                <a:spcPct val="90000"/>
              </a:lnSpc>
            </a:pPr>
            <a:r>
              <a:rPr lang="en-US" sz="1200" dirty="0">
                <a:solidFill>
                  <a:srgbClr val="000000"/>
                </a:solidFill>
                <a:latin typeface="Verdana" pitchFamily="-105" charset="0"/>
                <a:ea typeface="ＭＳ Ｐゴシック" pitchFamily="-105" charset="-128"/>
              </a:rPr>
              <a:t>Zombies have more weapons to defends themselves as the game progresses</a:t>
            </a:r>
          </a:p>
          <a:p>
            <a:pPr>
              <a:lnSpc>
                <a:spcPct val="90000"/>
              </a:lnSpc>
            </a:pPr>
            <a:r>
              <a:rPr lang="en-US" sz="1200" dirty="0">
                <a:solidFill>
                  <a:srgbClr val="000000"/>
                </a:solidFill>
                <a:latin typeface="Verdana" pitchFamily="-105" charset="0"/>
                <a:ea typeface="ＭＳ Ｐゴシック" pitchFamily="-105" charset="-128"/>
              </a:rPr>
              <a:t>Attacks on giant skeletons succeed outright only if a proper weapon is used </a:t>
            </a:r>
            <a:r>
              <a:rPr lang="en-US" sz="1200" i="1" dirty="0">
                <a:solidFill>
                  <a:srgbClr val="000000"/>
                </a:solidFill>
                <a:latin typeface="Verdana" pitchFamily="-105" charset="0"/>
                <a:ea typeface="ＭＳ Ｐゴシック" pitchFamily="-105" charset="-128"/>
              </a:rPr>
              <a:t>and </a:t>
            </a:r>
            <a:r>
              <a:rPr lang="en-US" sz="1200" dirty="0">
                <a:solidFill>
                  <a:srgbClr val="000000"/>
                </a:solidFill>
                <a:latin typeface="Verdana" pitchFamily="-105" charset="0"/>
                <a:ea typeface="ＭＳ Ｐゴシック" pitchFamily="-105" charset="-128"/>
              </a:rPr>
              <a:t>the quotient is less than 10; if the quotient is larger than 10, the zombie divides into multiple zombies with smaller number</a:t>
            </a:r>
          </a:p>
          <a:p>
            <a:pPr>
              <a:lnSpc>
                <a:spcPct val="90000"/>
              </a:lnSpc>
            </a:pPr>
            <a:r>
              <a:rPr lang="en-US" sz="1200" dirty="0">
                <a:solidFill>
                  <a:srgbClr val="000000"/>
                </a:solidFill>
                <a:latin typeface="Verdana" pitchFamily="-105" charset="0"/>
                <a:ea typeface="ＭＳ Ｐゴシック" pitchFamily="-105" charset="-128"/>
              </a:rPr>
              <a:t>Multiplication table is available to help with the math; help screen is available (voluntarily) to do bone-dragging exercise</a:t>
            </a:r>
          </a:p>
          <a:p>
            <a:pPr>
              <a:lnSpc>
                <a:spcPct val="90000"/>
              </a:lnSpc>
            </a:pPr>
            <a:r>
              <a:rPr lang="en-US" sz="1200" dirty="0">
                <a:solidFill>
                  <a:srgbClr val="000000"/>
                </a:solidFill>
                <a:latin typeface="Verdana" pitchFamily="-105" charset="0"/>
                <a:ea typeface="ＭＳ Ｐゴシック" pitchFamily="-105" charset="-128"/>
              </a:rPr>
              <a:t>When slow to attack a zombie, the zombie may strike first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000000"/>
                </a:solidFill>
                <a:latin typeface="Verdana" pitchFamily="-105" charset="0"/>
                <a:ea typeface="ＭＳ Ｐゴシック" pitchFamily="-105" charset="-128"/>
              </a:rPr>
              <a:t>When player is slow to attack, the zombie strikes first</a:t>
            </a:r>
          </a:p>
          <a:p>
            <a:endParaRPr lang="en-US" dirty="0"/>
          </a:p>
          <a:p>
            <a:endParaRPr lang="en-US" dirty="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800" dirty="0">
                <a:solidFill>
                  <a:srgbClr val="000000"/>
                </a:solidFill>
                <a:latin typeface="Verdana" pitchFamily="-105" charset="0"/>
                <a:ea typeface="ＭＳ Ｐゴシック" pitchFamily="-105" charset="-128"/>
              </a:rPr>
              <a:t>Furthers educational objectives by blocking easy solutions</a:t>
            </a:r>
          </a:p>
          <a:p>
            <a:endParaRPr lang="en-US" dirty="0"/>
          </a:p>
        </p:txBody>
      </p:sp>
    </p:spTree>
    <p:extLst>
      <p:ext uri="{BB962C8B-B14F-4D97-AF65-F5344CB8AC3E}">
        <p14:creationId xmlns:p14="http://schemas.microsoft.com/office/powerpoint/2010/main" val="7745006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800" dirty="0">
                <a:solidFill>
                  <a:srgbClr val="000000"/>
                </a:solidFill>
                <a:latin typeface="Verdana" pitchFamily="-105" charset="0"/>
                <a:ea typeface="ＭＳ Ｐゴシック" pitchFamily="-105" charset="-128"/>
              </a:rPr>
              <a:t>Aesthetics mainly function to raise interest?</a:t>
            </a:r>
          </a:p>
          <a:p>
            <a:endParaRPr lang="en-US" sz="1200" dirty="0">
              <a:solidFill>
                <a:srgbClr val="000000"/>
              </a:solidFill>
              <a:latin typeface="Verdana" pitchFamily="-105" charset="0"/>
              <a:ea typeface="ＭＳ Ｐゴシック" pitchFamily="-105" charset="-128"/>
            </a:endParaRPr>
          </a:p>
          <a:p>
            <a:r>
              <a:rPr lang="en-US" sz="1200" dirty="0">
                <a:solidFill>
                  <a:srgbClr val="000000"/>
                </a:solidFill>
                <a:latin typeface="Verdana" pitchFamily="-105" charset="0"/>
                <a:ea typeface="ＭＳ Ｐゴシック" pitchFamily="-105" charset="-128"/>
              </a:rPr>
              <a:t>So the challenge generated by the math as a reason to play the game? That would be a really good thing! </a:t>
            </a:r>
            <a:endParaRPr lang="en-US" dirty="0"/>
          </a:p>
        </p:txBody>
      </p:sp>
    </p:spTree>
    <p:extLst>
      <p:ext uri="{BB962C8B-B14F-4D97-AF65-F5344CB8AC3E}">
        <p14:creationId xmlns:p14="http://schemas.microsoft.com/office/powerpoint/2010/main" val="20830617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normAutofit/>
          </a:bodyPr>
          <a:lstStyle/>
          <a:p>
            <a:r>
              <a:rPr lang="en-US" dirty="0"/>
              <a:t>Educational game = game designed to meet pre-defined</a:t>
            </a:r>
            <a:r>
              <a:rPr lang="en-US" baseline="0" dirty="0"/>
              <a:t> educational objectives</a:t>
            </a:r>
          </a:p>
          <a:p>
            <a:endParaRPr lang="en-US" baseline="0" dirty="0"/>
          </a:p>
          <a:p>
            <a:r>
              <a:rPr lang="en-US" sz="2000" dirty="0"/>
              <a:t>Educational game development project will be more successful if:</a:t>
            </a:r>
          </a:p>
          <a:p>
            <a:pPr lvl="1"/>
            <a:r>
              <a:rPr lang="en-US" sz="1800" dirty="0"/>
              <a:t>Educational objectives have been clearly specified early on</a:t>
            </a:r>
          </a:p>
          <a:p>
            <a:pPr lvl="1"/>
            <a:r>
              <a:rPr lang="en-US" sz="1800" dirty="0"/>
              <a:t>Designers have a notion of how the game’s mechanics, though the dynamics, realize the intended aesthetics</a:t>
            </a:r>
          </a:p>
          <a:p>
            <a:pPr lvl="1"/>
            <a:r>
              <a:rPr lang="en-US" sz="1800" dirty="0"/>
              <a:t>Game observes well-established instructional design principles</a:t>
            </a:r>
          </a:p>
          <a:p>
            <a:endParaRPr lang="en-US" dirty="0"/>
          </a:p>
          <a:p>
            <a:endParaRPr lang="en-US" dirty="0"/>
          </a:p>
        </p:txBody>
      </p:sp>
    </p:spTree>
    <p:extLst>
      <p:ext uri="{BB962C8B-B14F-4D97-AF65-F5344CB8AC3E}">
        <p14:creationId xmlns:p14="http://schemas.microsoft.com/office/powerpoint/2010/main" val="19246153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normAutofit/>
          </a:bodyPr>
          <a:lstStyle/>
          <a:p>
            <a:endParaRPr lang="en-US" dirty="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600" dirty="0">
                <a:latin typeface="Verdana" pitchFamily="-105" charset="0"/>
                <a:ea typeface="ＭＳ Ｐゴシック" pitchFamily="-105" charset="-128"/>
              </a:rPr>
              <a:t>Helps designers use science to inform their intuitions</a:t>
            </a:r>
          </a:p>
          <a:p>
            <a:endParaRPr lang="en-US" dirty="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600" dirty="0">
                <a:latin typeface="Verdana" pitchFamily="-105" charset="0"/>
                <a:ea typeface="ＭＳ Ｐゴシック" pitchFamily="-105" charset="-128"/>
              </a:rPr>
              <a:t>And maybe there are addition</a:t>
            </a:r>
          </a:p>
          <a:p>
            <a:endParaRPr lang="en-US" dirty="0"/>
          </a:p>
        </p:txBody>
      </p:sp>
    </p:spTree>
    <p:extLst>
      <p:ext uri="{BB962C8B-B14F-4D97-AF65-F5344CB8AC3E}">
        <p14:creationId xmlns:p14="http://schemas.microsoft.com/office/powerpoint/2010/main" val="19634679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normAutofit/>
          </a:bodyPr>
          <a:lstStyle/>
          <a:p>
            <a:pPr>
              <a:lnSpc>
                <a:spcPct val="90000"/>
              </a:lnSpc>
            </a:pPr>
            <a:r>
              <a:rPr lang="en-US" sz="1800" dirty="0">
                <a:ea typeface="ＭＳ Ｐゴシック" pitchFamily="-105" charset="-128"/>
              </a:rPr>
              <a:t>How People Learn Principles</a:t>
            </a:r>
          </a:p>
          <a:p>
            <a:pPr lvl="1">
              <a:lnSpc>
                <a:spcPct val="90000"/>
              </a:lnSpc>
            </a:pPr>
            <a:r>
              <a:rPr lang="en-US" sz="1200" dirty="0">
                <a:ea typeface="ＭＳ Ｐゴシック" pitchFamily="-105" charset="-128"/>
              </a:rPr>
              <a:t>Donovan, M. S., </a:t>
            </a:r>
            <a:r>
              <a:rPr lang="en-US" sz="1200" dirty="0" err="1">
                <a:ea typeface="ＭＳ Ｐゴシック" pitchFamily="-105" charset="-128"/>
              </a:rPr>
              <a:t>Bransford</a:t>
            </a:r>
            <a:r>
              <a:rPr lang="en-US" sz="1200" dirty="0">
                <a:ea typeface="ＭＳ Ｐゴシック" pitchFamily="-105" charset="-128"/>
              </a:rPr>
              <a:t>, J. D., &amp; Pellegrino, J.W. (1999).  </a:t>
            </a:r>
            <a:r>
              <a:rPr lang="en-US" sz="1200" i="1" dirty="0">
                <a:ea typeface="ＭＳ Ｐゴシック" pitchFamily="-105" charset="-128"/>
              </a:rPr>
              <a:t>How people learn:  Bridging research and practice</a:t>
            </a:r>
            <a:r>
              <a:rPr lang="en-US" sz="1200" dirty="0">
                <a:ea typeface="ＭＳ Ｐゴシック" pitchFamily="-105" charset="-128"/>
              </a:rPr>
              <a:t>.  Washington, D.C.: National Academy Press.</a:t>
            </a:r>
          </a:p>
          <a:p>
            <a:pPr>
              <a:lnSpc>
                <a:spcPct val="90000"/>
              </a:lnSpc>
            </a:pPr>
            <a:r>
              <a:rPr lang="en-US" sz="1800" dirty="0">
                <a:ea typeface="ＭＳ Ｐゴシック" pitchFamily="-105" charset="-128"/>
              </a:rPr>
              <a:t>Progressive Abstraction or “Bridging” Principles</a:t>
            </a:r>
          </a:p>
          <a:p>
            <a:pPr lvl="1">
              <a:lnSpc>
                <a:spcPct val="90000"/>
              </a:lnSpc>
            </a:pPr>
            <a:r>
              <a:rPr lang="en-US" sz="1200" dirty="0" err="1">
                <a:ea typeface="ＭＳ Ｐゴシック" pitchFamily="-105" charset="-128"/>
              </a:rPr>
              <a:t>Koedinger</a:t>
            </a:r>
            <a:r>
              <a:rPr lang="en-US" sz="1200" dirty="0">
                <a:ea typeface="ＭＳ Ｐゴシック" pitchFamily="-105" charset="-128"/>
              </a:rPr>
              <a:t>, K. R. (2002). Toward evidence for instructional design principles: Examples from Cognitive Tutor Math 6. Invited paper in </a:t>
            </a:r>
            <a:r>
              <a:rPr lang="en-US" sz="1200" i="1" dirty="0">
                <a:ea typeface="ＭＳ Ｐゴシック" pitchFamily="-105" charset="-128"/>
              </a:rPr>
              <a:t>Proceedings of PME-NA.</a:t>
            </a:r>
            <a:endParaRPr lang="en-US" sz="1200" dirty="0">
              <a:ea typeface="ＭＳ Ｐゴシック" pitchFamily="-105" charset="-128"/>
            </a:endParaRPr>
          </a:p>
          <a:p>
            <a:endParaRPr lang="en-US" dirty="0"/>
          </a:p>
        </p:txBody>
      </p:sp>
    </p:spTree>
    <p:extLst>
      <p:ext uri="{BB962C8B-B14F-4D97-AF65-F5344CB8AC3E}">
        <p14:creationId xmlns:p14="http://schemas.microsoft.com/office/powerpoint/2010/main" val="3751591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a:extLst>
              <a:ext uri="{FF2B5EF4-FFF2-40B4-BE49-F238E27FC236}">
                <a16:creationId xmlns:a16="http://schemas.microsoft.com/office/drawing/2014/main" id="{078F4DDF-3B82-483C-BCE7-0CF7EC684843}"/>
              </a:ext>
            </a:extLst>
          </p:cNvPr>
          <p:cNvSpPr>
            <a:spLocks noGrp="1" noRot="1" noChangeAspect="1"/>
          </p:cNvSpPr>
          <p:nvPr>
            <p:ph type="sldImg"/>
          </p:nvPr>
        </p:nvSpPr>
        <p:spPr>
          <a:xfrm>
            <a:off x="393700" y="692150"/>
            <a:ext cx="6070600" cy="3416300"/>
          </a:xfrm>
          <a:ln/>
        </p:spPr>
      </p:sp>
      <p:sp>
        <p:nvSpPr>
          <p:cNvPr id="12290" name="Notes Placeholder 2">
            <a:extLst>
              <a:ext uri="{FF2B5EF4-FFF2-40B4-BE49-F238E27FC236}">
                <a16:creationId xmlns:a16="http://schemas.microsoft.com/office/drawing/2014/main" id="{0380FF2E-1757-496C-8961-F80AFC22DCF2}"/>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a:latin typeface="Times New Roman" panose="02020603050405020304" pitchFamily="18" charset="0"/>
              </a:rPr>
              <a:t>e.g, watching a ball game, reading a book, </a:t>
            </a:r>
          </a:p>
          <a:p>
            <a:endParaRPr lang="en-US" altLang="en-US">
              <a:latin typeface="Times New Roman" panose="02020603050405020304" pitchFamily="18" charset="0"/>
            </a:endParaRPr>
          </a:p>
          <a:p>
            <a:endParaRPr lang="en-US" altLang="en-US">
              <a:latin typeface="Times New Roman" panose="02020603050405020304" pitchFamily="18" charset="0"/>
            </a:endParaRPr>
          </a:p>
          <a:p>
            <a:r>
              <a:rPr lang="en-US" altLang="en-US">
                <a:latin typeface="Times New Roman" panose="02020603050405020304" pitchFamily="18" charset="0"/>
              </a:rPr>
              <a:t>Would be interesting to approach this as follows:  make a list of fun activities that are / are not game-like, and see if our definition distinguishes</a:t>
            </a:r>
          </a:p>
          <a:p>
            <a:endParaRPr lang="en-US" altLang="en-US">
              <a:latin typeface="Times New Roman" panose="02020603050405020304" pitchFamily="18" charset="0"/>
            </a:endParaRPr>
          </a:p>
        </p:txBody>
      </p:sp>
    </p:spTree>
    <p:extLst>
      <p:ext uri="{BB962C8B-B14F-4D97-AF65-F5344CB8AC3E}">
        <p14:creationId xmlns:p14="http://schemas.microsoft.com/office/powerpoint/2010/main" val="39026779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Times New Roman" charset="0"/>
                <a:ea typeface="ＭＳ Ｐゴシック" charset="-128"/>
                <a:cs typeface="ＭＳ Ｐゴシック" charset="-128"/>
              </a:rPr>
              <a:t>We add that there is no expectation that any game, or any instructional intervention, covers all the principles. Rather, one looks for a coherent story as to how the game supports learning, backed up by principles, and one considers whether and how the game might be extended to support learning even more effectively through the use of additional principles.</a:t>
            </a:r>
            <a:endParaRPr lang="en-US" sz="1200" dirty="0"/>
          </a:p>
          <a:p>
            <a:endParaRPr lang="en-US" sz="1200" dirty="0"/>
          </a:p>
          <a:p>
            <a:r>
              <a:rPr lang="en-US" sz="1200" dirty="0"/>
              <a:t>when analyzing or designing a game or other type of learning environment, one looks for a coherent story, supported by principles, as to how the game supports learning. One does not look for complete coverage of all principles. </a:t>
            </a:r>
          </a:p>
          <a:p>
            <a:r>
              <a:rPr lang="en-US" sz="1200" dirty="0"/>
              <a:t>Measured by this yardstick, Zombie Division succeeds admirably, an impression that is confirmed by the evaluation studies done by </a:t>
            </a:r>
            <a:r>
              <a:rPr lang="en-US" sz="1200" dirty="0" err="1"/>
              <a:t>Habgood</a:t>
            </a:r>
            <a:r>
              <a:rPr lang="en-US" sz="1200" dirty="0"/>
              <a:t> and Ainsworth [6].  </a:t>
            </a:r>
          </a:p>
          <a:p>
            <a:r>
              <a:rPr lang="en-US" sz="1200" dirty="0"/>
              <a:t>,</a:t>
            </a:r>
          </a:p>
          <a:p>
            <a:endParaRPr lang="en-US" sz="1200" dirty="0"/>
          </a:p>
          <a:p>
            <a:endParaRPr lang="en-US" sz="1200" dirty="0"/>
          </a:p>
          <a:p>
            <a:r>
              <a:rPr lang="en-US" sz="1200" dirty="0"/>
              <a:t> when the learner needs it or just at the point where the information can best be understood and used in practice</a:t>
            </a:r>
          </a:p>
          <a:p>
            <a:endParaRPr lang="en-US" dirty="0"/>
          </a:p>
        </p:txBody>
      </p:sp>
    </p:spTree>
    <p:extLst>
      <p:ext uri="{BB962C8B-B14F-4D97-AF65-F5344CB8AC3E}">
        <p14:creationId xmlns:p14="http://schemas.microsoft.com/office/powerpoint/2010/main" val="41144527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Resulting analysis has “interesting richness”</a:t>
            </a:r>
          </a:p>
          <a:p>
            <a:endParaRPr lang="en-US" dirty="0"/>
          </a:p>
        </p:txBody>
      </p:sp>
    </p:spTree>
    <p:extLst>
      <p:ext uri="{BB962C8B-B14F-4D97-AF65-F5344CB8AC3E}">
        <p14:creationId xmlns:p14="http://schemas.microsoft.com/office/powerpoint/2010/main" val="24774027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0E7FF-258F-4893-9AEA-89A170167471}" type="slidenum">
              <a:rPr lang="en-US" smtClean="0"/>
              <a:t>98</a:t>
            </a:fld>
            <a:endParaRPr lang="en-US"/>
          </a:p>
        </p:txBody>
      </p:sp>
    </p:spTree>
    <p:extLst>
      <p:ext uri="{BB962C8B-B14F-4D97-AF65-F5344CB8AC3E}">
        <p14:creationId xmlns:p14="http://schemas.microsoft.com/office/powerpoint/2010/main" val="470629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5C2A1B59-95BB-4EC0-A8FA-600B367A84C9}"/>
              </a:ext>
            </a:extLst>
          </p:cNvPr>
          <p:cNvSpPr>
            <a:spLocks noGrp="1" noRot="1" noChangeAspect="1"/>
          </p:cNvSpPr>
          <p:nvPr>
            <p:ph type="sldImg"/>
          </p:nvPr>
        </p:nvSpPr>
        <p:spPr>
          <a:xfrm>
            <a:off x="393700" y="692150"/>
            <a:ext cx="6070600" cy="3416300"/>
          </a:xfrm>
          <a:ln/>
        </p:spPr>
      </p:sp>
      <p:sp>
        <p:nvSpPr>
          <p:cNvPr id="3" name="Notes Placeholder 2">
            <a:extLst>
              <a:ext uri="{FF2B5EF4-FFF2-40B4-BE49-F238E27FC236}">
                <a16:creationId xmlns:a16="http://schemas.microsoft.com/office/drawing/2014/main" id="{A9539230-4ACB-42BD-BF57-ECCCAAF40BF1}"/>
              </a:ext>
            </a:extLst>
          </p:cNvPr>
          <p:cNvSpPr>
            <a:spLocks noGrp="1"/>
          </p:cNvSpPr>
          <p:nvPr>
            <p:ph type="body" idx="1"/>
          </p:nvPr>
        </p:nvSpPr>
        <p:spPr/>
        <p:txBody>
          <a:bodyPr/>
          <a:lstStyle/>
          <a:p>
            <a:pPr marL="0" indent="0">
              <a:buNone/>
            </a:pPr>
            <a:r>
              <a:rPr lang="en-US" altLang="en-US" dirty="0"/>
              <a:t>Learning that </a:t>
            </a:r>
            <a:r>
              <a:rPr lang="en-US" altLang="en-US" i="1" dirty="0">
                <a:solidFill>
                  <a:schemeClr val="accent2"/>
                </a:solidFill>
              </a:rPr>
              <a:t>transfers out of the game </a:t>
            </a:r>
            <a:r>
              <a:rPr lang="en-US" altLang="en-US" dirty="0"/>
              <a:t>and game context into “real life”</a:t>
            </a:r>
          </a:p>
          <a:p>
            <a:pPr marL="457200" lvl="1" indent="0">
              <a:buNone/>
            </a:pPr>
            <a:r>
              <a:rPr lang="en-US" altLang="en-US" dirty="0"/>
              <a:t>New skills/concepts/competencies/abilities/ dispositions that help in important situations</a:t>
            </a:r>
          </a:p>
          <a:p>
            <a:pPr marL="0" indent="0">
              <a:spcBef>
                <a:spcPts val="1800"/>
              </a:spcBef>
              <a:buNone/>
            </a:pPr>
            <a:r>
              <a:rPr lang="en-US" altLang="en-US" dirty="0"/>
              <a:t>Ideally, the learning is </a:t>
            </a:r>
            <a:r>
              <a:rPr lang="en-US" altLang="en-US" i="1" dirty="0">
                <a:solidFill>
                  <a:schemeClr val="accent1"/>
                </a:solidFill>
              </a:rPr>
              <a:t>generalizable</a:t>
            </a:r>
            <a:r>
              <a:rPr lang="en-US" altLang="en-US" dirty="0"/>
              <a:t> across a wide range of learners</a:t>
            </a:r>
          </a:p>
          <a:p>
            <a:pPr marL="457200" indent="0">
              <a:spcBef>
                <a:spcPts val="500"/>
              </a:spcBef>
              <a:buNone/>
            </a:pPr>
            <a:r>
              <a:rPr lang="en-US" altLang="en-US" sz="2400" dirty="0"/>
              <a:t>There is some predictability as to what a player will learn</a:t>
            </a:r>
          </a:p>
          <a:p>
            <a:pPr marL="0" indent="0">
              <a:spcBef>
                <a:spcPts val="1800"/>
              </a:spcBef>
              <a:buNone/>
            </a:pPr>
            <a:r>
              <a:rPr lang="en-US" altLang="en-US" dirty="0"/>
              <a:t>Ideally, the learning is </a:t>
            </a:r>
            <a:r>
              <a:rPr lang="en-US" altLang="en-US" i="1" dirty="0">
                <a:solidFill>
                  <a:schemeClr val="accent1"/>
                </a:solidFill>
              </a:rPr>
              <a:t>efficient</a:t>
            </a:r>
          </a:p>
          <a:p>
            <a:pPr marL="457200" lvl="1" indent="0">
              <a:buNone/>
            </a:pPr>
            <a:r>
              <a:rPr lang="en-US" altLang="en-US" dirty="0"/>
              <a:t>Since time, as always, is a scarce resource</a:t>
            </a:r>
          </a:p>
          <a:p>
            <a:pPr marL="0" indent="0">
              <a:spcBef>
                <a:spcPts val="1800"/>
              </a:spcBef>
              <a:buNone/>
            </a:pPr>
            <a:r>
              <a:rPr lang="en-US" altLang="en-US" dirty="0"/>
              <a:t>Ideally, the learning is </a:t>
            </a:r>
            <a:r>
              <a:rPr lang="en-US" altLang="en-US" i="1" dirty="0">
                <a:solidFill>
                  <a:schemeClr val="accent1"/>
                </a:solidFill>
              </a:rPr>
              <a:t>robust</a:t>
            </a:r>
          </a:p>
          <a:p>
            <a:pPr marL="457200" lvl="1" indent="0">
              <a:buNone/>
            </a:pPr>
            <a:r>
              <a:rPr lang="en-US" altLang="en-US" dirty="0"/>
              <a:t>It lasts, can be applied in new situations, and perhaps even, helps future learning</a:t>
            </a:r>
          </a:p>
          <a:p>
            <a:endParaRPr lang="en-US" altLang="en-US" dirty="0"/>
          </a:p>
        </p:txBody>
      </p:sp>
    </p:spTree>
    <p:extLst>
      <p:ext uri="{BB962C8B-B14F-4D97-AF65-F5344CB8AC3E}">
        <p14:creationId xmlns:p14="http://schemas.microsoft.com/office/powerpoint/2010/main" val="1249380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BDF96C59-F2AA-4A2C-BE29-B1F12583A7A0}"/>
              </a:ext>
            </a:extLst>
          </p:cNvPr>
          <p:cNvSpPr>
            <a:spLocks noGrp="1" noRot="1" noChangeAspect="1"/>
          </p:cNvSpPr>
          <p:nvPr>
            <p:ph type="sldImg"/>
          </p:nvPr>
        </p:nvSpPr>
        <p:spPr>
          <a:xfrm>
            <a:off x="393700" y="692150"/>
            <a:ext cx="6070600" cy="3416300"/>
          </a:xfrm>
          <a:ln/>
        </p:spPr>
      </p:sp>
      <p:sp>
        <p:nvSpPr>
          <p:cNvPr id="22530" name="Notes Placeholder 2">
            <a:extLst>
              <a:ext uri="{FF2B5EF4-FFF2-40B4-BE49-F238E27FC236}">
                <a16:creationId xmlns:a16="http://schemas.microsoft.com/office/drawing/2014/main" id="{255C5B6C-01C9-4858-8890-5BBF531FD334}"/>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dirty="0">
                <a:latin typeface="Times New Roman" panose="02020603050405020304" pitchFamily="18" charset="0"/>
              </a:rPr>
              <a:t>But it is actually more subtle than this.</a:t>
            </a:r>
          </a:p>
          <a:p>
            <a:endParaRPr lang="en-US" altLang="en-US" dirty="0">
              <a:latin typeface="Times New Roman" panose="02020603050405020304" pitchFamily="18" charset="0"/>
            </a:endParaRPr>
          </a:p>
          <a:p>
            <a:pPr>
              <a:buFontTx/>
              <a:buChar char="-"/>
            </a:pPr>
            <a:r>
              <a:rPr lang="en-US" altLang="en-US" dirty="0">
                <a:latin typeface="Times New Roman" panose="02020603050405020304" pitchFamily="18" charset="0"/>
              </a:rPr>
              <a:t>One complicating factor is that some of this stuff is bound to happen, so some level of it is probably not a reason to think that the game is not educational, but how much it too much? Sometimes, the argument is made that exactly because games evoke situations like this, they may help people learn how to deal with them.  I agree with that argument, but I also think it is an incomplete argument.  Just cause you know you screwed up doesn’t mean you know how to do better next time. So there also needs to be some support for helping you learn from your mistakes.</a:t>
            </a:r>
          </a:p>
          <a:p>
            <a:pPr>
              <a:buFontTx/>
              <a:buChar char="-"/>
            </a:pPr>
            <a:endParaRPr lang="en-US" altLang="en-US" dirty="0">
              <a:latin typeface="Times New Roman" panose="02020603050405020304" pitchFamily="18" charset="0"/>
            </a:endParaRPr>
          </a:p>
          <a:p>
            <a:pPr>
              <a:buFontTx/>
              <a:buChar char="-"/>
            </a:pPr>
            <a:r>
              <a:rPr lang="en-US" altLang="en-US" dirty="0">
                <a:latin typeface="Times New Roman" panose="02020603050405020304" pitchFamily="18" charset="0"/>
              </a:rPr>
              <a:t>Pure discovery learning is not an effective instructional method </a:t>
            </a:r>
          </a:p>
          <a:p>
            <a:endParaRPr lang="en-US" altLang="en-US" dirty="0">
              <a:latin typeface="Times New Roman" panose="02020603050405020304" pitchFamily="18" charset="0"/>
            </a:endParaRPr>
          </a:p>
          <a:p>
            <a:r>
              <a:rPr lang="en-US" altLang="en-US" dirty="0">
                <a:latin typeface="Times New Roman" panose="02020603050405020304" pitchFamily="18" charset="0"/>
              </a:rPr>
              <a:t>Even without these obvious problems, there can be a more subtle problem:  learning that happened in the game does not transfer out of the game.</a:t>
            </a:r>
          </a:p>
          <a:p>
            <a:endParaRPr lang="en-US" altLang="en-US" dirty="0">
              <a:latin typeface="Times New Roman" panose="02020603050405020304" pitchFamily="18" charset="0"/>
            </a:endParaRPr>
          </a:p>
          <a:p>
            <a:r>
              <a:rPr lang="en-US" altLang="en-US" dirty="0">
                <a:latin typeface="Times New Roman" panose="02020603050405020304" pitchFamily="18" charset="0"/>
              </a:rPr>
              <a:t>Correlation is not causation.</a:t>
            </a:r>
          </a:p>
          <a:p>
            <a:endParaRPr lang="en-US" altLang="en-US" dirty="0">
              <a:latin typeface="Times New Roman" panose="02020603050405020304" pitchFamily="18" charset="0"/>
            </a:endParaRPr>
          </a:p>
          <a:p>
            <a:r>
              <a:rPr lang="en-US" altLang="en-US" dirty="0" err="1">
                <a:latin typeface="Times New Roman" panose="02020603050405020304" pitchFamily="18" charset="0"/>
              </a:rPr>
              <a:t>Steinkuhler</a:t>
            </a:r>
            <a:r>
              <a:rPr lang="en-US" altLang="en-US" dirty="0">
                <a:latin typeface="Times New Roman" panose="02020603050405020304" pitchFamily="18" charset="0"/>
              </a:rPr>
              <a:t> and Duncan?</a:t>
            </a:r>
          </a:p>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22970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Rot="1" noChangeAspect="1" noChangeArrowheads="1" noTextEdit="1"/>
          </p:cNvSpPr>
          <p:nvPr>
            <p:ph type="sldImg"/>
          </p:nvPr>
        </p:nvSpPr>
        <p:spPr>
          <a:xfrm>
            <a:off x="393700" y="692150"/>
            <a:ext cx="6070600" cy="3416300"/>
          </a:xfrm>
          <a:ln/>
        </p:spPr>
      </p:sp>
      <p:sp>
        <p:nvSpPr>
          <p:cNvPr id="51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07787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normAutofit/>
          </a:bodyPr>
          <a:lstStyle/>
          <a:p>
            <a:r>
              <a:rPr lang="en-US" dirty="0"/>
              <a:t>Educational game = game designed to meet pre-defined</a:t>
            </a:r>
            <a:r>
              <a:rPr lang="en-US" baseline="0" dirty="0"/>
              <a:t> educational objectives</a:t>
            </a:r>
          </a:p>
          <a:p>
            <a:endParaRPr lang="en-US" baseline="0" dirty="0"/>
          </a:p>
          <a:p>
            <a:r>
              <a:rPr lang="en-US" sz="2000" dirty="0"/>
              <a:t>Educational game development project will be more successful if:</a:t>
            </a:r>
          </a:p>
          <a:p>
            <a:pPr lvl="1"/>
            <a:r>
              <a:rPr lang="en-US" sz="1800" dirty="0"/>
              <a:t>Educational objectives have been clearly specified early on</a:t>
            </a:r>
          </a:p>
          <a:p>
            <a:pPr lvl="1"/>
            <a:r>
              <a:rPr lang="en-US" sz="1800" dirty="0"/>
              <a:t>Designers have a notion of how the game’s mechanics, though the dynamics, realize the intended aesthetics</a:t>
            </a:r>
          </a:p>
          <a:p>
            <a:pPr lvl="1"/>
            <a:r>
              <a:rPr lang="en-US" sz="1800" dirty="0"/>
              <a:t>Game observes well-established instructional design principles</a:t>
            </a:r>
          </a:p>
          <a:p>
            <a:endParaRPr lang="en-US" dirty="0"/>
          </a:p>
          <a:p>
            <a:endParaRPr lang="en-US" dirty="0"/>
          </a:p>
        </p:txBody>
      </p:sp>
    </p:spTree>
    <p:extLst>
      <p:ext uri="{BB962C8B-B14F-4D97-AF65-F5344CB8AC3E}">
        <p14:creationId xmlns:p14="http://schemas.microsoft.com/office/powerpoint/2010/main" val="4000804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393700" y="692150"/>
            <a:ext cx="6070600" cy="3416300"/>
          </a:xfrm>
          <a:ln/>
        </p:spPr>
      </p:sp>
      <p:sp>
        <p:nvSpPr>
          <p:cNvPr id="44035" name="Rectangle 3"/>
          <p:cNvSpPr>
            <a:spLocks noGrp="1" noChangeArrowheads="1"/>
          </p:cNvSpPr>
          <p:nvPr>
            <p:ph type="body" idx="1"/>
          </p:nvPr>
        </p:nvSpPr>
        <p:spPr>
          <a:noFill/>
          <a:ln w="9525"/>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Verdana" charset="0"/>
              </a:rPr>
              <a:t>Complements classroom instruction</a:t>
            </a:r>
          </a:p>
          <a:p>
            <a:endParaRPr lang="en-US" dirty="0">
              <a:latin typeface="Times New Roman"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Verdana" charset="0"/>
              </a:rPr>
              <a:t>Learning is integrated in the game’s core mechanic</a:t>
            </a:r>
          </a:p>
          <a:p>
            <a:endParaRPr lang="en-US" dirty="0">
              <a:latin typeface="Times New Roman"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Verdana" charset="0"/>
                <a:ea typeface="ＭＳ Ｐゴシック" charset="-128"/>
              </a:rPr>
              <a:t>About 20 different levels with 20 zombies each</a:t>
            </a:r>
          </a:p>
          <a:p>
            <a:endParaRPr lang="en-US" dirty="0">
              <a:latin typeface="Times New Roman" charset="0"/>
              <a:ea typeface="ＭＳ Ｐゴシック" charset="-128"/>
              <a:cs typeface="ＭＳ Ｐゴシック" charset="-128"/>
            </a:endParaRPr>
          </a:p>
          <a:p>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162390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0368C-7392-4304-BF42-7F1D9B50453E}"/>
              </a:ext>
            </a:extLst>
          </p:cNvPr>
          <p:cNvSpPr>
            <a:spLocks noGrp="1"/>
          </p:cNvSpPr>
          <p:nvPr>
            <p:ph type="ctrTitle"/>
          </p:nvPr>
        </p:nvSpPr>
        <p:spPr>
          <a:xfrm>
            <a:off x="1524000" y="1122363"/>
            <a:ext cx="9144000" cy="2387600"/>
          </a:xfrm>
        </p:spPr>
        <p:txBody>
          <a:bodyPr anchor="b">
            <a:normAutofit/>
          </a:bodyPr>
          <a:lstStyle>
            <a:lvl1pPr algn="l">
              <a:defRPr sz="6600"/>
            </a:lvl1pPr>
          </a:lstStyle>
          <a:p>
            <a:r>
              <a:rPr lang="en-US" dirty="0"/>
              <a:t>Click to edit Master title style</a:t>
            </a:r>
          </a:p>
        </p:txBody>
      </p:sp>
      <p:sp>
        <p:nvSpPr>
          <p:cNvPr id="3" name="Subtitle 2">
            <a:extLst>
              <a:ext uri="{FF2B5EF4-FFF2-40B4-BE49-F238E27FC236}">
                <a16:creationId xmlns:a16="http://schemas.microsoft.com/office/drawing/2014/main" id="{EA8990C8-2C26-4365-B198-6458467E1D0D}"/>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CA59B6-7B42-4F35-A13D-352B3D473A20}"/>
              </a:ext>
            </a:extLst>
          </p:cNvPr>
          <p:cNvSpPr>
            <a:spLocks noGrp="1"/>
          </p:cNvSpPr>
          <p:nvPr>
            <p:ph type="dt" sz="half" idx="10"/>
          </p:nvPr>
        </p:nvSpPr>
        <p:spPr/>
        <p:txBody>
          <a:bodyPr/>
          <a:lstStyle/>
          <a:p>
            <a:r>
              <a:rPr lang="en-US" smtClean="0"/>
              <a:t>2023-01-17</a:t>
            </a:r>
            <a:endParaRPr lang="en-US" dirty="0"/>
          </a:p>
        </p:txBody>
      </p:sp>
      <p:sp>
        <p:nvSpPr>
          <p:cNvPr id="5" name="Footer Placeholder 4">
            <a:extLst>
              <a:ext uri="{FF2B5EF4-FFF2-40B4-BE49-F238E27FC236}">
                <a16:creationId xmlns:a16="http://schemas.microsoft.com/office/drawing/2014/main" id="{754971E9-5F29-4FD1-A1DB-C8533DAD6B71}"/>
              </a:ext>
            </a:extLst>
          </p:cNvPr>
          <p:cNvSpPr>
            <a:spLocks noGrp="1"/>
          </p:cNvSpPr>
          <p:nvPr>
            <p:ph type="ftr" sz="quarter" idx="11"/>
          </p:nvPr>
        </p:nvSpPr>
        <p:spPr/>
        <p:txBody>
          <a:bodyPr/>
          <a:lstStyle/>
          <a:p>
            <a:r>
              <a:rPr lang="en-US" smtClean="0"/>
              <a:t>05-418/818 | Spring 2023 | Design of Educational Games</a:t>
            </a:r>
            <a:endParaRPr lang="en-US" dirty="0"/>
          </a:p>
        </p:txBody>
      </p:sp>
      <p:sp>
        <p:nvSpPr>
          <p:cNvPr id="6" name="Slide Number Placeholder 5">
            <a:extLst>
              <a:ext uri="{FF2B5EF4-FFF2-40B4-BE49-F238E27FC236}">
                <a16:creationId xmlns:a16="http://schemas.microsoft.com/office/drawing/2014/main" id="{E28011B4-310F-4BF1-9A30-C608ED11AE1C}"/>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1493581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2 Third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DF48C-91C5-4DF3-B326-3544AAA138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8A0823-F04F-47A2-93F0-DEA19CC0DF71}"/>
              </a:ext>
            </a:extLst>
          </p:cNvPr>
          <p:cNvSpPr>
            <a:spLocks noGrp="1"/>
          </p:cNvSpPr>
          <p:nvPr>
            <p:ph sz="half" idx="1"/>
          </p:nvPr>
        </p:nvSpPr>
        <p:spPr>
          <a:xfrm>
            <a:off x="838200" y="1825625"/>
            <a:ext cx="7013448"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D1019A-0B9C-4B13-ABC4-0A362744E31F}"/>
              </a:ext>
            </a:extLst>
          </p:cNvPr>
          <p:cNvSpPr>
            <a:spLocks noGrp="1"/>
          </p:cNvSpPr>
          <p:nvPr>
            <p:ph sz="half" idx="2"/>
          </p:nvPr>
        </p:nvSpPr>
        <p:spPr>
          <a:xfrm>
            <a:off x="7851648" y="1823410"/>
            <a:ext cx="3502152"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3F84DF-F5B4-453E-82BB-29C84B883808}"/>
              </a:ext>
            </a:extLst>
          </p:cNvPr>
          <p:cNvSpPr>
            <a:spLocks noGrp="1"/>
          </p:cNvSpPr>
          <p:nvPr>
            <p:ph type="dt" sz="half" idx="10"/>
          </p:nvPr>
        </p:nvSpPr>
        <p:spPr/>
        <p:txBody>
          <a:bodyPr/>
          <a:lstStyle/>
          <a:p>
            <a:r>
              <a:rPr lang="en-US" smtClean="0"/>
              <a:t>2023-01-17</a:t>
            </a:r>
            <a:endParaRPr lang="en-US"/>
          </a:p>
        </p:txBody>
      </p:sp>
      <p:sp>
        <p:nvSpPr>
          <p:cNvPr id="6" name="Footer Placeholder 5">
            <a:extLst>
              <a:ext uri="{FF2B5EF4-FFF2-40B4-BE49-F238E27FC236}">
                <a16:creationId xmlns:a16="http://schemas.microsoft.com/office/drawing/2014/main" id="{E8CD8138-596B-4DFB-8A4E-6A5E9D1517C8}"/>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7" name="Slide Number Placeholder 6">
            <a:extLst>
              <a:ext uri="{FF2B5EF4-FFF2-40B4-BE49-F238E27FC236}">
                <a16:creationId xmlns:a16="http://schemas.microsoft.com/office/drawing/2014/main" id="{36E42E92-E920-419E-88AE-CC21E286341B}"/>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2766932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Third Left No 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8A0823-F04F-47A2-93F0-DEA19CC0DF71}"/>
              </a:ext>
            </a:extLst>
          </p:cNvPr>
          <p:cNvSpPr>
            <a:spLocks noGrp="1"/>
          </p:cNvSpPr>
          <p:nvPr>
            <p:ph sz="half" idx="1"/>
          </p:nvPr>
        </p:nvSpPr>
        <p:spPr>
          <a:xfrm>
            <a:off x="838200" y="365125"/>
            <a:ext cx="6987363" cy="58118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D1019A-0B9C-4B13-ABC4-0A362744E31F}"/>
              </a:ext>
            </a:extLst>
          </p:cNvPr>
          <p:cNvSpPr>
            <a:spLocks noGrp="1"/>
          </p:cNvSpPr>
          <p:nvPr>
            <p:ph sz="half" idx="2"/>
          </p:nvPr>
        </p:nvSpPr>
        <p:spPr>
          <a:xfrm>
            <a:off x="7851648" y="362910"/>
            <a:ext cx="3489127" cy="58118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3F84DF-F5B4-453E-82BB-29C84B883808}"/>
              </a:ext>
            </a:extLst>
          </p:cNvPr>
          <p:cNvSpPr>
            <a:spLocks noGrp="1"/>
          </p:cNvSpPr>
          <p:nvPr>
            <p:ph type="dt" sz="half" idx="10"/>
          </p:nvPr>
        </p:nvSpPr>
        <p:spPr/>
        <p:txBody>
          <a:bodyPr/>
          <a:lstStyle/>
          <a:p>
            <a:r>
              <a:rPr lang="en-US" smtClean="0"/>
              <a:t>2023-01-17</a:t>
            </a:r>
            <a:endParaRPr lang="en-US"/>
          </a:p>
        </p:txBody>
      </p:sp>
      <p:sp>
        <p:nvSpPr>
          <p:cNvPr id="6" name="Footer Placeholder 5">
            <a:extLst>
              <a:ext uri="{FF2B5EF4-FFF2-40B4-BE49-F238E27FC236}">
                <a16:creationId xmlns:a16="http://schemas.microsoft.com/office/drawing/2014/main" id="{E8CD8138-596B-4DFB-8A4E-6A5E9D1517C8}"/>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7" name="Slide Number Placeholder 6">
            <a:extLst>
              <a:ext uri="{FF2B5EF4-FFF2-40B4-BE49-F238E27FC236}">
                <a16:creationId xmlns:a16="http://schemas.microsoft.com/office/drawing/2014/main" id="{36E42E92-E920-419E-88AE-CC21E286341B}"/>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802799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2 Third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DF48C-91C5-4DF3-B326-3544AAA138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8A0823-F04F-47A2-93F0-DEA19CC0DF71}"/>
              </a:ext>
            </a:extLst>
          </p:cNvPr>
          <p:cNvSpPr>
            <a:spLocks noGrp="1"/>
          </p:cNvSpPr>
          <p:nvPr>
            <p:ph sz="half" idx="1"/>
          </p:nvPr>
        </p:nvSpPr>
        <p:spPr>
          <a:xfrm>
            <a:off x="838200" y="1825625"/>
            <a:ext cx="3502152"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D1019A-0B9C-4B13-ABC4-0A362744E31F}"/>
              </a:ext>
            </a:extLst>
          </p:cNvPr>
          <p:cNvSpPr>
            <a:spLocks noGrp="1"/>
          </p:cNvSpPr>
          <p:nvPr>
            <p:ph sz="half" idx="2"/>
          </p:nvPr>
        </p:nvSpPr>
        <p:spPr>
          <a:xfrm>
            <a:off x="4340352" y="1825625"/>
            <a:ext cx="7013448"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3F84DF-F5B4-453E-82BB-29C84B883808}"/>
              </a:ext>
            </a:extLst>
          </p:cNvPr>
          <p:cNvSpPr>
            <a:spLocks noGrp="1"/>
          </p:cNvSpPr>
          <p:nvPr>
            <p:ph type="dt" sz="half" idx="10"/>
          </p:nvPr>
        </p:nvSpPr>
        <p:spPr/>
        <p:txBody>
          <a:bodyPr/>
          <a:lstStyle/>
          <a:p>
            <a:r>
              <a:rPr lang="en-US" smtClean="0"/>
              <a:t>2023-01-17</a:t>
            </a:r>
            <a:endParaRPr lang="en-US"/>
          </a:p>
        </p:txBody>
      </p:sp>
      <p:sp>
        <p:nvSpPr>
          <p:cNvPr id="6" name="Footer Placeholder 5">
            <a:extLst>
              <a:ext uri="{FF2B5EF4-FFF2-40B4-BE49-F238E27FC236}">
                <a16:creationId xmlns:a16="http://schemas.microsoft.com/office/drawing/2014/main" id="{E8CD8138-596B-4DFB-8A4E-6A5E9D1517C8}"/>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7" name="Slide Number Placeholder 6">
            <a:extLst>
              <a:ext uri="{FF2B5EF4-FFF2-40B4-BE49-F238E27FC236}">
                <a16:creationId xmlns:a16="http://schemas.microsoft.com/office/drawing/2014/main" id="{36E42E92-E920-419E-88AE-CC21E286341B}"/>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1486136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Third Right No 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8A0823-F04F-47A2-93F0-DEA19CC0DF71}"/>
              </a:ext>
            </a:extLst>
          </p:cNvPr>
          <p:cNvSpPr>
            <a:spLocks noGrp="1"/>
          </p:cNvSpPr>
          <p:nvPr>
            <p:ph sz="half" idx="1"/>
          </p:nvPr>
        </p:nvSpPr>
        <p:spPr>
          <a:xfrm>
            <a:off x="838200" y="365125"/>
            <a:ext cx="3502152" cy="58118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D1019A-0B9C-4B13-ABC4-0A362744E31F}"/>
              </a:ext>
            </a:extLst>
          </p:cNvPr>
          <p:cNvSpPr>
            <a:spLocks noGrp="1"/>
          </p:cNvSpPr>
          <p:nvPr>
            <p:ph sz="half" idx="2"/>
          </p:nvPr>
        </p:nvSpPr>
        <p:spPr>
          <a:xfrm>
            <a:off x="4340352" y="365125"/>
            <a:ext cx="7013448" cy="58118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93F84DF-F5B4-453E-82BB-29C84B883808}"/>
              </a:ext>
            </a:extLst>
          </p:cNvPr>
          <p:cNvSpPr>
            <a:spLocks noGrp="1"/>
          </p:cNvSpPr>
          <p:nvPr>
            <p:ph type="dt" sz="half" idx="10"/>
          </p:nvPr>
        </p:nvSpPr>
        <p:spPr/>
        <p:txBody>
          <a:bodyPr/>
          <a:lstStyle/>
          <a:p>
            <a:r>
              <a:rPr lang="en-US" smtClean="0"/>
              <a:t>2023-01-17</a:t>
            </a:r>
            <a:endParaRPr lang="en-US"/>
          </a:p>
        </p:txBody>
      </p:sp>
      <p:sp>
        <p:nvSpPr>
          <p:cNvPr id="6" name="Footer Placeholder 5">
            <a:extLst>
              <a:ext uri="{FF2B5EF4-FFF2-40B4-BE49-F238E27FC236}">
                <a16:creationId xmlns:a16="http://schemas.microsoft.com/office/drawing/2014/main" id="{E8CD8138-596B-4DFB-8A4E-6A5E9D1517C8}"/>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7" name="Slide Number Placeholder 6">
            <a:extLst>
              <a:ext uri="{FF2B5EF4-FFF2-40B4-BE49-F238E27FC236}">
                <a16:creationId xmlns:a16="http://schemas.microsoft.com/office/drawing/2014/main" id="{36E42E92-E920-419E-88AE-CC21E286341B}"/>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16638040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3B617-A7B8-41E3-B835-BF95BF9DAD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E94ACF-D995-4B61-A2FB-94D73CE6EB23}"/>
              </a:ext>
            </a:extLst>
          </p:cNvPr>
          <p:cNvSpPr>
            <a:spLocks noGrp="1"/>
          </p:cNvSpPr>
          <p:nvPr>
            <p:ph type="dt" sz="half" idx="10"/>
          </p:nvPr>
        </p:nvSpPr>
        <p:spPr/>
        <p:txBody>
          <a:bodyPr/>
          <a:lstStyle/>
          <a:p>
            <a:r>
              <a:rPr lang="en-US" smtClean="0"/>
              <a:t>2023-01-17</a:t>
            </a:r>
            <a:endParaRPr lang="en-US"/>
          </a:p>
        </p:txBody>
      </p:sp>
      <p:sp>
        <p:nvSpPr>
          <p:cNvPr id="4" name="Footer Placeholder 3">
            <a:extLst>
              <a:ext uri="{FF2B5EF4-FFF2-40B4-BE49-F238E27FC236}">
                <a16:creationId xmlns:a16="http://schemas.microsoft.com/office/drawing/2014/main" id="{C312AEB0-A948-4552-8F67-4431FCC36E20}"/>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5" name="Slide Number Placeholder 4">
            <a:extLst>
              <a:ext uri="{FF2B5EF4-FFF2-40B4-BE49-F238E27FC236}">
                <a16:creationId xmlns:a16="http://schemas.microsoft.com/office/drawing/2014/main" id="{2950CF4E-3EF3-43B3-916D-CEE810E20AC4}"/>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16511195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6BF235-8B43-4826-8CFB-4E1B7B088E72}"/>
              </a:ext>
            </a:extLst>
          </p:cNvPr>
          <p:cNvSpPr>
            <a:spLocks noGrp="1"/>
          </p:cNvSpPr>
          <p:nvPr>
            <p:ph type="dt" sz="half" idx="10"/>
          </p:nvPr>
        </p:nvSpPr>
        <p:spPr/>
        <p:txBody>
          <a:bodyPr/>
          <a:lstStyle/>
          <a:p>
            <a:r>
              <a:rPr lang="en-US" smtClean="0"/>
              <a:t>2023-01-17</a:t>
            </a:r>
            <a:endParaRPr lang="en-US"/>
          </a:p>
        </p:txBody>
      </p:sp>
      <p:sp>
        <p:nvSpPr>
          <p:cNvPr id="3" name="Footer Placeholder 2">
            <a:extLst>
              <a:ext uri="{FF2B5EF4-FFF2-40B4-BE49-F238E27FC236}">
                <a16:creationId xmlns:a16="http://schemas.microsoft.com/office/drawing/2014/main" id="{BB967B37-12D0-46AF-A8CD-B83E91F4DADE}"/>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4" name="Slide Number Placeholder 3">
            <a:extLst>
              <a:ext uri="{FF2B5EF4-FFF2-40B4-BE49-F238E27FC236}">
                <a16:creationId xmlns:a16="http://schemas.microsoft.com/office/drawing/2014/main" id="{75D735A4-2356-4032-ADBE-F1D425EF44D7}"/>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843678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un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0368C-7392-4304-BF42-7F1D9B50453E}"/>
              </a:ext>
            </a:extLst>
          </p:cNvPr>
          <p:cNvSpPr>
            <a:spLocks noGrp="1"/>
          </p:cNvSpPr>
          <p:nvPr>
            <p:ph type="ctrTitle"/>
          </p:nvPr>
        </p:nvSpPr>
        <p:spPr>
          <a:xfrm>
            <a:off x="1524000" y="2235200"/>
            <a:ext cx="9144000" cy="2387600"/>
          </a:xfrm>
        </p:spPr>
        <p:txBody>
          <a:bodyPr anchor="ctr" anchorCtr="0"/>
          <a:lstStyle>
            <a:lvl1pPr algn="ctr">
              <a:defRPr sz="6000"/>
            </a:lvl1pPr>
          </a:lstStyle>
          <a:p>
            <a:r>
              <a:rPr lang="en-US" dirty="0"/>
              <a:t>Click to edit Master title style</a:t>
            </a:r>
          </a:p>
        </p:txBody>
      </p:sp>
      <p:sp>
        <p:nvSpPr>
          <p:cNvPr id="4" name="Date Placeholder 3">
            <a:extLst>
              <a:ext uri="{FF2B5EF4-FFF2-40B4-BE49-F238E27FC236}">
                <a16:creationId xmlns:a16="http://schemas.microsoft.com/office/drawing/2014/main" id="{DFCA59B6-7B42-4F35-A13D-352B3D473A20}"/>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754971E9-5F29-4FD1-A1DB-C8533DAD6B71}"/>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E28011B4-310F-4BF1-9A30-C608ED11AE1C}"/>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1858878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D58D-BC80-4B7A-8AA4-ECC513F123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1C1D16-3028-440F-AC7E-A62A2C9835B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41F702-59F6-4552-BFED-7092915198D9}"/>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F8EB5FEF-1897-41CA-B328-6E5310B65C64}"/>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86C6B7A2-0E31-4F9E-B7E7-2B4E95F1CB80}"/>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932894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Student Inp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D58D-BC80-4B7A-8AA4-ECC513F123ED}"/>
              </a:ext>
            </a:extLst>
          </p:cNvPr>
          <p:cNvSpPr>
            <a:spLocks noGrp="1"/>
          </p:cNvSpPr>
          <p:nvPr>
            <p:ph type="title"/>
          </p:nvPr>
        </p:nvSpPr>
        <p:spPr>
          <a:xfrm>
            <a:off x="838200" y="365126"/>
            <a:ext cx="10515600" cy="628406"/>
          </a:xfrm>
        </p:spPr>
        <p:txBody>
          <a:bodyPr>
            <a:normAutofit/>
          </a:bodyPr>
          <a:lstStyle>
            <a:lvl1pPr algn="ct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11C1D16-3028-440F-AC7E-A62A2C9835B3}"/>
              </a:ext>
            </a:extLst>
          </p:cNvPr>
          <p:cNvSpPr>
            <a:spLocks noGrp="1"/>
          </p:cNvSpPr>
          <p:nvPr>
            <p:ph idx="1"/>
          </p:nvPr>
        </p:nvSpPr>
        <p:spPr>
          <a:xfrm>
            <a:off x="838200" y="993532"/>
            <a:ext cx="10515600" cy="5183431"/>
          </a:xfrm>
        </p:spPr>
        <p:txBody>
          <a:bodyPr>
            <a:normAutofit/>
          </a:bodyPr>
          <a:lstStyle>
            <a:lvl1pPr marL="457200" indent="-457200">
              <a:buFont typeface="+mj-lt"/>
              <a:buAutoNum type="arabicPeriod"/>
              <a:defRPr sz="2400">
                <a:solidFill>
                  <a:schemeClr val="accent5"/>
                </a:solidFill>
              </a:defRPr>
            </a:lvl1pPr>
            <a:lvl2pPr marL="914400" indent="-457200">
              <a:buFont typeface="+mj-lt"/>
              <a:buAutoNum type="arabicPeriod"/>
              <a:defRPr sz="2000">
                <a:solidFill>
                  <a:schemeClr val="accent5"/>
                </a:solidFill>
              </a:defRPr>
            </a:lvl2pPr>
            <a:lvl3pPr marL="1257300" indent="-342900">
              <a:buFont typeface="+mj-lt"/>
              <a:buAutoNum type="arabicPeriod"/>
              <a:defRPr sz="1800">
                <a:solidFill>
                  <a:schemeClr val="accent5"/>
                </a:solidFill>
              </a:defRPr>
            </a:lvl3pPr>
            <a:lvl4pPr marL="1714500" indent="-342900">
              <a:buFont typeface="+mj-lt"/>
              <a:buAutoNum type="arabicPeriod"/>
              <a:defRPr sz="1600">
                <a:solidFill>
                  <a:schemeClr val="accent5"/>
                </a:solidFill>
              </a:defRPr>
            </a:lvl4pPr>
            <a:lvl5pPr marL="2171700" indent="-342900">
              <a:buFont typeface="+mj-lt"/>
              <a:buAutoNum type="arabicPeriod"/>
              <a:defRPr sz="16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A41F702-59F6-4552-BFED-7092915198D9}"/>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F8EB5FEF-1897-41CA-B328-6E5310B65C64}"/>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86C6B7A2-0E31-4F9E-B7E7-2B4E95F1CB80}"/>
              </a:ext>
            </a:extLst>
          </p:cNvPr>
          <p:cNvSpPr>
            <a:spLocks noGrp="1"/>
          </p:cNvSpPr>
          <p:nvPr>
            <p:ph type="sldNum" sz="quarter" idx="12"/>
          </p:nvPr>
        </p:nvSpPr>
        <p:spPr/>
        <p:txBody>
          <a:bodyPr/>
          <a:lstStyle/>
          <a:p>
            <a:fld id="{4BE96267-9501-4B49-939F-F116B0669874}" type="slidenum">
              <a:rPr lang="en-US" smtClean="0"/>
              <a:t>‹#›</a:t>
            </a:fld>
            <a:endParaRPr lang="en-US"/>
          </a:p>
        </p:txBody>
      </p:sp>
      <p:sp>
        <p:nvSpPr>
          <p:cNvPr id="7" name="Rectangle 6">
            <a:extLst>
              <a:ext uri="{FF2B5EF4-FFF2-40B4-BE49-F238E27FC236}">
                <a16:creationId xmlns:a16="http://schemas.microsoft.com/office/drawing/2014/main" id="{B7058B80-86AC-4EC6-BB3A-D55E10D6FD8D}"/>
              </a:ext>
            </a:extLst>
          </p:cNvPr>
          <p:cNvSpPr/>
          <p:nvPr userDrawn="1"/>
        </p:nvSpPr>
        <p:spPr>
          <a:xfrm>
            <a:off x="0" y="0"/>
            <a:ext cx="12192000" cy="6858000"/>
          </a:xfrm>
          <a:prstGeom prst="rect">
            <a:avLst/>
          </a:prstGeom>
          <a:noFill/>
          <a:ln w="317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507920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oup Discuss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D58D-BC80-4B7A-8AA4-ECC513F123ED}"/>
              </a:ext>
            </a:extLst>
          </p:cNvPr>
          <p:cNvSpPr>
            <a:spLocks noGrp="1"/>
          </p:cNvSpPr>
          <p:nvPr>
            <p:ph type="title"/>
          </p:nvPr>
        </p:nvSpPr>
        <p:spPr>
          <a:xfrm>
            <a:off x="838200" y="365126"/>
            <a:ext cx="8963025" cy="628406"/>
          </a:xfrm>
        </p:spPr>
        <p:txBody>
          <a:bodyPr>
            <a:normAutofit/>
          </a:bodyPr>
          <a:lstStyle>
            <a:lvl1pPr algn="ct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11C1D16-3028-440F-AC7E-A62A2C9835B3}"/>
              </a:ext>
            </a:extLst>
          </p:cNvPr>
          <p:cNvSpPr>
            <a:spLocks noGrp="1"/>
          </p:cNvSpPr>
          <p:nvPr>
            <p:ph idx="1"/>
          </p:nvPr>
        </p:nvSpPr>
        <p:spPr>
          <a:xfrm>
            <a:off x="838200" y="993532"/>
            <a:ext cx="10515600" cy="5183431"/>
          </a:xfrm>
        </p:spPr>
        <p:txBody>
          <a:bodyPr>
            <a:normAutofit/>
          </a:bodyPr>
          <a:lstStyle>
            <a:lvl1pPr marL="457200" indent="-457200">
              <a:buFont typeface="+mj-lt"/>
              <a:buAutoNum type="arabicPeriod"/>
              <a:defRPr sz="2400">
                <a:solidFill>
                  <a:schemeClr val="accent4"/>
                </a:solidFill>
              </a:defRPr>
            </a:lvl1pPr>
            <a:lvl2pPr marL="914400" indent="-457200">
              <a:buFont typeface="+mj-lt"/>
              <a:buAutoNum type="arabicPeriod"/>
              <a:defRPr sz="2000">
                <a:solidFill>
                  <a:schemeClr val="accent4"/>
                </a:solidFill>
              </a:defRPr>
            </a:lvl2pPr>
            <a:lvl3pPr marL="1257300" indent="-342900">
              <a:buFont typeface="+mj-lt"/>
              <a:buAutoNum type="arabicPeriod"/>
              <a:defRPr sz="1800">
                <a:solidFill>
                  <a:schemeClr val="accent4"/>
                </a:solidFill>
              </a:defRPr>
            </a:lvl3pPr>
            <a:lvl4pPr marL="1714500" indent="-342900">
              <a:buFont typeface="+mj-lt"/>
              <a:buAutoNum type="arabicPeriod"/>
              <a:defRPr sz="1600">
                <a:solidFill>
                  <a:schemeClr val="accent4"/>
                </a:solidFill>
              </a:defRPr>
            </a:lvl4pPr>
            <a:lvl5pPr marL="2171700" indent="-342900">
              <a:buFont typeface="+mj-lt"/>
              <a:buAutoNum type="arabicPeriod"/>
              <a:defRPr sz="1600">
                <a:solidFill>
                  <a:schemeClr val="accent4"/>
                </a:solidFill>
              </a:defRPr>
            </a:lvl5pPr>
          </a:lstStyle>
          <a:p>
            <a:pPr lvl="0"/>
            <a:r>
              <a:rPr lang="en-US" dirty="0"/>
              <a:t>Edit Master text styles</a:t>
            </a:r>
          </a:p>
          <a:p>
            <a:pPr lvl="1"/>
            <a:r>
              <a:rPr lang="en-US" dirty="0"/>
              <a:t>Second </a:t>
            </a:r>
            <a:r>
              <a:rPr lang="en-US" dirty="0" smtClean="0"/>
              <a:t>level</a:t>
            </a:r>
            <a:endParaRPr lang="en-US" dirty="0"/>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A41F702-59F6-4552-BFED-7092915198D9}"/>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F8EB5FEF-1897-41CA-B328-6E5310B65C64}"/>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86C6B7A2-0E31-4F9E-B7E7-2B4E95F1CB80}"/>
              </a:ext>
            </a:extLst>
          </p:cNvPr>
          <p:cNvSpPr>
            <a:spLocks noGrp="1"/>
          </p:cNvSpPr>
          <p:nvPr>
            <p:ph type="sldNum" sz="quarter" idx="12"/>
          </p:nvPr>
        </p:nvSpPr>
        <p:spPr/>
        <p:txBody>
          <a:bodyPr/>
          <a:lstStyle/>
          <a:p>
            <a:fld id="{4BE96267-9501-4B49-939F-F116B0669874}" type="slidenum">
              <a:rPr lang="en-US" smtClean="0"/>
              <a:t>‹#›</a:t>
            </a:fld>
            <a:endParaRPr lang="en-US"/>
          </a:p>
        </p:txBody>
      </p:sp>
      <p:sp>
        <p:nvSpPr>
          <p:cNvPr id="7" name="Rectangle 6">
            <a:extLst>
              <a:ext uri="{FF2B5EF4-FFF2-40B4-BE49-F238E27FC236}">
                <a16:creationId xmlns:a16="http://schemas.microsoft.com/office/drawing/2014/main" id="{B7058B80-86AC-4EC6-BB3A-D55E10D6FD8D}"/>
              </a:ext>
            </a:extLst>
          </p:cNvPr>
          <p:cNvSpPr/>
          <p:nvPr userDrawn="1"/>
        </p:nvSpPr>
        <p:spPr>
          <a:xfrm>
            <a:off x="0" y="0"/>
            <a:ext cx="12192000" cy="6858000"/>
          </a:xfrm>
          <a:prstGeom prst="rect">
            <a:avLst/>
          </a:prstGeom>
          <a:noFill/>
          <a:ln w="317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3" hasCustomPrompt="1"/>
          </p:nvPr>
        </p:nvSpPr>
        <p:spPr>
          <a:xfrm>
            <a:off x="9801225" y="365125"/>
            <a:ext cx="1552575" cy="628650"/>
          </a:xfrm>
        </p:spPr>
        <p:txBody>
          <a:bodyPr anchor="ctr"/>
          <a:lstStyle>
            <a:lvl1pPr marL="0" indent="0" algn="r">
              <a:buNone/>
              <a:defRPr sz="2400"/>
            </a:lvl1pPr>
          </a:lstStyle>
          <a:p>
            <a:pPr lvl="0"/>
            <a:r>
              <a:rPr lang="en-US" dirty="0" smtClean="0"/>
              <a:t>Timing</a:t>
            </a:r>
          </a:p>
        </p:txBody>
      </p:sp>
    </p:spTree>
    <p:extLst>
      <p:ext uri="{BB962C8B-B14F-4D97-AF65-F5344CB8AC3E}">
        <p14:creationId xmlns:p14="http://schemas.microsoft.com/office/powerpoint/2010/main" val="157769744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udent Input 2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D58D-BC80-4B7A-8AA4-ECC513F123ED}"/>
              </a:ext>
            </a:extLst>
          </p:cNvPr>
          <p:cNvSpPr>
            <a:spLocks noGrp="1"/>
          </p:cNvSpPr>
          <p:nvPr>
            <p:ph type="title"/>
          </p:nvPr>
        </p:nvSpPr>
        <p:spPr>
          <a:xfrm>
            <a:off x="838200" y="365126"/>
            <a:ext cx="10515600" cy="628406"/>
          </a:xfrm>
        </p:spPr>
        <p:txBody>
          <a:bodyPr>
            <a:normAutofit/>
          </a:bodyPr>
          <a:lstStyle>
            <a:lvl1pPr algn="ct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11C1D16-3028-440F-AC7E-A62A2C9835B3}"/>
              </a:ext>
            </a:extLst>
          </p:cNvPr>
          <p:cNvSpPr>
            <a:spLocks noGrp="1"/>
          </p:cNvSpPr>
          <p:nvPr>
            <p:ph idx="1"/>
          </p:nvPr>
        </p:nvSpPr>
        <p:spPr>
          <a:xfrm>
            <a:off x="838200" y="1358658"/>
            <a:ext cx="5257800" cy="4818306"/>
          </a:xfrm>
        </p:spPr>
        <p:txBody>
          <a:bodyPr>
            <a:normAutofit/>
          </a:bodyPr>
          <a:lstStyle>
            <a:lvl1pPr marL="457200" indent="-457200">
              <a:buFont typeface="+mj-lt"/>
              <a:buAutoNum type="arabicPeriod"/>
              <a:defRPr sz="2400">
                <a:solidFill>
                  <a:schemeClr val="accent5"/>
                </a:solidFill>
              </a:defRPr>
            </a:lvl1pPr>
            <a:lvl2pPr marL="914400" indent="-457200">
              <a:buFont typeface="+mj-lt"/>
              <a:buAutoNum type="arabicPeriod"/>
              <a:defRPr sz="2000">
                <a:solidFill>
                  <a:schemeClr val="accent5"/>
                </a:solidFill>
              </a:defRPr>
            </a:lvl2pPr>
            <a:lvl3pPr marL="1257300" indent="-342900">
              <a:buFont typeface="+mj-lt"/>
              <a:buAutoNum type="arabicPeriod"/>
              <a:defRPr sz="1800">
                <a:solidFill>
                  <a:schemeClr val="accent5"/>
                </a:solidFill>
              </a:defRPr>
            </a:lvl3pPr>
            <a:lvl4pPr marL="1714500" indent="-342900">
              <a:buFont typeface="+mj-lt"/>
              <a:buAutoNum type="arabicPeriod"/>
              <a:defRPr sz="1600">
                <a:solidFill>
                  <a:schemeClr val="accent5"/>
                </a:solidFill>
              </a:defRPr>
            </a:lvl4pPr>
            <a:lvl5pPr marL="2171700" indent="-342900">
              <a:buFont typeface="+mj-lt"/>
              <a:buAutoNum type="arabicPeriod"/>
              <a:defRPr sz="16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A41F702-59F6-4552-BFED-7092915198D9}"/>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F8EB5FEF-1897-41CA-B328-6E5310B65C64}"/>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86C6B7A2-0E31-4F9E-B7E7-2B4E95F1CB80}"/>
              </a:ext>
            </a:extLst>
          </p:cNvPr>
          <p:cNvSpPr>
            <a:spLocks noGrp="1"/>
          </p:cNvSpPr>
          <p:nvPr>
            <p:ph type="sldNum" sz="quarter" idx="12"/>
          </p:nvPr>
        </p:nvSpPr>
        <p:spPr/>
        <p:txBody>
          <a:bodyPr/>
          <a:lstStyle/>
          <a:p>
            <a:fld id="{4BE96267-9501-4B49-939F-F116B0669874}" type="slidenum">
              <a:rPr lang="en-US" smtClean="0"/>
              <a:t>‹#›</a:t>
            </a:fld>
            <a:endParaRPr lang="en-US"/>
          </a:p>
        </p:txBody>
      </p:sp>
      <p:sp>
        <p:nvSpPr>
          <p:cNvPr id="7" name="Rectangle 6">
            <a:extLst>
              <a:ext uri="{FF2B5EF4-FFF2-40B4-BE49-F238E27FC236}">
                <a16:creationId xmlns:a16="http://schemas.microsoft.com/office/drawing/2014/main" id="{B7058B80-86AC-4EC6-BB3A-D55E10D6FD8D}"/>
              </a:ext>
            </a:extLst>
          </p:cNvPr>
          <p:cNvSpPr/>
          <p:nvPr userDrawn="1"/>
        </p:nvSpPr>
        <p:spPr>
          <a:xfrm>
            <a:off x="0" y="0"/>
            <a:ext cx="12192000" cy="6858000"/>
          </a:xfrm>
          <a:prstGeom prst="rect">
            <a:avLst/>
          </a:prstGeom>
          <a:noFill/>
          <a:ln w="317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76F3CC88-D8F5-4F38-B9B9-0063DF4FC4CA}"/>
              </a:ext>
            </a:extLst>
          </p:cNvPr>
          <p:cNvSpPr>
            <a:spLocks noGrp="1"/>
          </p:cNvSpPr>
          <p:nvPr>
            <p:ph idx="13"/>
          </p:nvPr>
        </p:nvSpPr>
        <p:spPr>
          <a:xfrm>
            <a:off x="6096000" y="1362074"/>
            <a:ext cx="5257800" cy="4814888"/>
          </a:xfrm>
        </p:spPr>
        <p:txBody>
          <a:bodyPr>
            <a:normAutofit/>
          </a:bodyPr>
          <a:lstStyle>
            <a:lvl1pPr marL="457200" indent="-457200">
              <a:buFont typeface="+mj-lt"/>
              <a:buAutoNum type="arabicPeriod"/>
              <a:defRPr sz="2400">
                <a:solidFill>
                  <a:schemeClr val="accent5"/>
                </a:solidFill>
              </a:defRPr>
            </a:lvl1pPr>
            <a:lvl2pPr marL="914400" indent="-457200">
              <a:buFont typeface="+mj-lt"/>
              <a:buAutoNum type="arabicPeriod"/>
              <a:defRPr sz="2000">
                <a:solidFill>
                  <a:schemeClr val="accent5"/>
                </a:solidFill>
              </a:defRPr>
            </a:lvl2pPr>
            <a:lvl3pPr marL="1257300" indent="-342900">
              <a:buFont typeface="+mj-lt"/>
              <a:buAutoNum type="arabicPeriod"/>
              <a:defRPr sz="1800">
                <a:solidFill>
                  <a:schemeClr val="accent5"/>
                </a:solidFill>
              </a:defRPr>
            </a:lvl3pPr>
            <a:lvl4pPr marL="1714500" indent="-342900">
              <a:buFont typeface="+mj-lt"/>
              <a:buAutoNum type="arabicPeriod"/>
              <a:defRPr sz="1600">
                <a:solidFill>
                  <a:schemeClr val="accent5"/>
                </a:solidFill>
              </a:defRPr>
            </a:lvl4pPr>
            <a:lvl5pPr marL="2171700" indent="-342900">
              <a:buFont typeface="+mj-lt"/>
              <a:buAutoNum type="arabicPeriod"/>
              <a:defRPr sz="16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4C0E4946-2ADE-4E84-955F-175457507042}"/>
              </a:ext>
            </a:extLst>
          </p:cNvPr>
          <p:cNvSpPr>
            <a:spLocks noGrp="1"/>
          </p:cNvSpPr>
          <p:nvPr>
            <p:ph type="body" sz="quarter" idx="14"/>
          </p:nvPr>
        </p:nvSpPr>
        <p:spPr>
          <a:xfrm>
            <a:off x="838200" y="993775"/>
            <a:ext cx="5257800" cy="365125"/>
          </a:xfrm>
        </p:spPr>
        <p:txBody>
          <a:bodyPr/>
          <a:lstStyle>
            <a:lvl1pPr marL="0" indent="0">
              <a:buNone/>
              <a:defRPr/>
            </a:lvl1pPr>
          </a:lstStyle>
          <a:p>
            <a:pPr lvl="0"/>
            <a:r>
              <a:rPr lang="en-US" dirty="0"/>
              <a:t>Click to edit Master text styles</a:t>
            </a:r>
          </a:p>
        </p:txBody>
      </p:sp>
      <p:sp>
        <p:nvSpPr>
          <p:cNvPr id="12" name="Text Placeholder 10">
            <a:extLst>
              <a:ext uri="{FF2B5EF4-FFF2-40B4-BE49-F238E27FC236}">
                <a16:creationId xmlns:a16="http://schemas.microsoft.com/office/drawing/2014/main" id="{189BC5ED-C640-47D8-A474-7E90C59FFF5F}"/>
              </a:ext>
            </a:extLst>
          </p:cNvPr>
          <p:cNvSpPr>
            <a:spLocks noGrp="1"/>
          </p:cNvSpPr>
          <p:nvPr>
            <p:ph type="body" sz="quarter" idx="15"/>
          </p:nvPr>
        </p:nvSpPr>
        <p:spPr>
          <a:xfrm>
            <a:off x="6096000" y="996706"/>
            <a:ext cx="5257800" cy="365125"/>
          </a:xfrm>
        </p:spPr>
        <p:txBody>
          <a:bodyPr/>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3422241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udent Input 3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D58D-BC80-4B7A-8AA4-ECC513F123ED}"/>
              </a:ext>
            </a:extLst>
          </p:cNvPr>
          <p:cNvSpPr>
            <a:spLocks noGrp="1"/>
          </p:cNvSpPr>
          <p:nvPr>
            <p:ph type="title"/>
          </p:nvPr>
        </p:nvSpPr>
        <p:spPr>
          <a:xfrm>
            <a:off x="838200" y="365126"/>
            <a:ext cx="10515600" cy="628406"/>
          </a:xfrm>
        </p:spPr>
        <p:txBody>
          <a:bodyPr>
            <a:normAutofit/>
          </a:bodyPr>
          <a:lstStyle>
            <a:lvl1pPr algn="ct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11C1D16-3028-440F-AC7E-A62A2C9835B3}"/>
              </a:ext>
            </a:extLst>
          </p:cNvPr>
          <p:cNvSpPr>
            <a:spLocks noGrp="1"/>
          </p:cNvSpPr>
          <p:nvPr>
            <p:ph idx="1"/>
          </p:nvPr>
        </p:nvSpPr>
        <p:spPr>
          <a:xfrm>
            <a:off x="838200" y="1358658"/>
            <a:ext cx="3502152" cy="4818306"/>
          </a:xfrm>
        </p:spPr>
        <p:txBody>
          <a:bodyPr>
            <a:normAutofit/>
          </a:bodyPr>
          <a:lstStyle>
            <a:lvl1pPr marL="457200" indent="-457200">
              <a:buFont typeface="+mj-lt"/>
              <a:buAutoNum type="arabicPeriod"/>
              <a:defRPr sz="2400">
                <a:solidFill>
                  <a:schemeClr val="accent5"/>
                </a:solidFill>
              </a:defRPr>
            </a:lvl1pPr>
            <a:lvl2pPr marL="914400" indent="-457200">
              <a:buFont typeface="+mj-lt"/>
              <a:buAutoNum type="arabicPeriod"/>
              <a:defRPr sz="2000">
                <a:solidFill>
                  <a:schemeClr val="accent5"/>
                </a:solidFill>
              </a:defRPr>
            </a:lvl2pPr>
            <a:lvl3pPr marL="1257300" indent="-342900">
              <a:buFont typeface="+mj-lt"/>
              <a:buAutoNum type="arabicPeriod"/>
              <a:defRPr sz="1800">
                <a:solidFill>
                  <a:schemeClr val="accent5"/>
                </a:solidFill>
              </a:defRPr>
            </a:lvl3pPr>
            <a:lvl4pPr marL="1714500" indent="-342900">
              <a:buFont typeface="+mj-lt"/>
              <a:buAutoNum type="arabicPeriod"/>
              <a:defRPr sz="1600">
                <a:solidFill>
                  <a:schemeClr val="accent5"/>
                </a:solidFill>
              </a:defRPr>
            </a:lvl4pPr>
            <a:lvl5pPr marL="2171700" indent="-342900">
              <a:buFont typeface="+mj-lt"/>
              <a:buAutoNum type="arabicPeriod"/>
              <a:defRPr sz="16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A41F702-59F6-4552-BFED-7092915198D9}"/>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F8EB5FEF-1897-41CA-B328-6E5310B65C64}"/>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86C6B7A2-0E31-4F9E-B7E7-2B4E95F1CB80}"/>
              </a:ext>
            </a:extLst>
          </p:cNvPr>
          <p:cNvSpPr>
            <a:spLocks noGrp="1"/>
          </p:cNvSpPr>
          <p:nvPr>
            <p:ph type="sldNum" sz="quarter" idx="12"/>
          </p:nvPr>
        </p:nvSpPr>
        <p:spPr/>
        <p:txBody>
          <a:bodyPr/>
          <a:lstStyle/>
          <a:p>
            <a:fld id="{4BE96267-9501-4B49-939F-F116B0669874}" type="slidenum">
              <a:rPr lang="en-US" smtClean="0"/>
              <a:t>‹#›</a:t>
            </a:fld>
            <a:endParaRPr lang="en-US"/>
          </a:p>
        </p:txBody>
      </p:sp>
      <p:sp>
        <p:nvSpPr>
          <p:cNvPr id="7" name="Rectangle 6">
            <a:extLst>
              <a:ext uri="{FF2B5EF4-FFF2-40B4-BE49-F238E27FC236}">
                <a16:creationId xmlns:a16="http://schemas.microsoft.com/office/drawing/2014/main" id="{B7058B80-86AC-4EC6-BB3A-D55E10D6FD8D}"/>
              </a:ext>
            </a:extLst>
          </p:cNvPr>
          <p:cNvSpPr/>
          <p:nvPr userDrawn="1"/>
        </p:nvSpPr>
        <p:spPr>
          <a:xfrm>
            <a:off x="0" y="0"/>
            <a:ext cx="12192000" cy="6858000"/>
          </a:xfrm>
          <a:prstGeom prst="rect">
            <a:avLst/>
          </a:prstGeom>
          <a:noFill/>
          <a:ln w="317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76F3CC88-D8F5-4F38-B9B9-0063DF4FC4CA}"/>
              </a:ext>
            </a:extLst>
          </p:cNvPr>
          <p:cNvSpPr>
            <a:spLocks noGrp="1"/>
          </p:cNvSpPr>
          <p:nvPr>
            <p:ph idx="13"/>
          </p:nvPr>
        </p:nvSpPr>
        <p:spPr>
          <a:xfrm>
            <a:off x="4344924" y="1362076"/>
            <a:ext cx="3502152" cy="4814888"/>
          </a:xfrm>
        </p:spPr>
        <p:txBody>
          <a:bodyPr>
            <a:normAutofit/>
          </a:bodyPr>
          <a:lstStyle>
            <a:lvl1pPr marL="457200" indent="-457200">
              <a:buFont typeface="+mj-lt"/>
              <a:buAutoNum type="arabicPeriod"/>
              <a:defRPr sz="2400">
                <a:solidFill>
                  <a:schemeClr val="accent5"/>
                </a:solidFill>
              </a:defRPr>
            </a:lvl1pPr>
            <a:lvl2pPr marL="914400" indent="-457200">
              <a:buFont typeface="+mj-lt"/>
              <a:buAutoNum type="arabicPeriod"/>
              <a:defRPr sz="2000">
                <a:solidFill>
                  <a:schemeClr val="accent5"/>
                </a:solidFill>
              </a:defRPr>
            </a:lvl2pPr>
            <a:lvl3pPr marL="1257300" indent="-342900">
              <a:buFont typeface="+mj-lt"/>
              <a:buAutoNum type="arabicPeriod"/>
              <a:defRPr sz="1800">
                <a:solidFill>
                  <a:schemeClr val="accent5"/>
                </a:solidFill>
              </a:defRPr>
            </a:lvl3pPr>
            <a:lvl4pPr marL="1714500" indent="-342900">
              <a:buFont typeface="+mj-lt"/>
              <a:buAutoNum type="arabicPeriod"/>
              <a:defRPr sz="1600">
                <a:solidFill>
                  <a:schemeClr val="accent5"/>
                </a:solidFill>
              </a:defRPr>
            </a:lvl4pPr>
            <a:lvl5pPr marL="2171700" indent="-342900">
              <a:buFont typeface="+mj-lt"/>
              <a:buAutoNum type="arabicPeriod"/>
              <a:defRPr sz="16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4C0E4946-2ADE-4E84-955F-175457507042}"/>
              </a:ext>
            </a:extLst>
          </p:cNvPr>
          <p:cNvSpPr>
            <a:spLocks noGrp="1"/>
          </p:cNvSpPr>
          <p:nvPr>
            <p:ph type="body" sz="quarter" idx="14"/>
          </p:nvPr>
        </p:nvSpPr>
        <p:spPr>
          <a:xfrm>
            <a:off x="838200" y="993775"/>
            <a:ext cx="3502152" cy="365125"/>
          </a:xfrm>
        </p:spPr>
        <p:txBody>
          <a:bodyPr/>
          <a:lstStyle>
            <a:lvl1pPr marL="0" indent="0">
              <a:buNone/>
              <a:defRPr/>
            </a:lvl1pPr>
          </a:lstStyle>
          <a:p>
            <a:pPr lvl="0"/>
            <a:r>
              <a:rPr lang="en-US" dirty="0"/>
              <a:t>Click to edit Master text styles</a:t>
            </a:r>
          </a:p>
        </p:txBody>
      </p:sp>
      <p:sp>
        <p:nvSpPr>
          <p:cNvPr id="12" name="Text Placeholder 10">
            <a:extLst>
              <a:ext uri="{FF2B5EF4-FFF2-40B4-BE49-F238E27FC236}">
                <a16:creationId xmlns:a16="http://schemas.microsoft.com/office/drawing/2014/main" id="{189BC5ED-C640-47D8-A474-7E90C59FFF5F}"/>
              </a:ext>
            </a:extLst>
          </p:cNvPr>
          <p:cNvSpPr>
            <a:spLocks noGrp="1"/>
          </p:cNvSpPr>
          <p:nvPr>
            <p:ph type="body" sz="quarter" idx="15"/>
          </p:nvPr>
        </p:nvSpPr>
        <p:spPr>
          <a:xfrm>
            <a:off x="4344924" y="996708"/>
            <a:ext cx="3502152" cy="365125"/>
          </a:xfrm>
        </p:spPr>
        <p:txBody>
          <a:bodyPr/>
          <a:lstStyle>
            <a:lvl1pPr marL="0" indent="0">
              <a:buNone/>
              <a:defRPr/>
            </a:lvl1pPr>
          </a:lstStyle>
          <a:p>
            <a:pPr lvl="0"/>
            <a:r>
              <a:rPr lang="en-US" dirty="0"/>
              <a:t>Click to edit Master text styles</a:t>
            </a:r>
          </a:p>
        </p:txBody>
      </p:sp>
      <p:sp>
        <p:nvSpPr>
          <p:cNvPr id="13" name="Content Placeholder 2">
            <a:extLst>
              <a:ext uri="{FF2B5EF4-FFF2-40B4-BE49-F238E27FC236}">
                <a16:creationId xmlns:a16="http://schemas.microsoft.com/office/drawing/2014/main" id="{76F3CC88-D8F5-4F38-B9B9-0063DF4FC4CA}"/>
              </a:ext>
            </a:extLst>
          </p:cNvPr>
          <p:cNvSpPr>
            <a:spLocks noGrp="1"/>
          </p:cNvSpPr>
          <p:nvPr>
            <p:ph idx="16"/>
          </p:nvPr>
        </p:nvSpPr>
        <p:spPr>
          <a:xfrm>
            <a:off x="7853934" y="1355723"/>
            <a:ext cx="3502152" cy="4814888"/>
          </a:xfrm>
        </p:spPr>
        <p:txBody>
          <a:bodyPr>
            <a:normAutofit/>
          </a:bodyPr>
          <a:lstStyle>
            <a:lvl1pPr marL="457200" indent="-457200">
              <a:buFont typeface="+mj-lt"/>
              <a:buAutoNum type="arabicPeriod"/>
              <a:defRPr sz="2400">
                <a:solidFill>
                  <a:schemeClr val="accent5"/>
                </a:solidFill>
              </a:defRPr>
            </a:lvl1pPr>
            <a:lvl2pPr marL="914400" indent="-457200">
              <a:buFont typeface="+mj-lt"/>
              <a:buAutoNum type="arabicPeriod"/>
              <a:defRPr sz="2000">
                <a:solidFill>
                  <a:schemeClr val="accent5"/>
                </a:solidFill>
              </a:defRPr>
            </a:lvl2pPr>
            <a:lvl3pPr marL="1257300" indent="-342900">
              <a:buFont typeface="+mj-lt"/>
              <a:buAutoNum type="arabicPeriod"/>
              <a:defRPr sz="1800">
                <a:solidFill>
                  <a:schemeClr val="accent5"/>
                </a:solidFill>
              </a:defRPr>
            </a:lvl3pPr>
            <a:lvl4pPr marL="1714500" indent="-342900">
              <a:buFont typeface="+mj-lt"/>
              <a:buAutoNum type="arabicPeriod"/>
              <a:defRPr sz="1600">
                <a:solidFill>
                  <a:schemeClr val="accent5"/>
                </a:solidFill>
              </a:defRPr>
            </a:lvl4pPr>
            <a:lvl5pPr marL="2171700" indent="-342900">
              <a:buFont typeface="+mj-lt"/>
              <a:buAutoNum type="arabicPeriod"/>
              <a:defRPr sz="16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0">
            <a:extLst>
              <a:ext uri="{FF2B5EF4-FFF2-40B4-BE49-F238E27FC236}">
                <a16:creationId xmlns:a16="http://schemas.microsoft.com/office/drawing/2014/main" id="{189BC5ED-C640-47D8-A474-7E90C59FFF5F}"/>
              </a:ext>
            </a:extLst>
          </p:cNvPr>
          <p:cNvSpPr>
            <a:spLocks noGrp="1"/>
          </p:cNvSpPr>
          <p:nvPr>
            <p:ph type="body" sz="quarter" idx="17"/>
          </p:nvPr>
        </p:nvSpPr>
        <p:spPr>
          <a:xfrm>
            <a:off x="7853934" y="990355"/>
            <a:ext cx="3502152" cy="365125"/>
          </a:xfrm>
        </p:spPr>
        <p:txBody>
          <a:bodyPr/>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1804136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udent Input Transfor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D58D-BC80-4B7A-8AA4-ECC513F123ED}"/>
              </a:ext>
            </a:extLst>
          </p:cNvPr>
          <p:cNvSpPr>
            <a:spLocks noGrp="1"/>
          </p:cNvSpPr>
          <p:nvPr>
            <p:ph type="title"/>
          </p:nvPr>
        </p:nvSpPr>
        <p:spPr>
          <a:xfrm>
            <a:off x="838200" y="365126"/>
            <a:ext cx="10515600" cy="628406"/>
          </a:xfrm>
        </p:spPr>
        <p:txBody>
          <a:bodyPr>
            <a:normAutofit/>
          </a:bodyPr>
          <a:lstStyle>
            <a:lvl1pPr algn="ct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11C1D16-3028-440F-AC7E-A62A2C9835B3}"/>
              </a:ext>
            </a:extLst>
          </p:cNvPr>
          <p:cNvSpPr>
            <a:spLocks noGrp="1"/>
          </p:cNvSpPr>
          <p:nvPr>
            <p:ph idx="1"/>
          </p:nvPr>
        </p:nvSpPr>
        <p:spPr>
          <a:xfrm>
            <a:off x="838200" y="993532"/>
            <a:ext cx="5257800" cy="5183431"/>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A41F702-59F6-4552-BFED-7092915198D9}"/>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F8EB5FEF-1897-41CA-B328-6E5310B65C64}"/>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86C6B7A2-0E31-4F9E-B7E7-2B4E95F1CB80}"/>
              </a:ext>
            </a:extLst>
          </p:cNvPr>
          <p:cNvSpPr>
            <a:spLocks noGrp="1"/>
          </p:cNvSpPr>
          <p:nvPr>
            <p:ph type="sldNum" sz="quarter" idx="12"/>
          </p:nvPr>
        </p:nvSpPr>
        <p:spPr/>
        <p:txBody>
          <a:bodyPr/>
          <a:lstStyle/>
          <a:p>
            <a:fld id="{4BE96267-9501-4B49-939F-F116B0669874}" type="slidenum">
              <a:rPr lang="en-US" smtClean="0"/>
              <a:t>‹#›</a:t>
            </a:fld>
            <a:endParaRPr lang="en-US"/>
          </a:p>
        </p:txBody>
      </p:sp>
      <p:sp>
        <p:nvSpPr>
          <p:cNvPr id="7" name="Rectangle 6">
            <a:extLst>
              <a:ext uri="{FF2B5EF4-FFF2-40B4-BE49-F238E27FC236}">
                <a16:creationId xmlns:a16="http://schemas.microsoft.com/office/drawing/2014/main" id="{B7058B80-86AC-4EC6-BB3A-D55E10D6FD8D}"/>
              </a:ext>
            </a:extLst>
          </p:cNvPr>
          <p:cNvSpPr/>
          <p:nvPr userDrawn="1"/>
        </p:nvSpPr>
        <p:spPr>
          <a:xfrm>
            <a:off x="0" y="0"/>
            <a:ext cx="12192000" cy="6858000"/>
          </a:xfrm>
          <a:prstGeom prst="rect">
            <a:avLst/>
          </a:prstGeom>
          <a:noFill/>
          <a:ln w="317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76F3CC88-D8F5-4F38-B9B9-0063DF4FC4CA}"/>
              </a:ext>
            </a:extLst>
          </p:cNvPr>
          <p:cNvSpPr>
            <a:spLocks noGrp="1"/>
          </p:cNvSpPr>
          <p:nvPr>
            <p:ph idx="13"/>
          </p:nvPr>
        </p:nvSpPr>
        <p:spPr>
          <a:xfrm>
            <a:off x="6096000" y="993531"/>
            <a:ext cx="5257800" cy="5183431"/>
          </a:xfrm>
        </p:spPr>
        <p:txBody>
          <a:bodyPr>
            <a:normAutofit/>
          </a:bodyPr>
          <a:lstStyle>
            <a:lvl1pPr>
              <a:defRPr sz="2400">
                <a:solidFill>
                  <a:schemeClr val="accent5"/>
                </a:solidFill>
              </a:defRPr>
            </a:lvl1pPr>
            <a:lvl2pPr>
              <a:defRPr sz="2000">
                <a:solidFill>
                  <a:schemeClr val="accent5"/>
                </a:solidFill>
              </a:defRPr>
            </a:lvl2pPr>
            <a:lvl3pPr>
              <a:defRPr sz="1800">
                <a:solidFill>
                  <a:schemeClr val="accent5"/>
                </a:solidFill>
              </a:defRPr>
            </a:lvl3pPr>
            <a:lvl4pPr>
              <a:defRPr sz="1600">
                <a:solidFill>
                  <a:schemeClr val="accent5"/>
                </a:solidFill>
              </a:defRPr>
            </a:lvl4pPr>
            <a:lvl5pPr>
              <a:defRPr sz="16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2341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DF48C-91C5-4DF3-B326-3544AAA138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8A0823-F04F-47A2-93F0-DEA19CC0DF7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D1019A-0B9C-4B13-ABC4-0A362744E31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3F84DF-F5B4-453E-82BB-29C84B883808}"/>
              </a:ext>
            </a:extLst>
          </p:cNvPr>
          <p:cNvSpPr>
            <a:spLocks noGrp="1"/>
          </p:cNvSpPr>
          <p:nvPr>
            <p:ph type="dt" sz="half" idx="10"/>
          </p:nvPr>
        </p:nvSpPr>
        <p:spPr/>
        <p:txBody>
          <a:bodyPr/>
          <a:lstStyle/>
          <a:p>
            <a:r>
              <a:rPr lang="en-US" smtClean="0"/>
              <a:t>2023-01-17</a:t>
            </a:r>
            <a:endParaRPr lang="en-US"/>
          </a:p>
        </p:txBody>
      </p:sp>
      <p:sp>
        <p:nvSpPr>
          <p:cNvPr id="6" name="Footer Placeholder 5">
            <a:extLst>
              <a:ext uri="{FF2B5EF4-FFF2-40B4-BE49-F238E27FC236}">
                <a16:creationId xmlns:a16="http://schemas.microsoft.com/office/drawing/2014/main" id="{E8CD8138-596B-4DFB-8A4E-6A5E9D1517C8}"/>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7" name="Slide Number Placeholder 6">
            <a:extLst>
              <a:ext uri="{FF2B5EF4-FFF2-40B4-BE49-F238E27FC236}">
                <a16:creationId xmlns:a16="http://schemas.microsoft.com/office/drawing/2014/main" id="{36E42E92-E920-419E-88AE-CC21E286341B}"/>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2501941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5936C19-F6BA-43D3-ACE3-ECFAAAF2DF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2023-01-17</a:t>
            </a:r>
            <a:endParaRPr lang="en-US"/>
          </a:p>
        </p:txBody>
      </p:sp>
      <p:sp>
        <p:nvSpPr>
          <p:cNvPr id="5" name="Footer Placeholder 4">
            <a:extLst>
              <a:ext uri="{FF2B5EF4-FFF2-40B4-BE49-F238E27FC236}">
                <a16:creationId xmlns:a16="http://schemas.microsoft.com/office/drawing/2014/main" id="{5377B91B-0F0E-443C-ACE4-2139FD5DB9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13B2F1EB-4941-47AB-B00A-FBB8530DBF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96267-9501-4B49-939F-F116B0669874}" type="slidenum">
              <a:rPr lang="en-US" smtClean="0"/>
              <a:t>‹#›</a:t>
            </a:fld>
            <a:endParaRPr lang="en-US"/>
          </a:p>
        </p:txBody>
      </p:sp>
      <p:sp>
        <p:nvSpPr>
          <p:cNvPr id="2" name="Title Placeholder 1">
            <a:extLst>
              <a:ext uri="{FF2B5EF4-FFF2-40B4-BE49-F238E27FC236}">
                <a16:creationId xmlns:a16="http://schemas.microsoft.com/office/drawing/2014/main" id="{4FAF5604-9C2A-4958-91A6-2A1F2DE0CA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66066B-685D-429B-9EDD-6E5369DD03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909068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69" r:id="rId5"/>
    <p:sldLayoutId id="2147483665" r:id="rId6"/>
    <p:sldLayoutId id="2147483670" r:id="rId7"/>
    <p:sldLayoutId id="2147483666" r:id="rId8"/>
    <p:sldLayoutId id="2147483652" r:id="rId9"/>
    <p:sldLayoutId id="2147483667" r:id="rId10"/>
    <p:sldLayoutId id="2147483671" r:id="rId11"/>
    <p:sldLayoutId id="2147483668" r:id="rId12"/>
    <p:sldLayoutId id="2147483672" r:id="rId13"/>
    <p:sldLayoutId id="2147483654" r:id="rId14"/>
    <p:sldLayoutId id="2147483655" r:id="rId1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Segoe UI" panose="020B0502040204020203"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egoe UI" panose="020B0502040204020203"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egoe UI" panose="020B0502040204020203"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egoe UI" panose="020B0502040204020203"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egoe UI" panose="020B0502040204020203"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edugames.design/schedule" TargetMode="Externa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g"/><Relationship Id="rId2" Type="http://schemas.openxmlformats.org/officeDocument/2006/relationships/image" Target="../media/image47.png"/><Relationship Id="rId1" Type="http://schemas.openxmlformats.org/officeDocument/2006/relationships/slideLayout" Target="../slideLayouts/slideLayout14.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4.xml"/><Relationship Id="rId5" Type="http://schemas.openxmlformats.org/officeDocument/2006/relationships/image" Target="../media/image56.jpeg"/><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hyperlink" Target="https://erik-harpstead.youcanbook.me/"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jpg"/><Relationship Id="rId17" Type="http://schemas.openxmlformats.org/officeDocument/2006/relationships/image" Target="../media/image18.pn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Layout" Target="../slideLayouts/slideLayout15.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s://www.youtube.com/watch?v=LNfPdaKYOPI" TargetMode="Externa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15.xml"/><Relationship Id="rId1" Type="http://schemas.openxmlformats.org/officeDocument/2006/relationships/video" Target="https://www.youtube.com/embed/LNfPdaKYOPI?feature=oembed"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67.jpeg"/><Relationship Id="rId4" Type="http://schemas.openxmlformats.org/officeDocument/2006/relationships/image" Target="../media/image66.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8.png"/><Relationship Id="rId4" Type="http://schemas.openxmlformats.org/officeDocument/2006/relationships/notesSlide" Target="../notesSlides/notesSlide10.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9.png"/><Relationship Id="rId4" Type="http://schemas.openxmlformats.org/officeDocument/2006/relationships/notesSlide" Target="../notesSlides/notesSlide1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0.png"/><Relationship Id="rId4" Type="http://schemas.openxmlformats.org/officeDocument/2006/relationships/notesSlide" Target="../notesSlides/notesSlide12.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71.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eg"/><Relationship Id="rId18" Type="http://schemas.openxmlformats.org/officeDocument/2006/relationships/image" Target="../media/image38.png"/><Relationship Id="rId3" Type="http://schemas.openxmlformats.org/officeDocument/2006/relationships/image" Target="../media/image23.pn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jpeg"/><Relationship Id="rId25" Type="http://schemas.openxmlformats.org/officeDocument/2006/relationships/image" Target="../media/image43.jpeg"/><Relationship Id="rId2" Type="http://schemas.openxmlformats.org/officeDocument/2006/relationships/image" Target="../media/image22.gif"/><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15.xml"/><Relationship Id="rId6" Type="http://schemas.openxmlformats.org/officeDocument/2006/relationships/image" Target="../media/image26.jpeg"/><Relationship Id="rId11" Type="http://schemas.openxmlformats.org/officeDocument/2006/relationships/image" Target="../media/image31.png"/><Relationship Id="rId24" Type="http://schemas.openxmlformats.org/officeDocument/2006/relationships/image" Target="../media/image15.png"/><Relationship Id="rId5" Type="http://schemas.openxmlformats.org/officeDocument/2006/relationships/image" Target="../media/image25.jpg"/><Relationship Id="rId15" Type="http://schemas.openxmlformats.org/officeDocument/2006/relationships/image" Target="../media/image35.png"/><Relationship Id="rId23" Type="http://schemas.openxmlformats.org/officeDocument/2006/relationships/image" Target="../media/image13.jp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jpeg"/><Relationship Id="rId14" Type="http://schemas.openxmlformats.org/officeDocument/2006/relationships/image" Target="../media/image34.png"/><Relationship Id="rId22" Type="http://schemas.openxmlformats.org/officeDocument/2006/relationships/image" Target="../media/image42.jpeg"/></Relationships>
</file>

<file path=ppt/slides/_rels/slide6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67.jpeg"/><Relationship Id="rId4" Type="http://schemas.openxmlformats.org/officeDocument/2006/relationships/image" Target="../media/image66.jpe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8.png"/><Relationship Id="rId4" Type="http://schemas.openxmlformats.org/officeDocument/2006/relationships/notesSlide" Target="../notesSlides/notesSlide2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9.png"/><Relationship Id="rId4" Type="http://schemas.openxmlformats.org/officeDocument/2006/relationships/notesSlide" Target="../notesSlides/notesSlide2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0.png"/><Relationship Id="rId4" Type="http://schemas.openxmlformats.org/officeDocument/2006/relationships/notesSlide" Target="../notesSlides/notesSlide27.xml"/></Relationships>
</file>

<file path=ppt/slides/_rels/slide6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71.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image" Target="../media/image65.jpeg"/></Relationships>
</file>

<file path=ppt/slides/_rels/slide7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image" Target="../media/image65.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hyperlink" Target="https://canvas.cmu.edu/courses/32318/pages/list-of-lists-of-learning-science-principles"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hyperlink" Target="https://docs.google.com/forms/d/e/1FAIpQLSf1L_G2qxkr0GcxP9zimKWyU_ueur8NqneRPhY7ApN5UOE4gw/viewform?usp=sf_link" TargetMode="External"/><Relationship Id="rId2" Type="http://schemas.openxmlformats.org/officeDocument/2006/relationships/hyperlink" Target="http://edugames.design/big-list" TargetMode="Externa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hyperlink" Target="https://wordpress.com/" TargetMode="External"/><Relationship Id="rId2" Type="http://schemas.openxmlformats.org/officeDocument/2006/relationships/hyperlink" Target="https://medium.com/" TargetMode="Externa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3" Type="http://schemas.openxmlformats.org/officeDocument/2006/relationships/hyperlink" Target="http://edugames.design/pre-survey" TargetMode="External"/><Relationship Id="rId2" Type="http://schemas.openxmlformats.org/officeDocument/2006/relationships/hyperlink" Target="http://edugames.design/slack" TargetMode="External"/><Relationship Id="rId1" Type="http://schemas.openxmlformats.org/officeDocument/2006/relationships/slideLayout" Target="../slideLayouts/slideLayout3.xml"/><Relationship Id="rId5" Type="http://schemas.openxmlformats.org/officeDocument/2006/relationships/hyperlink" Target="https://edugames.design/feedback" TargetMode="External"/><Relationship Id="rId4" Type="http://schemas.openxmlformats.org/officeDocument/2006/relationships/hyperlink" Target="http://edugames.design/big-list"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0B78E-2F00-42B7-80D1-D054633F5442}"/>
              </a:ext>
            </a:extLst>
          </p:cNvPr>
          <p:cNvSpPr>
            <a:spLocks noGrp="1"/>
          </p:cNvSpPr>
          <p:nvPr>
            <p:ph type="ctrTitle"/>
          </p:nvPr>
        </p:nvSpPr>
        <p:spPr>
          <a:xfrm>
            <a:off x="1524000" y="1122363"/>
            <a:ext cx="9144000" cy="2387600"/>
          </a:xfrm>
        </p:spPr>
        <p:txBody>
          <a:bodyPr anchor="ctr">
            <a:normAutofit fontScale="90000"/>
          </a:bodyPr>
          <a:lstStyle/>
          <a:p>
            <a:pPr marL="1198563" indent="-1198563"/>
            <a:r>
              <a:rPr lang="en-US" dirty="0"/>
              <a:t>1 – Design of Educational Games</a:t>
            </a:r>
          </a:p>
        </p:txBody>
      </p:sp>
      <p:sp>
        <p:nvSpPr>
          <p:cNvPr id="3" name="Subtitle 2">
            <a:extLst>
              <a:ext uri="{FF2B5EF4-FFF2-40B4-BE49-F238E27FC236}">
                <a16:creationId xmlns:a16="http://schemas.microsoft.com/office/drawing/2014/main" id="{B314AFE1-85AB-455F-8967-B7BC71A07CB3}"/>
              </a:ext>
            </a:extLst>
          </p:cNvPr>
          <p:cNvSpPr>
            <a:spLocks noGrp="1"/>
          </p:cNvSpPr>
          <p:nvPr>
            <p:ph type="subTitle" idx="1"/>
          </p:nvPr>
        </p:nvSpPr>
        <p:spPr>
          <a:xfrm>
            <a:off x="1524000" y="3602038"/>
            <a:ext cx="9144000" cy="1655762"/>
          </a:xfrm>
        </p:spPr>
        <p:txBody>
          <a:bodyPr>
            <a:normAutofit lnSpcReduction="10000"/>
          </a:bodyPr>
          <a:lstStyle/>
          <a:p>
            <a:r>
              <a:rPr lang="en-US" dirty="0"/>
              <a:t>Design of Educational Games</a:t>
            </a:r>
          </a:p>
          <a:p>
            <a:r>
              <a:rPr lang="en-US" dirty="0"/>
              <a:t>05418/05818 Human-Computer Interaction Institute</a:t>
            </a:r>
          </a:p>
          <a:p>
            <a:endParaRPr lang="en-US" dirty="0"/>
          </a:p>
          <a:p>
            <a:r>
              <a:rPr lang="en-US" dirty="0"/>
              <a:t>Erik Harpstead</a:t>
            </a:r>
          </a:p>
        </p:txBody>
      </p:sp>
    </p:spTree>
    <p:extLst>
      <p:ext uri="{BB962C8B-B14F-4D97-AF65-F5344CB8AC3E}">
        <p14:creationId xmlns:p14="http://schemas.microsoft.com/office/powerpoint/2010/main" val="11092865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ABA607-B82B-452E-8A37-CD49238B1EFA}"/>
              </a:ext>
            </a:extLst>
          </p:cNvPr>
          <p:cNvSpPr>
            <a:spLocks noGrp="1"/>
          </p:cNvSpPr>
          <p:nvPr>
            <p:ph type="title"/>
          </p:nvPr>
        </p:nvSpPr>
        <p:spPr>
          <a:xfrm>
            <a:off x="838200" y="365126"/>
            <a:ext cx="10515600" cy="628406"/>
          </a:xfrm>
        </p:spPr>
        <p:txBody>
          <a:bodyPr/>
          <a:lstStyle/>
          <a:p>
            <a:r>
              <a:rPr lang="en-US" dirty="0"/>
              <a:t>What do you hope to learn from this course?</a:t>
            </a:r>
          </a:p>
        </p:txBody>
      </p:sp>
      <p:sp>
        <p:nvSpPr>
          <p:cNvPr id="11" name="Content Placeholder 10">
            <a:extLst>
              <a:ext uri="{FF2B5EF4-FFF2-40B4-BE49-F238E27FC236}">
                <a16:creationId xmlns:a16="http://schemas.microsoft.com/office/drawing/2014/main" id="{876D43BC-2C3D-444A-9F6C-B7ED04A3A2BC}"/>
              </a:ext>
            </a:extLst>
          </p:cNvPr>
          <p:cNvSpPr>
            <a:spLocks noGrp="1"/>
          </p:cNvSpPr>
          <p:nvPr>
            <p:ph idx="1"/>
          </p:nvPr>
        </p:nvSpPr>
        <p:spPr/>
        <p:txBody>
          <a:bodyPr/>
          <a:lstStyle/>
          <a:p>
            <a:r>
              <a:rPr lang="en-US" dirty="0" smtClean="0"/>
              <a:t>Like to explore more game theories and ways to make games</a:t>
            </a:r>
          </a:p>
          <a:p>
            <a:r>
              <a:rPr lang="en-US" dirty="0" smtClean="0"/>
              <a:t>Want to see how to balance being instructional vs playful</a:t>
            </a:r>
          </a:p>
          <a:p>
            <a:r>
              <a:rPr lang="en-US" dirty="0" smtClean="0"/>
              <a:t>What goes into making something fun while still teaching</a:t>
            </a:r>
          </a:p>
          <a:p>
            <a:r>
              <a:rPr lang="en-US" dirty="0" smtClean="0"/>
              <a:t>To see some ways to use game design to make education better</a:t>
            </a:r>
          </a:p>
          <a:p>
            <a:r>
              <a:rPr lang="en-US" dirty="0" smtClean="0"/>
              <a:t>Currently working on some games and not make them worse</a:t>
            </a:r>
          </a:p>
          <a:p>
            <a:r>
              <a:rPr lang="en-US" dirty="0" smtClean="0"/>
              <a:t>Heard this was a particularly challenging area and want t </a:t>
            </a:r>
            <a:r>
              <a:rPr lang="en-US" dirty="0" err="1" smtClean="0"/>
              <a:t>oknow</a:t>
            </a:r>
            <a:r>
              <a:rPr lang="en-US" dirty="0" smtClean="0"/>
              <a:t> how</a:t>
            </a:r>
          </a:p>
          <a:p>
            <a:endParaRPr lang="en-US" dirty="0"/>
          </a:p>
        </p:txBody>
      </p:sp>
      <p:sp>
        <p:nvSpPr>
          <p:cNvPr id="3" name="Date Placeholder 2">
            <a:extLst>
              <a:ext uri="{FF2B5EF4-FFF2-40B4-BE49-F238E27FC236}">
                <a16:creationId xmlns:a16="http://schemas.microsoft.com/office/drawing/2014/main" id="{82A801FF-B628-4F2F-BF32-5BE3816100D0}"/>
              </a:ext>
            </a:extLst>
          </p:cNvPr>
          <p:cNvSpPr>
            <a:spLocks noGrp="1"/>
          </p:cNvSpPr>
          <p:nvPr>
            <p:ph type="dt" sz="half" idx="10"/>
          </p:nvPr>
        </p:nvSpPr>
        <p:spPr>
          <a:xfrm>
            <a:off x="838200" y="6356350"/>
            <a:ext cx="2743200" cy="365125"/>
          </a:xfrm>
        </p:spPr>
        <p:txBody>
          <a:bodyPr/>
          <a:lstStyle/>
          <a:p>
            <a:r>
              <a:rPr lang="en-US" smtClean="0"/>
              <a:t>2023-01-17</a:t>
            </a:r>
            <a:endParaRPr lang="en-US"/>
          </a:p>
        </p:txBody>
      </p:sp>
      <p:sp>
        <p:nvSpPr>
          <p:cNvPr id="4" name="Footer Placeholder 3">
            <a:extLst>
              <a:ext uri="{FF2B5EF4-FFF2-40B4-BE49-F238E27FC236}">
                <a16:creationId xmlns:a16="http://schemas.microsoft.com/office/drawing/2014/main" id="{07CC0A79-ACA8-4E1F-94B9-B47736CE8D56}"/>
              </a:ext>
            </a:extLst>
          </p:cNvPr>
          <p:cNvSpPr>
            <a:spLocks noGrp="1"/>
          </p:cNvSpPr>
          <p:nvPr>
            <p:ph type="ftr" sz="quarter" idx="11"/>
          </p:nvPr>
        </p:nvSpPr>
        <p:spPr>
          <a:xfrm>
            <a:off x="4038600" y="6356350"/>
            <a:ext cx="4114800" cy="365125"/>
          </a:xfrm>
        </p:spPr>
        <p:txBody>
          <a:bodyPr/>
          <a:lstStyle/>
          <a:p>
            <a:r>
              <a:rPr lang="en-US" smtClean="0"/>
              <a:t>05-418/818 | Spring 2023 | Design of Educational Games</a:t>
            </a:r>
            <a:endParaRPr lang="en-US"/>
          </a:p>
        </p:txBody>
      </p:sp>
      <p:sp>
        <p:nvSpPr>
          <p:cNvPr id="5" name="Slide Number Placeholder 4">
            <a:extLst>
              <a:ext uri="{FF2B5EF4-FFF2-40B4-BE49-F238E27FC236}">
                <a16:creationId xmlns:a16="http://schemas.microsoft.com/office/drawing/2014/main" id="{33815D7B-BD58-4631-A25E-6E522F8EABE0}"/>
              </a:ext>
            </a:extLst>
          </p:cNvPr>
          <p:cNvSpPr>
            <a:spLocks noGrp="1"/>
          </p:cNvSpPr>
          <p:nvPr>
            <p:ph type="sldNum" sz="quarter" idx="12"/>
          </p:nvPr>
        </p:nvSpPr>
        <p:spPr>
          <a:xfrm>
            <a:off x="8610600" y="6356350"/>
            <a:ext cx="2743200" cy="365125"/>
          </a:xfrm>
        </p:spPr>
        <p:txBody>
          <a:bodyPr/>
          <a:lstStyle/>
          <a:p>
            <a:fld id="{4BE96267-9501-4B49-939F-F116B0669874}" type="slidenum">
              <a:rPr lang="en-US" smtClean="0"/>
              <a:pPr/>
              <a:t>10</a:t>
            </a:fld>
            <a:endParaRPr lang="en-US"/>
          </a:p>
        </p:txBody>
      </p:sp>
    </p:spTree>
    <p:extLst>
      <p:ext uri="{BB962C8B-B14F-4D97-AF65-F5344CB8AC3E}">
        <p14:creationId xmlns:p14="http://schemas.microsoft.com/office/powerpoint/2010/main" val="8933061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55397-94F0-46DC-842E-71A300831A18}"/>
              </a:ext>
            </a:extLst>
          </p:cNvPr>
          <p:cNvSpPr>
            <a:spLocks noGrp="1"/>
          </p:cNvSpPr>
          <p:nvPr>
            <p:ph type="title"/>
          </p:nvPr>
        </p:nvSpPr>
        <p:spPr/>
        <p:txBody>
          <a:bodyPr/>
          <a:lstStyle/>
          <a:p>
            <a:r>
              <a:rPr lang="en-US" dirty="0"/>
              <a:t>What I hope you get out of this course</a:t>
            </a:r>
          </a:p>
        </p:txBody>
      </p:sp>
      <p:sp>
        <p:nvSpPr>
          <p:cNvPr id="3" name="Content Placeholder 2">
            <a:extLst>
              <a:ext uri="{FF2B5EF4-FFF2-40B4-BE49-F238E27FC236}">
                <a16:creationId xmlns:a16="http://schemas.microsoft.com/office/drawing/2014/main" id="{27462C5F-00F3-4796-835A-A447D3E09CF9}"/>
              </a:ext>
            </a:extLst>
          </p:cNvPr>
          <p:cNvSpPr>
            <a:spLocks noGrp="1"/>
          </p:cNvSpPr>
          <p:nvPr>
            <p:ph idx="1"/>
          </p:nvPr>
        </p:nvSpPr>
        <p:spPr/>
        <p:txBody>
          <a:bodyPr/>
          <a:lstStyle/>
          <a:p>
            <a:pPr marL="514350" indent="-514350">
              <a:spcAft>
                <a:spcPts val="1200"/>
              </a:spcAft>
              <a:buFont typeface="+mj-lt"/>
              <a:buAutoNum type="arabicPeriod"/>
            </a:pPr>
            <a:r>
              <a:rPr lang="en-US" dirty="0"/>
              <a:t>A taste for the space of educational games and a developed sense to judge what makes one good or bad</a:t>
            </a:r>
          </a:p>
          <a:p>
            <a:pPr marL="514350" indent="-514350">
              <a:spcAft>
                <a:spcPts val="1200"/>
              </a:spcAft>
              <a:buFont typeface="+mj-lt"/>
              <a:buAutoNum type="arabicPeriod"/>
            </a:pPr>
            <a:r>
              <a:rPr lang="en-US" dirty="0"/>
              <a:t>An understanding of the different perspectives on educational game design</a:t>
            </a:r>
          </a:p>
          <a:p>
            <a:pPr marL="514350" indent="-514350">
              <a:spcAft>
                <a:spcPts val="1200"/>
              </a:spcAft>
              <a:buFont typeface="+mj-lt"/>
              <a:buAutoNum type="arabicPeriod"/>
            </a:pPr>
            <a:r>
              <a:rPr lang="en-US" dirty="0"/>
              <a:t>Some experience applying the various skills used in creating an educational game</a:t>
            </a:r>
          </a:p>
          <a:p>
            <a:pPr marL="514350" indent="-514350">
              <a:spcAft>
                <a:spcPts val="1200"/>
              </a:spcAft>
              <a:buFont typeface="+mj-lt"/>
              <a:buAutoNum type="arabicPeriod"/>
            </a:pPr>
            <a:r>
              <a:rPr lang="en-US" dirty="0"/>
              <a:t>A compelling educational game that you can speak to the design of and be proud to show off</a:t>
            </a:r>
          </a:p>
        </p:txBody>
      </p:sp>
      <p:sp>
        <p:nvSpPr>
          <p:cNvPr id="4" name="Date Placeholder 3">
            <a:extLst>
              <a:ext uri="{FF2B5EF4-FFF2-40B4-BE49-F238E27FC236}">
                <a16:creationId xmlns:a16="http://schemas.microsoft.com/office/drawing/2014/main" id="{A70002CF-E3E4-4E0F-A061-59724D7FBFA3}"/>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BE46DABF-C782-4CD2-91AA-5C7880DC3D96}"/>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E4D20B9E-422B-446F-B517-D2EB86E23A31}"/>
              </a:ext>
            </a:extLst>
          </p:cNvPr>
          <p:cNvSpPr>
            <a:spLocks noGrp="1"/>
          </p:cNvSpPr>
          <p:nvPr>
            <p:ph type="sldNum" sz="quarter" idx="12"/>
          </p:nvPr>
        </p:nvSpPr>
        <p:spPr/>
        <p:txBody>
          <a:bodyPr/>
          <a:lstStyle/>
          <a:p>
            <a:fld id="{4BE96267-9501-4B49-939F-F116B0669874}" type="slidenum">
              <a:rPr lang="en-US" smtClean="0"/>
              <a:t>11</a:t>
            </a:fld>
            <a:endParaRPr lang="en-US"/>
          </a:p>
        </p:txBody>
      </p:sp>
    </p:spTree>
    <p:extLst>
      <p:ext uri="{BB962C8B-B14F-4D97-AF65-F5344CB8AC3E}">
        <p14:creationId xmlns:p14="http://schemas.microsoft.com/office/powerpoint/2010/main" val="28367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E5208-0DE4-40F6-BE97-D4AA73DE16B5}"/>
              </a:ext>
            </a:extLst>
          </p:cNvPr>
          <p:cNvSpPr>
            <a:spLocks noGrp="1"/>
          </p:cNvSpPr>
          <p:nvPr>
            <p:ph type="title"/>
          </p:nvPr>
        </p:nvSpPr>
        <p:spPr/>
        <p:txBody>
          <a:bodyPr/>
          <a:lstStyle/>
          <a:p>
            <a:r>
              <a:rPr lang="en-US" smtClean="0"/>
              <a:t>What is this course NOT about?</a:t>
            </a:r>
            <a:endParaRPr lang="en-US" dirty="0"/>
          </a:p>
        </p:txBody>
      </p:sp>
      <p:sp>
        <p:nvSpPr>
          <p:cNvPr id="3" name="Content Placeholder 2">
            <a:extLst>
              <a:ext uri="{FF2B5EF4-FFF2-40B4-BE49-F238E27FC236}">
                <a16:creationId xmlns:a16="http://schemas.microsoft.com/office/drawing/2014/main" id="{88A5C1AD-8D8E-4758-8D47-3D1CCF781C07}"/>
              </a:ext>
            </a:extLst>
          </p:cNvPr>
          <p:cNvSpPr>
            <a:spLocks noGrp="1"/>
          </p:cNvSpPr>
          <p:nvPr>
            <p:ph idx="1"/>
          </p:nvPr>
        </p:nvSpPr>
        <p:spPr/>
        <p:txBody>
          <a:bodyPr>
            <a:normAutofit/>
          </a:bodyPr>
          <a:lstStyle/>
          <a:p>
            <a:pPr marL="0" indent="0">
              <a:buNone/>
            </a:pPr>
            <a:r>
              <a:rPr lang="en-US" sz="3200" dirty="0" smtClean="0"/>
              <a:t>Game development/programming</a:t>
            </a:r>
          </a:p>
          <a:p>
            <a:pPr lvl="1"/>
            <a:r>
              <a:rPr lang="en-US" sz="2800" dirty="0" smtClean="0"/>
              <a:t>It’s about design not development</a:t>
            </a:r>
            <a:endParaRPr lang="en-US" sz="2800" dirty="0" smtClean="0"/>
          </a:p>
          <a:p>
            <a:pPr marL="0" indent="0">
              <a:spcBef>
                <a:spcPts val="2200"/>
              </a:spcBef>
              <a:buNone/>
            </a:pPr>
            <a:r>
              <a:rPr lang="en-US" sz="3200" dirty="0" smtClean="0"/>
              <a:t>Gamification</a:t>
            </a:r>
          </a:p>
          <a:p>
            <a:pPr lvl="1"/>
            <a:r>
              <a:rPr lang="en-US" sz="2800" dirty="0" smtClean="0"/>
              <a:t>It’s about creating games not applying game ideas to non-game contexts</a:t>
            </a:r>
            <a:endParaRPr lang="en-US" sz="2800" dirty="0" smtClean="0"/>
          </a:p>
          <a:p>
            <a:pPr marL="0" indent="0">
              <a:spcBef>
                <a:spcPts val="2200"/>
              </a:spcBef>
              <a:buNone/>
            </a:pPr>
            <a:r>
              <a:rPr lang="en-US" sz="3200" dirty="0" smtClean="0"/>
              <a:t>Developing curriculum to adapt existing entertainment games</a:t>
            </a:r>
          </a:p>
          <a:p>
            <a:pPr lvl="1"/>
            <a:r>
              <a:rPr lang="en-US" sz="2800" dirty="0" smtClean="0"/>
              <a:t>It’s about creating new games not adapting existing ones</a:t>
            </a:r>
            <a:endParaRPr lang="en-US" sz="2800" dirty="0"/>
          </a:p>
        </p:txBody>
      </p:sp>
      <p:sp>
        <p:nvSpPr>
          <p:cNvPr id="4" name="Date Placeholder 3">
            <a:extLst>
              <a:ext uri="{FF2B5EF4-FFF2-40B4-BE49-F238E27FC236}">
                <a16:creationId xmlns:a16="http://schemas.microsoft.com/office/drawing/2014/main" id="{D2BF46C1-F0B5-43AD-BF47-3C5A8CFD1A38}"/>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105F9159-9085-471E-8F5E-CB9295A84163}"/>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D6733D84-4F3C-41E0-AB62-881CA472AFDC}"/>
              </a:ext>
            </a:extLst>
          </p:cNvPr>
          <p:cNvSpPr>
            <a:spLocks noGrp="1"/>
          </p:cNvSpPr>
          <p:nvPr>
            <p:ph type="sldNum" sz="quarter" idx="12"/>
          </p:nvPr>
        </p:nvSpPr>
        <p:spPr/>
        <p:txBody>
          <a:bodyPr/>
          <a:lstStyle/>
          <a:p>
            <a:fld id="{4BE96267-9501-4B49-939F-F116B0669874}" type="slidenum">
              <a:rPr lang="en-US" smtClean="0"/>
              <a:pPr/>
              <a:t>12</a:t>
            </a:fld>
            <a:endParaRPr lang="en-US"/>
          </a:p>
        </p:txBody>
      </p:sp>
    </p:spTree>
    <p:extLst>
      <p:ext uri="{BB962C8B-B14F-4D97-AF65-F5344CB8AC3E}">
        <p14:creationId xmlns:p14="http://schemas.microsoft.com/office/powerpoint/2010/main" val="20818190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45A004-B2D0-425B-B41B-53683CF20B10}"/>
              </a:ext>
            </a:extLst>
          </p:cNvPr>
          <p:cNvSpPr>
            <a:spLocks noGrp="1"/>
          </p:cNvSpPr>
          <p:nvPr>
            <p:ph type="ctrTitle"/>
          </p:nvPr>
        </p:nvSpPr>
        <p:spPr/>
        <p:txBody>
          <a:bodyPr/>
          <a:lstStyle/>
          <a:p>
            <a:r>
              <a:rPr lang="en-US" dirty="0"/>
              <a:t>How will this course be structured?</a:t>
            </a:r>
          </a:p>
        </p:txBody>
      </p:sp>
      <p:sp>
        <p:nvSpPr>
          <p:cNvPr id="5" name="Date Placeholder 4">
            <a:extLst>
              <a:ext uri="{FF2B5EF4-FFF2-40B4-BE49-F238E27FC236}">
                <a16:creationId xmlns:a16="http://schemas.microsoft.com/office/drawing/2014/main" id="{A1C88835-BC15-4330-9615-CFDE1C6279FA}"/>
              </a:ext>
            </a:extLst>
          </p:cNvPr>
          <p:cNvSpPr>
            <a:spLocks noGrp="1"/>
          </p:cNvSpPr>
          <p:nvPr>
            <p:ph type="dt" sz="half" idx="10"/>
          </p:nvPr>
        </p:nvSpPr>
        <p:spPr/>
        <p:txBody>
          <a:bodyPr/>
          <a:lstStyle/>
          <a:p>
            <a:r>
              <a:rPr lang="en-US" smtClean="0"/>
              <a:t>2023-01-17</a:t>
            </a:r>
            <a:endParaRPr lang="en-US"/>
          </a:p>
        </p:txBody>
      </p:sp>
      <p:sp>
        <p:nvSpPr>
          <p:cNvPr id="6" name="Footer Placeholder 5">
            <a:extLst>
              <a:ext uri="{FF2B5EF4-FFF2-40B4-BE49-F238E27FC236}">
                <a16:creationId xmlns:a16="http://schemas.microsoft.com/office/drawing/2014/main" id="{0DF1B009-EEE7-44B3-9D48-36B34165C890}"/>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7" name="Slide Number Placeholder 6">
            <a:extLst>
              <a:ext uri="{FF2B5EF4-FFF2-40B4-BE49-F238E27FC236}">
                <a16:creationId xmlns:a16="http://schemas.microsoft.com/office/drawing/2014/main" id="{51B8A958-C3D8-468B-9EFC-A2429F80ABC0}"/>
              </a:ext>
            </a:extLst>
          </p:cNvPr>
          <p:cNvSpPr>
            <a:spLocks noGrp="1"/>
          </p:cNvSpPr>
          <p:nvPr>
            <p:ph type="sldNum" sz="quarter" idx="12"/>
          </p:nvPr>
        </p:nvSpPr>
        <p:spPr/>
        <p:txBody>
          <a:bodyPr/>
          <a:lstStyle/>
          <a:p>
            <a:fld id="{4BE96267-9501-4B49-939F-F116B0669874}" type="slidenum">
              <a:rPr lang="en-US" smtClean="0"/>
              <a:t>13</a:t>
            </a:fld>
            <a:endParaRPr lang="en-US"/>
          </a:p>
        </p:txBody>
      </p:sp>
    </p:spTree>
    <p:extLst>
      <p:ext uri="{BB962C8B-B14F-4D97-AF65-F5344CB8AC3E}">
        <p14:creationId xmlns:p14="http://schemas.microsoft.com/office/powerpoint/2010/main" val="25580381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6AC5D8E-D434-48A5-BBF7-605796AB70D2}"/>
              </a:ext>
            </a:extLst>
          </p:cNvPr>
          <p:cNvGraphicFramePr>
            <a:graphicFrameLocks noGrp="1"/>
          </p:cNvGraphicFramePr>
          <p:nvPr>
            <p:extLst>
              <p:ext uri="{D42A27DB-BD31-4B8C-83A1-F6EECF244321}">
                <p14:modId xmlns:p14="http://schemas.microsoft.com/office/powerpoint/2010/main" val="1754683490"/>
              </p:ext>
            </p:extLst>
          </p:nvPr>
        </p:nvGraphicFramePr>
        <p:xfrm>
          <a:off x="5153003" y="64329"/>
          <a:ext cx="6200775" cy="6672495"/>
        </p:xfrm>
        <a:graphic>
          <a:graphicData uri="http://schemas.openxmlformats.org/drawingml/2006/table">
            <a:tbl>
              <a:tblPr firstRow="1" firstCol="1" bandRow="1">
                <a:tableStyleId>{2D5ABB26-0587-4C30-8999-92F81FD0307C}</a:tableStyleId>
              </a:tblPr>
              <a:tblGrid>
                <a:gridCol w="436034">
                  <a:extLst>
                    <a:ext uri="{9D8B030D-6E8A-4147-A177-3AD203B41FA5}">
                      <a16:colId xmlns:a16="http://schemas.microsoft.com/office/drawing/2014/main" val="3561318827"/>
                    </a:ext>
                  </a:extLst>
                </a:gridCol>
                <a:gridCol w="317219">
                  <a:extLst>
                    <a:ext uri="{9D8B030D-6E8A-4147-A177-3AD203B41FA5}">
                      <a16:colId xmlns:a16="http://schemas.microsoft.com/office/drawing/2014/main" val="1645843848"/>
                    </a:ext>
                  </a:extLst>
                </a:gridCol>
                <a:gridCol w="382555">
                  <a:extLst>
                    <a:ext uri="{9D8B030D-6E8A-4147-A177-3AD203B41FA5}">
                      <a16:colId xmlns:a16="http://schemas.microsoft.com/office/drawing/2014/main" val="3420988326"/>
                    </a:ext>
                  </a:extLst>
                </a:gridCol>
                <a:gridCol w="2043404">
                  <a:extLst>
                    <a:ext uri="{9D8B030D-6E8A-4147-A177-3AD203B41FA5}">
                      <a16:colId xmlns:a16="http://schemas.microsoft.com/office/drawing/2014/main" val="4126774487"/>
                    </a:ext>
                  </a:extLst>
                </a:gridCol>
                <a:gridCol w="774441">
                  <a:extLst>
                    <a:ext uri="{9D8B030D-6E8A-4147-A177-3AD203B41FA5}">
                      <a16:colId xmlns:a16="http://schemas.microsoft.com/office/drawing/2014/main" val="3211006409"/>
                    </a:ext>
                  </a:extLst>
                </a:gridCol>
                <a:gridCol w="1243132">
                  <a:extLst>
                    <a:ext uri="{9D8B030D-6E8A-4147-A177-3AD203B41FA5}">
                      <a16:colId xmlns:a16="http://schemas.microsoft.com/office/drawing/2014/main" val="1737189493"/>
                    </a:ext>
                  </a:extLst>
                </a:gridCol>
                <a:gridCol w="1003990">
                  <a:extLst>
                    <a:ext uri="{9D8B030D-6E8A-4147-A177-3AD203B41FA5}">
                      <a16:colId xmlns:a16="http://schemas.microsoft.com/office/drawing/2014/main" val="4044193025"/>
                    </a:ext>
                  </a:extLst>
                </a:gridCol>
              </a:tblGrid>
              <a:tr h="146279">
                <a:tc>
                  <a:txBody>
                    <a:bodyPr/>
                    <a:lstStyle/>
                    <a:p>
                      <a:pPr rtl="0" fontAlgn="b"/>
                      <a:r>
                        <a:rPr lang="en-US" sz="900" b="1" dirty="0">
                          <a:effectLst/>
                        </a:rPr>
                        <a:t>Month</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900" b="1">
                          <a:effectLst/>
                        </a:rPr>
                        <a:t>Day</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900" b="1">
                          <a:effectLst/>
                        </a:rPr>
                        <a:t>Week</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900" b="1" dirty="0">
                          <a:effectLst/>
                        </a:rPr>
                        <a:t>Topic</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900" b="1">
                          <a:effectLst/>
                        </a:rPr>
                        <a:t>Blogs</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900" b="1">
                          <a:effectLst/>
                        </a:rPr>
                        <a:t>Assignments</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900" b="1">
                          <a:effectLst/>
                        </a:rPr>
                        <a:t>Group Projects</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49477735"/>
                  </a:ext>
                </a:extLst>
              </a:tr>
              <a:tr h="146279">
                <a:tc>
                  <a:txBody>
                    <a:bodyPr/>
                    <a:lstStyle/>
                    <a:p>
                      <a:pPr rtl="0" fontAlgn="b"/>
                      <a:r>
                        <a:rPr lang="en-US" sz="900">
                          <a:effectLst/>
                        </a:rPr>
                        <a:t>Jan</a:t>
                      </a: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algn="r" rtl="0" fontAlgn="b"/>
                      <a:r>
                        <a:rPr lang="en-US" sz="900">
                          <a:effectLst/>
                        </a:rPr>
                        <a:t>17</a:t>
                      </a: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algn="r" rtl="0" fontAlgn="b"/>
                      <a:r>
                        <a:rPr lang="en-US" sz="900">
                          <a:effectLst/>
                        </a:rPr>
                        <a:t>1</a:t>
                      </a: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rtl="0" fontAlgn="b"/>
                      <a:r>
                        <a:rPr lang="en-US" sz="900" dirty="0">
                          <a:effectLst/>
                        </a:rPr>
                        <a:t>Introduction + the EDGE Framework</a:t>
                      </a: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rtl="0" fontAlgn="b"/>
                      <a:r>
                        <a:rPr lang="en-US" sz="900">
                          <a:effectLst/>
                        </a:rPr>
                        <a:t>Blogs Out</a:t>
                      </a: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178444709"/>
                  </a:ext>
                </a:extLst>
              </a:tr>
              <a:tr h="146279">
                <a:tc>
                  <a:txBody>
                    <a:bodyPr/>
                    <a:lstStyle/>
                    <a:p>
                      <a:pPr rtl="0" fontAlgn="b"/>
                      <a:endParaRPr lang="en-US" sz="900">
                        <a:effectLst/>
                      </a:endParaRPr>
                    </a:p>
                  </a:txBody>
                  <a:tcPr marL="28575" marR="28575" marT="19050" marB="19050" anchor="b">
                    <a:solidFill>
                      <a:schemeClr val="bg1"/>
                    </a:solidFill>
                  </a:tcPr>
                </a:tc>
                <a:tc>
                  <a:txBody>
                    <a:bodyPr/>
                    <a:lstStyle/>
                    <a:p>
                      <a:pPr algn="r" rtl="0" fontAlgn="b"/>
                      <a:r>
                        <a:rPr lang="en-US" sz="900" dirty="0">
                          <a:effectLst/>
                        </a:rPr>
                        <a:t>19</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r>
                        <a:rPr lang="en-US" sz="900">
                          <a:effectLst/>
                        </a:rPr>
                        <a:t>Educational Goals</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1755654299"/>
                  </a:ext>
                </a:extLst>
              </a:tr>
              <a:tr h="138667">
                <a:tc>
                  <a:txBody>
                    <a:bodyPr/>
                    <a:lstStyle/>
                    <a:p>
                      <a:pPr rtl="0" fontAlgn="b"/>
                      <a:endParaRPr lang="en-US" sz="900">
                        <a:effectLst/>
                      </a:endParaRPr>
                    </a:p>
                  </a:txBody>
                  <a:tcPr marL="28575" marR="28575" marT="19050" marB="19050" anchor="b">
                    <a:solidFill>
                      <a:schemeClr val="bg1"/>
                    </a:solidFill>
                  </a:tcPr>
                </a:tc>
                <a:tc>
                  <a:txBody>
                    <a:bodyPr/>
                    <a:lstStyle/>
                    <a:p>
                      <a:pPr algn="r" rtl="0" fontAlgn="b"/>
                      <a:r>
                        <a:rPr lang="en-US" sz="900">
                          <a:effectLst/>
                        </a:rPr>
                        <a:t>24</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algn="r" rtl="0" fontAlgn="b"/>
                      <a:r>
                        <a:rPr lang="en-US" sz="900">
                          <a:effectLst/>
                        </a:rPr>
                        <a:t>2</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900">
                          <a:effectLst/>
                        </a:rPr>
                        <a:t>Game Elements</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extLst>
                  <a:ext uri="{0D108BD9-81ED-4DB2-BD59-A6C34878D82A}">
                    <a16:rowId xmlns:a16="http://schemas.microsoft.com/office/drawing/2014/main" val="3080939840"/>
                  </a:ext>
                </a:extLst>
              </a:tr>
              <a:tr h="138667">
                <a:tc>
                  <a:txBody>
                    <a:bodyPr/>
                    <a:lstStyle/>
                    <a:p>
                      <a:pPr rtl="0" fontAlgn="b"/>
                      <a:endParaRPr lang="en-US" sz="900">
                        <a:effectLst/>
                      </a:endParaRPr>
                    </a:p>
                  </a:txBody>
                  <a:tcPr marL="28575" marR="28575" marT="19050" marB="19050" anchor="b">
                    <a:solidFill>
                      <a:schemeClr val="bg1"/>
                    </a:solidFill>
                  </a:tcPr>
                </a:tc>
                <a:tc>
                  <a:txBody>
                    <a:bodyPr/>
                    <a:lstStyle/>
                    <a:p>
                      <a:pPr algn="r" rtl="0" fontAlgn="b"/>
                      <a:r>
                        <a:rPr lang="en-US" sz="900">
                          <a:effectLst/>
                        </a:rPr>
                        <a:t>26</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dirty="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r>
                        <a:rPr lang="en-US" sz="900" dirty="0">
                          <a:effectLst/>
                        </a:rPr>
                        <a:t>Learning Mechanisms</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176984578"/>
                  </a:ext>
                </a:extLst>
              </a:tr>
              <a:tr h="184843">
                <a:tc>
                  <a:txBody>
                    <a:bodyPr/>
                    <a:lstStyle/>
                    <a:p>
                      <a:pPr rtl="0" fontAlgn="b"/>
                      <a:endParaRPr lang="en-US" sz="900">
                        <a:effectLst/>
                      </a:endParaRPr>
                    </a:p>
                  </a:txBody>
                  <a:tcPr marL="28575" marR="28575" marT="19050" marB="19050" anchor="b">
                    <a:solidFill>
                      <a:schemeClr val="bg1"/>
                    </a:solidFill>
                  </a:tcPr>
                </a:tc>
                <a:tc>
                  <a:txBody>
                    <a:bodyPr/>
                    <a:lstStyle/>
                    <a:p>
                      <a:pPr algn="r" rtl="0" fontAlgn="b"/>
                      <a:r>
                        <a:rPr lang="en-US" sz="900">
                          <a:effectLst/>
                        </a:rPr>
                        <a:t>31</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algn="r" rtl="0" fontAlgn="b"/>
                      <a:r>
                        <a:rPr lang="en-US" sz="900">
                          <a:effectLst/>
                        </a:rPr>
                        <a:t>3</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900" dirty="0">
                          <a:effectLst/>
                        </a:rPr>
                        <a:t>Process</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extLst>
                  <a:ext uri="{0D108BD9-81ED-4DB2-BD59-A6C34878D82A}">
                    <a16:rowId xmlns:a16="http://schemas.microsoft.com/office/drawing/2014/main" val="1452708123"/>
                  </a:ext>
                </a:extLst>
              </a:tr>
              <a:tr h="146279">
                <a:tc>
                  <a:txBody>
                    <a:bodyPr/>
                    <a:lstStyle/>
                    <a:p>
                      <a:pPr rtl="0" fontAlgn="b"/>
                      <a:r>
                        <a:rPr lang="en-US" sz="900">
                          <a:effectLst/>
                        </a:rPr>
                        <a:t>Feb</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900">
                          <a:effectLst/>
                        </a:rPr>
                        <a:t>2</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900">
                          <a:effectLst/>
                        </a:rPr>
                        <a:t>Knowledge Elicitation</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900">
                          <a:effectLst/>
                        </a:rPr>
                        <a:t>1 Out</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3579993"/>
                  </a:ext>
                </a:extLst>
              </a:tr>
              <a:tr h="138667">
                <a:tc>
                  <a:txBody>
                    <a:bodyPr/>
                    <a:lstStyle/>
                    <a:p>
                      <a:pPr rtl="0" fontAlgn="b"/>
                      <a:endParaRPr lang="en-US" sz="900">
                        <a:effectLst/>
                      </a:endParaRP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algn="r" rtl="0" fontAlgn="b"/>
                      <a:r>
                        <a:rPr lang="en-US" sz="900">
                          <a:effectLst/>
                        </a:rPr>
                        <a:t>7</a:t>
                      </a: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algn="r" rtl="0" fontAlgn="b"/>
                      <a:r>
                        <a:rPr lang="en-US" sz="900">
                          <a:effectLst/>
                        </a:rPr>
                        <a:t>4</a:t>
                      </a: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rtl="0" fontAlgn="b"/>
                      <a:r>
                        <a:rPr lang="en-US" sz="900" dirty="0">
                          <a:effectLst/>
                        </a:rPr>
                        <a:t>Transfer</a:t>
                      </a: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rtl="0" fontAlgn="b"/>
                      <a:r>
                        <a:rPr lang="en-US" sz="900">
                          <a:effectLst/>
                        </a:rPr>
                        <a:t>Blog 1 In</a:t>
                      </a: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rtl="0" fontAlgn="b"/>
                      <a:r>
                        <a:rPr lang="en-US" sz="900">
                          <a:effectLst/>
                        </a:rPr>
                        <a:t>1A In</a:t>
                      </a: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4075655880"/>
                  </a:ext>
                </a:extLst>
              </a:tr>
              <a:tr h="138667">
                <a:tc>
                  <a:txBody>
                    <a:bodyPr/>
                    <a:lstStyle/>
                    <a:p>
                      <a:pPr rtl="0" fontAlgn="b"/>
                      <a:endParaRPr lang="en-US" sz="900">
                        <a:effectLst/>
                      </a:endParaRPr>
                    </a:p>
                  </a:txBody>
                  <a:tcPr marL="28575" marR="28575" marT="19050" marB="19050" anchor="b">
                    <a:solidFill>
                      <a:schemeClr val="bg1"/>
                    </a:solidFill>
                  </a:tcPr>
                </a:tc>
                <a:tc>
                  <a:txBody>
                    <a:bodyPr/>
                    <a:lstStyle/>
                    <a:p>
                      <a:pPr algn="r" rtl="0" fontAlgn="b"/>
                      <a:r>
                        <a:rPr lang="en-US" sz="900">
                          <a:effectLst/>
                        </a:rPr>
                        <a:t>9</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r>
                        <a:rPr lang="en-US" sz="900">
                          <a:effectLst/>
                        </a:rPr>
                        <a:t>Integration</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4139232979"/>
                  </a:ext>
                </a:extLst>
              </a:tr>
              <a:tr h="288527">
                <a:tc>
                  <a:txBody>
                    <a:bodyPr/>
                    <a:lstStyle/>
                    <a:p>
                      <a:pPr rtl="0" fontAlgn="b"/>
                      <a:endParaRPr lang="en-US" sz="900">
                        <a:effectLst/>
                      </a:endParaRPr>
                    </a:p>
                  </a:txBody>
                  <a:tcPr marL="28575" marR="28575" marT="19050" marB="19050" anchor="b">
                    <a:solidFill>
                      <a:schemeClr val="bg1"/>
                    </a:solidFill>
                  </a:tcPr>
                </a:tc>
                <a:tc>
                  <a:txBody>
                    <a:bodyPr/>
                    <a:lstStyle/>
                    <a:p>
                      <a:pPr algn="r" rtl="0" fontAlgn="b"/>
                      <a:r>
                        <a:rPr lang="en-US" sz="900">
                          <a:effectLst/>
                        </a:rPr>
                        <a:t>14</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algn="r" rtl="0" fontAlgn="b"/>
                      <a:r>
                        <a:rPr lang="en-US" sz="900">
                          <a:effectLst/>
                        </a:rPr>
                        <a:t>5</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900">
                          <a:effectLst/>
                        </a:rPr>
                        <a:t>Ideation</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900">
                          <a:effectLst/>
                        </a:rPr>
                        <a:t>1B In; 2 Out</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extLst>
                  <a:ext uri="{0D108BD9-81ED-4DB2-BD59-A6C34878D82A}">
                    <a16:rowId xmlns:a16="http://schemas.microsoft.com/office/drawing/2014/main" val="1798913852"/>
                  </a:ext>
                </a:extLst>
              </a:tr>
              <a:tr h="146279">
                <a:tc>
                  <a:txBody>
                    <a:bodyPr/>
                    <a:lstStyle/>
                    <a:p>
                      <a:pPr rtl="0" fontAlgn="b"/>
                      <a:endParaRPr lang="en-US" sz="900">
                        <a:effectLst/>
                      </a:endParaRPr>
                    </a:p>
                  </a:txBody>
                  <a:tcPr marL="28575" marR="28575" marT="19050" marB="19050" anchor="b">
                    <a:solidFill>
                      <a:schemeClr val="bg1"/>
                    </a:solidFill>
                  </a:tcPr>
                </a:tc>
                <a:tc>
                  <a:txBody>
                    <a:bodyPr/>
                    <a:lstStyle/>
                    <a:p>
                      <a:pPr algn="r" rtl="0" fontAlgn="b"/>
                      <a:r>
                        <a:rPr lang="en-US" sz="900">
                          <a:effectLst/>
                        </a:rPr>
                        <a:t>16</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r>
                        <a:rPr lang="en-US" sz="900">
                          <a:effectLst/>
                        </a:rPr>
                        <a:t>Prototyping + Playtesting</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r>
                        <a:rPr lang="en-US" sz="900">
                          <a:effectLst/>
                        </a:rPr>
                        <a:t>2A In (Friday)</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3884977073"/>
                  </a:ext>
                </a:extLst>
              </a:tr>
              <a:tr h="138667">
                <a:tc>
                  <a:txBody>
                    <a:bodyPr/>
                    <a:lstStyle/>
                    <a:p>
                      <a:pPr rtl="0" fontAlgn="b"/>
                      <a:endParaRPr lang="en-US" sz="900">
                        <a:effectLst/>
                      </a:endParaRPr>
                    </a:p>
                  </a:txBody>
                  <a:tcPr marL="28575" marR="28575" marT="19050" marB="19050" anchor="b">
                    <a:solidFill>
                      <a:schemeClr val="bg1"/>
                    </a:solidFill>
                  </a:tcPr>
                </a:tc>
                <a:tc>
                  <a:txBody>
                    <a:bodyPr/>
                    <a:lstStyle/>
                    <a:p>
                      <a:pPr algn="r" rtl="0" fontAlgn="b"/>
                      <a:r>
                        <a:rPr lang="en-US" sz="900">
                          <a:effectLst/>
                        </a:rPr>
                        <a:t>21</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algn="r" rtl="0" fontAlgn="b"/>
                      <a:r>
                        <a:rPr lang="en-US" sz="900">
                          <a:effectLst/>
                        </a:rPr>
                        <a:t>6</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900" dirty="0">
                          <a:effectLst/>
                        </a:rPr>
                        <a:t>Motivation</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900">
                          <a:effectLst/>
                        </a:rPr>
                        <a:t>Team Formation Survey</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extLst>
                  <a:ext uri="{0D108BD9-81ED-4DB2-BD59-A6C34878D82A}">
                    <a16:rowId xmlns:a16="http://schemas.microsoft.com/office/drawing/2014/main" val="3076718940"/>
                  </a:ext>
                </a:extLst>
              </a:tr>
              <a:tr h="146279">
                <a:tc>
                  <a:txBody>
                    <a:bodyPr/>
                    <a:lstStyle/>
                    <a:p>
                      <a:pPr rtl="0" fontAlgn="b"/>
                      <a:endParaRPr lang="en-US" sz="900">
                        <a:effectLst/>
                      </a:endParaRPr>
                    </a:p>
                  </a:txBody>
                  <a:tcPr marL="28575" marR="28575" marT="19050" marB="19050" anchor="b">
                    <a:solidFill>
                      <a:schemeClr val="bg1"/>
                    </a:solidFill>
                  </a:tcPr>
                </a:tc>
                <a:tc>
                  <a:txBody>
                    <a:bodyPr/>
                    <a:lstStyle/>
                    <a:p>
                      <a:pPr algn="r" rtl="0" fontAlgn="b"/>
                      <a:r>
                        <a:rPr lang="en-US" sz="900">
                          <a:effectLst/>
                        </a:rPr>
                        <a:t>23</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r>
                        <a:rPr lang="en-US" sz="900">
                          <a:effectLst/>
                        </a:rPr>
                        <a:t>In-class Playtesting</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r>
                        <a:rPr lang="en-US" sz="900">
                          <a:effectLst/>
                        </a:rPr>
                        <a:t>2B In (Friday)</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588234699"/>
                  </a:ext>
                </a:extLst>
              </a:tr>
              <a:tr h="288527">
                <a:tc>
                  <a:txBody>
                    <a:bodyPr/>
                    <a:lstStyle/>
                    <a:p>
                      <a:pPr rtl="0" fontAlgn="b"/>
                      <a:endParaRPr lang="en-US" sz="900">
                        <a:effectLst/>
                      </a:endParaRPr>
                    </a:p>
                  </a:txBody>
                  <a:tcPr marL="28575" marR="28575" marT="19050" marB="19050" anchor="b">
                    <a:solidFill>
                      <a:schemeClr val="bg1"/>
                    </a:solidFill>
                  </a:tcPr>
                </a:tc>
                <a:tc>
                  <a:txBody>
                    <a:bodyPr/>
                    <a:lstStyle/>
                    <a:p>
                      <a:pPr algn="r" rtl="0" fontAlgn="b"/>
                      <a:r>
                        <a:rPr lang="en-US" sz="900">
                          <a:effectLst/>
                        </a:rPr>
                        <a:t>28</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algn="r" rtl="0" fontAlgn="b"/>
                      <a:r>
                        <a:rPr lang="en-US" sz="900">
                          <a:effectLst/>
                        </a:rPr>
                        <a:t>7</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900" dirty="0">
                          <a:effectLst/>
                        </a:rPr>
                        <a:t>Pre-Production and Final Project Kick-off</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900">
                          <a:effectLst/>
                        </a:rPr>
                        <a:t>Blog 2 In</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900">
                          <a:effectLst/>
                        </a:rPr>
                        <a:t>Teams Formed (Monday)</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extLst>
                  <a:ext uri="{0D108BD9-81ED-4DB2-BD59-A6C34878D82A}">
                    <a16:rowId xmlns:a16="http://schemas.microsoft.com/office/drawing/2014/main" val="3895443367"/>
                  </a:ext>
                </a:extLst>
              </a:tr>
              <a:tr h="146279">
                <a:tc>
                  <a:txBody>
                    <a:bodyPr/>
                    <a:lstStyle/>
                    <a:p>
                      <a:pPr rtl="0" fontAlgn="b"/>
                      <a:r>
                        <a:rPr lang="en-US" sz="900">
                          <a:effectLst/>
                        </a:rPr>
                        <a:t>Mar</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900">
                          <a:effectLst/>
                        </a:rPr>
                        <a:t>2</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900" dirty="0">
                          <a:effectLst/>
                        </a:rPr>
                        <a:t>Evaluation</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endParaRPr lang="en-US" sz="900" dirty="0">
                        <a:effectLst/>
                      </a:endParaRP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900">
                          <a:effectLst/>
                        </a:rPr>
                        <a:t>2C In (Friday)</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900">
                          <a:effectLst/>
                        </a:rPr>
                        <a:t>Final Project Scoping Proposal (Friday)</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71856336"/>
                  </a:ext>
                </a:extLst>
              </a:tr>
              <a:tr h="146279">
                <a:tc>
                  <a:txBody>
                    <a:bodyPr/>
                    <a:lstStyle/>
                    <a:p>
                      <a:pPr rtl="0" fontAlgn="b"/>
                      <a:endParaRPr lang="en-US" sz="900">
                        <a:effectLst/>
                      </a:endParaRP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algn="r" rtl="0" fontAlgn="b"/>
                      <a:r>
                        <a:rPr lang="en-US" sz="900">
                          <a:effectLst/>
                        </a:rPr>
                        <a:t>7</a:t>
                      </a:r>
                    </a:p>
                  </a:txBody>
                  <a:tcPr marL="28575" marR="28575" marT="19050" marB="19050" anchor="b">
                    <a:lnT w="12700" cap="flat" cmpd="sng" algn="ctr">
                      <a:solidFill>
                        <a:schemeClr val="tx1"/>
                      </a:solidFill>
                      <a:prstDash val="solid"/>
                      <a:round/>
                      <a:headEnd type="none" w="med" len="med"/>
                      <a:tailEnd type="none" w="med" len="med"/>
                    </a:lnT>
                    <a:lnB w="12700" cap="flat" cmpd="sng" algn="ctr">
                      <a:noFill/>
                      <a:prstDash val="sysDash"/>
                      <a:round/>
                      <a:headEnd type="none" w="med" len="med"/>
                      <a:tailEnd type="none" w="med" len="med"/>
                    </a:lnB>
                    <a:solidFill>
                      <a:schemeClr val="bg2">
                        <a:lumMod val="75000"/>
                      </a:schemeClr>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olid"/>
                      <a:round/>
                      <a:headEnd type="none" w="med" len="med"/>
                      <a:tailEnd type="none" w="med" len="med"/>
                    </a:lnT>
                    <a:lnB w="12700" cap="flat" cmpd="sng" algn="ctr">
                      <a:noFill/>
                      <a:prstDash val="sysDash"/>
                      <a:round/>
                      <a:headEnd type="none" w="med" len="med"/>
                      <a:tailEnd type="none" w="med" len="med"/>
                    </a:lnB>
                    <a:solidFill>
                      <a:schemeClr val="bg2">
                        <a:lumMod val="75000"/>
                      </a:schemeClr>
                    </a:solidFill>
                  </a:tcPr>
                </a:tc>
                <a:tc>
                  <a:txBody>
                    <a:bodyPr/>
                    <a:lstStyle/>
                    <a:p>
                      <a:pPr rtl="0" fontAlgn="b"/>
                      <a:r>
                        <a:rPr lang="en-US" sz="900">
                          <a:effectLst/>
                        </a:rPr>
                        <a:t>Spring Break; No Class</a:t>
                      </a:r>
                    </a:p>
                  </a:txBody>
                  <a:tcPr marL="28575" marR="28575" marT="19050" marB="19050" anchor="b">
                    <a:lnT w="12700" cap="flat" cmpd="sng" algn="ctr">
                      <a:solidFill>
                        <a:schemeClr val="tx1"/>
                      </a:solidFill>
                      <a:prstDash val="solid"/>
                      <a:round/>
                      <a:headEnd type="none" w="med" len="med"/>
                      <a:tailEnd type="none" w="med" len="med"/>
                    </a:lnT>
                    <a:lnB w="12700" cap="flat" cmpd="sng" algn="ctr">
                      <a:noFill/>
                      <a:prstDash val="sysDash"/>
                      <a:round/>
                      <a:headEnd type="none" w="med" len="med"/>
                      <a:tailEnd type="none" w="med" len="med"/>
                    </a:lnB>
                    <a:solidFill>
                      <a:schemeClr val="bg2">
                        <a:lumMod val="75000"/>
                      </a:schemeClr>
                    </a:solidFill>
                  </a:tcPr>
                </a:tc>
                <a:tc>
                  <a:txBody>
                    <a:bodyPr/>
                    <a:lstStyle/>
                    <a:p>
                      <a:pPr rtl="0" fontAlgn="b"/>
                      <a:endParaRPr lang="en-US" sz="900" dirty="0">
                        <a:effectLst/>
                      </a:endParaRPr>
                    </a:p>
                  </a:txBody>
                  <a:tcPr marL="28575" marR="28575" marT="19050" marB="19050" anchor="b">
                    <a:lnT w="12700" cap="flat" cmpd="sng" algn="ctr">
                      <a:solidFill>
                        <a:schemeClr val="tx1"/>
                      </a:solidFill>
                      <a:prstDash val="solid"/>
                      <a:round/>
                      <a:headEnd type="none" w="med" len="med"/>
                      <a:tailEnd type="none" w="med" len="med"/>
                    </a:lnT>
                    <a:lnB w="12700" cap="flat" cmpd="sng" algn="ctr">
                      <a:noFill/>
                      <a:prstDash val="sysDash"/>
                      <a:round/>
                      <a:headEnd type="none" w="med" len="med"/>
                      <a:tailEnd type="none" w="med" len="med"/>
                    </a:lnB>
                    <a:solidFill>
                      <a:schemeClr val="bg2">
                        <a:lumMod val="75000"/>
                      </a:schemeClr>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olid"/>
                      <a:round/>
                      <a:headEnd type="none" w="med" len="med"/>
                      <a:tailEnd type="none" w="med" len="med"/>
                    </a:lnT>
                    <a:lnB w="12700" cap="flat" cmpd="sng" algn="ctr">
                      <a:noFill/>
                      <a:prstDash val="sysDash"/>
                      <a:round/>
                      <a:headEnd type="none" w="med" len="med"/>
                      <a:tailEnd type="none" w="med" len="med"/>
                    </a:lnB>
                    <a:solidFill>
                      <a:schemeClr val="bg2">
                        <a:lumMod val="75000"/>
                      </a:schemeClr>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olid"/>
                      <a:round/>
                      <a:headEnd type="none" w="med" len="med"/>
                      <a:tailEnd type="none" w="med" len="med"/>
                    </a:lnT>
                    <a:lnB w="12700" cap="flat" cmpd="sng" algn="ctr">
                      <a:noFill/>
                      <a:prstDash val="sysDash"/>
                      <a:round/>
                      <a:headEnd type="none" w="med" len="med"/>
                      <a:tailEnd type="none" w="med" len="med"/>
                    </a:lnB>
                    <a:solidFill>
                      <a:schemeClr val="bg2">
                        <a:lumMod val="75000"/>
                      </a:schemeClr>
                    </a:solidFill>
                  </a:tcPr>
                </a:tc>
                <a:extLst>
                  <a:ext uri="{0D108BD9-81ED-4DB2-BD59-A6C34878D82A}">
                    <a16:rowId xmlns:a16="http://schemas.microsoft.com/office/drawing/2014/main" val="2617648116"/>
                  </a:ext>
                </a:extLst>
              </a:tr>
              <a:tr h="222705">
                <a:tc>
                  <a:txBody>
                    <a:bodyPr/>
                    <a:lstStyle/>
                    <a:p>
                      <a:pPr rtl="0" fontAlgn="b"/>
                      <a:endParaRPr lang="en-US" sz="900">
                        <a:effectLst/>
                      </a:endParaRPr>
                    </a:p>
                  </a:txBody>
                  <a:tcPr marL="28575" marR="28575" marT="19050" marB="19050" anchor="b">
                    <a:lnR>
                      <a:noFill/>
                    </a:lnR>
                    <a:solidFill>
                      <a:schemeClr val="bg1"/>
                    </a:solidFill>
                  </a:tcPr>
                </a:tc>
                <a:tc>
                  <a:txBody>
                    <a:bodyPr/>
                    <a:lstStyle/>
                    <a:p>
                      <a:pPr algn="r" rtl="0" fontAlgn="b"/>
                      <a:r>
                        <a:rPr lang="en-US" sz="900">
                          <a:effectLst/>
                        </a:rPr>
                        <a:t>9</a:t>
                      </a:r>
                    </a:p>
                  </a:txBody>
                  <a:tcPr marL="28575" marR="28575" marT="19050" marB="19050" anchor="b">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rtl="0" fontAlgn="b"/>
                      <a:endParaRPr lang="en-US" sz="900">
                        <a:effectLst/>
                      </a:endParaRPr>
                    </a:p>
                  </a:txBody>
                  <a:tcPr marL="28575" marR="28575" marT="19050" marB="19050" anchor="b">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rtl="0" fontAlgn="b"/>
                      <a:r>
                        <a:rPr lang="en-US" sz="900">
                          <a:effectLst/>
                        </a:rPr>
                        <a:t>Spring Break; No Class</a:t>
                      </a:r>
                    </a:p>
                  </a:txBody>
                  <a:tcPr marL="28575" marR="28575" marT="19050" marB="19050" anchor="b">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rtl="0" fontAlgn="b"/>
                      <a:endParaRPr lang="en-US" sz="900">
                        <a:effectLst/>
                      </a:endParaRPr>
                    </a:p>
                  </a:txBody>
                  <a:tcPr marL="28575" marR="28575" marT="19050" marB="19050" anchor="b">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rtl="0" fontAlgn="b"/>
                      <a:endParaRPr lang="en-US" sz="900">
                        <a:effectLst/>
                      </a:endParaRPr>
                    </a:p>
                  </a:txBody>
                  <a:tcPr marL="28575" marR="28575" marT="19050" marB="19050" anchor="b">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rtl="0" fontAlgn="b"/>
                      <a:endParaRPr lang="en-US" sz="900" dirty="0">
                        <a:effectLst/>
                      </a:endParaRPr>
                    </a:p>
                  </a:txBody>
                  <a:tcPr marL="28575" marR="28575" marT="19050" marB="19050" anchor="b">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1941172828"/>
                  </a:ext>
                </a:extLst>
              </a:tr>
              <a:tr h="146279">
                <a:tc>
                  <a:txBody>
                    <a:bodyPr/>
                    <a:lstStyle/>
                    <a:p>
                      <a:pPr rtl="0" fontAlgn="b"/>
                      <a:endParaRPr lang="en-US" sz="900">
                        <a:effectLst/>
                      </a:endParaRPr>
                    </a:p>
                  </a:txBody>
                  <a:tcPr marL="28575" marR="28575" marT="19050" marB="19050" anchor="b">
                    <a:lnR>
                      <a:noFill/>
                    </a:lnR>
                    <a:solidFill>
                      <a:schemeClr val="bg1"/>
                    </a:solidFill>
                  </a:tcPr>
                </a:tc>
                <a:tc>
                  <a:txBody>
                    <a:bodyPr/>
                    <a:lstStyle/>
                    <a:p>
                      <a:pPr algn="r" rtl="0" fontAlgn="b"/>
                      <a:r>
                        <a:rPr lang="en-US" sz="900">
                          <a:effectLst/>
                        </a:rPr>
                        <a:t>14</a:t>
                      </a:r>
                    </a:p>
                  </a:txBody>
                  <a:tcPr marL="28575" marR="28575" marT="19050" marB="19050" anchor="b">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fontAlgn="b"/>
                      <a:r>
                        <a:rPr lang="en-US" sz="900">
                          <a:effectLst/>
                        </a:rPr>
                        <a:t>8</a:t>
                      </a:r>
                    </a:p>
                  </a:txBody>
                  <a:tcPr marL="28575" marR="28575" marT="19050" marB="19050" anchor="b">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fontAlgn="b"/>
                      <a:r>
                        <a:rPr lang="en-US" sz="900">
                          <a:effectLst/>
                        </a:rPr>
                        <a:t>Pitching and Peer Feedback</a:t>
                      </a:r>
                    </a:p>
                  </a:txBody>
                  <a:tcPr marL="28575" marR="28575" marT="19050" marB="19050" anchor="b">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fontAlgn="b"/>
                      <a:endParaRPr lang="en-US" sz="900" dirty="0">
                        <a:effectLst/>
                      </a:endParaRPr>
                    </a:p>
                  </a:txBody>
                  <a:tcPr marL="28575" marR="28575" marT="19050" marB="19050" anchor="b">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fontAlgn="b"/>
                      <a:endParaRPr lang="en-US" sz="900">
                        <a:effectLst/>
                      </a:endParaRPr>
                    </a:p>
                  </a:txBody>
                  <a:tcPr marL="28575" marR="28575" marT="19050" marB="19050" anchor="b">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fontAlgn="b"/>
                      <a:endParaRPr lang="en-US" sz="900">
                        <a:effectLst/>
                      </a:endParaRPr>
                    </a:p>
                  </a:txBody>
                  <a:tcPr marL="28575" marR="28575" marT="19050" marB="19050" anchor="b">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7890762"/>
                  </a:ext>
                </a:extLst>
              </a:tr>
              <a:tr h="146279">
                <a:tc>
                  <a:txBody>
                    <a:bodyPr/>
                    <a:lstStyle/>
                    <a:p>
                      <a:pPr rtl="0" fontAlgn="b"/>
                      <a:endParaRPr lang="en-US" sz="900">
                        <a:effectLst/>
                      </a:endParaRPr>
                    </a:p>
                  </a:txBody>
                  <a:tcPr marL="28575" marR="28575" marT="19050" marB="19050" anchor="b">
                    <a:lnR>
                      <a:noFill/>
                    </a:lnR>
                    <a:solidFill>
                      <a:schemeClr val="bg1"/>
                    </a:solidFill>
                  </a:tcPr>
                </a:tc>
                <a:tc>
                  <a:txBody>
                    <a:bodyPr/>
                    <a:lstStyle/>
                    <a:p>
                      <a:pPr algn="r" rtl="0" fontAlgn="b"/>
                      <a:r>
                        <a:rPr lang="en-US" sz="900">
                          <a:effectLst/>
                        </a:rPr>
                        <a:t>16</a:t>
                      </a:r>
                    </a:p>
                  </a:txBody>
                  <a:tcPr marL="28575" marR="28575" marT="19050" marB="19050" anchor="b">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fontAlgn="b"/>
                      <a:endParaRPr lang="en-US" sz="900">
                        <a:effectLst/>
                      </a:endParaRPr>
                    </a:p>
                  </a:txBody>
                  <a:tcPr marL="28575" marR="28575" marT="19050" marB="19050" anchor="b">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fontAlgn="b"/>
                      <a:r>
                        <a:rPr lang="en-US" sz="900">
                          <a:effectLst/>
                        </a:rPr>
                        <a:t>Final Project Pitches</a:t>
                      </a:r>
                    </a:p>
                  </a:txBody>
                  <a:tcPr marL="28575" marR="28575" marT="19050" marB="19050" anchor="b">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fontAlgn="b"/>
                      <a:endParaRPr lang="en-US" sz="900">
                        <a:effectLst/>
                      </a:endParaRPr>
                    </a:p>
                  </a:txBody>
                  <a:tcPr marL="28575" marR="28575" marT="19050" marB="19050" anchor="b">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fontAlgn="b"/>
                      <a:endParaRPr lang="en-US" sz="900" dirty="0">
                        <a:effectLst/>
                      </a:endParaRPr>
                    </a:p>
                  </a:txBody>
                  <a:tcPr marL="28575" marR="28575" marT="19050" marB="19050" anchor="b">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fontAlgn="b"/>
                      <a:r>
                        <a:rPr lang="en-US" sz="900">
                          <a:effectLst/>
                        </a:rPr>
                        <a:t>Pitch</a:t>
                      </a:r>
                    </a:p>
                  </a:txBody>
                  <a:tcPr marL="28575" marR="28575" marT="19050" marB="19050" anchor="b">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58255273"/>
                  </a:ext>
                </a:extLst>
              </a:tr>
              <a:tr h="146279">
                <a:tc>
                  <a:txBody>
                    <a:bodyPr/>
                    <a:lstStyle/>
                    <a:p>
                      <a:pPr rtl="0" fontAlgn="b"/>
                      <a:endParaRPr lang="en-US" sz="900">
                        <a:effectLst/>
                      </a:endParaRPr>
                    </a:p>
                  </a:txBody>
                  <a:tcPr marL="28575" marR="28575" marT="19050" marB="19050" anchor="b">
                    <a:lnR>
                      <a:noFill/>
                    </a:lnR>
                    <a:solidFill>
                      <a:schemeClr val="bg1"/>
                    </a:solidFill>
                  </a:tcPr>
                </a:tc>
                <a:tc>
                  <a:txBody>
                    <a:bodyPr/>
                    <a:lstStyle/>
                    <a:p>
                      <a:pPr algn="r" rtl="0" fontAlgn="b"/>
                      <a:r>
                        <a:rPr lang="en-US" sz="900">
                          <a:effectLst/>
                        </a:rPr>
                        <a:t>21</a:t>
                      </a:r>
                    </a:p>
                  </a:txBody>
                  <a:tcPr marL="28575" marR="28575" marT="19050" marB="19050" anchor="b">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fontAlgn="b"/>
                      <a:r>
                        <a:rPr lang="en-US" sz="900">
                          <a:effectLst/>
                        </a:rPr>
                        <a:t>9</a:t>
                      </a:r>
                    </a:p>
                  </a:txBody>
                  <a:tcPr marL="28575" marR="28575" marT="19050" marB="19050" anchor="b">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fontAlgn="b"/>
                      <a:r>
                        <a:rPr lang="en-US" sz="900">
                          <a:effectLst/>
                        </a:rPr>
                        <a:t>[Special Topics] + Studio Time</a:t>
                      </a:r>
                    </a:p>
                  </a:txBody>
                  <a:tcPr marL="28575" marR="28575" marT="19050" marB="19050" anchor="b">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fontAlgn="b"/>
                      <a:r>
                        <a:rPr lang="en-US" sz="900">
                          <a:effectLst/>
                        </a:rPr>
                        <a:t>Blog 3 In</a:t>
                      </a:r>
                    </a:p>
                  </a:txBody>
                  <a:tcPr marL="28575" marR="28575" marT="19050" marB="19050" anchor="b">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fontAlgn="b"/>
                      <a:endParaRPr lang="en-US" sz="900">
                        <a:effectLst/>
                      </a:endParaRPr>
                    </a:p>
                  </a:txBody>
                  <a:tcPr marL="28575" marR="28575" marT="19050" marB="19050" anchor="b">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fontAlgn="b"/>
                      <a:endParaRPr lang="en-US" sz="900">
                        <a:effectLst/>
                      </a:endParaRPr>
                    </a:p>
                  </a:txBody>
                  <a:tcPr marL="28575" marR="28575" marT="19050" marB="19050" anchor="b">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63334583"/>
                  </a:ext>
                </a:extLst>
              </a:tr>
              <a:tr h="290340">
                <a:tc>
                  <a:txBody>
                    <a:bodyPr/>
                    <a:lstStyle/>
                    <a:p>
                      <a:pPr rtl="0" fontAlgn="b"/>
                      <a:endParaRPr lang="en-US" sz="900">
                        <a:effectLst/>
                      </a:endParaRPr>
                    </a:p>
                  </a:txBody>
                  <a:tcPr marL="28575" marR="28575" marT="19050" marB="19050" anchor="b">
                    <a:lnR>
                      <a:noFill/>
                    </a:lnR>
                    <a:solidFill>
                      <a:schemeClr val="bg1"/>
                    </a:solidFill>
                  </a:tcPr>
                </a:tc>
                <a:tc>
                  <a:txBody>
                    <a:bodyPr/>
                    <a:lstStyle/>
                    <a:p>
                      <a:pPr algn="r" rtl="0" fontAlgn="b"/>
                      <a:r>
                        <a:rPr lang="en-US" sz="900">
                          <a:effectLst/>
                        </a:rPr>
                        <a:t>23</a:t>
                      </a:r>
                    </a:p>
                  </a:txBody>
                  <a:tcPr marL="28575" marR="28575" marT="19050" marB="19050" anchor="b">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fontAlgn="b"/>
                      <a:endParaRPr lang="en-US" sz="900">
                        <a:effectLst/>
                      </a:endParaRPr>
                    </a:p>
                  </a:txBody>
                  <a:tcPr marL="28575" marR="28575" marT="19050" marB="19050" anchor="b">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fontAlgn="b"/>
                      <a:r>
                        <a:rPr lang="en-US" sz="900">
                          <a:effectLst/>
                        </a:rPr>
                        <a:t>[Special Topics] + Studio Time</a:t>
                      </a:r>
                    </a:p>
                  </a:txBody>
                  <a:tcPr marL="28575" marR="28575" marT="19050" marB="19050" anchor="b">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fontAlgn="b"/>
                      <a:endParaRPr lang="en-US" sz="900">
                        <a:effectLst/>
                      </a:endParaRPr>
                    </a:p>
                  </a:txBody>
                  <a:tcPr marL="28575" marR="28575" marT="19050" marB="19050" anchor="b">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fontAlgn="b"/>
                      <a:endParaRPr lang="en-US" sz="900" dirty="0">
                        <a:effectLst/>
                      </a:endParaRPr>
                    </a:p>
                  </a:txBody>
                  <a:tcPr marL="28575" marR="28575" marT="19050" marB="19050" anchor="b">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fontAlgn="b"/>
                      <a:endParaRPr lang="en-US" sz="900">
                        <a:effectLst/>
                      </a:endParaRPr>
                    </a:p>
                  </a:txBody>
                  <a:tcPr marL="28575" marR="28575" marT="19050" marB="19050" anchor="b">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57508434"/>
                  </a:ext>
                </a:extLst>
              </a:tr>
              <a:tr h="138667">
                <a:tc>
                  <a:txBody>
                    <a:bodyPr/>
                    <a:lstStyle/>
                    <a:p>
                      <a:pPr rtl="0" fontAlgn="b"/>
                      <a:endParaRPr lang="en-US" sz="900">
                        <a:effectLst/>
                      </a:endParaRPr>
                    </a:p>
                  </a:txBody>
                  <a:tcPr marL="28575" marR="28575" marT="19050" marB="19050" anchor="b">
                    <a:solidFill>
                      <a:schemeClr val="bg1"/>
                    </a:solidFill>
                  </a:tcPr>
                </a:tc>
                <a:tc>
                  <a:txBody>
                    <a:bodyPr/>
                    <a:lstStyle/>
                    <a:p>
                      <a:pPr algn="r" rtl="0" fontAlgn="b"/>
                      <a:r>
                        <a:rPr lang="en-US" sz="900">
                          <a:effectLst/>
                        </a:rPr>
                        <a:t>28</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algn="r" rtl="0" fontAlgn="b"/>
                      <a:r>
                        <a:rPr lang="en-US" sz="900">
                          <a:effectLst/>
                        </a:rPr>
                        <a:t>10</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900">
                          <a:effectLst/>
                        </a:rPr>
                        <a:t>Check-in 1 A (half of teams)</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extLst>
                  <a:ext uri="{0D108BD9-81ED-4DB2-BD59-A6C34878D82A}">
                    <a16:rowId xmlns:a16="http://schemas.microsoft.com/office/drawing/2014/main" val="1249611529"/>
                  </a:ext>
                </a:extLst>
              </a:tr>
              <a:tr h="138667">
                <a:tc>
                  <a:txBody>
                    <a:bodyPr/>
                    <a:lstStyle/>
                    <a:p>
                      <a:pPr rtl="0" fontAlgn="b"/>
                      <a:endParaRPr lang="en-US" sz="900">
                        <a:effectLst/>
                      </a:endParaRPr>
                    </a:p>
                  </a:txBody>
                  <a:tcPr marL="28575" marR="28575" marT="19050" marB="19050" anchor="b">
                    <a:solidFill>
                      <a:schemeClr val="bg1"/>
                    </a:solidFill>
                  </a:tcPr>
                </a:tc>
                <a:tc>
                  <a:txBody>
                    <a:bodyPr/>
                    <a:lstStyle/>
                    <a:p>
                      <a:pPr algn="r" rtl="0" fontAlgn="b"/>
                      <a:r>
                        <a:rPr lang="en-US" sz="900">
                          <a:effectLst/>
                        </a:rPr>
                        <a:t>30</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r>
                        <a:rPr lang="en-US" sz="900">
                          <a:effectLst/>
                        </a:rPr>
                        <a:t>Check-in 1 B (half of teams)</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r>
                        <a:rPr lang="en-US" sz="900">
                          <a:effectLst/>
                        </a:rPr>
                        <a:t>Check-in 1 Report</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3233462015"/>
                  </a:ext>
                </a:extLst>
              </a:tr>
              <a:tr h="290340">
                <a:tc>
                  <a:txBody>
                    <a:bodyPr/>
                    <a:lstStyle/>
                    <a:p>
                      <a:pPr rtl="0" fontAlgn="b"/>
                      <a:r>
                        <a:rPr lang="en-US" sz="900">
                          <a:effectLst/>
                        </a:rPr>
                        <a:t>Apr</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900">
                          <a:effectLst/>
                        </a:rPr>
                        <a:t>4</a:t>
                      </a:r>
                    </a:p>
                  </a:txBody>
                  <a:tcPr marL="28575" marR="28575" marT="19050" marB="19050" anchor="b">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900">
                          <a:effectLst/>
                        </a:rPr>
                        <a:t>11</a:t>
                      </a:r>
                    </a:p>
                  </a:txBody>
                  <a:tcPr marL="28575" marR="28575" marT="19050" marB="19050" anchor="b">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900">
                          <a:effectLst/>
                        </a:rPr>
                        <a:t>[Special Topics] + Studio Time</a:t>
                      </a:r>
                    </a:p>
                  </a:txBody>
                  <a:tcPr marL="28575" marR="28575" marT="19050" marB="19050" anchor="b">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fontAlgn="b"/>
                      <a:endParaRPr lang="en-US" sz="900" dirty="0">
                        <a:effectLst/>
                      </a:endParaRPr>
                    </a:p>
                  </a:txBody>
                  <a:tcPr marL="28575" marR="28575" marT="19050" marB="19050" anchor="b">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39840192"/>
                  </a:ext>
                </a:extLst>
              </a:tr>
              <a:tr h="290340">
                <a:tc>
                  <a:txBody>
                    <a:bodyPr/>
                    <a:lstStyle/>
                    <a:p>
                      <a:pPr rtl="0" fontAlgn="b"/>
                      <a:endParaRPr lang="en-US" sz="900">
                        <a:effectLst/>
                      </a:endParaRP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algn="r" rtl="0" fontAlgn="b"/>
                      <a:r>
                        <a:rPr lang="en-US" sz="900">
                          <a:effectLst/>
                        </a:rPr>
                        <a:t>6</a:t>
                      </a:r>
                    </a:p>
                  </a:txBody>
                  <a:tcPr marL="28575" marR="28575" marT="19050" marB="19050" anchor="b">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rtl="0" fontAlgn="b"/>
                      <a:r>
                        <a:rPr lang="en-US" sz="900">
                          <a:effectLst/>
                        </a:rPr>
                        <a:t>Group Work</a:t>
                      </a:r>
                    </a:p>
                  </a:txBody>
                  <a:tcPr marL="28575" marR="28575" marT="19050" marB="19050" anchor="b">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2894829282"/>
                  </a:ext>
                </a:extLst>
              </a:tr>
              <a:tr h="138667">
                <a:tc>
                  <a:txBody>
                    <a:bodyPr/>
                    <a:lstStyle/>
                    <a:p>
                      <a:pPr rtl="0" fontAlgn="b"/>
                      <a:endParaRPr lang="en-US" sz="900">
                        <a:effectLst/>
                      </a:endParaRPr>
                    </a:p>
                  </a:txBody>
                  <a:tcPr marL="28575" marR="28575" marT="19050" marB="19050" anchor="b">
                    <a:solidFill>
                      <a:schemeClr val="bg1"/>
                    </a:solidFill>
                  </a:tcPr>
                </a:tc>
                <a:tc>
                  <a:txBody>
                    <a:bodyPr/>
                    <a:lstStyle/>
                    <a:p>
                      <a:pPr algn="r" rtl="0" fontAlgn="b"/>
                      <a:r>
                        <a:rPr lang="en-US" sz="900">
                          <a:effectLst/>
                        </a:rPr>
                        <a:t>11</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algn="r" rtl="0" fontAlgn="b"/>
                      <a:r>
                        <a:rPr lang="en-US" sz="900">
                          <a:effectLst/>
                        </a:rPr>
                        <a:t>12</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900">
                          <a:effectLst/>
                        </a:rPr>
                        <a:t>[Special Topics] + Studio Time</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900">
                          <a:effectLst/>
                        </a:rPr>
                        <a:t>Blog 4 In</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900" dirty="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extLst>
                  <a:ext uri="{0D108BD9-81ED-4DB2-BD59-A6C34878D82A}">
                    <a16:rowId xmlns:a16="http://schemas.microsoft.com/office/drawing/2014/main" val="1431365493"/>
                  </a:ext>
                </a:extLst>
              </a:tr>
              <a:tr h="138667">
                <a:tc>
                  <a:txBody>
                    <a:bodyPr/>
                    <a:lstStyle/>
                    <a:p>
                      <a:pPr rtl="0" fontAlgn="b"/>
                      <a:endParaRPr lang="en-US" sz="900">
                        <a:effectLst/>
                      </a:endParaRPr>
                    </a:p>
                  </a:txBody>
                  <a:tcPr marL="28575" marR="28575" marT="19050" marB="19050" anchor="b">
                    <a:solidFill>
                      <a:schemeClr val="bg1"/>
                    </a:solidFill>
                  </a:tcPr>
                </a:tc>
                <a:tc>
                  <a:txBody>
                    <a:bodyPr/>
                    <a:lstStyle/>
                    <a:p>
                      <a:pPr algn="r" rtl="0" fontAlgn="b"/>
                      <a:r>
                        <a:rPr lang="en-US" sz="900" dirty="0">
                          <a:effectLst/>
                        </a:rPr>
                        <a:t>13</a:t>
                      </a:r>
                    </a:p>
                  </a:txBody>
                  <a:tcPr marL="28575" marR="28575" marT="19050" marB="19050" anchor="b">
                    <a:lnB w="12700" cap="flat" cmpd="sng" algn="ctr">
                      <a:solidFill>
                        <a:schemeClr val="tx1"/>
                      </a:solidFill>
                      <a:prstDash val="sysDash"/>
                      <a:round/>
                      <a:headEnd type="none" w="med" len="med"/>
                      <a:tailEnd type="none" w="med" len="med"/>
                    </a:lnB>
                    <a:solidFill>
                      <a:schemeClr val="bg2">
                        <a:lumMod val="75000"/>
                      </a:schemeClr>
                    </a:solidFill>
                  </a:tcPr>
                </a:tc>
                <a:tc>
                  <a:txBody>
                    <a:bodyPr/>
                    <a:lstStyle/>
                    <a:p>
                      <a:pPr rtl="0" fontAlgn="b"/>
                      <a:endParaRPr lang="en-US" sz="900" dirty="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2">
                        <a:lumMod val="75000"/>
                      </a:schemeClr>
                    </a:solidFill>
                  </a:tcPr>
                </a:tc>
                <a:tc>
                  <a:txBody>
                    <a:bodyPr/>
                    <a:lstStyle/>
                    <a:p>
                      <a:pPr rtl="0" fontAlgn="b"/>
                      <a:r>
                        <a:rPr lang="en-US" sz="900" dirty="0">
                          <a:effectLst/>
                        </a:rPr>
                        <a:t>Carnival; No Class</a:t>
                      </a:r>
                    </a:p>
                  </a:txBody>
                  <a:tcPr marL="28575" marR="28575" marT="19050" marB="19050" anchor="b">
                    <a:lnB w="12700" cap="flat" cmpd="sng" algn="ctr">
                      <a:solidFill>
                        <a:schemeClr val="tx1"/>
                      </a:solidFill>
                      <a:prstDash val="sysDash"/>
                      <a:round/>
                      <a:headEnd type="none" w="med" len="med"/>
                      <a:tailEnd type="none" w="med" len="med"/>
                    </a:lnB>
                    <a:solidFill>
                      <a:schemeClr val="bg2">
                        <a:lumMod val="75000"/>
                      </a:schemeClr>
                    </a:solidFill>
                  </a:tcPr>
                </a:tc>
                <a:tc>
                  <a:txBody>
                    <a:bodyPr/>
                    <a:lstStyle/>
                    <a:p>
                      <a:pPr rtl="0" fontAlgn="b"/>
                      <a:endParaRPr lang="en-US" sz="900" dirty="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2">
                        <a:lumMod val="75000"/>
                      </a:schemeClr>
                    </a:solidFill>
                  </a:tcPr>
                </a:tc>
                <a:tc>
                  <a:txBody>
                    <a:bodyPr/>
                    <a:lstStyle/>
                    <a:p>
                      <a:pPr rtl="0" fontAlgn="b"/>
                      <a:endParaRPr lang="en-US" sz="900" dirty="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2">
                        <a:lumMod val="75000"/>
                      </a:schemeClr>
                    </a:solidFill>
                  </a:tcPr>
                </a:tc>
                <a:tc>
                  <a:txBody>
                    <a:bodyPr/>
                    <a:lstStyle/>
                    <a:p>
                      <a:pPr rtl="0" fontAlgn="b"/>
                      <a:endParaRPr lang="en-US" sz="900" dirty="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2">
                        <a:lumMod val="75000"/>
                      </a:schemeClr>
                    </a:solidFill>
                  </a:tcPr>
                </a:tc>
                <a:extLst>
                  <a:ext uri="{0D108BD9-81ED-4DB2-BD59-A6C34878D82A}">
                    <a16:rowId xmlns:a16="http://schemas.microsoft.com/office/drawing/2014/main" val="1644764758"/>
                  </a:ext>
                </a:extLst>
              </a:tr>
              <a:tr h="138667">
                <a:tc>
                  <a:txBody>
                    <a:bodyPr/>
                    <a:lstStyle/>
                    <a:p>
                      <a:pPr rtl="0" fontAlgn="b"/>
                      <a:endParaRPr lang="en-US" sz="900">
                        <a:effectLst/>
                      </a:endParaRPr>
                    </a:p>
                  </a:txBody>
                  <a:tcPr marL="28575" marR="28575" marT="19050" marB="19050" anchor="b">
                    <a:solidFill>
                      <a:schemeClr val="bg1"/>
                    </a:solidFill>
                  </a:tcPr>
                </a:tc>
                <a:tc>
                  <a:txBody>
                    <a:bodyPr/>
                    <a:lstStyle/>
                    <a:p>
                      <a:pPr algn="r" rtl="0" fontAlgn="b"/>
                      <a:r>
                        <a:rPr lang="en-US" sz="900">
                          <a:effectLst/>
                        </a:rPr>
                        <a:t>18</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algn="r" rtl="0" fontAlgn="b"/>
                      <a:r>
                        <a:rPr lang="en-US" sz="900">
                          <a:effectLst/>
                        </a:rPr>
                        <a:t>13</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900">
                          <a:effectLst/>
                        </a:rPr>
                        <a:t>Check-in 2 A (half of teams)</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900" dirty="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extLst>
                  <a:ext uri="{0D108BD9-81ED-4DB2-BD59-A6C34878D82A}">
                    <a16:rowId xmlns:a16="http://schemas.microsoft.com/office/drawing/2014/main" val="3746154576"/>
                  </a:ext>
                </a:extLst>
              </a:tr>
              <a:tr h="146279">
                <a:tc>
                  <a:txBody>
                    <a:bodyPr/>
                    <a:lstStyle/>
                    <a:p>
                      <a:pPr rtl="0" fontAlgn="b"/>
                      <a:endParaRPr lang="en-US" sz="900">
                        <a:effectLst/>
                      </a:endParaRPr>
                    </a:p>
                  </a:txBody>
                  <a:tcPr marL="28575" marR="28575" marT="19050" marB="19050" anchor="b">
                    <a:solidFill>
                      <a:schemeClr val="bg1"/>
                    </a:solidFill>
                  </a:tcPr>
                </a:tc>
                <a:tc>
                  <a:txBody>
                    <a:bodyPr/>
                    <a:lstStyle/>
                    <a:p>
                      <a:pPr algn="r" rtl="0" fontAlgn="b"/>
                      <a:r>
                        <a:rPr lang="en-US" sz="900">
                          <a:effectLst/>
                        </a:rPr>
                        <a:t>20</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r>
                        <a:rPr lang="en-US" sz="900">
                          <a:effectLst/>
                        </a:rPr>
                        <a:t>Check-in 2 B (half of teams)</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r>
                        <a:rPr lang="en-US" sz="900">
                          <a:effectLst/>
                        </a:rPr>
                        <a:t>Check-in 2 Report</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4268449460"/>
                  </a:ext>
                </a:extLst>
              </a:tr>
              <a:tr h="137407">
                <a:tc>
                  <a:txBody>
                    <a:bodyPr/>
                    <a:lstStyle/>
                    <a:p>
                      <a:pPr rtl="0" fontAlgn="b"/>
                      <a:endParaRPr lang="en-US" sz="900">
                        <a:effectLst/>
                      </a:endParaRPr>
                    </a:p>
                  </a:txBody>
                  <a:tcPr marL="28575" marR="28575" marT="19050" marB="19050" anchor="b">
                    <a:lnR>
                      <a:noFill/>
                    </a:lnR>
                    <a:solidFill>
                      <a:schemeClr val="bg1"/>
                    </a:solidFill>
                  </a:tcPr>
                </a:tc>
                <a:tc>
                  <a:txBody>
                    <a:bodyPr/>
                    <a:lstStyle/>
                    <a:p>
                      <a:pPr algn="r" rtl="0" fontAlgn="b"/>
                      <a:r>
                        <a:rPr lang="en-US" sz="900">
                          <a:effectLst/>
                        </a:rPr>
                        <a:t>25</a:t>
                      </a:r>
                    </a:p>
                  </a:txBody>
                  <a:tcPr marL="28575" marR="28575" marT="19050" marB="19050" anchor="b">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fontAlgn="b"/>
                      <a:r>
                        <a:rPr lang="en-US" sz="900">
                          <a:effectLst/>
                        </a:rPr>
                        <a:t>14</a:t>
                      </a:r>
                    </a:p>
                  </a:txBody>
                  <a:tcPr marL="28575" marR="28575" marT="19050" marB="19050" anchor="b">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fontAlgn="b"/>
                      <a:r>
                        <a:rPr lang="en-US" sz="900">
                          <a:effectLst/>
                        </a:rPr>
                        <a:t>[Special Topics] + Studio Time</a:t>
                      </a:r>
                    </a:p>
                  </a:txBody>
                  <a:tcPr marL="28575" marR="28575" marT="19050" marB="19050" anchor="b">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fontAlgn="b"/>
                      <a:endParaRPr lang="en-US" sz="900">
                        <a:effectLst/>
                      </a:endParaRPr>
                    </a:p>
                  </a:txBody>
                  <a:tcPr marL="28575" marR="28575" marT="19050" marB="19050" anchor="b">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fontAlgn="b"/>
                      <a:endParaRPr lang="en-US" sz="900">
                        <a:effectLst/>
                      </a:endParaRPr>
                    </a:p>
                  </a:txBody>
                  <a:tcPr marL="28575" marR="28575" marT="19050" marB="19050" anchor="b">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fontAlgn="b"/>
                      <a:endParaRPr lang="en-US" sz="900">
                        <a:effectLst/>
                      </a:endParaRPr>
                    </a:p>
                  </a:txBody>
                  <a:tcPr marL="28575" marR="28575" marT="19050" marB="19050" anchor="b">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2530108"/>
                  </a:ext>
                </a:extLst>
              </a:tr>
              <a:tr h="137407">
                <a:tc>
                  <a:txBody>
                    <a:bodyPr/>
                    <a:lstStyle/>
                    <a:p>
                      <a:pPr rtl="0" fontAlgn="b"/>
                      <a:endParaRPr lang="en-US" sz="900">
                        <a:effectLst/>
                      </a:endParaRP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900">
                          <a:effectLst/>
                        </a:rPr>
                        <a:t>27</a:t>
                      </a:r>
                    </a:p>
                  </a:txBody>
                  <a:tcPr marL="28575" marR="28575" marT="19050" marB="19050" anchor="b">
                    <a:lnT w="12700" cap="flat" cmpd="sng" algn="ctr">
                      <a:no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T w="12700" cap="flat" cmpd="sng" algn="ctr">
                      <a:no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900">
                          <a:effectLst/>
                        </a:rPr>
                        <a:t>Last Lecture</a:t>
                      </a:r>
                    </a:p>
                  </a:txBody>
                  <a:tcPr marL="28575" marR="28575" marT="19050" marB="19050" anchor="b">
                    <a:lnT w="12700" cap="flat" cmpd="sng" algn="ctr">
                      <a:no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T w="12700" cap="flat" cmpd="sng" algn="ctr">
                      <a:no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T w="12700" cap="flat" cmpd="sng" algn="ctr">
                      <a:no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fontAlgn="b"/>
                      <a:endParaRPr lang="en-US" sz="900" dirty="0">
                        <a:effectLst/>
                      </a:endParaRPr>
                    </a:p>
                  </a:txBody>
                  <a:tcPr marL="28575" marR="28575" marT="19050" marB="19050" anchor="b">
                    <a:lnT w="12700" cap="flat" cmpd="sng" algn="ctr">
                      <a:no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6491622"/>
                  </a:ext>
                </a:extLst>
              </a:tr>
              <a:tr h="137407">
                <a:tc>
                  <a:txBody>
                    <a:bodyPr/>
                    <a:lstStyle/>
                    <a:p>
                      <a:pPr rtl="0" fontAlgn="b"/>
                      <a:r>
                        <a:rPr lang="en-US" sz="900">
                          <a:effectLst/>
                        </a:rPr>
                        <a:t>May</a:t>
                      </a: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rtl="0" fontAlgn="b"/>
                      <a:r>
                        <a:rPr lang="en-US" sz="900">
                          <a:effectLst/>
                        </a:rPr>
                        <a:t>TBD</a:t>
                      </a: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rtl="0" fontAlgn="b"/>
                      <a:r>
                        <a:rPr lang="en-US" sz="900">
                          <a:effectLst/>
                        </a:rPr>
                        <a:t>Final Project Showcase</a:t>
                      </a: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rtl="0" fontAlgn="b"/>
                      <a:r>
                        <a:rPr lang="en-US" sz="900">
                          <a:effectLst/>
                        </a:rPr>
                        <a:t>Blog Make Up</a:t>
                      </a: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rtl="0" fontAlgn="b"/>
                      <a:r>
                        <a:rPr lang="en-US" sz="900" dirty="0">
                          <a:effectLst/>
                        </a:rPr>
                        <a:t>Final Project</a:t>
                      </a: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999005545"/>
                  </a:ext>
                </a:extLst>
              </a:tr>
            </a:tbl>
          </a:graphicData>
        </a:graphic>
      </p:graphicFrame>
      <p:sp>
        <p:nvSpPr>
          <p:cNvPr id="10" name="Slide Number Placeholder 9">
            <a:extLst>
              <a:ext uri="{FF2B5EF4-FFF2-40B4-BE49-F238E27FC236}">
                <a16:creationId xmlns:a16="http://schemas.microsoft.com/office/drawing/2014/main" id="{59AA1962-59DA-4866-92A4-73982D94948A}"/>
              </a:ext>
            </a:extLst>
          </p:cNvPr>
          <p:cNvSpPr>
            <a:spLocks noGrp="1"/>
          </p:cNvSpPr>
          <p:nvPr>
            <p:ph type="sldNum" sz="quarter" idx="12"/>
          </p:nvPr>
        </p:nvSpPr>
        <p:spPr>
          <a:xfrm>
            <a:off x="8610600" y="6356350"/>
            <a:ext cx="2743200" cy="365125"/>
          </a:xfrm>
        </p:spPr>
        <p:txBody>
          <a:bodyPr/>
          <a:lstStyle/>
          <a:p>
            <a:fld id="{4BE96267-9501-4B49-939F-F116B0669874}" type="slidenum">
              <a:rPr lang="en-US" smtClean="0"/>
              <a:t>14</a:t>
            </a:fld>
            <a:endParaRPr lang="en-US" dirty="0"/>
          </a:p>
        </p:txBody>
      </p:sp>
      <p:sp>
        <p:nvSpPr>
          <p:cNvPr id="9" name="Footer Placeholder 8">
            <a:extLst>
              <a:ext uri="{FF2B5EF4-FFF2-40B4-BE49-F238E27FC236}">
                <a16:creationId xmlns:a16="http://schemas.microsoft.com/office/drawing/2014/main" id="{E3EC7575-BB7A-4569-A500-9CD974BA8830}"/>
              </a:ext>
            </a:extLst>
          </p:cNvPr>
          <p:cNvSpPr>
            <a:spLocks noGrp="1"/>
          </p:cNvSpPr>
          <p:nvPr>
            <p:ph type="ftr" sz="quarter" idx="11"/>
          </p:nvPr>
        </p:nvSpPr>
        <p:spPr/>
        <p:txBody>
          <a:bodyPr/>
          <a:lstStyle/>
          <a:p>
            <a:r>
              <a:rPr lang="en-US" smtClean="0"/>
              <a:t>05-418/818 | Spring 2023 | Design of Educational Games</a:t>
            </a:r>
            <a:endParaRPr lang="en-US" dirty="0"/>
          </a:p>
        </p:txBody>
      </p:sp>
      <p:sp>
        <p:nvSpPr>
          <p:cNvPr id="8" name="Date Placeholder 7">
            <a:extLst>
              <a:ext uri="{FF2B5EF4-FFF2-40B4-BE49-F238E27FC236}">
                <a16:creationId xmlns:a16="http://schemas.microsoft.com/office/drawing/2014/main" id="{7D198C23-8964-49EA-8F34-3080A532F6DD}"/>
              </a:ext>
            </a:extLst>
          </p:cNvPr>
          <p:cNvSpPr>
            <a:spLocks noGrp="1"/>
          </p:cNvSpPr>
          <p:nvPr>
            <p:ph type="dt" sz="half" idx="10"/>
          </p:nvPr>
        </p:nvSpPr>
        <p:spPr/>
        <p:txBody>
          <a:bodyPr/>
          <a:lstStyle/>
          <a:p>
            <a:r>
              <a:rPr lang="en-US" smtClean="0"/>
              <a:t>2023-01-17</a:t>
            </a:r>
            <a:endParaRPr lang="en-US"/>
          </a:p>
        </p:txBody>
      </p:sp>
      <p:sp>
        <p:nvSpPr>
          <p:cNvPr id="11" name="Rectangle 10">
            <a:extLst>
              <a:ext uri="{FF2B5EF4-FFF2-40B4-BE49-F238E27FC236}">
                <a16:creationId xmlns:a16="http://schemas.microsoft.com/office/drawing/2014/main" id="{16A5C3A2-0662-4F3E-AA46-AFA16E9F835D}"/>
              </a:ext>
            </a:extLst>
          </p:cNvPr>
          <p:cNvSpPr/>
          <p:nvPr/>
        </p:nvSpPr>
        <p:spPr>
          <a:xfrm>
            <a:off x="5153003" y="228337"/>
            <a:ext cx="6200775" cy="702253"/>
          </a:xfrm>
          <a:prstGeom prst="rect">
            <a:avLst/>
          </a:prstGeom>
          <a:solidFill>
            <a:schemeClr val="accent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mj-lt"/>
              </a:rPr>
              <a:t>Background &amp; EDGE Framework</a:t>
            </a:r>
            <a:endParaRPr lang="en-US" sz="2800" b="1" dirty="0">
              <a:latin typeface="+mj-lt"/>
            </a:endParaRPr>
          </a:p>
        </p:txBody>
      </p:sp>
      <p:sp>
        <p:nvSpPr>
          <p:cNvPr id="13" name="Rectangle 12">
            <a:extLst>
              <a:ext uri="{FF2B5EF4-FFF2-40B4-BE49-F238E27FC236}">
                <a16:creationId xmlns:a16="http://schemas.microsoft.com/office/drawing/2014/main" id="{628DE342-67AA-42EF-B957-7BA604B8C6AB}"/>
              </a:ext>
            </a:extLst>
          </p:cNvPr>
          <p:cNvSpPr/>
          <p:nvPr/>
        </p:nvSpPr>
        <p:spPr>
          <a:xfrm>
            <a:off x="5153003" y="3359882"/>
            <a:ext cx="6200775" cy="3376941"/>
          </a:xfrm>
          <a:prstGeom prst="rect">
            <a:avLst/>
          </a:prstGeom>
          <a:solidFill>
            <a:schemeClr val="accent3">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mj-lt"/>
              </a:rPr>
              <a:t>Final Projects </a:t>
            </a:r>
          </a:p>
          <a:p>
            <a:pPr algn="ctr"/>
            <a:r>
              <a:rPr lang="en-US" sz="3200" b="1" dirty="0">
                <a:latin typeface="+mj-lt"/>
              </a:rPr>
              <a:t>&amp; </a:t>
            </a:r>
          </a:p>
          <a:p>
            <a:pPr algn="ctr"/>
            <a:r>
              <a:rPr lang="en-US" sz="3200" b="1" dirty="0">
                <a:latin typeface="+mj-lt"/>
              </a:rPr>
              <a:t>Special Topics / Theory</a:t>
            </a:r>
          </a:p>
        </p:txBody>
      </p:sp>
      <p:sp>
        <p:nvSpPr>
          <p:cNvPr id="2" name="TextBox 1">
            <a:extLst>
              <a:ext uri="{FF2B5EF4-FFF2-40B4-BE49-F238E27FC236}">
                <a16:creationId xmlns:a16="http://schemas.microsoft.com/office/drawing/2014/main" id="{F6BEC94F-49BA-4B25-BA7E-954D9278B11A}"/>
              </a:ext>
            </a:extLst>
          </p:cNvPr>
          <p:cNvSpPr txBox="1"/>
          <p:nvPr/>
        </p:nvSpPr>
        <p:spPr>
          <a:xfrm>
            <a:off x="714364" y="2767281"/>
            <a:ext cx="3790950" cy="1323439"/>
          </a:xfrm>
          <a:prstGeom prst="rect">
            <a:avLst/>
          </a:prstGeom>
          <a:noFill/>
        </p:spPr>
        <p:txBody>
          <a:bodyPr wrap="square" rtlCol="0">
            <a:spAutoFit/>
          </a:bodyPr>
          <a:lstStyle/>
          <a:p>
            <a:pPr algn="ctr"/>
            <a:r>
              <a:rPr lang="en-US" sz="4000" dirty="0"/>
              <a:t>A Course in </a:t>
            </a:r>
          </a:p>
          <a:p>
            <a:pPr algn="ctr"/>
            <a:r>
              <a:rPr lang="en-US" sz="4000" dirty="0"/>
              <a:t>3 Acts</a:t>
            </a:r>
          </a:p>
        </p:txBody>
      </p:sp>
      <p:sp>
        <p:nvSpPr>
          <p:cNvPr id="12" name="Rectangle 11">
            <a:extLst>
              <a:ext uri="{FF2B5EF4-FFF2-40B4-BE49-F238E27FC236}">
                <a16:creationId xmlns:a16="http://schemas.microsoft.com/office/drawing/2014/main" id="{C743C944-B94D-423D-BFA0-91FF805E7489}"/>
              </a:ext>
            </a:extLst>
          </p:cNvPr>
          <p:cNvSpPr/>
          <p:nvPr/>
        </p:nvSpPr>
        <p:spPr>
          <a:xfrm>
            <a:off x="5153014" y="941222"/>
            <a:ext cx="6200775" cy="2418661"/>
          </a:xfrm>
          <a:prstGeom prst="rect">
            <a:avLst/>
          </a:prstGeom>
          <a:solidFill>
            <a:schemeClr val="accent2">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mj-lt"/>
              </a:rPr>
              <a:t>Process Techniques </a:t>
            </a:r>
          </a:p>
          <a:p>
            <a:pPr algn="ctr"/>
            <a:r>
              <a:rPr lang="en-US" sz="3200" b="1" dirty="0">
                <a:latin typeface="+mj-lt"/>
              </a:rPr>
              <a:t>&amp; </a:t>
            </a:r>
          </a:p>
          <a:p>
            <a:pPr algn="ctr"/>
            <a:r>
              <a:rPr lang="en-US" sz="3200" b="1" dirty="0">
                <a:latin typeface="+mj-lt"/>
              </a:rPr>
              <a:t>Practice</a:t>
            </a:r>
          </a:p>
        </p:txBody>
      </p:sp>
      <p:sp>
        <p:nvSpPr>
          <p:cNvPr id="3" name="TextBox 2"/>
          <p:cNvSpPr txBox="1"/>
          <p:nvPr/>
        </p:nvSpPr>
        <p:spPr>
          <a:xfrm>
            <a:off x="821380" y="5038869"/>
            <a:ext cx="3576918" cy="369332"/>
          </a:xfrm>
          <a:prstGeom prst="rect">
            <a:avLst/>
          </a:prstGeom>
          <a:noFill/>
        </p:spPr>
        <p:txBody>
          <a:bodyPr wrap="square" rtlCol="0">
            <a:spAutoFit/>
          </a:bodyPr>
          <a:lstStyle/>
          <a:p>
            <a:pPr algn="ctr"/>
            <a:r>
              <a:rPr lang="en-US" dirty="0" smtClean="0">
                <a:hlinkClick r:id="rId2"/>
              </a:rPr>
              <a:t>http://edugames.design/schedule</a:t>
            </a:r>
            <a:r>
              <a:rPr lang="en-US" dirty="0" smtClean="0"/>
              <a:t> </a:t>
            </a:r>
            <a:endParaRPr lang="en-US" dirty="0"/>
          </a:p>
        </p:txBody>
      </p:sp>
    </p:spTree>
    <p:extLst>
      <p:ext uri="{BB962C8B-B14F-4D97-AF65-F5344CB8AC3E}">
        <p14:creationId xmlns:p14="http://schemas.microsoft.com/office/powerpoint/2010/main" val="197898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D032496-C4AA-48E0-864B-D49554780F46}"/>
              </a:ext>
            </a:extLst>
          </p:cNvPr>
          <p:cNvGraphicFramePr>
            <a:graphicFrameLocks noGrp="1"/>
          </p:cNvGraphicFramePr>
          <p:nvPr>
            <p:extLst>
              <p:ext uri="{D42A27DB-BD31-4B8C-83A1-F6EECF244321}">
                <p14:modId xmlns:p14="http://schemas.microsoft.com/office/powerpoint/2010/main" val="3411291140"/>
              </p:ext>
            </p:extLst>
          </p:nvPr>
        </p:nvGraphicFramePr>
        <p:xfrm>
          <a:off x="5248282" y="827656"/>
          <a:ext cx="4876811" cy="4186308"/>
        </p:xfrm>
        <a:graphic>
          <a:graphicData uri="http://schemas.openxmlformats.org/drawingml/2006/table">
            <a:tbl>
              <a:tblPr firstRow="1" firstCol="1" bandRow="1">
                <a:tableStyleId>{2D5ABB26-0587-4C30-8999-92F81FD0307C}</a:tableStyleId>
              </a:tblPr>
              <a:tblGrid>
                <a:gridCol w="4076711">
                  <a:extLst>
                    <a:ext uri="{9D8B030D-6E8A-4147-A177-3AD203B41FA5}">
                      <a16:colId xmlns:a16="http://schemas.microsoft.com/office/drawing/2014/main" val="3946551069"/>
                    </a:ext>
                  </a:extLst>
                </a:gridCol>
                <a:gridCol w="800100">
                  <a:extLst>
                    <a:ext uri="{9D8B030D-6E8A-4147-A177-3AD203B41FA5}">
                      <a16:colId xmlns:a16="http://schemas.microsoft.com/office/drawing/2014/main" val="1009067636"/>
                    </a:ext>
                  </a:extLst>
                </a:gridCol>
              </a:tblGrid>
              <a:tr h="0">
                <a:tc>
                  <a:txBody>
                    <a:bodyPr/>
                    <a:lstStyle/>
                    <a:p>
                      <a:pPr marL="0" marR="0">
                        <a:lnSpc>
                          <a:spcPct val="107000"/>
                        </a:lnSpc>
                        <a:spcBef>
                          <a:spcPts val="0"/>
                        </a:spcBef>
                        <a:spcAft>
                          <a:spcPts val="0"/>
                        </a:spcAft>
                      </a:pPr>
                      <a:r>
                        <a:rPr lang="en-US" sz="1600" b="0" dirty="0">
                          <a:effectLst/>
                        </a:rPr>
                        <a:t>Activities and Deliverables</a:t>
                      </a:r>
                      <a:endParaRPr lang="en-US" sz="1600" b="0" dirty="0">
                        <a:effectLst/>
                        <a:latin typeface="Segoe UI Light" panose="020B0502040204020203" pitchFamily="34" charset="0"/>
                        <a:ea typeface="Calibri" panose="020F0502020204030204" pitchFamily="34" charset="0"/>
                        <a:cs typeface="Times New Roman" panose="02020603050405020304" pitchFamily="18" charset="0"/>
                      </a:endParaRPr>
                    </a:p>
                  </a:txBody>
                  <a:tcPr marL="19050" marR="19050" marT="19050" marB="19050" anchor="ctr"/>
                </a:tc>
                <a:tc>
                  <a:txBody>
                    <a:bodyPr/>
                    <a:lstStyle/>
                    <a:p>
                      <a:pPr marL="0" marR="0" algn="r">
                        <a:lnSpc>
                          <a:spcPct val="107000"/>
                        </a:lnSpc>
                        <a:spcBef>
                          <a:spcPts val="0"/>
                        </a:spcBef>
                        <a:spcAft>
                          <a:spcPts val="0"/>
                        </a:spcAft>
                      </a:pPr>
                      <a:r>
                        <a:rPr lang="en-US" sz="1600" b="0" dirty="0">
                          <a:effectLst/>
                        </a:rPr>
                        <a:t>% Total</a:t>
                      </a:r>
                      <a:endParaRPr lang="en-US" sz="1600" b="0" dirty="0">
                        <a:effectLst/>
                        <a:latin typeface="Segoe UI Light" panose="020B0502040204020203" pitchFamily="34" charset="0"/>
                        <a:ea typeface="Calibri" panose="020F0502020204030204" pitchFamily="34" charset="0"/>
                        <a:cs typeface="Times New Roman" panose="02020603050405020304" pitchFamily="18" charset="0"/>
                      </a:endParaRPr>
                    </a:p>
                  </a:txBody>
                  <a:tcPr marL="19050" marR="19050" marT="19050" marB="19050" anchor="ctr"/>
                </a:tc>
                <a:extLst>
                  <a:ext uri="{0D108BD9-81ED-4DB2-BD59-A6C34878D82A}">
                    <a16:rowId xmlns:a16="http://schemas.microsoft.com/office/drawing/2014/main" val="4028304904"/>
                  </a:ext>
                </a:extLst>
              </a:tr>
              <a:tr h="0">
                <a:tc>
                  <a:txBody>
                    <a:bodyPr/>
                    <a:lstStyle/>
                    <a:p>
                      <a:pPr marL="0" marR="0">
                        <a:lnSpc>
                          <a:spcPct val="107000"/>
                        </a:lnSpc>
                        <a:spcBef>
                          <a:spcPts val="0"/>
                        </a:spcBef>
                        <a:spcAft>
                          <a:spcPts val="0"/>
                        </a:spcAft>
                      </a:pPr>
                      <a:r>
                        <a:rPr lang="en-US" sz="1600" dirty="0" smtClean="0">
                          <a:effectLst/>
                        </a:rPr>
                        <a:t>Readings, </a:t>
                      </a:r>
                      <a:r>
                        <a:rPr lang="en-US" sz="1600" dirty="0" err="1" smtClean="0">
                          <a:effectLst/>
                        </a:rPr>
                        <a:t>Watchings</a:t>
                      </a:r>
                      <a:r>
                        <a:rPr lang="en-US" sz="1600" dirty="0" smtClean="0">
                          <a:effectLst/>
                        </a:rPr>
                        <a:t>, &amp; </a:t>
                      </a:r>
                      <a:r>
                        <a:rPr lang="en-US" sz="1600" dirty="0" err="1" smtClean="0">
                          <a:effectLst/>
                        </a:rPr>
                        <a:t>Playings</a:t>
                      </a:r>
                      <a:endParaRPr lang="en-US" sz="1600" dirty="0">
                        <a:effectLst/>
                        <a:latin typeface="Segoe UI Light" panose="020B0502040204020203" pitchFamily="34" charset="0"/>
                        <a:ea typeface="Calibri" panose="020F0502020204030204" pitchFamily="34" charset="0"/>
                        <a:cs typeface="Times New Roman" panose="02020603050405020304" pitchFamily="18" charset="0"/>
                      </a:endParaRPr>
                    </a:p>
                  </a:txBody>
                  <a:tcPr marL="19050" marR="19050" marT="19050" marB="19050" anchor="ctr"/>
                </a:tc>
                <a:tc>
                  <a:txBody>
                    <a:bodyPr/>
                    <a:lstStyle/>
                    <a:p>
                      <a:pPr marL="0" marR="0" algn="r">
                        <a:lnSpc>
                          <a:spcPct val="107000"/>
                        </a:lnSpc>
                        <a:spcBef>
                          <a:spcPts val="0"/>
                        </a:spcBef>
                        <a:spcAft>
                          <a:spcPts val="0"/>
                        </a:spcAft>
                      </a:pPr>
                      <a:r>
                        <a:rPr lang="en-US" sz="1600" dirty="0" smtClean="0">
                          <a:effectLst/>
                        </a:rPr>
                        <a:t>10.00</a:t>
                      </a:r>
                      <a:endParaRPr lang="en-US" sz="1600" dirty="0">
                        <a:effectLst/>
                        <a:latin typeface="Segoe UI Light" panose="020B0502040204020203" pitchFamily="34" charset="0"/>
                        <a:ea typeface="Calibri" panose="020F0502020204030204" pitchFamily="34" charset="0"/>
                        <a:cs typeface="Times New Roman" panose="02020603050405020304" pitchFamily="18" charset="0"/>
                      </a:endParaRPr>
                    </a:p>
                  </a:txBody>
                  <a:tcPr marL="19050" marR="19050" marT="19050" marB="19050" anchor="ctr"/>
                </a:tc>
                <a:extLst>
                  <a:ext uri="{0D108BD9-81ED-4DB2-BD59-A6C34878D82A}">
                    <a16:rowId xmlns:a16="http://schemas.microsoft.com/office/drawing/2014/main" val="822186171"/>
                  </a:ext>
                </a:extLst>
              </a:tr>
              <a:tr h="0">
                <a:tc>
                  <a:txBody>
                    <a:bodyPr/>
                    <a:lstStyle/>
                    <a:p>
                      <a:pPr marL="219075" marR="0">
                        <a:lnSpc>
                          <a:spcPct val="107000"/>
                        </a:lnSpc>
                        <a:spcBef>
                          <a:spcPts val="0"/>
                        </a:spcBef>
                        <a:spcAft>
                          <a:spcPts val="0"/>
                        </a:spcAft>
                      </a:pPr>
                      <a:r>
                        <a:rPr lang="en-US" sz="1600" dirty="0">
                          <a:effectLst/>
                          <a:latin typeface="Segoe UI Light" panose="020B0502040204020203" pitchFamily="34" charset="0"/>
                        </a:rPr>
                        <a:t>Discussion Board Posts for RWPs</a:t>
                      </a:r>
                      <a:endParaRPr lang="en-US" sz="1600" dirty="0">
                        <a:effectLst/>
                        <a:latin typeface="Segoe UI Light" panose="020B0502040204020203" pitchFamily="34" charset="0"/>
                        <a:ea typeface="Calibri" panose="020F0502020204030204" pitchFamily="34" charset="0"/>
                        <a:cs typeface="Times New Roman" panose="02020603050405020304" pitchFamily="18" charset="0"/>
                      </a:endParaRPr>
                    </a:p>
                  </a:txBody>
                  <a:tcPr marL="19050" marR="19050" marT="19050" marB="19050" anchor="ctr"/>
                </a:tc>
                <a:tc>
                  <a:txBody>
                    <a:bodyPr/>
                    <a:lstStyle/>
                    <a:p>
                      <a:pPr marL="0" marR="0" algn="r">
                        <a:lnSpc>
                          <a:spcPct val="107000"/>
                        </a:lnSpc>
                        <a:spcBef>
                          <a:spcPts val="0"/>
                        </a:spcBef>
                        <a:spcAft>
                          <a:spcPts val="0"/>
                        </a:spcAft>
                      </a:pPr>
                      <a:r>
                        <a:rPr lang="en-US" sz="1600" dirty="0">
                          <a:effectLst/>
                        </a:rPr>
                        <a:t> </a:t>
                      </a:r>
                      <a:endParaRPr lang="en-US" sz="1600" dirty="0">
                        <a:effectLst/>
                        <a:latin typeface="Segoe UI Light" panose="020B0502040204020203" pitchFamily="34" charset="0"/>
                        <a:ea typeface="Calibri" panose="020F0502020204030204" pitchFamily="34" charset="0"/>
                        <a:cs typeface="Times New Roman" panose="02020603050405020304" pitchFamily="18" charset="0"/>
                      </a:endParaRPr>
                    </a:p>
                  </a:txBody>
                  <a:tcPr marL="19050" marR="19050" marT="19050" marB="19050" anchor="ctr"/>
                </a:tc>
                <a:extLst>
                  <a:ext uri="{0D108BD9-81ED-4DB2-BD59-A6C34878D82A}">
                    <a16:rowId xmlns:a16="http://schemas.microsoft.com/office/drawing/2014/main" val="3941098386"/>
                  </a:ext>
                </a:extLst>
              </a:tr>
              <a:tr h="0">
                <a:tc>
                  <a:txBody>
                    <a:bodyPr/>
                    <a:lstStyle/>
                    <a:p>
                      <a:pPr marL="0" marR="0">
                        <a:lnSpc>
                          <a:spcPct val="107000"/>
                        </a:lnSpc>
                        <a:spcBef>
                          <a:spcPts val="0"/>
                        </a:spcBef>
                        <a:spcAft>
                          <a:spcPts val="0"/>
                        </a:spcAft>
                      </a:pPr>
                      <a:r>
                        <a:rPr lang="en-US" sz="1600" dirty="0" smtClean="0">
                          <a:effectLst/>
                        </a:rPr>
                        <a:t>Educational Game Critique</a:t>
                      </a:r>
                      <a:r>
                        <a:rPr lang="en-US" sz="1600" baseline="0" dirty="0" smtClean="0">
                          <a:effectLst/>
                        </a:rPr>
                        <a:t> Blogs</a:t>
                      </a:r>
                      <a:endParaRPr lang="en-US" sz="1600" dirty="0">
                        <a:effectLst/>
                        <a:latin typeface="Segoe UI Light" panose="020B0502040204020203" pitchFamily="34" charset="0"/>
                        <a:ea typeface="Calibri" panose="020F0502020204030204" pitchFamily="34" charset="0"/>
                        <a:cs typeface="Times New Roman" panose="02020603050405020304" pitchFamily="18" charset="0"/>
                      </a:endParaRPr>
                    </a:p>
                  </a:txBody>
                  <a:tcPr marL="19050" marR="19050" marT="19050" marB="19050" anchor="ctr"/>
                </a:tc>
                <a:tc>
                  <a:txBody>
                    <a:bodyPr/>
                    <a:lstStyle/>
                    <a:p>
                      <a:pPr marL="0" marR="0" algn="r">
                        <a:lnSpc>
                          <a:spcPct val="107000"/>
                        </a:lnSpc>
                        <a:spcBef>
                          <a:spcPts val="0"/>
                        </a:spcBef>
                        <a:spcAft>
                          <a:spcPts val="0"/>
                        </a:spcAft>
                      </a:pPr>
                      <a:r>
                        <a:rPr lang="en-US" sz="1600" dirty="0" smtClean="0">
                          <a:effectLst/>
                        </a:rPr>
                        <a:t>20.00</a:t>
                      </a:r>
                      <a:endParaRPr lang="en-US" sz="1600" dirty="0">
                        <a:effectLst/>
                        <a:latin typeface="Segoe UI Light" panose="020B0502040204020203" pitchFamily="34" charset="0"/>
                        <a:ea typeface="Calibri" panose="020F0502020204030204" pitchFamily="34" charset="0"/>
                        <a:cs typeface="Times New Roman" panose="02020603050405020304" pitchFamily="18" charset="0"/>
                      </a:endParaRPr>
                    </a:p>
                  </a:txBody>
                  <a:tcPr marL="19050" marR="19050" marT="19050" marB="19050" anchor="ctr"/>
                </a:tc>
                <a:extLst>
                  <a:ext uri="{0D108BD9-81ED-4DB2-BD59-A6C34878D82A}">
                    <a16:rowId xmlns:a16="http://schemas.microsoft.com/office/drawing/2014/main" val="1517254886"/>
                  </a:ext>
                </a:extLst>
              </a:tr>
              <a:tr h="0">
                <a:tc>
                  <a:txBody>
                    <a:bodyPr/>
                    <a:lstStyle/>
                    <a:p>
                      <a:pPr marL="219075" marR="0">
                        <a:lnSpc>
                          <a:spcPct val="107000"/>
                        </a:lnSpc>
                        <a:spcBef>
                          <a:spcPts val="0"/>
                        </a:spcBef>
                        <a:spcAft>
                          <a:spcPts val="0"/>
                        </a:spcAft>
                      </a:pPr>
                      <a:r>
                        <a:rPr lang="en-US" sz="1600" dirty="0" smtClean="0">
                          <a:effectLst/>
                          <a:latin typeface="Segoe UI Light" panose="020B0502040204020203" pitchFamily="34" charset="0"/>
                          <a:ea typeface="Calibri" panose="020F0502020204030204" pitchFamily="34" charset="0"/>
                          <a:cs typeface="Times New Roman" panose="02020603050405020304" pitchFamily="18" charset="0"/>
                        </a:rPr>
                        <a:t>Bi-weekly</a:t>
                      </a:r>
                      <a:r>
                        <a:rPr lang="en-US" sz="1600" baseline="0" dirty="0" smtClean="0">
                          <a:effectLst/>
                          <a:latin typeface="Segoe UI Light" panose="020B0502040204020203" pitchFamily="34" charset="0"/>
                          <a:ea typeface="Calibri" panose="020F0502020204030204" pitchFamily="34" charset="0"/>
                          <a:cs typeface="Times New Roman" panose="02020603050405020304" pitchFamily="18" charset="0"/>
                        </a:rPr>
                        <a:t> post x3</a:t>
                      </a:r>
                      <a:endParaRPr lang="en-US" sz="1600" dirty="0">
                        <a:effectLst/>
                        <a:latin typeface="Segoe UI Light" panose="020B0502040204020203" pitchFamily="34" charset="0"/>
                        <a:ea typeface="Calibri" panose="020F0502020204030204" pitchFamily="34" charset="0"/>
                        <a:cs typeface="Times New Roman" panose="02020603050405020304" pitchFamily="18" charset="0"/>
                      </a:endParaRPr>
                    </a:p>
                  </a:txBody>
                  <a:tcPr marL="19050" marR="19050" marT="19050" marB="19050" anchor="ctr"/>
                </a:tc>
                <a:tc>
                  <a:txBody>
                    <a:bodyPr/>
                    <a:lstStyle/>
                    <a:p>
                      <a:pPr marL="0" marR="0" algn="r">
                        <a:lnSpc>
                          <a:spcPct val="107000"/>
                        </a:lnSpc>
                        <a:spcBef>
                          <a:spcPts val="0"/>
                        </a:spcBef>
                        <a:spcAft>
                          <a:spcPts val="0"/>
                        </a:spcAft>
                      </a:pPr>
                      <a:r>
                        <a:rPr lang="en-US" sz="1600" dirty="0">
                          <a:effectLst/>
                        </a:rPr>
                        <a:t> </a:t>
                      </a:r>
                      <a:endParaRPr lang="en-US" sz="1600" dirty="0">
                        <a:effectLst/>
                        <a:latin typeface="Segoe UI Light" panose="020B0502040204020203" pitchFamily="34" charset="0"/>
                        <a:ea typeface="Calibri" panose="020F0502020204030204" pitchFamily="34" charset="0"/>
                        <a:cs typeface="Times New Roman" panose="02020603050405020304" pitchFamily="18" charset="0"/>
                      </a:endParaRPr>
                    </a:p>
                  </a:txBody>
                  <a:tcPr marL="19050" marR="19050" marT="19050" marB="19050" anchor="ctr"/>
                </a:tc>
                <a:extLst>
                  <a:ext uri="{0D108BD9-81ED-4DB2-BD59-A6C34878D82A}">
                    <a16:rowId xmlns:a16="http://schemas.microsoft.com/office/drawing/2014/main" val="2197519893"/>
                  </a:ext>
                </a:extLst>
              </a:tr>
              <a:tr h="0">
                <a:tc>
                  <a:txBody>
                    <a:bodyPr/>
                    <a:lstStyle/>
                    <a:p>
                      <a:pPr marL="0" marR="0">
                        <a:lnSpc>
                          <a:spcPct val="107000"/>
                        </a:lnSpc>
                        <a:spcBef>
                          <a:spcPts val="0"/>
                        </a:spcBef>
                        <a:spcAft>
                          <a:spcPts val="0"/>
                        </a:spcAft>
                      </a:pPr>
                      <a:r>
                        <a:rPr lang="en-US" sz="1600" dirty="0" smtClean="0">
                          <a:effectLst/>
                        </a:rPr>
                        <a:t>Skills Assignments</a:t>
                      </a:r>
                      <a:endParaRPr lang="en-US" sz="1600" dirty="0">
                        <a:effectLst/>
                        <a:latin typeface="Segoe UI Light" panose="020B0502040204020203" pitchFamily="34" charset="0"/>
                        <a:ea typeface="Calibri" panose="020F0502020204030204" pitchFamily="34" charset="0"/>
                        <a:cs typeface="Times New Roman" panose="02020603050405020304" pitchFamily="18" charset="0"/>
                      </a:endParaRPr>
                    </a:p>
                  </a:txBody>
                  <a:tcPr marL="19050" marR="19050" marT="19050" marB="19050" anchor="ctr"/>
                </a:tc>
                <a:tc>
                  <a:txBody>
                    <a:bodyPr/>
                    <a:lstStyle/>
                    <a:p>
                      <a:pPr marL="0" marR="0" algn="r">
                        <a:lnSpc>
                          <a:spcPct val="107000"/>
                        </a:lnSpc>
                        <a:spcBef>
                          <a:spcPts val="0"/>
                        </a:spcBef>
                        <a:spcAft>
                          <a:spcPts val="0"/>
                        </a:spcAft>
                      </a:pPr>
                      <a:r>
                        <a:rPr lang="en-US" sz="1600" dirty="0">
                          <a:effectLst/>
                        </a:rPr>
                        <a:t>30.00</a:t>
                      </a:r>
                      <a:endParaRPr lang="en-US" sz="1600" dirty="0">
                        <a:effectLst/>
                        <a:latin typeface="Segoe UI Light" panose="020B0502040204020203" pitchFamily="34" charset="0"/>
                        <a:ea typeface="Calibri" panose="020F0502020204030204" pitchFamily="34" charset="0"/>
                        <a:cs typeface="Times New Roman" panose="02020603050405020304" pitchFamily="18" charset="0"/>
                      </a:endParaRPr>
                    </a:p>
                  </a:txBody>
                  <a:tcPr marL="19050" marR="19050" marT="19050" marB="19050" anchor="ctr"/>
                </a:tc>
                <a:extLst>
                  <a:ext uri="{0D108BD9-81ED-4DB2-BD59-A6C34878D82A}">
                    <a16:rowId xmlns:a16="http://schemas.microsoft.com/office/drawing/2014/main" val="2675027734"/>
                  </a:ext>
                </a:extLst>
              </a:tr>
              <a:tr h="0">
                <a:tc>
                  <a:txBody>
                    <a:bodyPr/>
                    <a:lstStyle/>
                    <a:p>
                      <a:pPr marL="219075" marR="0">
                        <a:lnSpc>
                          <a:spcPct val="107000"/>
                        </a:lnSpc>
                        <a:spcBef>
                          <a:spcPts val="0"/>
                        </a:spcBef>
                        <a:spcAft>
                          <a:spcPts val="0"/>
                        </a:spcAft>
                      </a:pPr>
                      <a:r>
                        <a:rPr lang="en-US" sz="1600" dirty="0">
                          <a:effectLst/>
                          <a:latin typeface="Segoe UI Light" panose="020B0502040204020203" pitchFamily="34" charset="0"/>
                        </a:rPr>
                        <a:t>Assignment 1: </a:t>
                      </a:r>
                      <a:r>
                        <a:rPr lang="en-US" sz="1600" dirty="0" smtClean="0">
                          <a:effectLst/>
                          <a:latin typeface="Segoe UI Light" panose="020B0502040204020203" pitchFamily="34" charset="0"/>
                        </a:rPr>
                        <a:t>Knowledge Elicitation</a:t>
                      </a:r>
                      <a:r>
                        <a:rPr lang="en-US" sz="1600" baseline="0" dirty="0" smtClean="0">
                          <a:effectLst/>
                          <a:latin typeface="Segoe UI Light" panose="020B0502040204020203" pitchFamily="34" charset="0"/>
                        </a:rPr>
                        <a:t> (CTA)</a:t>
                      </a:r>
                      <a:endParaRPr lang="en-US" sz="1600" dirty="0">
                        <a:effectLst/>
                        <a:latin typeface="Segoe UI Light" panose="020B0502040204020203" pitchFamily="34" charset="0"/>
                        <a:ea typeface="Calibri" panose="020F0502020204030204" pitchFamily="34" charset="0"/>
                        <a:cs typeface="Times New Roman" panose="02020603050405020304" pitchFamily="18" charset="0"/>
                      </a:endParaRPr>
                    </a:p>
                  </a:txBody>
                  <a:tcPr marL="19050" marR="19050" marT="19050" marB="19050" anchor="ctr"/>
                </a:tc>
                <a:tc>
                  <a:txBody>
                    <a:bodyPr/>
                    <a:lstStyle/>
                    <a:p>
                      <a:pPr marL="0" marR="0" algn="r">
                        <a:lnSpc>
                          <a:spcPct val="107000"/>
                        </a:lnSpc>
                        <a:spcBef>
                          <a:spcPts val="0"/>
                        </a:spcBef>
                        <a:spcAft>
                          <a:spcPts val="0"/>
                        </a:spcAft>
                      </a:pPr>
                      <a:r>
                        <a:rPr lang="en-US" sz="1600" dirty="0">
                          <a:effectLst/>
                        </a:rPr>
                        <a:t> </a:t>
                      </a:r>
                      <a:endParaRPr lang="en-US" sz="1600" dirty="0">
                        <a:effectLst/>
                        <a:latin typeface="Segoe UI Light" panose="020B0502040204020203" pitchFamily="34" charset="0"/>
                        <a:ea typeface="Calibri" panose="020F0502020204030204" pitchFamily="34" charset="0"/>
                        <a:cs typeface="Times New Roman" panose="02020603050405020304" pitchFamily="18" charset="0"/>
                      </a:endParaRPr>
                    </a:p>
                  </a:txBody>
                  <a:tcPr marL="19050" marR="19050" marT="19050" marB="19050" anchor="ctr"/>
                </a:tc>
                <a:extLst>
                  <a:ext uri="{0D108BD9-81ED-4DB2-BD59-A6C34878D82A}">
                    <a16:rowId xmlns:a16="http://schemas.microsoft.com/office/drawing/2014/main" val="4037855270"/>
                  </a:ext>
                </a:extLst>
              </a:tr>
              <a:tr h="0">
                <a:tc>
                  <a:txBody>
                    <a:bodyPr/>
                    <a:lstStyle/>
                    <a:p>
                      <a:pPr marL="219075" marR="0">
                        <a:lnSpc>
                          <a:spcPct val="107000"/>
                        </a:lnSpc>
                        <a:spcBef>
                          <a:spcPts val="0"/>
                        </a:spcBef>
                        <a:spcAft>
                          <a:spcPts val="0"/>
                        </a:spcAft>
                      </a:pPr>
                      <a:r>
                        <a:rPr lang="en-US" sz="1600" dirty="0">
                          <a:effectLst/>
                          <a:latin typeface="Segoe UI Light" panose="020B0502040204020203" pitchFamily="34" charset="0"/>
                        </a:rPr>
                        <a:t>Assignment 2: </a:t>
                      </a:r>
                      <a:r>
                        <a:rPr lang="en-US" sz="1600" dirty="0" smtClean="0">
                          <a:effectLst/>
                          <a:latin typeface="Segoe UI Light" panose="020B0502040204020203" pitchFamily="34" charset="0"/>
                        </a:rPr>
                        <a:t>Prototyping</a:t>
                      </a:r>
                      <a:r>
                        <a:rPr lang="en-US" sz="1600" baseline="0" dirty="0" smtClean="0">
                          <a:effectLst/>
                          <a:latin typeface="Segoe UI Light" panose="020B0502040204020203" pitchFamily="34" charset="0"/>
                        </a:rPr>
                        <a:t> &amp; Playtesting</a:t>
                      </a:r>
                      <a:endParaRPr lang="en-US" sz="1600" dirty="0">
                        <a:effectLst/>
                        <a:latin typeface="Segoe UI Light" panose="020B0502040204020203" pitchFamily="34" charset="0"/>
                        <a:ea typeface="Calibri" panose="020F0502020204030204" pitchFamily="34" charset="0"/>
                        <a:cs typeface="Times New Roman" panose="02020603050405020304" pitchFamily="18" charset="0"/>
                      </a:endParaRPr>
                    </a:p>
                  </a:txBody>
                  <a:tcPr marL="19050" marR="19050" marT="19050" marB="19050" anchor="ctr"/>
                </a:tc>
                <a:tc>
                  <a:txBody>
                    <a:bodyPr/>
                    <a:lstStyle/>
                    <a:p>
                      <a:pPr algn="r">
                        <a:lnSpc>
                          <a:spcPct val="107000"/>
                        </a:lnSpc>
                      </a:pPr>
                      <a:endParaRPr lang="en-US" sz="1600" dirty="0">
                        <a:effectLst/>
                        <a:latin typeface="Calibri" panose="020F0502020204030204" pitchFamily="34" charset="0"/>
                      </a:endParaRPr>
                    </a:p>
                  </a:txBody>
                  <a:tcPr marL="19050" marR="19050" marT="19050" marB="19050" anchor="ctr"/>
                </a:tc>
                <a:extLst>
                  <a:ext uri="{0D108BD9-81ED-4DB2-BD59-A6C34878D82A}">
                    <a16:rowId xmlns:a16="http://schemas.microsoft.com/office/drawing/2014/main" val="695830814"/>
                  </a:ext>
                </a:extLst>
              </a:tr>
              <a:tr h="0">
                <a:tc>
                  <a:txBody>
                    <a:bodyPr/>
                    <a:lstStyle/>
                    <a:p>
                      <a:pPr marL="0" marR="0">
                        <a:lnSpc>
                          <a:spcPct val="107000"/>
                        </a:lnSpc>
                        <a:spcBef>
                          <a:spcPts val="0"/>
                        </a:spcBef>
                        <a:spcAft>
                          <a:spcPts val="0"/>
                        </a:spcAft>
                      </a:pPr>
                      <a:r>
                        <a:rPr lang="en-US" sz="1600" dirty="0">
                          <a:effectLst/>
                        </a:rPr>
                        <a:t>Final Project</a:t>
                      </a:r>
                      <a:endParaRPr lang="en-US" sz="1600" dirty="0">
                        <a:effectLst/>
                        <a:latin typeface="Segoe UI Light" panose="020B0502040204020203" pitchFamily="34" charset="0"/>
                        <a:ea typeface="Calibri" panose="020F0502020204030204" pitchFamily="34" charset="0"/>
                        <a:cs typeface="Times New Roman" panose="02020603050405020304" pitchFamily="18" charset="0"/>
                      </a:endParaRPr>
                    </a:p>
                  </a:txBody>
                  <a:tcPr marL="19050" marR="19050" marT="19050" marB="19050" anchor="ctr"/>
                </a:tc>
                <a:tc>
                  <a:txBody>
                    <a:bodyPr/>
                    <a:lstStyle/>
                    <a:p>
                      <a:pPr marL="0" marR="0" algn="r">
                        <a:lnSpc>
                          <a:spcPct val="107000"/>
                        </a:lnSpc>
                        <a:spcBef>
                          <a:spcPts val="0"/>
                        </a:spcBef>
                        <a:spcAft>
                          <a:spcPts val="0"/>
                        </a:spcAft>
                      </a:pPr>
                      <a:r>
                        <a:rPr lang="en-US" sz="1600" dirty="0">
                          <a:effectLst/>
                        </a:rPr>
                        <a:t>40.00</a:t>
                      </a:r>
                      <a:endParaRPr lang="en-US" sz="1600" dirty="0">
                        <a:effectLst/>
                        <a:latin typeface="Segoe UI Light" panose="020B0502040204020203" pitchFamily="34" charset="0"/>
                        <a:ea typeface="Calibri" panose="020F0502020204030204" pitchFamily="34" charset="0"/>
                        <a:cs typeface="Times New Roman" panose="02020603050405020304" pitchFamily="18" charset="0"/>
                      </a:endParaRPr>
                    </a:p>
                  </a:txBody>
                  <a:tcPr marL="19050" marR="19050" marT="19050" marB="19050" anchor="ctr"/>
                </a:tc>
                <a:extLst>
                  <a:ext uri="{0D108BD9-81ED-4DB2-BD59-A6C34878D82A}">
                    <a16:rowId xmlns:a16="http://schemas.microsoft.com/office/drawing/2014/main" val="3635871007"/>
                  </a:ext>
                </a:extLst>
              </a:tr>
              <a:tr h="0">
                <a:tc>
                  <a:txBody>
                    <a:bodyPr/>
                    <a:lstStyle/>
                    <a:p>
                      <a:pPr marL="219075" marR="0">
                        <a:lnSpc>
                          <a:spcPct val="107000"/>
                        </a:lnSpc>
                        <a:spcBef>
                          <a:spcPts val="0"/>
                        </a:spcBef>
                        <a:spcAft>
                          <a:spcPts val="0"/>
                        </a:spcAft>
                      </a:pPr>
                      <a:r>
                        <a:rPr lang="en-US" sz="1600" dirty="0">
                          <a:effectLst/>
                          <a:latin typeface="Segoe UI Light" panose="020B0502040204020203" pitchFamily="34" charset="0"/>
                        </a:rPr>
                        <a:t>Scoping Proposal &amp; Pitch</a:t>
                      </a:r>
                      <a:endParaRPr lang="en-US" sz="1600" dirty="0">
                        <a:effectLst/>
                        <a:latin typeface="Segoe UI Light" panose="020B0502040204020203" pitchFamily="34" charset="0"/>
                        <a:ea typeface="Calibri" panose="020F0502020204030204" pitchFamily="34" charset="0"/>
                        <a:cs typeface="Times New Roman" panose="02020603050405020304" pitchFamily="18" charset="0"/>
                      </a:endParaRPr>
                    </a:p>
                  </a:txBody>
                  <a:tcPr marL="19050" marR="19050" marT="19050" marB="19050" anchor="ctr"/>
                </a:tc>
                <a:tc>
                  <a:txBody>
                    <a:bodyPr/>
                    <a:lstStyle/>
                    <a:p>
                      <a:pPr algn="r">
                        <a:lnSpc>
                          <a:spcPct val="107000"/>
                        </a:lnSpc>
                      </a:pPr>
                      <a:endParaRPr lang="en-US" sz="1600" dirty="0">
                        <a:effectLst/>
                        <a:latin typeface="Segoe UI Light" panose="020B0502040204020203" pitchFamily="34" charset="0"/>
                      </a:endParaRPr>
                    </a:p>
                  </a:txBody>
                  <a:tcPr marL="19050" marR="19050" marT="19050" marB="19050" anchor="ctr"/>
                </a:tc>
                <a:extLst>
                  <a:ext uri="{0D108BD9-81ED-4DB2-BD59-A6C34878D82A}">
                    <a16:rowId xmlns:a16="http://schemas.microsoft.com/office/drawing/2014/main" val="1071804243"/>
                  </a:ext>
                </a:extLst>
              </a:tr>
              <a:tr h="0">
                <a:tc>
                  <a:txBody>
                    <a:bodyPr/>
                    <a:lstStyle/>
                    <a:p>
                      <a:pPr marL="219075" marR="0">
                        <a:lnSpc>
                          <a:spcPct val="107000"/>
                        </a:lnSpc>
                        <a:spcBef>
                          <a:spcPts val="0"/>
                        </a:spcBef>
                        <a:spcAft>
                          <a:spcPts val="0"/>
                        </a:spcAft>
                      </a:pPr>
                      <a:r>
                        <a:rPr lang="en-US" sz="1600" dirty="0">
                          <a:effectLst/>
                          <a:latin typeface="Segoe UI Light" panose="020B0502040204020203" pitchFamily="34" charset="0"/>
                          <a:ea typeface="Calibri" panose="020F0502020204030204" pitchFamily="34" charset="0"/>
                          <a:cs typeface="Times New Roman" panose="02020603050405020304" pitchFamily="18" charset="0"/>
                        </a:rPr>
                        <a:t>Project Check-in 1</a:t>
                      </a:r>
                    </a:p>
                  </a:txBody>
                  <a:tcPr marL="19050" marR="19050" marT="19050" marB="19050" anchor="ctr"/>
                </a:tc>
                <a:tc>
                  <a:txBody>
                    <a:bodyPr/>
                    <a:lstStyle/>
                    <a:p>
                      <a:pPr algn="r">
                        <a:lnSpc>
                          <a:spcPct val="107000"/>
                        </a:lnSpc>
                      </a:pPr>
                      <a:endParaRPr lang="en-US" sz="1600" dirty="0">
                        <a:effectLst/>
                        <a:latin typeface="Segoe UI Light" panose="020B0502040204020203" pitchFamily="34" charset="0"/>
                      </a:endParaRPr>
                    </a:p>
                  </a:txBody>
                  <a:tcPr marL="19050" marR="19050" marT="19050" marB="19050" anchor="ctr"/>
                </a:tc>
                <a:extLst>
                  <a:ext uri="{0D108BD9-81ED-4DB2-BD59-A6C34878D82A}">
                    <a16:rowId xmlns:a16="http://schemas.microsoft.com/office/drawing/2014/main" val="593739978"/>
                  </a:ext>
                </a:extLst>
              </a:tr>
              <a:tr h="0">
                <a:tc>
                  <a:txBody>
                    <a:bodyPr/>
                    <a:lstStyle/>
                    <a:p>
                      <a:pPr marL="219075" marR="0">
                        <a:lnSpc>
                          <a:spcPct val="107000"/>
                        </a:lnSpc>
                        <a:spcBef>
                          <a:spcPts val="0"/>
                        </a:spcBef>
                        <a:spcAft>
                          <a:spcPts val="0"/>
                        </a:spcAft>
                      </a:pPr>
                      <a:r>
                        <a:rPr lang="en-US" sz="1600" dirty="0">
                          <a:effectLst/>
                          <a:latin typeface="Segoe UI Light" panose="020B0502040204020203" pitchFamily="34" charset="0"/>
                        </a:rPr>
                        <a:t>Project Check-in 2</a:t>
                      </a:r>
                      <a:endParaRPr lang="en-US" sz="1600" dirty="0">
                        <a:effectLst/>
                        <a:latin typeface="Segoe UI Light" panose="020B0502040204020203" pitchFamily="34" charset="0"/>
                        <a:ea typeface="Calibri" panose="020F0502020204030204" pitchFamily="34" charset="0"/>
                        <a:cs typeface="Times New Roman" panose="02020603050405020304" pitchFamily="18" charset="0"/>
                      </a:endParaRPr>
                    </a:p>
                  </a:txBody>
                  <a:tcPr marL="19050" marR="19050" marT="19050" marB="19050" anchor="ctr"/>
                </a:tc>
                <a:tc>
                  <a:txBody>
                    <a:bodyPr/>
                    <a:lstStyle/>
                    <a:p>
                      <a:pPr algn="r">
                        <a:lnSpc>
                          <a:spcPct val="107000"/>
                        </a:lnSpc>
                      </a:pPr>
                      <a:endParaRPr lang="en-US" sz="1600" dirty="0">
                        <a:effectLst/>
                        <a:latin typeface="Segoe UI Light" panose="020B0502040204020203" pitchFamily="34" charset="0"/>
                      </a:endParaRPr>
                    </a:p>
                  </a:txBody>
                  <a:tcPr marL="19050" marR="19050" marT="19050" marB="19050" anchor="ctr"/>
                </a:tc>
                <a:extLst>
                  <a:ext uri="{0D108BD9-81ED-4DB2-BD59-A6C34878D82A}">
                    <a16:rowId xmlns:a16="http://schemas.microsoft.com/office/drawing/2014/main" val="2033276953"/>
                  </a:ext>
                </a:extLst>
              </a:tr>
              <a:tr h="0">
                <a:tc>
                  <a:txBody>
                    <a:bodyPr/>
                    <a:lstStyle/>
                    <a:p>
                      <a:pPr marL="219075" marR="0">
                        <a:lnSpc>
                          <a:spcPct val="107000"/>
                        </a:lnSpc>
                        <a:spcBef>
                          <a:spcPts val="0"/>
                        </a:spcBef>
                        <a:spcAft>
                          <a:spcPts val="0"/>
                        </a:spcAft>
                      </a:pPr>
                      <a:r>
                        <a:rPr lang="en-US" sz="1600" dirty="0">
                          <a:effectLst/>
                          <a:latin typeface="Segoe UI Light" panose="020B0502040204020203" pitchFamily="34" charset="0"/>
                        </a:rPr>
                        <a:t>Final Presentation, Report, and Deliverable</a:t>
                      </a:r>
                      <a:endParaRPr lang="en-US" sz="1600" dirty="0">
                        <a:effectLst/>
                        <a:latin typeface="Segoe UI Light" panose="020B0502040204020203" pitchFamily="34" charset="0"/>
                        <a:ea typeface="Calibri" panose="020F0502020204030204" pitchFamily="34" charset="0"/>
                        <a:cs typeface="Times New Roman" panose="02020603050405020304" pitchFamily="18" charset="0"/>
                      </a:endParaRPr>
                    </a:p>
                  </a:txBody>
                  <a:tcPr marL="19050" marR="19050" marT="19050" marB="19050" anchor="ctr"/>
                </a:tc>
                <a:tc>
                  <a:txBody>
                    <a:bodyPr/>
                    <a:lstStyle/>
                    <a:p>
                      <a:pPr algn="r">
                        <a:lnSpc>
                          <a:spcPct val="107000"/>
                        </a:lnSpc>
                      </a:pPr>
                      <a:endParaRPr lang="en-US" sz="1600" dirty="0">
                        <a:effectLst/>
                        <a:latin typeface="Segoe UI Light" panose="020B0502040204020203" pitchFamily="34" charset="0"/>
                      </a:endParaRPr>
                    </a:p>
                  </a:txBody>
                  <a:tcPr marL="19050" marR="19050" marT="19050" marB="19050" anchor="ctr"/>
                </a:tc>
                <a:extLst>
                  <a:ext uri="{0D108BD9-81ED-4DB2-BD59-A6C34878D82A}">
                    <a16:rowId xmlns:a16="http://schemas.microsoft.com/office/drawing/2014/main" val="1905740450"/>
                  </a:ext>
                </a:extLst>
              </a:tr>
              <a:tr h="0">
                <a:tc>
                  <a:txBody>
                    <a:bodyPr/>
                    <a:lstStyle/>
                    <a:p>
                      <a:pPr marL="0" marR="0">
                        <a:lnSpc>
                          <a:spcPct val="107000"/>
                        </a:lnSpc>
                        <a:spcBef>
                          <a:spcPts val="0"/>
                        </a:spcBef>
                        <a:spcAft>
                          <a:spcPts val="0"/>
                        </a:spcAft>
                      </a:pPr>
                      <a:r>
                        <a:rPr lang="en-US" sz="1600" dirty="0">
                          <a:effectLst/>
                        </a:rPr>
                        <a:t>Total</a:t>
                      </a:r>
                      <a:endParaRPr lang="en-US" sz="1600" dirty="0">
                        <a:effectLst/>
                        <a:latin typeface="Segoe UI Light" panose="020B0502040204020203" pitchFamily="34" charset="0"/>
                        <a:ea typeface="Calibri" panose="020F0502020204030204" pitchFamily="34" charset="0"/>
                        <a:cs typeface="Times New Roman" panose="02020603050405020304" pitchFamily="18" charset="0"/>
                      </a:endParaRPr>
                    </a:p>
                  </a:txBody>
                  <a:tcPr marL="19050" marR="19050" marT="19050" marB="19050" anchor="ctr"/>
                </a:tc>
                <a:tc>
                  <a:txBody>
                    <a:bodyPr/>
                    <a:lstStyle/>
                    <a:p>
                      <a:pPr marL="0" marR="0" algn="r">
                        <a:lnSpc>
                          <a:spcPct val="107000"/>
                        </a:lnSpc>
                        <a:spcBef>
                          <a:spcPts val="0"/>
                        </a:spcBef>
                        <a:spcAft>
                          <a:spcPts val="0"/>
                        </a:spcAft>
                      </a:pPr>
                      <a:r>
                        <a:rPr lang="en-US" sz="1600" dirty="0">
                          <a:effectLst/>
                        </a:rPr>
                        <a:t>100.00</a:t>
                      </a:r>
                      <a:endParaRPr lang="en-US" sz="1600" dirty="0">
                        <a:effectLst/>
                        <a:latin typeface="Segoe UI Light" panose="020B0502040204020203" pitchFamily="34" charset="0"/>
                        <a:ea typeface="Calibri" panose="020F0502020204030204" pitchFamily="34" charset="0"/>
                        <a:cs typeface="Times New Roman" panose="02020603050405020304" pitchFamily="18" charset="0"/>
                      </a:endParaRPr>
                    </a:p>
                  </a:txBody>
                  <a:tcPr marL="19050" marR="19050" marT="19050" marB="19050" anchor="ctr"/>
                </a:tc>
                <a:extLst>
                  <a:ext uri="{0D108BD9-81ED-4DB2-BD59-A6C34878D82A}">
                    <a16:rowId xmlns:a16="http://schemas.microsoft.com/office/drawing/2014/main" val="3672497161"/>
                  </a:ext>
                </a:extLst>
              </a:tr>
            </a:tbl>
          </a:graphicData>
        </a:graphic>
      </p:graphicFrame>
      <p:sp>
        <p:nvSpPr>
          <p:cNvPr id="9" name="Footer Placeholder 8">
            <a:extLst>
              <a:ext uri="{FF2B5EF4-FFF2-40B4-BE49-F238E27FC236}">
                <a16:creationId xmlns:a16="http://schemas.microsoft.com/office/drawing/2014/main" id="{E3EC7575-BB7A-4569-A500-9CD974BA8830}"/>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8" name="Date Placeholder 7">
            <a:extLst>
              <a:ext uri="{FF2B5EF4-FFF2-40B4-BE49-F238E27FC236}">
                <a16:creationId xmlns:a16="http://schemas.microsoft.com/office/drawing/2014/main" id="{7D198C23-8964-49EA-8F34-3080A532F6DD}"/>
              </a:ext>
            </a:extLst>
          </p:cNvPr>
          <p:cNvSpPr>
            <a:spLocks noGrp="1"/>
          </p:cNvSpPr>
          <p:nvPr>
            <p:ph type="dt" sz="half" idx="10"/>
          </p:nvPr>
        </p:nvSpPr>
        <p:spPr/>
        <p:txBody>
          <a:bodyPr/>
          <a:lstStyle/>
          <a:p>
            <a:r>
              <a:rPr lang="en-US" smtClean="0"/>
              <a:t>2023-01-17</a:t>
            </a:r>
            <a:endParaRPr lang="en-US"/>
          </a:p>
        </p:txBody>
      </p:sp>
      <p:sp>
        <p:nvSpPr>
          <p:cNvPr id="10" name="Slide Number Placeholder 9">
            <a:extLst>
              <a:ext uri="{FF2B5EF4-FFF2-40B4-BE49-F238E27FC236}">
                <a16:creationId xmlns:a16="http://schemas.microsoft.com/office/drawing/2014/main" id="{59AA1962-59DA-4866-92A4-73982D94948A}"/>
              </a:ext>
            </a:extLst>
          </p:cNvPr>
          <p:cNvSpPr>
            <a:spLocks noGrp="1"/>
          </p:cNvSpPr>
          <p:nvPr>
            <p:ph type="sldNum" sz="quarter" idx="12"/>
          </p:nvPr>
        </p:nvSpPr>
        <p:spPr>
          <a:xfrm>
            <a:off x="8610600" y="6356350"/>
            <a:ext cx="2743200" cy="365125"/>
          </a:xfrm>
        </p:spPr>
        <p:txBody>
          <a:bodyPr/>
          <a:lstStyle/>
          <a:p>
            <a:fld id="{4BE96267-9501-4B49-939F-F116B0669874}" type="slidenum">
              <a:rPr lang="en-US" smtClean="0"/>
              <a:t>15</a:t>
            </a:fld>
            <a:endParaRPr lang="en-US"/>
          </a:p>
        </p:txBody>
      </p:sp>
      <p:sp>
        <p:nvSpPr>
          <p:cNvPr id="2" name="TextBox 1">
            <a:extLst>
              <a:ext uri="{FF2B5EF4-FFF2-40B4-BE49-F238E27FC236}">
                <a16:creationId xmlns:a16="http://schemas.microsoft.com/office/drawing/2014/main" id="{F6BEC94F-49BA-4B25-BA7E-954D9278B11A}"/>
              </a:ext>
            </a:extLst>
          </p:cNvPr>
          <p:cNvSpPr txBox="1"/>
          <p:nvPr/>
        </p:nvSpPr>
        <p:spPr>
          <a:xfrm>
            <a:off x="714364" y="2767281"/>
            <a:ext cx="3790950" cy="1323439"/>
          </a:xfrm>
          <a:prstGeom prst="rect">
            <a:avLst/>
          </a:prstGeom>
          <a:noFill/>
        </p:spPr>
        <p:txBody>
          <a:bodyPr wrap="square" rtlCol="0">
            <a:spAutoFit/>
          </a:bodyPr>
          <a:lstStyle/>
          <a:p>
            <a:pPr algn="ctr"/>
            <a:r>
              <a:rPr lang="en-US" sz="4000" dirty="0"/>
              <a:t>Assignment Breakdown</a:t>
            </a:r>
          </a:p>
        </p:txBody>
      </p:sp>
    </p:spTree>
    <p:extLst>
      <p:ext uri="{BB962C8B-B14F-4D97-AF65-F5344CB8AC3E}">
        <p14:creationId xmlns:p14="http://schemas.microsoft.com/office/powerpoint/2010/main" val="3242845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595B2-AAC6-4830-B865-5E1CB30B8C40}"/>
              </a:ext>
            </a:extLst>
          </p:cNvPr>
          <p:cNvSpPr>
            <a:spLocks noGrp="1"/>
          </p:cNvSpPr>
          <p:nvPr>
            <p:ph type="title"/>
          </p:nvPr>
        </p:nvSpPr>
        <p:spPr/>
        <p:txBody>
          <a:bodyPr/>
          <a:lstStyle/>
          <a:p>
            <a:r>
              <a:rPr lang="en-US" dirty="0"/>
              <a:t>Game Critique </a:t>
            </a:r>
            <a:r>
              <a:rPr lang="en-US" dirty="0" smtClean="0"/>
              <a:t>Blogs</a:t>
            </a:r>
            <a:endParaRPr lang="en-US" dirty="0"/>
          </a:p>
        </p:txBody>
      </p:sp>
      <p:sp>
        <p:nvSpPr>
          <p:cNvPr id="3" name="Content Placeholder 2">
            <a:extLst>
              <a:ext uri="{FF2B5EF4-FFF2-40B4-BE49-F238E27FC236}">
                <a16:creationId xmlns:a16="http://schemas.microsoft.com/office/drawing/2014/main" id="{9D4AC18C-B979-468E-9443-85E8918FD5A7}"/>
              </a:ext>
            </a:extLst>
          </p:cNvPr>
          <p:cNvSpPr>
            <a:spLocks noGrp="1"/>
          </p:cNvSpPr>
          <p:nvPr>
            <p:ph idx="1"/>
          </p:nvPr>
        </p:nvSpPr>
        <p:spPr/>
        <p:txBody>
          <a:bodyPr/>
          <a:lstStyle/>
          <a:p>
            <a:pPr marL="0" indent="0">
              <a:spcAft>
                <a:spcPts val="1200"/>
              </a:spcAft>
              <a:buNone/>
            </a:pPr>
            <a:r>
              <a:rPr lang="en-US" dirty="0"/>
              <a:t>Find existing educational games, play them, then make a blog post / video critiquing them in terms of </a:t>
            </a:r>
            <a:r>
              <a:rPr lang="en-US" dirty="0" smtClean="0"/>
              <a:t>topics we discuss in class</a:t>
            </a:r>
            <a:endParaRPr lang="en-US" dirty="0"/>
          </a:p>
          <a:p>
            <a:pPr marL="0" indent="0">
              <a:spcAft>
                <a:spcPts val="1200"/>
              </a:spcAft>
              <a:buNone/>
            </a:pPr>
            <a:r>
              <a:rPr lang="en-US" dirty="0" smtClean="0"/>
              <a:t>There will be </a:t>
            </a:r>
            <a:r>
              <a:rPr lang="en-US" dirty="0" smtClean="0"/>
              <a:t>submission opportunities for grading </a:t>
            </a:r>
            <a:r>
              <a:rPr lang="en-US" dirty="0" smtClean="0"/>
              <a:t>every 3 weeks (for a total of 5) but you only need to submit 3 posts all semester</a:t>
            </a:r>
          </a:p>
          <a:p>
            <a:pPr marL="0" indent="0">
              <a:spcAft>
                <a:spcPts val="1200"/>
              </a:spcAft>
              <a:buNone/>
            </a:pPr>
            <a:r>
              <a:rPr lang="en-US" dirty="0" smtClean="0"/>
              <a:t>More on this later…</a:t>
            </a:r>
            <a:endParaRPr lang="en-US" dirty="0"/>
          </a:p>
        </p:txBody>
      </p:sp>
      <p:sp>
        <p:nvSpPr>
          <p:cNvPr id="4" name="Date Placeholder 3">
            <a:extLst>
              <a:ext uri="{FF2B5EF4-FFF2-40B4-BE49-F238E27FC236}">
                <a16:creationId xmlns:a16="http://schemas.microsoft.com/office/drawing/2014/main" id="{561AA9F0-66A5-4F61-9346-710FAC92E0A6}"/>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5BE7D4E8-4822-46E5-A110-325685EBC292}"/>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49633B57-D92C-4338-BD00-AF0BB6B30BBC}"/>
              </a:ext>
            </a:extLst>
          </p:cNvPr>
          <p:cNvSpPr>
            <a:spLocks noGrp="1"/>
          </p:cNvSpPr>
          <p:nvPr>
            <p:ph type="sldNum" sz="quarter" idx="12"/>
          </p:nvPr>
        </p:nvSpPr>
        <p:spPr/>
        <p:txBody>
          <a:bodyPr/>
          <a:lstStyle/>
          <a:p>
            <a:fld id="{4BE96267-9501-4B49-939F-F116B0669874}" type="slidenum">
              <a:rPr lang="en-US" smtClean="0"/>
              <a:t>16</a:t>
            </a:fld>
            <a:endParaRPr lang="en-US"/>
          </a:p>
        </p:txBody>
      </p:sp>
    </p:spTree>
    <p:extLst>
      <p:ext uri="{BB962C8B-B14F-4D97-AF65-F5344CB8AC3E}">
        <p14:creationId xmlns:p14="http://schemas.microsoft.com/office/powerpoint/2010/main" val="15138786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F3797-F141-43CD-89C7-8D47C68C341F}"/>
              </a:ext>
            </a:extLst>
          </p:cNvPr>
          <p:cNvSpPr>
            <a:spLocks noGrp="1"/>
          </p:cNvSpPr>
          <p:nvPr>
            <p:ph type="title"/>
          </p:nvPr>
        </p:nvSpPr>
        <p:spPr/>
        <p:txBody>
          <a:bodyPr/>
          <a:lstStyle/>
          <a:p>
            <a:r>
              <a:rPr lang="en-US" dirty="0" smtClean="0"/>
              <a:t>Skills Assignments</a:t>
            </a:r>
            <a:endParaRPr lang="en-US" dirty="0"/>
          </a:p>
        </p:txBody>
      </p:sp>
      <p:sp>
        <p:nvSpPr>
          <p:cNvPr id="3" name="Content Placeholder 2">
            <a:extLst>
              <a:ext uri="{FF2B5EF4-FFF2-40B4-BE49-F238E27FC236}">
                <a16:creationId xmlns:a16="http://schemas.microsoft.com/office/drawing/2014/main" id="{6CBD9E5E-89FB-44A8-B0B9-69F7DEEA73BC}"/>
              </a:ext>
            </a:extLst>
          </p:cNvPr>
          <p:cNvSpPr>
            <a:spLocks noGrp="1"/>
          </p:cNvSpPr>
          <p:nvPr>
            <p:ph idx="1"/>
          </p:nvPr>
        </p:nvSpPr>
        <p:spPr/>
        <p:txBody>
          <a:bodyPr>
            <a:normAutofit/>
          </a:bodyPr>
          <a:lstStyle/>
          <a:p>
            <a:pPr marL="0" indent="0">
              <a:spcAft>
                <a:spcPts val="600"/>
              </a:spcAft>
              <a:buNone/>
            </a:pPr>
            <a:r>
              <a:rPr lang="en-US" dirty="0" smtClean="0"/>
              <a:t>1. Knowledge Elicitation</a:t>
            </a:r>
            <a:endParaRPr lang="en-US" dirty="0"/>
          </a:p>
          <a:p>
            <a:pPr marL="457200" lvl="1" indent="0">
              <a:spcAft>
                <a:spcPts val="600"/>
              </a:spcAft>
              <a:buNone/>
            </a:pPr>
            <a:r>
              <a:rPr lang="en-US" dirty="0" smtClean="0"/>
              <a:t>Perform a Cognitive Task Analysis of a provided task with a group of participants to determine what skills novices struggle with</a:t>
            </a:r>
          </a:p>
          <a:p>
            <a:pPr marL="0" indent="0">
              <a:spcAft>
                <a:spcPts val="600"/>
              </a:spcAft>
              <a:buNone/>
            </a:pPr>
            <a:r>
              <a:rPr lang="en-US" dirty="0" smtClean="0"/>
              <a:t>2</a:t>
            </a:r>
            <a:r>
              <a:rPr lang="en-US" dirty="0" smtClean="0"/>
              <a:t>. </a:t>
            </a:r>
            <a:r>
              <a:rPr lang="en-US" dirty="0"/>
              <a:t>Prototyping and Playtesting</a:t>
            </a:r>
          </a:p>
          <a:p>
            <a:pPr marL="457200" lvl="1" indent="0">
              <a:spcAft>
                <a:spcPts val="600"/>
              </a:spcAft>
              <a:buNone/>
            </a:pPr>
            <a:r>
              <a:rPr lang="en-US" dirty="0"/>
              <a:t>Go through a process of brainstorming, prototyping, and playtesting a </a:t>
            </a:r>
            <a:r>
              <a:rPr lang="en-US" dirty="0" smtClean="0"/>
              <a:t>non-digital </a:t>
            </a:r>
            <a:r>
              <a:rPr lang="en-US" dirty="0"/>
              <a:t>game for a provided content area </a:t>
            </a:r>
          </a:p>
        </p:txBody>
      </p:sp>
      <p:sp>
        <p:nvSpPr>
          <p:cNvPr id="4" name="Date Placeholder 3">
            <a:extLst>
              <a:ext uri="{FF2B5EF4-FFF2-40B4-BE49-F238E27FC236}">
                <a16:creationId xmlns:a16="http://schemas.microsoft.com/office/drawing/2014/main" id="{C8D5E67A-2C69-4888-8949-487E0A1143D2}"/>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5C45FA6B-4EB4-4D84-A0B1-8F30BCC4414F}"/>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0731382B-224E-484A-959A-691A404F9955}"/>
              </a:ext>
            </a:extLst>
          </p:cNvPr>
          <p:cNvSpPr>
            <a:spLocks noGrp="1"/>
          </p:cNvSpPr>
          <p:nvPr>
            <p:ph type="sldNum" sz="quarter" idx="12"/>
          </p:nvPr>
        </p:nvSpPr>
        <p:spPr/>
        <p:txBody>
          <a:bodyPr/>
          <a:lstStyle/>
          <a:p>
            <a:fld id="{4BE96267-9501-4B49-939F-F116B0669874}" type="slidenum">
              <a:rPr lang="en-US" smtClean="0"/>
              <a:t>17</a:t>
            </a:fld>
            <a:endParaRPr lang="en-US"/>
          </a:p>
        </p:txBody>
      </p:sp>
    </p:spTree>
    <p:extLst>
      <p:ext uri="{BB962C8B-B14F-4D97-AF65-F5344CB8AC3E}">
        <p14:creationId xmlns:p14="http://schemas.microsoft.com/office/powerpoint/2010/main" val="8499127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B68F0-4A6F-4C08-A6C6-795688526CC4}"/>
              </a:ext>
            </a:extLst>
          </p:cNvPr>
          <p:cNvSpPr>
            <a:spLocks noGrp="1"/>
          </p:cNvSpPr>
          <p:nvPr>
            <p:ph type="title"/>
          </p:nvPr>
        </p:nvSpPr>
        <p:spPr/>
        <p:txBody>
          <a:bodyPr/>
          <a:lstStyle/>
          <a:p>
            <a:r>
              <a:rPr lang="en-US" dirty="0"/>
              <a:t>Final Projects</a:t>
            </a:r>
          </a:p>
        </p:txBody>
      </p:sp>
      <p:sp>
        <p:nvSpPr>
          <p:cNvPr id="3" name="Content Placeholder 2">
            <a:extLst>
              <a:ext uri="{FF2B5EF4-FFF2-40B4-BE49-F238E27FC236}">
                <a16:creationId xmlns:a16="http://schemas.microsoft.com/office/drawing/2014/main" id="{777AAF04-E392-49E4-B632-14068FF552DE}"/>
              </a:ext>
            </a:extLst>
          </p:cNvPr>
          <p:cNvSpPr>
            <a:spLocks noGrp="1"/>
          </p:cNvSpPr>
          <p:nvPr>
            <p:ph idx="1"/>
          </p:nvPr>
        </p:nvSpPr>
        <p:spPr/>
        <p:txBody>
          <a:bodyPr/>
          <a:lstStyle/>
          <a:p>
            <a:pPr marL="0" indent="0">
              <a:spcAft>
                <a:spcPts val="1200"/>
              </a:spcAft>
              <a:buNone/>
            </a:pPr>
            <a:r>
              <a:rPr lang="en-US" dirty="0"/>
              <a:t>Develop a full-fledged Educational Game</a:t>
            </a:r>
          </a:p>
          <a:p>
            <a:pPr marL="0" indent="0">
              <a:spcAft>
                <a:spcPts val="1200"/>
              </a:spcAft>
              <a:buNone/>
            </a:pPr>
            <a:r>
              <a:rPr lang="en-US" dirty="0"/>
              <a:t>Document the process from concept through initial testing</a:t>
            </a:r>
          </a:p>
          <a:p>
            <a:pPr marL="0" indent="0">
              <a:spcAft>
                <a:spcPts val="1200"/>
              </a:spcAft>
              <a:buNone/>
            </a:pPr>
            <a:r>
              <a:rPr lang="en-US" dirty="0"/>
              <a:t>Done in groups of </a:t>
            </a:r>
            <a:r>
              <a:rPr lang="en-US" dirty="0" smtClean="0"/>
              <a:t>~5</a:t>
            </a:r>
            <a:endParaRPr lang="en-US" dirty="0"/>
          </a:p>
          <a:p>
            <a:pPr marL="0" indent="0">
              <a:spcAft>
                <a:spcPts val="1200"/>
              </a:spcAft>
              <a:buNone/>
            </a:pPr>
            <a:r>
              <a:rPr lang="en-US" dirty="0"/>
              <a:t>Digital or Physical up to you</a:t>
            </a:r>
          </a:p>
          <a:p>
            <a:pPr marL="0" indent="0">
              <a:spcAft>
                <a:spcPts val="1200"/>
              </a:spcAft>
              <a:buNone/>
            </a:pPr>
            <a:r>
              <a:rPr lang="en-US" dirty="0"/>
              <a:t>Subject up to you with a few </a:t>
            </a:r>
            <a:r>
              <a:rPr lang="en-US" dirty="0" smtClean="0"/>
              <a:t>restrictions</a:t>
            </a:r>
            <a:endParaRPr lang="en-US" dirty="0"/>
          </a:p>
        </p:txBody>
      </p:sp>
      <p:sp>
        <p:nvSpPr>
          <p:cNvPr id="4" name="Date Placeholder 3">
            <a:extLst>
              <a:ext uri="{FF2B5EF4-FFF2-40B4-BE49-F238E27FC236}">
                <a16:creationId xmlns:a16="http://schemas.microsoft.com/office/drawing/2014/main" id="{C06BBF80-E38D-4C94-A330-4BCB4A957B7B}"/>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8DB738DB-2359-477B-92E4-6BA5050F714F}"/>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42D6EEC1-5B31-4CEA-8BD1-300F3FE474F4}"/>
              </a:ext>
            </a:extLst>
          </p:cNvPr>
          <p:cNvSpPr>
            <a:spLocks noGrp="1"/>
          </p:cNvSpPr>
          <p:nvPr>
            <p:ph type="sldNum" sz="quarter" idx="12"/>
          </p:nvPr>
        </p:nvSpPr>
        <p:spPr/>
        <p:txBody>
          <a:bodyPr/>
          <a:lstStyle/>
          <a:p>
            <a:fld id="{4BE96267-9501-4B49-939F-F116B0669874}" type="slidenum">
              <a:rPr lang="en-US" smtClean="0"/>
              <a:t>18</a:t>
            </a:fld>
            <a:endParaRPr lang="en-US"/>
          </a:p>
        </p:txBody>
      </p:sp>
    </p:spTree>
    <p:extLst>
      <p:ext uri="{BB962C8B-B14F-4D97-AF65-F5344CB8AC3E}">
        <p14:creationId xmlns:p14="http://schemas.microsoft.com/office/powerpoint/2010/main" val="37113715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B2754-210C-4943-9B54-AFB0E2B5EA4A}"/>
              </a:ext>
            </a:extLst>
          </p:cNvPr>
          <p:cNvSpPr>
            <a:spLocks noGrp="1"/>
          </p:cNvSpPr>
          <p:nvPr>
            <p:ph type="title"/>
          </p:nvPr>
        </p:nvSpPr>
        <p:spPr/>
        <p:txBody>
          <a:bodyPr/>
          <a:lstStyle/>
          <a:p>
            <a:r>
              <a:rPr lang="en-US" dirty="0"/>
              <a:t>Readings, </a:t>
            </a:r>
            <a:r>
              <a:rPr lang="en-US" dirty="0" err="1"/>
              <a:t>Watchings</a:t>
            </a:r>
            <a:r>
              <a:rPr lang="en-US" dirty="0"/>
              <a:t>, &amp; </a:t>
            </a:r>
            <a:r>
              <a:rPr lang="en-US" dirty="0" err="1"/>
              <a:t>Playings</a:t>
            </a:r>
            <a:endParaRPr lang="en-US" dirty="0"/>
          </a:p>
        </p:txBody>
      </p:sp>
      <p:sp>
        <p:nvSpPr>
          <p:cNvPr id="3" name="Content Placeholder 2">
            <a:extLst>
              <a:ext uri="{FF2B5EF4-FFF2-40B4-BE49-F238E27FC236}">
                <a16:creationId xmlns:a16="http://schemas.microsoft.com/office/drawing/2014/main" id="{1E0DE5D3-92BA-4C7D-BE09-644E060D3D1A}"/>
              </a:ext>
            </a:extLst>
          </p:cNvPr>
          <p:cNvSpPr>
            <a:spLocks noGrp="1"/>
          </p:cNvSpPr>
          <p:nvPr>
            <p:ph idx="1"/>
          </p:nvPr>
        </p:nvSpPr>
        <p:spPr/>
        <p:txBody>
          <a:bodyPr>
            <a:normAutofit fontScale="92500" lnSpcReduction="20000"/>
          </a:bodyPr>
          <a:lstStyle/>
          <a:p>
            <a:pPr marL="0" indent="0">
              <a:spcAft>
                <a:spcPts val="1200"/>
              </a:spcAft>
              <a:buNone/>
            </a:pPr>
            <a:r>
              <a:rPr lang="en-US" dirty="0"/>
              <a:t>Most class sessions will </a:t>
            </a:r>
            <a:r>
              <a:rPr lang="en-US" dirty="0" smtClean="0"/>
              <a:t>have required and optional RWPs </a:t>
            </a:r>
            <a:endParaRPr lang="en-US" dirty="0"/>
          </a:p>
          <a:p>
            <a:pPr marL="0" indent="0">
              <a:spcAft>
                <a:spcPts val="1200"/>
              </a:spcAft>
              <a:buNone/>
            </a:pPr>
            <a:r>
              <a:rPr lang="en-US" dirty="0"/>
              <a:t>Used to introduce you to concepts and ideas in the field</a:t>
            </a:r>
          </a:p>
          <a:p>
            <a:pPr marL="0" indent="0">
              <a:spcAft>
                <a:spcPts val="1200"/>
              </a:spcAft>
              <a:buNone/>
            </a:pPr>
            <a:r>
              <a:rPr lang="en-US" dirty="0"/>
              <a:t>The diversity of the field leads to a diversity of formats</a:t>
            </a:r>
          </a:p>
          <a:p>
            <a:pPr lvl="1">
              <a:buFont typeface="Segoe UI" panose="020B0502040204020203" pitchFamily="34" charset="0"/>
              <a:buChar char="–"/>
            </a:pPr>
            <a:r>
              <a:rPr lang="en-US" dirty="0"/>
              <a:t>Academic articles</a:t>
            </a:r>
          </a:p>
          <a:p>
            <a:pPr lvl="1">
              <a:buFont typeface="Segoe UI" panose="020B0502040204020203" pitchFamily="34" charset="0"/>
              <a:buChar char="–"/>
            </a:pPr>
            <a:r>
              <a:rPr lang="en-US" dirty="0"/>
              <a:t>Books / chapters</a:t>
            </a:r>
          </a:p>
          <a:p>
            <a:pPr lvl="1">
              <a:buFont typeface="Segoe UI" panose="020B0502040204020203" pitchFamily="34" charset="0"/>
              <a:buChar char="–"/>
            </a:pPr>
            <a:r>
              <a:rPr lang="en-US" dirty="0"/>
              <a:t>Blog posts</a:t>
            </a:r>
          </a:p>
          <a:p>
            <a:pPr lvl="1">
              <a:buFont typeface="Segoe UI" panose="020B0502040204020203" pitchFamily="34" charset="0"/>
              <a:buChar char="–"/>
            </a:pPr>
            <a:r>
              <a:rPr lang="en-US" dirty="0" err="1"/>
              <a:t>Youtube</a:t>
            </a:r>
            <a:r>
              <a:rPr lang="en-US" dirty="0"/>
              <a:t> videos</a:t>
            </a:r>
          </a:p>
          <a:p>
            <a:pPr lvl="1">
              <a:buFont typeface="Segoe UI" panose="020B0502040204020203" pitchFamily="34" charset="0"/>
              <a:buChar char="–"/>
            </a:pPr>
            <a:r>
              <a:rPr lang="en-US" dirty="0"/>
              <a:t>Playable explanations</a:t>
            </a:r>
          </a:p>
          <a:p>
            <a:pPr lvl="1">
              <a:buFont typeface="Segoe UI" panose="020B0502040204020203" pitchFamily="34" charset="0"/>
              <a:buChar char="–"/>
            </a:pPr>
            <a:r>
              <a:rPr lang="en-US" dirty="0"/>
              <a:t>Example </a:t>
            </a:r>
            <a:r>
              <a:rPr lang="en-US" dirty="0" smtClean="0"/>
              <a:t>games</a:t>
            </a:r>
          </a:p>
          <a:p>
            <a:pPr marL="0" indent="0">
              <a:lnSpc>
                <a:spcPct val="120000"/>
              </a:lnSpc>
              <a:buNone/>
            </a:pPr>
            <a:r>
              <a:rPr lang="en-US" dirty="0" smtClean="0"/>
              <a:t>Digital books are sourced from the library where possible, let me know if you have access issues</a:t>
            </a:r>
          </a:p>
        </p:txBody>
      </p:sp>
      <p:sp>
        <p:nvSpPr>
          <p:cNvPr id="4" name="Date Placeholder 3">
            <a:extLst>
              <a:ext uri="{FF2B5EF4-FFF2-40B4-BE49-F238E27FC236}">
                <a16:creationId xmlns:a16="http://schemas.microsoft.com/office/drawing/2014/main" id="{019FAAC6-CC7C-416B-82ED-21AC180AAD43}"/>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DEC778E3-CBBB-46F7-B1C7-969ECB48AA70}"/>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ACADE9F1-B9C4-43A2-8898-3A80DA668C18}"/>
              </a:ext>
            </a:extLst>
          </p:cNvPr>
          <p:cNvSpPr>
            <a:spLocks noGrp="1"/>
          </p:cNvSpPr>
          <p:nvPr>
            <p:ph type="sldNum" sz="quarter" idx="12"/>
          </p:nvPr>
        </p:nvSpPr>
        <p:spPr/>
        <p:txBody>
          <a:bodyPr/>
          <a:lstStyle/>
          <a:p>
            <a:fld id="{4BE96267-9501-4B49-939F-F116B0669874}" type="slidenum">
              <a:rPr lang="en-US" smtClean="0"/>
              <a:t>19</a:t>
            </a:fld>
            <a:endParaRPr lang="en-US"/>
          </a:p>
        </p:txBody>
      </p:sp>
    </p:spTree>
    <p:extLst>
      <p:ext uri="{BB962C8B-B14F-4D97-AF65-F5344CB8AC3E}">
        <p14:creationId xmlns:p14="http://schemas.microsoft.com/office/powerpoint/2010/main" val="17407683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8D90F-8F41-4291-91AC-75DCA796BD2F}"/>
              </a:ext>
            </a:extLst>
          </p:cNvPr>
          <p:cNvSpPr>
            <a:spLocks noGrp="1"/>
          </p:cNvSpPr>
          <p:nvPr>
            <p:ph type="title"/>
          </p:nvPr>
        </p:nvSpPr>
        <p:spPr/>
        <p:txBody>
          <a:bodyPr/>
          <a:lstStyle/>
          <a:p>
            <a:r>
              <a:rPr lang="en-US" dirty="0"/>
              <a:t>Who am I?</a:t>
            </a:r>
          </a:p>
        </p:txBody>
      </p:sp>
      <p:sp>
        <p:nvSpPr>
          <p:cNvPr id="33" name="Content Placeholder 32">
            <a:extLst>
              <a:ext uri="{FF2B5EF4-FFF2-40B4-BE49-F238E27FC236}">
                <a16:creationId xmlns:a16="http://schemas.microsoft.com/office/drawing/2014/main" id="{F1024402-5ABF-4CBF-ACB3-B92C19DE3BA3}"/>
              </a:ext>
            </a:extLst>
          </p:cNvPr>
          <p:cNvSpPr>
            <a:spLocks noGrp="1"/>
          </p:cNvSpPr>
          <p:nvPr>
            <p:ph sz="half" idx="1"/>
          </p:nvPr>
        </p:nvSpPr>
        <p:spPr/>
        <p:txBody>
          <a:bodyPr/>
          <a:lstStyle/>
          <a:p>
            <a:pPr marL="0" indent="0">
              <a:spcAft>
                <a:spcPts val="1200"/>
              </a:spcAft>
              <a:buNone/>
            </a:pPr>
            <a:r>
              <a:rPr lang="en-US" sz="2400" dirty="0"/>
              <a:t>Dr. Erik Harpstead</a:t>
            </a:r>
          </a:p>
          <a:p>
            <a:pPr marL="0" indent="0">
              <a:spcAft>
                <a:spcPts val="1200"/>
              </a:spcAft>
              <a:buNone/>
            </a:pPr>
            <a:r>
              <a:rPr lang="en-US" sz="2400" dirty="0" smtClean="0"/>
              <a:t>Systems </a:t>
            </a:r>
            <a:r>
              <a:rPr lang="en-US" sz="2400" dirty="0"/>
              <a:t>Scientist in HCII</a:t>
            </a:r>
          </a:p>
          <a:p>
            <a:pPr marL="0" indent="0">
              <a:spcAft>
                <a:spcPts val="1200"/>
              </a:spcAft>
              <a:buNone/>
            </a:pPr>
            <a:r>
              <a:rPr lang="en-US" sz="2400" dirty="0"/>
              <a:t>Completed </a:t>
            </a:r>
            <a:r>
              <a:rPr lang="en-US" sz="2400" dirty="0" smtClean="0"/>
              <a:t>my PhD </a:t>
            </a:r>
            <a:r>
              <a:rPr lang="en-US" sz="2400" dirty="0"/>
              <a:t>at the HCII in 2017</a:t>
            </a:r>
          </a:p>
          <a:p>
            <a:pPr marL="0" indent="0">
              <a:spcAft>
                <a:spcPts val="1200"/>
              </a:spcAft>
              <a:buNone/>
            </a:pPr>
            <a:r>
              <a:rPr lang="en-US" sz="2400" dirty="0" smtClean="0"/>
              <a:t>Been studying </a:t>
            </a:r>
            <a:r>
              <a:rPr lang="en-US" sz="2400" dirty="0"/>
              <a:t>Educational Game Design for </a:t>
            </a:r>
            <a:r>
              <a:rPr lang="en-US" sz="2400" dirty="0" smtClean="0"/>
              <a:t>over 10 </a:t>
            </a:r>
            <a:r>
              <a:rPr lang="en-US" sz="2400" dirty="0"/>
              <a:t>years</a:t>
            </a:r>
          </a:p>
          <a:p>
            <a:endParaRPr lang="en-US" dirty="0"/>
          </a:p>
        </p:txBody>
      </p:sp>
      <p:pic>
        <p:nvPicPr>
          <p:cNvPr id="4" name="Content Placeholder 3"/>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a:off x="7044343" y="1827516"/>
            <a:ext cx="3437313" cy="4347556"/>
          </a:xfrm>
        </p:spPr>
      </p:pic>
      <p:sp>
        <p:nvSpPr>
          <p:cNvPr id="36" name="Date Placeholder 35">
            <a:extLst>
              <a:ext uri="{FF2B5EF4-FFF2-40B4-BE49-F238E27FC236}">
                <a16:creationId xmlns:a16="http://schemas.microsoft.com/office/drawing/2014/main" id="{AEAECE78-9E21-41C6-9AE2-504A1245F551}"/>
              </a:ext>
            </a:extLst>
          </p:cNvPr>
          <p:cNvSpPr>
            <a:spLocks noGrp="1"/>
          </p:cNvSpPr>
          <p:nvPr>
            <p:ph type="dt" sz="half" idx="10"/>
          </p:nvPr>
        </p:nvSpPr>
        <p:spPr/>
        <p:txBody>
          <a:bodyPr/>
          <a:lstStyle/>
          <a:p>
            <a:r>
              <a:rPr lang="en-US" smtClean="0"/>
              <a:t>2023-01-17</a:t>
            </a:r>
            <a:endParaRPr lang="en-US"/>
          </a:p>
        </p:txBody>
      </p:sp>
      <p:sp>
        <p:nvSpPr>
          <p:cNvPr id="37" name="Footer Placeholder 36">
            <a:extLst>
              <a:ext uri="{FF2B5EF4-FFF2-40B4-BE49-F238E27FC236}">
                <a16:creationId xmlns:a16="http://schemas.microsoft.com/office/drawing/2014/main" id="{C145F2E7-6227-4FA9-8176-23E06152B2F8}"/>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38" name="Slide Number Placeholder 37">
            <a:extLst>
              <a:ext uri="{FF2B5EF4-FFF2-40B4-BE49-F238E27FC236}">
                <a16:creationId xmlns:a16="http://schemas.microsoft.com/office/drawing/2014/main" id="{05D73D5F-E8E0-45CA-9C63-23055A363D1C}"/>
              </a:ext>
            </a:extLst>
          </p:cNvPr>
          <p:cNvSpPr>
            <a:spLocks noGrp="1"/>
          </p:cNvSpPr>
          <p:nvPr>
            <p:ph type="sldNum" sz="quarter" idx="12"/>
          </p:nvPr>
        </p:nvSpPr>
        <p:spPr/>
        <p:txBody>
          <a:bodyPr/>
          <a:lstStyle/>
          <a:p>
            <a:fld id="{4BE96267-9501-4B49-939F-F116B0669874}" type="slidenum">
              <a:rPr lang="en-US" smtClean="0"/>
              <a:t>2</a:t>
            </a:fld>
            <a:endParaRPr lang="en-US"/>
          </a:p>
        </p:txBody>
      </p:sp>
      <p:pic>
        <p:nvPicPr>
          <p:cNvPr id="39" name="Picture 2" descr="http://www.hcii.cmu.edu/sites/all/themes/custom/zen_hcii/logo.png">
            <a:extLst>
              <a:ext uri="{FF2B5EF4-FFF2-40B4-BE49-F238E27FC236}">
                <a16:creationId xmlns:a16="http://schemas.microsoft.com/office/drawing/2014/main" id="{CB7C47E0-E3D9-4AF9-B032-1BD71E0C23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7249" y="4809396"/>
            <a:ext cx="3120101" cy="1586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8505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8D8FE-822F-464E-BE75-2AEFF3095E84}"/>
              </a:ext>
            </a:extLst>
          </p:cNvPr>
          <p:cNvSpPr>
            <a:spLocks noGrp="1"/>
          </p:cNvSpPr>
          <p:nvPr>
            <p:ph type="title"/>
          </p:nvPr>
        </p:nvSpPr>
        <p:spPr/>
        <p:txBody>
          <a:bodyPr/>
          <a:lstStyle/>
          <a:p>
            <a:r>
              <a:rPr lang="en-US" dirty="0"/>
              <a:t>Further Reading</a:t>
            </a:r>
          </a:p>
        </p:txBody>
      </p:sp>
      <p:sp>
        <p:nvSpPr>
          <p:cNvPr id="4" name="Date Placeholder 3">
            <a:extLst>
              <a:ext uri="{FF2B5EF4-FFF2-40B4-BE49-F238E27FC236}">
                <a16:creationId xmlns:a16="http://schemas.microsoft.com/office/drawing/2014/main" id="{AD2E8462-B332-4B0E-B1F2-EA681B27DC6F}"/>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B75E2DA9-BD62-49D5-81D5-149CAEAB1DD6}"/>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70C7ED57-5F18-4CEE-871E-D4D221F6BEB3}"/>
              </a:ext>
            </a:extLst>
          </p:cNvPr>
          <p:cNvSpPr>
            <a:spLocks noGrp="1"/>
          </p:cNvSpPr>
          <p:nvPr>
            <p:ph type="sldNum" sz="quarter" idx="12"/>
          </p:nvPr>
        </p:nvSpPr>
        <p:spPr/>
        <p:txBody>
          <a:bodyPr/>
          <a:lstStyle/>
          <a:p>
            <a:fld id="{4BE96267-9501-4B49-939F-F116B0669874}" type="slidenum">
              <a:rPr lang="en-US" smtClean="0"/>
              <a:t>20</a:t>
            </a:fld>
            <a:endParaRPr lang="en-US"/>
          </a:p>
        </p:txBody>
      </p:sp>
      <p:sp>
        <p:nvSpPr>
          <p:cNvPr id="7" name="Rectangle 6">
            <a:extLst>
              <a:ext uri="{FF2B5EF4-FFF2-40B4-BE49-F238E27FC236}">
                <a16:creationId xmlns:a16="http://schemas.microsoft.com/office/drawing/2014/main" id="{9D89F149-0596-4115-88C5-68E0A3784B4A}"/>
              </a:ext>
            </a:extLst>
          </p:cNvPr>
          <p:cNvSpPr/>
          <p:nvPr/>
        </p:nvSpPr>
        <p:spPr>
          <a:xfrm>
            <a:off x="140117" y="5675411"/>
            <a:ext cx="3822284" cy="307777"/>
          </a:xfrm>
          <a:prstGeom prst="rect">
            <a:avLst/>
          </a:prstGeom>
        </p:spPr>
        <p:txBody>
          <a:bodyPr wrap="square">
            <a:spAutoFit/>
          </a:bodyPr>
          <a:lstStyle/>
          <a:p>
            <a:r>
              <a:rPr lang="en-US" sz="1400" dirty="0"/>
              <a:t>https://www.transformationalframework.com/</a:t>
            </a:r>
          </a:p>
        </p:txBody>
      </p:sp>
      <p:pic>
        <p:nvPicPr>
          <p:cNvPr id="4098" name="Picture 2" descr="http://press.etc.cmu.edu/wp-content/uploads/2018/09/Cover.png">
            <a:extLst>
              <a:ext uri="{FF2B5EF4-FFF2-40B4-BE49-F238E27FC236}">
                <a16:creationId xmlns:a16="http://schemas.microsoft.com/office/drawing/2014/main" id="{914EF1C8-72CB-40C7-B244-CE9AEE442C45}"/>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832885" y="1846240"/>
            <a:ext cx="2436749" cy="38404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https://resize.pubpub.org/fit-in/1200x0/0qwusi40/41531146667103.jpg">
            <a:extLst>
              <a:ext uri="{FF2B5EF4-FFF2-40B4-BE49-F238E27FC236}">
                <a16:creationId xmlns:a16="http://schemas.microsoft.com/office/drawing/2014/main" id="{E290FAFE-D838-4DB7-8EE9-63F77DD313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6763" y="1846240"/>
            <a:ext cx="2570099" cy="384048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0C49A0D-D770-4DFA-A91E-5DC3509E81AA}"/>
              </a:ext>
            </a:extLst>
          </p:cNvPr>
          <p:cNvSpPr/>
          <p:nvPr/>
        </p:nvSpPr>
        <p:spPr>
          <a:xfrm>
            <a:off x="4266763" y="5713608"/>
            <a:ext cx="2512163" cy="307777"/>
          </a:xfrm>
          <a:prstGeom prst="rect">
            <a:avLst/>
          </a:prstGeom>
        </p:spPr>
        <p:txBody>
          <a:bodyPr wrap="none">
            <a:spAutoFit/>
          </a:bodyPr>
          <a:lstStyle/>
          <a:p>
            <a:r>
              <a:rPr lang="en-US" sz="1400" dirty="0"/>
              <a:t>https://www.resonant.games/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4831" y="547688"/>
            <a:ext cx="1544594" cy="2286000"/>
          </a:xfrm>
          <a:prstGeom prst="rect">
            <a:avLst/>
          </a:prstGeom>
          <a:ln>
            <a:solidFill>
              <a:schemeClr val="tx1"/>
            </a:solidFill>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1983" y="3077825"/>
            <a:ext cx="1770846" cy="2286000"/>
          </a:xfrm>
          <a:prstGeom prst="rect">
            <a:avLst/>
          </a:prstGeom>
        </p:spPr>
      </p:pic>
      <p:sp>
        <p:nvSpPr>
          <p:cNvPr id="10" name="TextBox 9"/>
          <p:cNvSpPr txBox="1"/>
          <p:nvPr/>
        </p:nvSpPr>
        <p:spPr>
          <a:xfrm>
            <a:off x="832886" y="5983188"/>
            <a:ext cx="6003976" cy="369332"/>
          </a:xfrm>
          <a:prstGeom prst="rect">
            <a:avLst/>
          </a:prstGeom>
          <a:noFill/>
        </p:spPr>
        <p:txBody>
          <a:bodyPr wrap="square" rtlCol="0">
            <a:spAutoFit/>
          </a:bodyPr>
          <a:lstStyle/>
          <a:p>
            <a:pPr algn="ctr"/>
            <a:r>
              <a:rPr lang="en-US" dirty="0" smtClean="0"/>
              <a:t>Both available for free online</a:t>
            </a:r>
            <a:endParaRPr lang="en-US" dirty="0"/>
          </a:p>
        </p:txBody>
      </p:sp>
      <p:sp>
        <p:nvSpPr>
          <p:cNvPr id="13" name="TextBox 12"/>
          <p:cNvSpPr txBox="1"/>
          <p:nvPr/>
        </p:nvSpPr>
        <p:spPr>
          <a:xfrm>
            <a:off x="7590319" y="5527221"/>
            <a:ext cx="4088111" cy="646331"/>
          </a:xfrm>
          <a:prstGeom prst="rect">
            <a:avLst/>
          </a:prstGeom>
          <a:noFill/>
        </p:spPr>
        <p:txBody>
          <a:bodyPr wrap="square" rtlCol="0">
            <a:spAutoFit/>
          </a:bodyPr>
          <a:lstStyle/>
          <a:p>
            <a:pPr algn="ctr"/>
            <a:r>
              <a:rPr lang="en-US" dirty="0" smtClean="0"/>
              <a:t>All available as digital books from the library</a:t>
            </a:r>
            <a:endParaRPr lang="en-US" dirty="0"/>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4255" y="3077825"/>
            <a:ext cx="1605747" cy="228600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55464" y="547688"/>
            <a:ext cx="1777365" cy="2286000"/>
          </a:xfrm>
          <a:prstGeom prst="rect">
            <a:avLst/>
          </a:prstGeom>
          <a:ln>
            <a:solidFill>
              <a:schemeClr val="tx1"/>
            </a:solidFill>
          </a:ln>
        </p:spPr>
      </p:pic>
    </p:spTree>
    <p:extLst>
      <p:ext uri="{BB962C8B-B14F-4D97-AF65-F5344CB8AC3E}">
        <p14:creationId xmlns:p14="http://schemas.microsoft.com/office/powerpoint/2010/main" val="7710249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8D8FE-822F-464E-BE75-2AEFF3095E84}"/>
              </a:ext>
            </a:extLst>
          </p:cNvPr>
          <p:cNvSpPr>
            <a:spLocks noGrp="1"/>
          </p:cNvSpPr>
          <p:nvPr>
            <p:ph type="title"/>
          </p:nvPr>
        </p:nvSpPr>
        <p:spPr/>
        <p:txBody>
          <a:bodyPr/>
          <a:lstStyle/>
          <a:p>
            <a:r>
              <a:rPr lang="en-US" dirty="0"/>
              <a:t>Further </a:t>
            </a:r>
            <a:r>
              <a:rPr lang="en-US" dirty="0" smtClean="0"/>
              <a:t>Reading (</a:t>
            </a:r>
            <a:r>
              <a:rPr lang="en-US" dirty="0" err="1" smtClean="0"/>
              <a:t>cont</a:t>
            </a:r>
            <a:r>
              <a:rPr lang="en-US" dirty="0" smtClean="0"/>
              <a:t>)</a:t>
            </a:r>
            <a:endParaRPr lang="en-US" dirty="0"/>
          </a:p>
        </p:txBody>
      </p:sp>
      <p:sp>
        <p:nvSpPr>
          <p:cNvPr id="4" name="Date Placeholder 3">
            <a:extLst>
              <a:ext uri="{FF2B5EF4-FFF2-40B4-BE49-F238E27FC236}">
                <a16:creationId xmlns:a16="http://schemas.microsoft.com/office/drawing/2014/main" id="{AD2E8462-B332-4B0E-B1F2-EA681B27DC6F}"/>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B75E2DA9-BD62-49D5-81D5-149CAEAB1DD6}"/>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70C7ED57-5F18-4CEE-871E-D4D221F6BEB3}"/>
              </a:ext>
            </a:extLst>
          </p:cNvPr>
          <p:cNvSpPr>
            <a:spLocks noGrp="1"/>
          </p:cNvSpPr>
          <p:nvPr>
            <p:ph type="sldNum" sz="quarter" idx="12"/>
          </p:nvPr>
        </p:nvSpPr>
        <p:spPr/>
        <p:txBody>
          <a:bodyPr/>
          <a:lstStyle/>
          <a:p>
            <a:fld id="{4BE96267-9501-4B49-939F-F116B0669874}" type="slidenum">
              <a:rPr lang="en-US" smtClean="0"/>
              <a:t>21</a:t>
            </a:fld>
            <a:endParaRPr lang="en-US"/>
          </a:p>
        </p:txBody>
      </p:sp>
      <p:pic>
        <p:nvPicPr>
          <p:cNvPr id="4102" name="Picture 6" descr="Computer Games for Learning">
            <a:extLst>
              <a:ext uri="{FF2B5EF4-FFF2-40B4-BE49-F238E27FC236}">
                <a16:creationId xmlns:a16="http://schemas.microsoft.com/office/drawing/2014/main" id="{5269A3EE-2765-428A-B125-14E77D9563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3905" y="1892913"/>
            <a:ext cx="2075851" cy="30721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t3.gstatic.com/images?q=tbn:ANd9GcQxuM4n8h5zPr1VPcjafAHo0_GmvSSJ_DnEZdc0NeGDGcJc7PO_">
            <a:extLst>
              <a:ext uri="{FF2B5EF4-FFF2-40B4-BE49-F238E27FC236}">
                <a16:creationId xmlns:a16="http://schemas.microsoft.com/office/drawing/2014/main" id="{9BCB77A4-17F2-47F3-8142-4B1CB0C5E9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243" y="1997690"/>
            <a:ext cx="2225687" cy="28626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6" descr="https://books.google.com/books/content?id=taHNBQAAQBAJ&amp;printsec=frontcover&amp;img=1&amp;zoom=1&amp;h=160&amp;stbn=1">
            <a:extLst>
              <a:ext uri="{FF2B5EF4-FFF2-40B4-BE49-F238E27FC236}">
                <a16:creationId xmlns:a16="http://schemas.microsoft.com/office/drawing/2014/main" id="{1B18AD11-B64E-4407-8CEF-1117025AD0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0173" y="1997690"/>
            <a:ext cx="2340506" cy="28626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http://ecx.images-amazon.com/images/I/41LmTF24BIL._SX442_BO1,204,203,200_.jpg">
            <a:extLst>
              <a:ext uri="{FF2B5EF4-FFF2-40B4-BE49-F238E27FC236}">
                <a16:creationId xmlns:a16="http://schemas.microsoft.com/office/drawing/2014/main" id="{95187C9D-1BED-4CE1-92D6-1AD0F2E54C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922" y="1999529"/>
            <a:ext cx="2538740" cy="2858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0343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374E4-6068-4412-AE42-1B42B8F98826}"/>
              </a:ext>
            </a:extLst>
          </p:cNvPr>
          <p:cNvSpPr>
            <a:spLocks noGrp="1"/>
          </p:cNvSpPr>
          <p:nvPr>
            <p:ph type="title"/>
          </p:nvPr>
        </p:nvSpPr>
        <p:spPr/>
        <p:txBody>
          <a:bodyPr/>
          <a:lstStyle/>
          <a:p>
            <a:r>
              <a:rPr lang="en-US" dirty="0"/>
              <a:t>Game Development </a:t>
            </a:r>
            <a:r>
              <a:rPr lang="en-US" dirty="0" smtClean="0"/>
              <a:t>Tutorials</a:t>
            </a:r>
            <a:endParaRPr lang="en-US" dirty="0"/>
          </a:p>
        </p:txBody>
      </p:sp>
      <p:sp>
        <p:nvSpPr>
          <p:cNvPr id="3" name="Content Placeholder 2">
            <a:extLst>
              <a:ext uri="{FF2B5EF4-FFF2-40B4-BE49-F238E27FC236}">
                <a16:creationId xmlns:a16="http://schemas.microsoft.com/office/drawing/2014/main" id="{2F0E8C74-2728-4F57-94BF-1FC780D80625}"/>
              </a:ext>
            </a:extLst>
          </p:cNvPr>
          <p:cNvSpPr>
            <a:spLocks noGrp="1"/>
          </p:cNvSpPr>
          <p:nvPr>
            <p:ph idx="1"/>
          </p:nvPr>
        </p:nvSpPr>
        <p:spPr>
          <a:xfrm>
            <a:off x="838200" y="1825625"/>
            <a:ext cx="10515600" cy="4351338"/>
          </a:xfrm>
        </p:spPr>
        <p:txBody>
          <a:bodyPr/>
          <a:lstStyle/>
          <a:p>
            <a:pPr marL="0" indent="0">
              <a:spcAft>
                <a:spcPts val="1200"/>
              </a:spcAft>
              <a:buNone/>
            </a:pPr>
            <a:r>
              <a:rPr lang="en-US" dirty="0"/>
              <a:t>We </a:t>
            </a:r>
            <a:r>
              <a:rPr lang="en-US" dirty="0" smtClean="0"/>
              <a:t>can provide some </a:t>
            </a:r>
            <a:r>
              <a:rPr lang="en-US" dirty="0" smtClean="0"/>
              <a:t>basic walkthroughs for building games in 3 tools: Unity, Construct 3, and Tabletop Simulator (maybe </a:t>
            </a:r>
            <a:r>
              <a:rPr lang="en-US" dirty="0" err="1" smtClean="0"/>
              <a:t>Tabletopia</a:t>
            </a:r>
            <a:r>
              <a:rPr lang="en-US" dirty="0" smtClean="0"/>
              <a:t>)</a:t>
            </a:r>
          </a:p>
          <a:p>
            <a:pPr marL="0" indent="0">
              <a:spcAft>
                <a:spcPts val="1200"/>
              </a:spcAft>
              <a:buNone/>
            </a:pPr>
            <a:r>
              <a:rPr lang="en-US" dirty="0" smtClean="0"/>
              <a:t>These guides will be provided outside of regular class instruction and </a:t>
            </a:r>
            <a:r>
              <a:rPr lang="en-US" dirty="0"/>
              <a:t>are designed to give people who might want to make a digital game for the final project some </a:t>
            </a:r>
            <a:r>
              <a:rPr lang="en-US" dirty="0" smtClean="0"/>
              <a:t>experience</a:t>
            </a:r>
            <a:endParaRPr lang="en-US" dirty="0"/>
          </a:p>
        </p:txBody>
      </p:sp>
      <p:sp>
        <p:nvSpPr>
          <p:cNvPr id="9" name="Date Placeholder 8">
            <a:extLst>
              <a:ext uri="{FF2B5EF4-FFF2-40B4-BE49-F238E27FC236}">
                <a16:creationId xmlns:a16="http://schemas.microsoft.com/office/drawing/2014/main" id="{1196DFAF-3216-405E-89C2-11DE1F40470D}"/>
              </a:ext>
            </a:extLst>
          </p:cNvPr>
          <p:cNvSpPr>
            <a:spLocks noGrp="1"/>
          </p:cNvSpPr>
          <p:nvPr>
            <p:ph type="dt" sz="half" idx="10"/>
          </p:nvPr>
        </p:nvSpPr>
        <p:spPr/>
        <p:txBody>
          <a:bodyPr/>
          <a:lstStyle/>
          <a:p>
            <a:r>
              <a:rPr lang="en-US" smtClean="0"/>
              <a:t>2023-01-17</a:t>
            </a:r>
            <a:endParaRPr lang="en-US"/>
          </a:p>
        </p:txBody>
      </p:sp>
      <p:sp>
        <p:nvSpPr>
          <p:cNvPr id="10" name="Footer Placeholder 9">
            <a:extLst>
              <a:ext uri="{FF2B5EF4-FFF2-40B4-BE49-F238E27FC236}">
                <a16:creationId xmlns:a16="http://schemas.microsoft.com/office/drawing/2014/main" id="{838A04C7-1DC0-43D9-884D-E04AA8F46130}"/>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11" name="Slide Number Placeholder 10">
            <a:extLst>
              <a:ext uri="{FF2B5EF4-FFF2-40B4-BE49-F238E27FC236}">
                <a16:creationId xmlns:a16="http://schemas.microsoft.com/office/drawing/2014/main" id="{7BFB87FF-145A-462A-B7E9-133763452C92}"/>
              </a:ext>
            </a:extLst>
          </p:cNvPr>
          <p:cNvSpPr>
            <a:spLocks noGrp="1"/>
          </p:cNvSpPr>
          <p:nvPr>
            <p:ph type="sldNum" sz="quarter" idx="12"/>
          </p:nvPr>
        </p:nvSpPr>
        <p:spPr/>
        <p:txBody>
          <a:bodyPr/>
          <a:lstStyle/>
          <a:p>
            <a:fld id="{4BE96267-9501-4B49-939F-F116B0669874}" type="slidenum">
              <a:rPr lang="en-US" smtClean="0"/>
              <a:t>22</a:t>
            </a:fld>
            <a:endParaRPr lang="en-US"/>
          </a:p>
        </p:txBody>
      </p:sp>
    </p:spTree>
    <p:extLst>
      <p:ext uri="{BB962C8B-B14F-4D97-AF65-F5344CB8AC3E}">
        <p14:creationId xmlns:p14="http://schemas.microsoft.com/office/powerpoint/2010/main" val="990425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60400-23AF-4648-AC01-CE959D306ABB}"/>
              </a:ext>
            </a:extLst>
          </p:cNvPr>
          <p:cNvSpPr>
            <a:spLocks noGrp="1"/>
          </p:cNvSpPr>
          <p:nvPr>
            <p:ph type="title"/>
          </p:nvPr>
        </p:nvSpPr>
        <p:spPr/>
        <p:txBody>
          <a:bodyPr/>
          <a:lstStyle/>
          <a:p>
            <a:r>
              <a:rPr lang="en-US" dirty="0"/>
              <a:t>Communication</a:t>
            </a:r>
          </a:p>
        </p:txBody>
      </p:sp>
      <p:sp>
        <p:nvSpPr>
          <p:cNvPr id="3" name="Content Placeholder 2">
            <a:extLst>
              <a:ext uri="{FF2B5EF4-FFF2-40B4-BE49-F238E27FC236}">
                <a16:creationId xmlns:a16="http://schemas.microsoft.com/office/drawing/2014/main" id="{4D33B69E-0C8C-4F6D-8019-9547B93BF842}"/>
              </a:ext>
            </a:extLst>
          </p:cNvPr>
          <p:cNvSpPr>
            <a:spLocks noGrp="1"/>
          </p:cNvSpPr>
          <p:nvPr>
            <p:ph idx="1"/>
          </p:nvPr>
        </p:nvSpPr>
        <p:spPr/>
        <p:txBody>
          <a:bodyPr>
            <a:normAutofit/>
          </a:bodyPr>
          <a:lstStyle/>
          <a:p>
            <a:pPr marL="0" indent="0">
              <a:buNone/>
            </a:pPr>
            <a:r>
              <a:rPr lang="en-US" dirty="0"/>
              <a:t>Canvas</a:t>
            </a:r>
          </a:p>
          <a:p>
            <a:pPr marL="457200" lvl="1" indent="0">
              <a:buNone/>
            </a:pPr>
            <a:r>
              <a:rPr lang="en-US" dirty="0"/>
              <a:t>Course content will primarily be delivered via Canvas</a:t>
            </a:r>
          </a:p>
          <a:p>
            <a:pPr marL="457200" lvl="1" indent="0">
              <a:buNone/>
            </a:pPr>
            <a:r>
              <a:rPr lang="en-US" dirty="0"/>
              <a:t>If you have any issues accessing content let us know</a:t>
            </a:r>
          </a:p>
          <a:p>
            <a:pPr marL="0" indent="0">
              <a:spcBef>
                <a:spcPts val="2200"/>
              </a:spcBef>
              <a:buNone/>
            </a:pPr>
            <a:r>
              <a:rPr lang="en-US" dirty="0" smtClean="0"/>
              <a:t>Slack</a:t>
            </a:r>
            <a:endParaRPr lang="en-US" dirty="0"/>
          </a:p>
          <a:p>
            <a:pPr marL="457200" lvl="1" indent="0">
              <a:buNone/>
            </a:pPr>
            <a:r>
              <a:rPr lang="en-US" dirty="0" smtClean="0"/>
              <a:t>Informal communication and coordination will be on Slack</a:t>
            </a:r>
          </a:p>
          <a:p>
            <a:pPr marL="457200" lvl="1" indent="0">
              <a:buNone/>
            </a:pPr>
            <a:r>
              <a:rPr lang="en-US" dirty="0" smtClean="0"/>
              <a:t>Good for organizing groups or asking quick questions</a:t>
            </a:r>
            <a:endParaRPr lang="en-US" dirty="0"/>
          </a:p>
          <a:p>
            <a:pPr marL="0" indent="0">
              <a:spcBef>
                <a:spcPts val="2200"/>
              </a:spcBef>
              <a:buNone/>
            </a:pPr>
            <a:r>
              <a:rPr lang="en-US" dirty="0"/>
              <a:t>Office Hours</a:t>
            </a:r>
          </a:p>
          <a:p>
            <a:pPr marL="457200" lvl="1" indent="0">
              <a:buNone/>
            </a:pPr>
            <a:r>
              <a:rPr lang="en-US" dirty="0"/>
              <a:t>Erik – </a:t>
            </a:r>
            <a:r>
              <a:rPr lang="en-US" b="1" dirty="0" smtClean="0">
                <a:solidFill>
                  <a:schemeClr val="accent4"/>
                </a:solidFill>
              </a:rPr>
              <a:t>Fridays at 11:00 am </a:t>
            </a:r>
            <a:r>
              <a:rPr lang="en-US" dirty="0" smtClean="0"/>
              <a:t>in NSH 2614 and on Zoom </a:t>
            </a:r>
          </a:p>
          <a:p>
            <a:pPr marL="457200" lvl="1" indent="0">
              <a:buNone/>
            </a:pPr>
            <a:r>
              <a:rPr lang="en-US" dirty="0" smtClean="0"/>
              <a:t>or </a:t>
            </a:r>
            <a:r>
              <a:rPr lang="en-US" dirty="0"/>
              <a:t>by appointment: </a:t>
            </a:r>
            <a:r>
              <a:rPr lang="en-US" dirty="0" smtClean="0">
                <a:hlinkClick r:id="rId2"/>
              </a:rPr>
              <a:t>https</a:t>
            </a:r>
            <a:r>
              <a:rPr lang="en-US" dirty="0">
                <a:hlinkClick r:id="rId2"/>
              </a:rPr>
              <a:t>://erik-harpstead.youcanbook.me</a:t>
            </a:r>
            <a:r>
              <a:rPr lang="en-US" dirty="0" smtClean="0">
                <a:hlinkClick r:id="rId2"/>
              </a:rPr>
              <a:t>/</a:t>
            </a:r>
            <a:endParaRPr lang="en-US" dirty="0" smtClean="0"/>
          </a:p>
        </p:txBody>
      </p:sp>
      <p:sp>
        <p:nvSpPr>
          <p:cNvPr id="4" name="Date Placeholder 3">
            <a:extLst>
              <a:ext uri="{FF2B5EF4-FFF2-40B4-BE49-F238E27FC236}">
                <a16:creationId xmlns:a16="http://schemas.microsoft.com/office/drawing/2014/main" id="{00B6D6B9-3825-4CED-A003-5D02B9F6DB85}"/>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E96F7E5D-4054-4C18-BA38-8A3E58A946DC}"/>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2BFC6A6F-27B4-47F5-A1B2-0A8AB3A2A296}"/>
              </a:ext>
            </a:extLst>
          </p:cNvPr>
          <p:cNvSpPr>
            <a:spLocks noGrp="1"/>
          </p:cNvSpPr>
          <p:nvPr>
            <p:ph type="sldNum" sz="quarter" idx="12"/>
          </p:nvPr>
        </p:nvSpPr>
        <p:spPr/>
        <p:txBody>
          <a:bodyPr/>
          <a:lstStyle/>
          <a:p>
            <a:fld id="{4BE96267-9501-4B49-939F-F116B0669874}" type="slidenum">
              <a:rPr lang="en-US" smtClean="0"/>
              <a:t>23</a:t>
            </a:fld>
            <a:endParaRPr lang="en-US"/>
          </a:p>
        </p:txBody>
      </p:sp>
    </p:spTree>
    <p:extLst>
      <p:ext uri="{BB962C8B-B14F-4D97-AF65-F5344CB8AC3E}">
        <p14:creationId xmlns:p14="http://schemas.microsoft.com/office/powerpoint/2010/main" val="22873802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8E8C142-87D9-487B-9EB8-63C715D0405B}"/>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67C35C51-85DA-43EE-88FD-B0EE9EBC7CFF}"/>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6A904F94-4107-4A46-88F1-115198E6121F}"/>
              </a:ext>
            </a:extLst>
          </p:cNvPr>
          <p:cNvSpPr>
            <a:spLocks noGrp="1"/>
          </p:cNvSpPr>
          <p:nvPr>
            <p:ph type="sldNum" sz="quarter" idx="12"/>
          </p:nvPr>
        </p:nvSpPr>
        <p:spPr/>
        <p:txBody>
          <a:bodyPr/>
          <a:lstStyle/>
          <a:p>
            <a:fld id="{4BE96267-9501-4B49-939F-F116B0669874}" type="slidenum">
              <a:rPr lang="en-US" smtClean="0"/>
              <a:t>24</a:t>
            </a:fld>
            <a:endParaRPr lang="en-US"/>
          </a:p>
        </p:txBody>
      </p:sp>
      <p:pic>
        <p:nvPicPr>
          <p:cNvPr id="7" name="Picture 4" descr="Image result for mario question block">
            <a:extLst>
              <a:ext uri="{FF2B5EF4-FFF2-40B4-BE49-F238E27FC236}">
                <a16:creationId xmlns:a16="http://schemas.microsoft.com/office/drawing/2014/main" id="{5E1515CC-5515-46BA-911E-AA9B5E33DC3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3917950" y="1253331"/>
            <a:ext cx="4356100"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6402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8A5D157-1054-416E-B574-14EE6190469F}"/>
              </a:ext>
            </a:extLst>
          </p:cNvPr>
          <p:cNvSpPr>
            <a:spLocks noGrp="1"/>
          </p:cNvSpPr>
          <p:nvPr>
            <p:ph type="ctrTitle"/>
          </p:nvPr>
        </p:nvSpPr>
        <p:spPr/>
        <p:txBody>
          <a:bodyPr/>
          <a:lstStyle/>
          <a:p>
            <a:r>
              <a:rPr lang="en-US" dirty="0"/>
              <a:t>What is an Educational Game?</a:t>
            </a:r>
          </a:p>
        </p:txBody>
      </p:sp>
      <p:sp>
        <p:nvSpPr>
          <p:cNvPr id="4" name="Date Placeholder 3">
            <a:extLst>
              <a:ext uri="{FF2B5EF4-FFF2-40B4-BE49-F238E27FC236}">
                <a16:creationId xmlns:a16="http://schemas.microsoft.com/office/drawing/2014/main" id="{384827D6-8D23-4AA6-B630-E72F5F588AF5}"/>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579CC3B5-1268-4519-85D6-4781A7C8148F}"/>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A97EE27C-3272-48EA-9D6E-26A46B6EB307}"/>
              </a:ext>
            </a:extLst>
          </p:cNvPr>
          <p:cNvSpPr>
            <a:spLocks noGrp="1"/>
          </p:cNvSpPr>
          <p:nvPr>
            <p:ph type="sldNum" sz="quarter" idx="12"/>
          </p:nvPr>
        </p:nvSpPr>
        <p:spPr/>
        <p:txBody>
          <a:bodyPr/>
          <a:lstStyle/>
          <a:p>
            <a:fld id="{4BE96267-9501-4B49-939F-F116B0669874}" type="slidenum">
              <a:rPr lang="en-US" smtClean="0"/>
              <a:t>25</a:t>
            </a:fld>
            <a:endParaRPr lang="en-US"/>
          </a:p>
        </p:txBody>
      </p:sp>
    </p:spTree>
    <p:extLst>
      <p:ext uri="{BB962C8B-B14F-4D97-AF65-F5344CB8AC3E}">
        <p14:creationId xmlns:p14="http://schemas.microsoft.com/office/powerpoint/2010/main" val="9121065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63B48BA-CBBB-436C-ADE4-D519073AB6D5}"/>
              </a:ext>
            </a:extLst>
          </p:cNvPr>
          <p:cNvSpPr>
            <a:spLocks noGrp="1"/>
          </p:cNvSpPr>
          <p:nvPr>
            <p:ph type="title"/>
          </p:nvPr>
        </p:nvSpPr>
        <p:spPr/>
        <p:txBody>
          <a:bodyPr/>
          <a:lstStyle/>
          <a:p>
            <a:r>
              <a:rPr lang="en-US" smtClean="0"/>
              <a:t>What is an Educational Game?</a:t>
            </a:r>
            <a:endParaRPr lang="en-US" dirty="0"/>
          </a:p>
        </p:txBody>
      </p:sp>
      <p:sp>
        <p:nvSpPr>
          <p:cNvPr id="12" name="Content Placeholder 11"/>
          <p:cNvSpPr>
            <a:spLocks noGrp="1"/>
          </p:cNvSpPr>
          <p:nvPr>
            <p:ph idx="1"/>
          </p:nvPr>
        </p:nvSpPr>
        <p:spPr/>
        <p:txBody>
          <a:bodyPr>
            <a:normAutofit fontScale="70000" lnSpcReduction="20000"/>
          </a:bodyPr>
          <a:lstStyle/>
          <a:p>
            <a:r>
              <a:rPr lang="en-US" dirty="0" smtClean="0"/>
              <a:t>The player needs to be able to learn something that is transferable outside the context of the game </a:t>
            </a:r>
          </a:p>
          <a:p>
            <a:r>
              <a:rPr lang="en-US" dirty="0" smtClean="0"/>
              <a:t>It’s a game that teaches you how to do stuff</a:t>
            </a:r>
          </a:p>
          <a:p>
            <a:pPr lvl="1"/>
            <a:r>
              <a:rPr lang="en-US" dirty="0" smtClean="0"/>
              <a:t>There is </a:t>
            </a:r>
            <a:r>
              <a:rPr lang="en-US" dirty="0" err="1" smtClean="0"/>
              <a:t>osme</a:t>
            </a:r>
            <a:r>
              <a:rPr lang="en-US" dirty="0" smtClean="0"/>
              <a:t> other goal outside of just playing or learning</a:t>
            </a:r>
          </a:p>
          <a:p>
            <a:r>
              <a:rPr lang="en-US" dirty="0" smtClean="0"/>
              <a:t>What makes a game education</a:t>
            </a:r>
          </a:p>
          <a:p>
            <a:pPr lvl="1"/>
            <a:r>
              <a:rPr lang="en-US" dirty="0" smtClean="0"/>
              <a:t>Coolmathgames</a:t>
            </a:r>
            <a:r>
              <a:rPr lang="en-US" dirty="0" smtClean="0"/>
              <a:t>.com </a:t>
            </a:r>
          </a:p>
          <a:p>
            <a:r>
              <a:rPr lang="en-US" dirty="0" smtClean="0"/>
              <a:t>How its sort of tricking you into learning</a:t>
            </a:r>
          </a:p>
          <a:p>
            <a:r>
              <a:rPr lang="en-US" dirty="0" smtClean="0"/>
              <a:t>Should a game be MORE educational OR entertaining?</a:t>
            </a:r>
          </a:p>
          <a:p>
            <a:r>
              <a:rPr lang="en-US" dirty="0" smtClean="0"/>
              <a:t>Single vs multiplayer game</a:t>
            </a:r>
          </a:p>
          <a:p>
            <a:pPr lvl="1"/>
            <a:r>
              <a:rPr lang="en-US" dirty="0" smtClean="0"/>
              <a:t>Educational games more focused on single player</a:t>
            </a:r>
          </a:p>
          <a:p>
            <a:r>
              <a:rPr lang="en-US" dirty="0" smtClean="0"/>
              <a:t>A game that an intentional educational</a:t>
            </a:r>
          </a:p>
          <a:p>
            <a:r>
              <a:rPr lang="en-US" dirty="0" smtClean="0"/>
              <a:t>The most effective games the </a:t>
            </a:r>
            <a:r>
              <a:rPr lang="en-US" dirty="0" err="1" smtClean="0"/>
              <a:t>gaol</a:t>
            </a:r>
            <a:r>
              <a:rPr lang="en-US" dirty="0" smtClean="0"/>
              <a:t> is not so obvious to the player</a:t>
            </a:r>
          </a:p>
          <a:p>
            <a:r>
              <a:rPr lang="en-US" dirty="0" smtClean="0"/>
              <a:t>Distinguishing form gamified apps, has some kind of story structure</a:t>
            </a:r>
          </a:p>
          <a:p>
            <a:pPr lvl="1"/>
            <a:r>
              <a:rPr lang="en-US" dirty="0" smtClean="0"/>
              <a:t>How do you pace the learning</a:t>
            </a:r>
          </a:p>
          <a:p>
            <a:pPr lvl="1"/>
            <a:r>
              <a:rPr lang="en-US" dirty="0" smtClean="0"/>
              <a:t>The gameplay itself should be teaching you something, you should be learning through PLAYING the game not just themed after something</a:t>
            </a:r>
          </a:p>
          <a:p>
            <a:pPr lvl="1"/>
            <a:r>
              <a:rPr lang="en-US" dirty="0" smtClean="0"/>
              <a:t>The game </a:t>
            </a:r>
            <a:r>
              <a:rPr lang="en-US" dirty="0" err="1" smtClean="0"/>
              <a:t>mechaniscs</a:t>
            </a:r>
            <a:r>
              <a:rPr lang="en-US" dirty="0" smtClean="0"/>
              <a:t> should be design so that a player has to learn something to achieve a goal</a:t>
            </a:r>
          </a:p>
          <a:p>
            <a:r>
              <a:rPr lang="en-US" dirty="0" smtClean="0"/>
              <a:t>There should be levels so you’re learning more basic stuff in the </a:t>
            </a:r>
            <a:r>
              <a:rPr lang="en-US" dirty="0" err="1" smtClean="0"/>
              <a:t>bigging</a:t>
            </a:r>
            <a:r>
              <a:rPr lang="en-US" dirty="0" smtClean="0"/>
              <a:t> and building from there</a:t>
            </a:r>
          </a:p>
          <a:p>
            <a:r>
              <a:rPr lang="en-US" dirty="0" smtClean="0"/>
              <a:t>Concepts to </a:t>
            </a:r>
            <a:r>
              <a:rPr lang="en-US" dirty="0" err="1" smtClean="0"/>
              <a:t>incentivze</a:t>
            </a:r>
            <a:r>
              <a:rPr lang="en-US" dirty="0" smtClean="0"/>
              <a:t> the player to engage</a:t>
            </a:r>
          </a:p>
          <a:p>
            <a:r>
              <a:rPr lang="en-US" dirty="0" smtClean="0"/>
              <a:t>Should it be </a:t>
            </a:r>
            <a:r>
              <a:rPr lang="en-US" dirty="0" err="1" smtClean="0"/>
              <a:t>replayable</a:t>
            </a:r>
            <a:r>
              <a:rPr lang="en-US" dirty="0" smtClean="0"/>
              <a:t> </a:t>
            </a:r>
            <a:endParaRPr lang="en-US" dirty="0"/>
          </a:p>
        </p:txBody>
      </p:sp>
      <p:sp>
        <p:nvSpPr>
          <p:cNvPr id="3" name="Date Placeholder 2">
            <a:extLst>
              <a:ext uri="{FF2B5EF4-FFF2-40B4-BE49-F238E27FC236}">
                <a16:creationId xmlns:a16="http://schemas.microsoft.com/office/drawing/2014/main" id="{EF9CE12E-0971-45C9-AC12-A5221AD09755}"/>
              </a:ext>
            </a:extLst>
          </p:cNvPr>
          <p:cNvSpPr>
            <a:spLocks noGrp="1"/>
          </p:cNvSpPr>
          <p:nvPr>
            <p:ph type="dt" sz="half" idx="10"/>
          </p:nvPr>
        </p:nvSpPr>
        <p:spPr/>
        <p:txBody>
          <a:bodyPr/>
          <a:lstStyle/>
          <a:p>
            <a:r>
              <a:rPr lang="en-US" smtClean="0"/>
              <a:t>2023-01-17</a:t>
            </a:r>
            <a:endParaRPr lang="en-US"/>
          </a:p>
        </p:txBody>
      </p:sp>
      <p:sp>
        <p:nvSpPr>
          <p:cNvPr id="4" name="Footer Placeholder 3">
            <a:extLst>
              <a:ext uri="{FF2B5EF4-FFF2-40B4-BE49-F238E27FC236}">
                <a16:creationId xmlns:a16="http://schemas.microsoft.com/office/drawing/2014/main" id="{EF20D454-7032-41EF-AB48-C9149BBE7706}"/>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5" name="Slide Number Placeholder 4">
            <a:extLst>
              <a:ext uri="{FF2B5EF4-FFF2-40B4-BE49-F238E27FC236}">
                <a16:creationId xmlns:a16="http://schemas.microsoft.com/office/drawing/2014/main" id="{16028768-5477-4662-8F6F-A1EA24C22D2E}"/>
              </a:ext>
            </a:extLst>
          </p:cNvPr>
          <p:cNvSpPr>
            <a:spLocks noGrp="1"/>
          </p:cNvSpPr>
          <p:nvPr>
            <p:ph type="sldNum" sz="quarter" idx="12"/>
          </p:nvPr>
        </p:nvSpPr>
        <p:spPr/>
        <p:txBody>
          <a:bodyPr/>
          <a:lstStyle/>
          <a:p>
            <a:fld id="{4BE96267-9501-4B49-939F-F116B0669874}" type="slidenum">
              <a:rPr lang="en-US" smtClean="0"/>
              <a:pPr/>
              <a:t>26</a:t>
            </a:fld>
            <a:endParaRPr lang="en-US"/>
          </a:p>
        </p:txBody>
      </p:sp>
      <p:sp>
        <p:nvSpPr>
          <p:cNvPr id="13" name="Text Placeholder 12"/>
          <p:cNvSpPr>
            <a:spLocks noGrp="1"/>
          </p:cNvSpPr>
          <p:nvPr>
            <p:ph type="body" sz="quarter" idx="13"/>
          </p:nvPr>
        </p:nvSpPr>
        <p:spPr/>
        <p:txBody>
          <a:bodyPr/>
          <a:lstStyle/>
          <a:p>
            <a:r>
              <a:rPr lang="en-US" dirty="0" smtClean="0"/>
              <a:t>7 min</a:t>
            </a:r>
            <a:endParaRPr lang="en-US" dirty="0"/>
          </a:p>
        </p:txBody>
      </p:sp>
    </p:spTree>
    <p:extLst>
      <p:ext uri="{BB962C8B-B14F-4D97-AF65-F5344CB8AC3E}">
        <p14:creationId xmlns:p14="http://schemas.microsoft.com/office/powerpoint/2010/main" val="2616609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365125"/>
            <a:ext cx="9749230" cy="1325563"/>
          </a:xfrm>
        </p:spPr>
        <p:txBody>
          <a:bodyPr/>
          <a:lstStyle/>
          <a:p>
            <a:pPr algn="ctr"/>
            <a:r>
              <a:rPr lang="en-US" dirty="0" smtClean="0"/>
              <a:t>2 Flavors to the question</a:t>
            </a:r>
            <a:endParaRPr lang="en-US" dirty="0"/>
          </a:p>
        </p:txBody>
      </p:sp>
      <p:sp>
        <p:nvSpPr>
          <p:cNvPr id="4" name="Date Placeholder 3"/>
          <p:cNvSpPr>
            <a:spLocks noGrp="1"/>
          </p:cNvSpPr>
          <p:nvPr>
            <p:ph type="dt" sz="half" idx="10"/>
          </p:nvPr>
        </p:nvSpPr>
        <p:spPr>
          <a:xfrm>
            <a:off x="838200" y="6356350"/>
            <a:ext cx="2543277" cy="365125"/>
          </a:xfrm>
        </p:spPr>
        <p:txBody>
          <a:bodyPr/>
          <a:lstStyle/>
          <a:p>
            <a:r>
              <a:rPr lang="en-US" smtClean="0"/>
              <a:t>2023-01-17</a:t>
            </a:r>
            <a:endParaRPr lang="en-US"/>
          </a:p>
        </p:txBody>
      </p:sp>
      <p:sp>
        <p:nvSpPr>
          <p:cNvPr id="5" name="Footer Placeholder 4"/>
          <p:cNvSpPr>
            <a:spLocks noGrp="1"/>
          </p:cNvSpPr>
          <p:nvPr>
            <p:ph type="ftr" sz="quarter" idx="11"/>
          </p:nvPr>
        </p:nvSpPr>
        <p:spPr>
          <a:xfrm>
            <a:off x="4038600" y="6356350"/>
            <a:ext cx="3814916" cy="365125"/>
          </a:xfrm>
        </p:spPr>
        <p:txBody>
          <a:bodyPr/>
          <a:lstStyle/>
          <a:p>
            <a:r>
              <a:rPr lang="en-US" smtClean="0"/>
              <a:t>05-418/818 | Spring 2023 | Design of Educational Games</a:t>
            </a:r>
            <a:endParaRPr lang="en-US"/>
          </a:p>
        </p:txBody>
      </p:sp>
      <p:sp>
        <p:nvSpPr>
          <p:cNvPr id="6" name="Slide Number Placeholder 5"/>
          <p:cNvSpPr>
            <a:spLocks noGrp="1"/>
          </p:cNvSpPr>
          <p:nvPr>
            <p:ph type="sldNum" sz="quarter" idx="12"/>
          </p:nvPr>
        </p:nvSpPr>
        <p:spPr>
          <a:xfrm>
            <a:off x="8610600" y="6356350"/>
            <a:ext cx="2543277" cy="365125"/>
          </a:xfrm>
        </p:spPr>
        <p:txBody>
          <a:bodyPr/>
          <a:lstStyle/>
          <a:p>
            <a:fld id="{4BE96267-9501-4B49-939F-F116B0669874}" type="slidenum">
              <a:rPr lang="en-US" smtClean="0"/>
              <a:t>27</a:t>
            </a:fld>
            <a:endParaRPr lang="en-US"/>
          </a:p>
        </p:txBody>
      </p:sp>
      <p:sp>
        <p:nvSpPr>
          <p:cNvPr id="11" name="TextBox 10"/>
          <p:cNvSpPr txBox="1"/>
          <p:nvPr/>
        </p:nvSpPr>
        <p:spPr>
          <a:xfrm>
            <a:off x="571821" y="2367171"/>
            <a:ext cx="5238269" cy="2123658"/>
          </a:xfrm>
          <a:prstGeom prst="rect">
            <a:avLst/>
          </a:prstGeom>
          <a:noFill/>
        </p:spPr>
        <p:txBody>
          <a:bodyPr wrap="square" rtlCol="0">
            <a:spAutoFit/>
          </a:bodyPr>
          <a:lstStyle/>
          <a:p>
            <a:pPr algn="ctr"/>
            <a:r>
              <a:rPr lang="en-US" sz="4400" dirty="0" smtClean="0"/>
              <a:t>What makes </a:t>
            </a:r>
          </a:p>
          <a:p>
            <a:pPr algn="ctr"/>
            <a:r>
              <a:rPr lang="en-US" sz="4400" dirty="0" smtClean="0"/>
              <a:t>an educational thing </a:t>
            </a:r>
            <a:r>
              <a:rPr lang="en-US" sz="4400" i="1" dirty="0" smtClean="0">
                <a:solidFill>
                  <a:schemeClr val="accent4"/>
                </a:solidFill>
              </a:rPr>
              <a:t>a game</a:t>
            </a:r>
            <a:r>
              <a:rPr lang="en-US" sz="4400" dirty="0" smtClean="0"/>
              <a:t>?</a:t>
            </a:r>
            <a:endParaRPr lang="en-US" sz="4400" dirty="0"/>
          </a:p>
        </p:txBody>
      </p:sp>
      <p:sp>
        <p:nvSpPr>
          <p:cNvPr id="12" name="TextBox 11"/>
          <p:cNvSpPr txBox="1"/>
          <p:nvPr/>
        </p:nvSpPr>
        <p:spPr>
          <a:xfrm>
            <a:off x="6381911" y="2367171"/>
            <a:ext cx="5238269" cy="2123658"/>
          </a:xfrm>
          <a:prstGeom prst="rect">
            <a:avLst/>
          </a:prstGeom>
          <a:noFill/>
        </p:spPr>
        <p:txBody>
          <a:bodyPr wrap="square" rtlCol="0">
            <a:spAutoFit/>
          </a:bodyPr>
          <a:lstStyle/>
          <a:p>
            <a:pPr algn="ctr"/>
            <a:r>
              <a:rPr lang="en-US" sz="4400" dirty="0" smtClean="0"/>
              <a:t>What makes </a:t>
            </a:r>
          </a:p>
          <a:p>
            <a:pPr algn="ctr"/>
            <a:r>
              <a:rPr lang="en-US" sz="4400" dirty="0" smtClean="0"/>
              <a:t>a </a:t>
            </a:r>
            <a:r>
              <a:rPr lang="en-US" sz="4400" dirty="0" smtClean="0"/>
              <a:t>game </a:t>
            </a:r>
          </a:p>
          <a:p>
            <a:pPr algn="ctr"/>
            <a:r>
              <a:rPr lang="en-US" sz="4400" i="1" dirty="0" smtClean="0">
                <a:solidFill>
                  <a:schemeClr val="accent4"/>
                </a:solidFill>
              </a:rPr>
              <a:t>educational</a:t>
            </a:r>
            <a:r>
              <a:rPr lang="en-US" sz="4400" dirty="0" smtClean="0"/>
              <a:t>?</a:t>
            </a:r>
            <a:endParaRPr lang="en-US" sz="4400" dirty="0"/>
          </a:p>
        </p:txBody>
      </p:sp>
    </p:spTree>
    <p:extLst>
      <p:ext uri="{BB962C8B-B14F-4D97-AF65-F5344CB8AC3E}">
        <p14:creationId xmlns:p14="http://schemas.microsoft.com/office/powerpoint/2010/main" val="37835768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rmAutofit fontScale="90000"/>
          </a:bodyPr>
          <a:lstStyle/>
          <a:p>
            <a:r>
              <a:rPr lang="en-US" dirty="0"/>
              <a:t>What makes </a:t>
            </a:r>
            <a:br>
              <a:rPr lang="en-US" dirty="0"/>
            </a:br>
            <a:r>
              <a:rPr lang="en-US" dirty="0"/>
              <a:t>an educational thing </a:t>
            </a:r>
            <a:r>
              <a:rPr lang="en-US" dirty="0" smtClean="0"/>
              <a:t/>
            </a:r>
            <a:br>
              <a:rPr lang="en-US" dirty="0" smtClean="0"/>
            </a:br>
            <a:r>
              <a:rPr lang="en-US" i="1" dirty="0" smtClean="0">
                <a:solidFill>
                  <a:schemeClr val="accent4"/>
                </a:solidFill>
              </a:rPr>
              <a:t>a </a:t>
            </a:r>
            <a:r>
              <a:rPr lang="en-US" i="1" dirty="0">
                <a:solidFill>
                  <a:schemeClr val="accent4"/>
                </a:solidFill>
              </a:rPr>
              <a:t>game</a:t>
            </a:r>
            <a:r>
              <a:rPr lang="en-US" dirty="0"/>
              <a:t>?</a:t>
            </a:r>
            <a:endParaRPr lang="en-US" dirty="0"/>
          </a:p>
        </p:txBody>
      </p:sp>
      <p:sp>
        <p:nvSpPr>
          <p:cNvPr id="4" name="Date Placeholder 3"/>
          <p:cNvSpPr>
            <a:spLocks noGrp="1"/>
          </p:cNvSpPr>
          <p:nvPr>
            <p:ph type="dt" sz="half" idx="10"/>
          </p:nvPr>
        </p:nvSpPr>
        <p:spPr/>
        <p:txBody>
          <a:bodyPr/>
          <a:lstStyle/>
          <a:p>
            <a:r>
              <a:rPr lang="en-US" smtClean="0"/>
              <a:t>2023-01-17</a:t>
            </a:r>
            <a:endParaRPr lang="en-US"/>
          </a:p>
        </p:txBody>
      </p:sp>
      <p:sp>
        <p:nvSpPr>
          <p:cNvPr id="5" name="Footer Placeholder 4"/>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p:cNvSpPr>
            <a:spLocks noGrp="1"/>
          </p:cNvSpPr>
          <p:nvPr>
            <p:ph type="sldNum" sz="quarter" idx="12"/>
          </p:nvPr>
        </p:nvSpPr>
        <p:spPr/>
        <p:txBody>
          <a:bodyPr/>
          <a:lstStyle/>
          <a:p>
            <a:fld id="{4BE96267-9501-4B49-939F-F116B0669874}" type="slidenum">
              <a:rPr lang="en-US" smtClean="0"/>
              <a:t>28</a:t>
            </a:fld>
            <a:endParaRPr lang="en-US"/>
          </a:p>
        </p:txBody>
      </p:sp>
    </p:spTree>
    <p:extLst>
      <p:ext uri="{BB962C8B-B14F-4D97-AF65-F5344CB8AC3E}">
        <p14:creationId xmlns:p14="http://schemas.microsoft.com/office/powerpoint/2010/main" val="32835389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a:extLst>
              <a:ext uri="{FF2B5EF4-FFF2-40B4-BE49-F238E27FC236}">
                <a16:creationId xmlns:a16="http://schemas.microsoft.com/office/drawing/2014/main" id="{BFD850C2-C015-4592-8F21-90E73320A4AD}"/>
              </a:ext>
            </a:extLst>
          </p:cNvPr>
          <p:cNvSpPr>
            <a:spLocks noGrp="1"/>
          </p:cNvSpPr>
          <p:nvPr>
            <p:ph type="title"/>
          </p:nvPr>
        </p:nvSpPr>
        <p:spPr/>
        <p:txBody>
          <a:bodyPr/>
          <a:lstStyle/>
          <a:p>
            <a:r>
              <a:rPr lang="en-US" altLang="en-US" dirty="0" smtClean="0"/>
              <a:t>What makes an educational thing </a:t>
            </a:r>
            <a:r>
              <a:rPr lang="en-US" altLang="en-US" dirty="0" smtClean="0"/>
              <a:t/>
            </a:r>
            <a:br>
              <a:rPr lang="en-US" altLang="en-US" dirty="0" smtClean="0"/>
            </a:br>
            <a:r>
              <a:rPr lang="en-US" altLang="en-US" i="1" dirty="0" smtClean="0">
                <a:solidFill>
                  <a:schemeClr val="accent4"/>
                </a:solidFill>
              </a:rPr>
              <a:t>a </a:t>
            </a:r>
            <a:r>
              <a:rPr lang="en-US" altLang="en-US" i="1" dirty="0" smtClean="0">
                <a:solidFill>
                  <a:schemeClr val="accent4"/>
                </a:solidFill>
              </a:rPr>
              <a:t>game</a:t>
            </a:r>
            <a:r>
              <a:rPr lang="en-US" altLang="en-US" dirty="0" smtClean="0"/>
              <a:t>?</a:t>
            </a:r>
            <a:endParaRPr lang="en-US" altLang="en-US" dirty="0"/>
          </a:p>
        </p:txBody>
      </p:sp>
      <p:sp>
        <p:nvSpPr>
          <p:cNvPr id="11266" name="Content Placeholder 2">
            <a:extLst>
              <a:ext uri="{FF2B5EF4-FFF2-40B4-BE49-F238E27FC236}">
                <a16:creationId xmlns:a16="http://schemas.microsoft.com/office/drawing/2014/main" id="{C57A3278-BBA9-45D0-BDA5-4E3E53620F5A}"/>
              </a:ext>
            </a:extLst>
          </p:cNvPr>
          <p:cNvSpPr>
            <a:spLocks noGrp="1"/>
          </p:cNvSpPr>
          <p:nvPr>
            <p:ph idx="1"/>
          </p:nvPr>
        </p:nvSpPr>
        <p:spPr/>
        <p:txBody>
          <a:bodyPr>
            <a:normAutofit fontScale="70000" lnSpcReduction="20000"/>
          </a:bodyPr>
          <a:lstStyle/>
          <a:p>
            <a:pPr marL="0" indent="0">
              <a:buNone/>
            </a:pPr>
            <a:r>
              <a:rPr lang="en-US" altLang="en-US" dirty="0"/>
              <a:t>What distinguishes games from </a:t>
            </a:r>
            <a:r>
              <a:rPr lang="en-US" altLang="en-US" dirty="0" smtClean="0"/>
              <a:t>more serious pursuits like…</a:t>
            </a:r>
          </a:p>
          <a:p>
            <a:pPr lvl="1"/>
            <a:r>
              <a:rPr lang="en-US" altLang="en-US" dirty="0" smtClean="0"/>
              <a:t>Simulations?</a:t>
            </a:r>
          </a:p>
          <a:p>
            <a:pPr lvl="1"/>
            <a:endParaRPr lang="en-US" altLang="en-US" dirty="0" smtClean="0"/>
          </a:p>
          <a:p>
            <a:pPr lvl="1"/>
            <a:r>
              <a:rPr lang="en-US" altLang="en-US" dirty="0" smtClean="0"/>
              <a:t>Intelligent tutors?</a:t>
            </a:r>
          </a:p>
          <a:p>
            <a:pPr marL="0" indent="0">
              <a:spcBef>
                <a:spcPts val="2200"/>
              </a:spcBef>
              <a:buNone/>
            </a:pPr>
            <a:r>
              <a:rPr lang="en-US" altLang="en-US" dirty="0" smtClean="0"/>
              <a:t>From other </a:t>
            </a:r>
            <a:r>
              <a:rPr lang="en-US" altLang="en-US" dirty="0"/>
              <a:t>fun </a:t>
            </a:r>
            <a:r>
              <a:rPr lang="en-US" altLang="en-US" dirty="0" smtClean="0"/>
              <a:t>experiences like…</a:t>
            </a:r>
          </a:p>
          <a:p>
            <a:pPr lvl="1"/>
            <a:r>
              <a:rPr lang="en-US" altLang="en-US" dirty="0" smtClean="0"/>
              <a:t>Toys?</a:t>
            </a:r>
          </a:p>
          <a:p>
            <a:pPr lvl="1"/>
            <a:r>
              <a:rPr lang="en-US" altLang="en-US" dirty="0" smtClean="0"/>
              <a:t>Puzzles?</a:t>
            </a:r>
            <a:endParaRPr lang="en-US" altLang="en-US" dirty="0" smtClean="0"/>
          </a:p>
          <a:p>
            <a:pPr lvl="1"/>
            <a:r>
              <a:rPr lang="en-US" altLang="en-US" dirty="0" smtClean="0"/>
              <a:t>Shows or Movies?</a:t>
            </a:r>
            <a:endParaRPr lang="en-US" altLang="en-US" dirty="0" smtClean="0"/>
          </a:p>
          <a:p>
            <a:pPr marL="0" indent="0">
              <a:spcBef>
                <a:spcPts val="2200"/>
              </a:spcBef>
              <a:buNone/>
            </a:pPr>
            <a:r>
              <a:rPr lang="en-US" altLang="en-US" dirty="0" smtClean="0"/>
              <a:t>These </a:t>
            </a:r>
            <a:r>
              <a:rPr lang="en-US" altLang="en-US" dirty="0"/>
              <a:t>are great </a:t>
            </a:r>
            <a:r>
              <a:rPr lang="en-US" altLang="en-US" dirty="0" smtClean="0"/>
              <a:t>questions…</a:t>
            </a:r>
            <a:endParaRPr lang="en-US" altLang="en-US" dirty="0" smtClean="0"/>
          </a:p>
          <a:p>
            <a:pPr marL="0" indent="0">
              <a:buNone/>
            </a:pPr>
            <a:r>
              <a:rPr lang="en-US" altLang="en-US" dirty="0" smtClean="0"/>
              <a:t>	to ask next Tuesday!</a:t>
            </a:r>
          </a:p>
          <a:p>
            <a:pPr marL="0" indent="0">
              <a:spcBef>
                <a:spcPts val="2200"/>
              </a:spcBef>
              <a:buNone/>
            </a:pPr>
            <a:r>
              <a:rPr lang="en-US" altLang="en-US" dirty="0" smtClean="0"/>
              <a:t>For </a:t>
            </a:r>
            <a:r>
              <a:rPr lang="en-US" altLang="en-US" dirty="0"/>
              <a:t>now we will follow the Stewart Definition</a:t>
            </a:r>
            <a:r>
              <a:rPr lang="en-US" altLang="en-US" dirty="0" smtClean="0"/>
              <a:t>:</a:t>
            </a:r>
            <a:endParaRPr lang="en-US" altLang="en-US" dirty="0"/>
          </a:p>
          <a:p>
            <a:pPr marL="0" indent="0" algn="ctr">
              <a:spcBef>
                <a:spcPts val="2200"/>
              </a:spcBef>
              <a:buNone/>
            </a:pPr>
            <a:r>
              <a:rPr lang="en-US" altLang="en-US" sz="4800" dirty="0"/>
              <a:t>“I know it when I see it”</a:t>
            </a:r>
          </a:p>
        </p:txBody>
      </p:sp>
      <p:sp>
        <p:nvSpPr>
          <p:cNvPr id="4" name="Date Placeholder 3">
            <a:extLst>
              <a:ext uri="{FF2B5EF4-FFF2-40B4-BE49-F238E27FC236}">
                <a16:creationId xmlns:a16="http://schemas.microsoft.com/office/drawing/2014/main" id="{D54F127B-A481-4D74-9075-C757B5F7B4A6}"/>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162ADF50-BAA3-4986-A6D6-732946E5CFB5}"/>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EECB8D0B-454D-4077-8786-925C6AEBB50B}"/>
              </a:ext>
            </a:extLst>
          </p:cNvPr>
          <p:cNvSpPr>
            <a:spLocks noGrp="1"/>
          </p:cNvSpPr>
          <p:nvPr>
            <p:ph type="sldNum" sz="quarter" idx="12"/>
          </p:nvPr>
        </p:nvSpPr>
        <p:spPr/>
        <p:txBody>
          <a:bodyPr/>
          <a:lstStyle/>
          <a:p>
            <a:fld id="{4BE96267-9501-4B49-939F-F116B0669874}" type="slidenum">
              <a:rPr lang="en-US" smtClean="0"/>
              <a:t>29</a:t>
            </a:fld>
            <a:endParaRPr lang="en-US"/>
          </a:p>
        </p:txBody>
      </p:sp>
    </p:spTree>
    <p:extLst>
      <p:ext uri="{BB962C8B-B14F-4D97-AF65-F5344CB8AC3E}">
        <p14:creationId xmlns:p14="http://schemas.microsoft.com/office/powerpoint/2010/main" val="76140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6">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6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709B6F0-E2DD-42C5-9FDE-A8593441EF43}"/>
              </a:ext>
            </a:extLst>
          </p:cNvPr>
          <p:cNvSpPr>
            <a:spLocks noGrp="1"/>
          </p:cNvSpPr>
          <p:nvPr>
            <p:ph type="dt" sz="half" idx="10"/>
          </p:nvPr>
        </p:nvSpPr>
        <p:spPr/>
        <p:txBody>
          <a:bodyPr/>
          <a:lstStyle/>
          <a:p>
            <a:r>
              <a:rPr lang="en-US" smtClean="0"/>
              <a:t>2023-01-17</a:t>
            </a:r>
            <a:endParaRPr lang="en-US"/>
          </a:p>
        </p:txBody>
      </p:sp>
      <p:sp>
        <p:nvSpPr>
          <p:cNvPr id="6" name="Footer Placeholder 5">
            <a:extLst>
              <a:ext uri="{FF2B5EF4-FFF2-40B4-BE49-F238E27FC236}">
                <a16:creationId xmlns:a16="http://schemas.microsoft.com/office/drawing/2014/main" id="{B7B3FE50-9414-4A38-B466-71E5D1CD6DB9}"/>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7" name="Slide Number Placeholder 6">
            <a:extLst>
              <a:ext uri="{FF2B5EF4-FFF2-40B4-BE49-F238E27FC236}">
                <a16:creationId xmlns:a16="http://schemas.microsoft.com/office/drawing/2014/main" id="{15F3E4C5-4C8E-4303-9A09-EAFCC7F5E2DD}"/>
              </a:ext>
            </a:extLst>
          </p:cNvPr>
          <p:cNvSpPr>
            <a:spLocks noGrp="1"/>
          </p:cNvSpPr>
          <p:nvPr>
            <p:ph type="sldNum" sz="quarter" idx="12"/>
          </p:nvPr>
        </p:nvSpPr>
        <p:spPr/>
        <p:txBody>
          <a:bodyPr/>
          <a:lstStyle/>
          <a:p>
            <a:fld id="{4BE96267-9501-4B49-939F-F116B0669874}" type="slidenum">
              <a:rPr lang="en-US" smtClean="0"/>
              <a:t>3</a:t>
            </a:fld>
            <a:endParaRPr lang="en-US"/>
          </a:p>
        </p:txBody>
      </p:sp>
      <p:pic>
        <p:nvPicPr>
          <p:cNvPr id="31" name="Picture 2" descr="ETC's Darpa Engage Logo">
            <a:extLst>
              <a:ext uri="{FF2B5EF4-FFF2-40B4-BE49-F238E27FC236}">
                <a16:creationId xmlns:a16="http://schemas.microsoft.com/office/drawing/2014/main" id="{B891CF38-3FEA-443D-92F0-A867C2ED0A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088" y="298576"/>
            <a:ext cx="5975154" cy="1143814"/>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a:extLst>
              <a:ext uri="{FF2B5EF4-FFF2-40B4-BE49-F238E27FC236}">
                <a16:creationId xmlns:a16="http://schemas.microsoft.com/office/drawing/2014/main" id="{51EB9295-55AA-4C8C-A022-D919BFC0CB83}"/>
              </a:ext>
            </a:extLst>
          </p:cNvPr>
          <p:cNvGrpSpPr/>
          <p:nvPr/>
        </p:nvGrpSpPr>
        <p:grpSpPr>
          <a:xfrm>
            <a:off x="2934596" y="1499955"/>
            <a:ext cx="3047302" cy="2725046"/>
            <a:chOff x="5825402" y="1754161"/>
            <a:chExt cx="5033928" cy="4501585"/>
          </a:xfrm>
        </p:grpSpPr>
        <p:grpSp>
          <p:nvGrpSpPr>
            <p:cNvPr id="55" name="Group 54">
              <a:extLst>
                <a:ext uri="{FF2B5EF4-FFF2-40B4-BE49-F238E27FC236}">
                  <a16:creationId xmlns:a16="http://schemas.microsoft.com/office/drawing/2014/main" id="{7412C3D5-156B-4BDA-8C55-CD641A4D9404}"/>
                </a:ext>
              </a:extLst>
            </p:cNvPr>
            <p:cNvGrpSpPr/>
            <p:nvPr/>
          </p:nvGrpSpPr>
          <p:grpSpPr>
            <a:xfrm>
              <a:off x="5825402" y="3479869"/>
              <a:ext cx="5033928" cy="2775877"/>
              <a:chOff x="5530127" y="3479869"/>
              <a:chExt cx="5033928" cy="2775877"/>
            </a:xfrm>
          </p:grpSpPr>
          <p:pic>
            <p:nvPicPr>
              <p:cNvPr id="28" name="Picture 4" descr="C:\Users\eharpste\Documents\~Publications\In Progress\2015 CHIPLAY Beanstalk Paper -- In Progress\Working Files\Figures\rote examples.png">
                <a:extLst>
                  <a:ext uri="{FF2B5EF4-FFF2-40B4-BE49-F238E27FC236}">
                    <a16:creationId xmlns:a16="http://schemas.microsoft.com/office/drawing/2014/main" id="{93839D9B-502F-4FF4-8D2F-596223FE53A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530127" y="3640861"/>
                <a:ext cx="2623273" cy="2453892"/>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F27F42BC-87A2-49C0-82CE-0C944D6DBF88}"/>
                  </a:ext>
                </a:extLst>
              </p:cNvPr>
              <p:cNvGrpSpPr/>
              <p:nvPr/>
            </p:nvGrpSpPr>
            <p:grpSpPr>
              <a:xfrm>
                <a:off x="8388108" y="3479869"/>
                <a:ext cx="2175947" cy="2775877"/>
                <a:chOff x="8388108" y="3479869"/>
                <a:chExt cx="2175947" cy="2775877"/>
              </a:xfrm>
            </p:grpSpPr>
            <p:pic>
              <p:nvPicPr>
                <p:cNvPr id="29" name="Picture 28" descr="C:\Users\eharpste\Documents\~Publications\In Progress\2015 CHIPLAY Beanstalk Paper -- In Progress\Working Files\Presentation\SP-CMS-Pres.png">
                  <a:extLst>
                    <a:ext uri="{FF2B5EF4-FFF2-40B4-BE49-F238E27FC236}">
                      <a16:creationId xmlns:a16="http://schemas.microsoft.com/office/drawing/2014/main" id="{FC828269-BCC8-4CEA-A067-2B67EDA37CC9}"/>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647" t="7273" r="2647" b="1213"/>
                <a:stretch/>
              </p:blipFill>
              <p:spPr bwMode="auto">
                <a:xfrm>
                  <a:off x="8388108" y="3479869"/>
                  <a:ext cx="2175947" cy="136053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980D7A61-95E7-4AF5-9CAC-F5A62E01FAB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388108" y="4895779"/>
                  <a:ext cx="2175947" cy="1359967"/>
                </a:xfrm>
                <a:prstGeom prst="rect">
                  <a:avLst/>
                </a:prstGeom>
              </p:spPr>
            </p:pic>
          </p:grpSp>
        </p:grpSp>
        <p:pic>
          <p:nvPicPr>
            <p:cNvPr id="33" name="Picture 2" descr="C:\Users\eharpste\Documents\~Publications\In Progress\2015 CHIPLAY Beanstalk Paper -- In Progress\Working Files\BeanstalkClipArt\Beanstalk ClipArt\logo_halves.png">
              <a:extLst>
                <a:ext uri="{FF2B5EF4-FFF2-40B4-BE49-F238E27FC236}">
                  <a16:creationId xmlns:a16="http://schemas.microsoft.com/office/drawing/2014/main" id="{452A9963-571D-4238-909A-2E4A56CB127F}"/>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689200" y="1754161"/>
              <a:ext cx="3306333" cy="16241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Group 55">
            <a:extLst>
              <a:ext uri="{FF2B5EF4-FFF2-40B4-BE49-F238E27FC236}">
                <a16:creationId xmlns:a16="http://schemas.microsoft.com/office/drawing/2014/main" id="{DE7AAC4F-8087-495D-8ACE-C0F9654E6936}"/>
              </a:ext>
            </a:extLst>
          </p:cNvPr>
          <p:cNvGrpSpPr/>
          <p:nvPr/>
        </p:nvGrpSpPr>
        <p:grpSpPr>
          <a:xfrm>
            <a:off x="820866" y="1702928"/>
            <a:ext cx="1884018" cy="2579638"/>
            <a:chOff x="1296745" y="1904685"/>
            <a:chExt cx="3206505" cy="4390417"/>
          </a:xfrm>
        </p:grpSpPr>
        <p:pic>
          <p:nvPicPr>
            <p:cNvPr id="9" name="Picture 8" descr="C:\Users\eharpste\Documents\~Publications\Published\2014 CHI Alignment Paper\Working Files\bad-good-features.png">
              <a:extLst>
                <a:ext uri="{FF2B5EF4-FFF2-40B4-BE49-F238E27FC236}">
                  <a16:creationId xmlns:a16="http://schemas.microsoft.com/office/drawing/2014/main" id="{7052890E-0635-4AA3-9C85-143B52156C16}"/>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r="2229"/>
            <a:stretch/>
          </p:blipFill>
          <p:spPr bwMode="auto">
            <a:xfrm>
              <a:off x="1517443" y="4655814"/>
              <a:ext cx="2765108" cy="1639288"/>
            </a:xfrm>
            <a:prstGeom prst="rect">
              <a:avLst/>
            </a:prstGeom>
            <a:noFill/>
            <a:ln>
              <a:noFill/>
            </a:ln>
          </p:spPr>
        </p:pic>
        <p:pic>
          <p:nvPicPr>
            <p:cNvPr id="34" name="Picture 33">
              <a:extLst>
                <a:ext uri="{FF2B5EF4-FFF2-40B4-BE49-F238E27FC236}">
                  <a16:creationId xmlns:a16="http://schemas.microsoft.com/office/drawing/2014/main" id="{15D82A9F-1B0D-43C4-B95D-379389B64CB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526770" y="1904685"/>
              <a:ext cx="2746455" cy="1322051"/>
            </a:xfrm>
            <a:prstGeom prst="rect">
              <a:avLst/>
            </a:prstGeom>
          </p:spPr>
        </p:pic>
        <p:grpSp>
          <p:nvGrpSpPr>
            <p:cNvPr id="53" name="Group 52">
              <a:extLst>
                <a:ext uri="{FF2B5EF4-FFF2-40B4-BE49-F238E27FC236}">
                  <a16:creationId xmlns:a16="http://schemas.microsoft.com/office/drawing/2014/main" id="{9CD540BC-D8ED-459D-8475-3326508910E5}"/>
                </a:ext>
              </a:extLst>
            </p:cNvPr>
            <p:cNvGrpSpPr/>
            <p:nvPr/>
          </p:nvGrpSpPr>
          <p:grpSpPr>
            <a:xfrm>
              <a:off x="1296745" y="3334950"/>
              <a:ext cx="3206505" cy="1540732"/>
              <a:chOff x="2002171" y="1785157"/>
              <a:chExt cx="8111579" cy="3897630"/>
            </a:xfrm>
          </p:grpSpPr>
          <p:grpSp>
            <p:nvGrpSpPr>
              <p:cNvPr id="35" name="Group 34">
                <a:extLst>
                  <a:ext uri="{FF2B5EF4-FFF2-40B4-BE49-F238E27FC236}">
                    <a16:creationId xmlns:a16="http://schemas.microsoft.com/office/drawing/2014/main" id="{4CD164D0-BC64-40DF-8485-F1B23E713084}"/>
                  </a:ext>
                </a:extLst>
              </p:cNvPr>
              <p:cNvGrpSpPr>
                <a:grpSpLocks noChangeAspect="1"/>
              </p:cNvGrpSpPr>
              <p:nvPr/>
            </p:nvGrpSpPr>
            <p:grpSpPr>
              <a:xfrm>
                <a:off x="2002171" y="1932391"/>
                <a:ext cx="2067119" cy="3006409"/>
                <a:chOff x="922363" y="2851729"/>
                <a:chExt cx="1828800" cy="2659798"/>
              </a:xfrm>
            </p:grpSpPr>
            <p:pic>
              <p:nvPicPr>
                <p:cNvPr id="36" name="Picture 35">
                  <a:extLst>
                    <a:ext uri="{FF2B5EF4-FFF2-40B4-BE49-F238E27FC236}">
                      <a16:creationId xmlns:a16="http://schemas.microsoft.com/office/drawing/2014/main" id="{565FD255-3C2A-4128-95D8-CD552A8475B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22363" y="2851729"/>
                  <a:ext cx="1828800" cy="2420126"/>
                </a:xfrm>
                <a:prstGeom prst="rect">
                  <a:avLst/>
                </a:prstGeom>
              </p:spPr>
            </p:pic>
            <p:cxnSp>
              <p:nvCxnSpPr>
                <p:cNvPr id="37" name="Straight Connector 36">
                  <a:extLst>
                    <a:ext uri="{FF2B5EF4-FFF2-40B4-BE49-F238E27FC236}">
                      <a16:creationId xmlns:a16="http://schemas.microsoft.com/office/drawing/2014/main" id="{EF5B8EFD-8819-4604-99A3-B15BD03CC955}"/>
                    </a:ext>
                  </a:extLst>
                </p:cNvPr>
                <p:cNvCxnSpPr/>
                <p:nvPr/>
              </p:nvCxnSpPr>
              <p:spPr>
                <a:xfrm flipV="1">
                  <a:off x="927277" y="5407895"/>
                  <a:ext cx="1783080" cy="1036"/>
                </a:xfrm>
                <a:prstGeom prst="line">
                  <a:avLst/>
                </a:prstGeom>
                <a:ln w="63500">
                  <a:solidFill>
                    <a:schemeClr val="accent3"/>
                  </a:solidFill>
                  <a:prstDash val="solid"/>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69575736-F5FD-468C-B69D-95F3E6DD4D75}"/>
                    </a:ext>
                  </a:extLst>
                </p:cNvPr>
                <p:cNvCxnSpPr/>
                <p:nvPr/>
              </p:nvCxnSpPr>
              <p:spPr>
                <a:xfrm>
                  <a:off x="2717978" y="5316455"/>
                  <a:ext cx="0" cy="195072"/>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4569989-0512-4F8B-A251-E409D134A686}"/>
                    </a:ext>
                  </a:extLst>
                </p:cNvPr>
                <p:cNvCxnSpPr/>
                <p:nvPr/>
              </p:nvCxnSpPr>
              <p:spPr>
                <a:xfrm>
                  <a:off x="948672" y="5316455"/>
                  <a:ext cx="0" cy="182880"/>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E30F1320-0AEA-4C24-99FD-CB6C3C78CA34}"/>
                  </a:ext>
                </a:extLst>
              </p:cNvPr>
              <p:cNvGrpSpPr/>
              <p:nvPr/>
            </p:nvGrpSpPr>
            <p:grpSpPr>
              <a:xfrm>
                <a:off x="4915601" y="1947779"/>
                <a:ext cx="2088595" cy="2763924"/>
                <a:chOff x="4915601" y="1947779"/>
                <a:chExt cx="2088595" cy="2763924"/>
              </a:xfrm>
            </p:grpSpPr>
            <p:pic>
              <p:nvPicPr>
                <p:cNvPr id="42" name="Picture 41">
                  <a:extLst>
                    <a:ext uri="{FF2B5EF4-FFF2-40B4-BE49-F238E27FC236}">
                      <a16:creationId xmlns:a16="http://schemas.microsoft.com/office/drawing/2014/main" id="{3D87439A-E986-481A-9EEE-716BDE0F547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915601" y="1947779"/>
                  <a:ext cx="2088595" cy="2763924"/>
                </a:xfrm>
                <a:prstGeom prst="rect">
                  <a:avLst/>
                </a:prstGeom>
              </p:spPr>
            </p:pic>
            <p:cxnSp>
              <p:nvCxnSpPr>
                <p:cNvPr id="43" name="Straight Connector 42">
                  <a:extLst>
                    <a:ext uri="{FF2B5EF4-FFF2-40B4-BE49-F238E27FC236}">
                      <a16:creationId xmlns:a16="http://schemas.microsoft.com/office/drawing/2014/main" id="{FDDDE45C-5E1A-40CA-ADBE-3292B0F8226A}"/>
                    </a:ext>
                  </a:extLst>
                </p:cNvPr>
                <p:cNvCxnSpPr/>
                <p:nvPr/>
              </p:nvCxnSpPr>
              <p:spPr>
                <a:xfrm flipH="1">
                  <a:off x="5534377" y="3770499"/>
                  <a:ext cx="0" cy="941204"/>
                </a:xfrm>
                <a:prstGeom prst="line">
                  <a:avLst/>
                </a:prstGeom>
                <a:solidFill>
                  <a:schemeClr val="accent1"/>
                </a:solidFill>
                <a:ln w="635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6E5F91E2-1948-4148-9EAE-DFBDC3EDD778}"/>
                    </a:ext>
                  </a:extLst>
                </p:cNvPr>
                <p:cNvSpPr/>
                <p:nvPr/>
              </p:nvSpPr>
              <p:spPr>
                <a:xfrm>
                  <a:off x="5403840" y="3732265"/>
                  <a:ext cx="261074" cy="261074"/>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6" name="Group 45">
                <a:extLst>
                  <a:ext uri="{FF2B5EF4-FFF2-40B4-BE49-F238E27FC236}">
                    <a16:creationId xmlns:a16="http://schemas.microsoft.com/office/drawing/2014/main" id="{862A3572-7010-4F84-A8A6-D07A576C26CE}"/>
                  </a:ext>
                </a:extLst>
              </p:cNvPr>
              <p:cNvGrpSpPr/>
              <p:nvPr/>
            </p:nvGrpSpPr>
            <p:grpSpPr>
              <a:xfrm>
                <a:off x="7926589" y="1785157"/>
                <a:ext cx="2187161" cy="3897630"/>
                <a:chOff x="7926589" y="1785157"/>
                <a:chExt cx="2187161" cy="3897630"/>
              </a:xfrm>
            </p:grpSpPr>
            <p:pic>
              <p:nvPicPr>
                <p:cNvPr id="47" name="Picture 46">
                  <a:extLst>
                    <a:ext uri="{FF2B5EF4-FFF2-40B4-BE49-F238E27FC236}">
                      <a16:creationId xmlns:a16="http://schemas.microsoft.com/office/drawing/2014/main" id="{7CF505A6-DADE-4F15-9F04-42A9A77EE1FA}"/>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926589" y="1785157"/>
                  <a:ext cx="2187161" cy="2894358"/>
                </a:xfrm>
                <a:prstGeom prst="rect">
                  <a:avLst/>
                </a:prstGeom>
              </p:spPr>
            </p:pic>
            <p:cxnSp>
              <p:nvCxnSpPr>
                <p:cNvPr id="49" name="Straight Connector 48">
                  <a:extLst>
                    <a:ext uri="{FF2B5EF4-FFF2-40B4-BE49-F238E27FC236}">
                      <a16:creationId xmlns:a16="http://schemas.microsoft.com/office/drawing/2014/main" id="{2B7603B0-9F7C-4D0B-A722-B51FBE01067C}"/>
                    </a:ext>
                  </a:extLst>
                </p:cNvPr>
                <p:cNvCxnSpPr>
                  <a:cxnSpLocks/>
                </p:cNvCxnSpPr>
                <p:nvPr/>
              </p:nvCxnSpPr>
              <p:spPr>
                <a:xfrm flipH="1">
                  <a:off x="9020170" y="2064860"/>
                  <a:ext cx="5940" cy="2580366"/>
                </a:xfrm>
                <a:prstGeom prst="line">
                  <a:avLst/>
                </a:prstGeom>
                <a:ln w="6350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6E5E229-60D8-4B99-B5AB-F0BD44CEE667}"/>
                    </a:ext>
                  </a:extLst>
                </p:cNvPr>
                <p:cNvCxnSpPr>
                  <a:cxnSpLocks/>
                </p:cNvCxnSpPr>
                <p:nvPr/>
              </p:nvCxnSpPr>
              <p:spPr>
                <a:xfrm>
                  <a:off x="8599006" y="3816245"/>
                  <a:ext cx="421164" cy="828980"/>
                </a:xfrm>
                <a:prstGeom prst="line">
                  <a:avLst/>
                </a:prstGeom>
                <a:ln w="63500" cap="rnd">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sp>
              <p:nvSpPr>
                <p:cNvPr id="51" name="Arc 50">
                  <a:extLst>
                    <a:ext uri="{FF2B5EF4-FFF2-40B4-BE49-F238E27FC236}">
                      <a16:creationId xmlns:a16="http://schemas.microsoft.com/office/drawing/2014/main" id="{1757AFCE-3EF3-4AE6-9675-23CC3F07815D}"/>
                    </a:ext>
                  </a:extLst>
                </p:cNvPr>
                <p:cNvSpPr/>
                <p:nvPr/>
              </p:nvSpPr>
              <p:spPr>
                <a:xfrm>
                  <a:off x="8016181" y="3659604"/>
                  <a:ext cx="2023124" cy="2023183"/>
                </a:xfrm>
                <a:prstGeom prst="arc">
                  <a:avLst>
                    <a:gd name="adj1" fmla="val 14531026"/>
                    <a:gd name="adj2" fmla="val 16257143"/>
                  </a:avLst>
                </a:prstGeom>
                <a:ln w="63500">
                  <a:solidFill>
                    <a:schemeClr val="accent2"/>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Oval 51">
                  <a:extLst>
                    <a:ext uri="{FF2B5EF4-FFF2-40B4-BE49-F238E27FC236}">
                      <a16:creationId xmlns:a16="http://schemas.microsoft.com/office/drawing/2014/main" id="{2B04FB79-BEB6-4C50-BC68-D942DFF3ED3F}"/>
                    </a:ext>
                  </a:extLst>
                </p:cNvPr>
                <p:cNvSpPr/>
                <p:nvPr/>
              </p:nvSpPr>
              <p:spPr>
                <a:xfrm>
                  <a:off x="8431931" y="3619566"/>
                  <a:ext cx="273395" cy="273395"/>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12356" y="3615578"/>
            <a:ext cx="3091850" cy="2259697"/>
          </a:xfrm>
          <a:prstGeom prst="rect">
            <a:avLst/>
          </a:prstGeom>
        </p:spPr>
      </p:pic>
      <p:pic>
        <p:nvPicPr>
          <p:cNvPr id="4" name="Picture 3"/>
          <p:cNvPicPr>
            <a:picLocks noChangeAspect="1"/>
          </p:cNvPicPr>
          <p:nvPr/>
        </p:nvPicPr>
        <p:blipFill>
          <a:blip r:embed="rId13"/>
          <a:stretch>
            <a:fillRect/>
          </a:stretch>
        </p:blipFill>
        <p:spPr>
          <a:xfrm>
            <a:off x="127622" y="4378927"/>
            <a:ext cx="6080066" cy="2254205"/>
          </a:xfrm>
          <a:prstGeom prst="rect">
            <a:avLst/>
          </a:prstGeom>
        </p:spPr>
      </p:pic>
      <p:pic>
        <p:nvPicPr>
          <p:cNvPr id="8" name="Picture 7"/>
          <p:cNvPicPr>
            <a:picLocks noChangeAspect="1"/>
          </p:cNvPicPr>
          <p:nvPr/>
        </p:nvPicPr>
        <p:blipFill>
          <a:blip r:embed="rId14"/>
          <a:stretch>
            <a:fillRect/>
          </a:stretch>
        </p:blipFill>
        <p:spPr>
          <a:xfrm>
            <a:off x="6803821" y="5185176"/>
            <a:ext cx="2628703" cy="1516724"/>
          </a:xfrm>
          <a:prstGeom prst="rect">
            <a:avLst/>
          </a:prstGeom>
        </p:spPr>
      </p:pic>
      <p:pic>
        <p:nvPicPr>
          <p:cNvPr id="10" name="Picture 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04402" y="5265657"/>
            <a:ext cx="1595465" cy="1592343"/>
          </a:xfrm>
          <a:prstGeom prst="rect">
            <a:avLst/>
          </a:prstGeom>
        </p:spPr>
      </p:pic>
      <p:pic>
        <p:nvPicPr>
          <p:cNvPr id="11" name="Picture 10"/>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7912356" y="73656"/>
            <a:ext cx="1937546" cy="1518164"/>
          </a:xfrm>
          <a:prstGeom prst="rect">
            <a:avLst/>
          </a:prstGeom>
        </p:spPr>
      </p:pic>
      <p:pic>
        <p:nvPicPr>
          <p:cNvPr id="12" name="Picture 11"/>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9271687" y="363567"/>
            <a:ext cx="2179575" cy="1707806"/>
          </a:xfrm>
          <a:prstGeom prst="rect">
            <a:avLst/>
          </a:prstGeom>
        </p:spPr>
      </p:pic>
      <p:pic>
        <p:nvPicPr>
          <p:cNvPr id="13" name="Picture 12"/>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7162400" y="1291203"/>
            <a:ext cx="2058298" cy="1610842"/>
          </a:xfrm>
          <a:prstGeom prst="rect">
            <a:avLst/>
          </a:prstGeom>
        </p:spPr>
      </p:pic>
      <p:pic>
        <p:nvPicPr>
          <p:cNvPr id="14" name="Picture 13"/>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8843793" y="1478059"/>
            <a:ext cx="2114196" cy="1654588"/>
          </a:xfrm>
          <a:prstGeom prst="rect">
            <a:avLst/>
          </a:prstGeom>
        </p:spPr>
      </p:pic>
    </p:spTree>
    <p:extLst>
      <p:ext uri="{BB962C8B-B14F-4D97-AF65-F5344CB8AC3E}">
        <p14:creationId xmlns:p14="http://schemas.microsoft.com/office/powerpoint/2010/main" val="172276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468114C-C802-4807-83C9-C5468E0D1812}"/>
              </a:ext>
            </a:extLst>
          </p:cNvPr>
          <p:cNvSpPr>
            <a:spLocks noGrp="1"/>
          </p:cNvSpPr>
          <p:nvPr>
            <p:ph type="ctrTitle"/>
          </p:nvPr>
        </p:nvSpPr>
        <p:spPr/>
        <p:txBody>
          <a:bodyPr>
            <a:normAutofit fontScale="90000"/>
          </a:bodyPr>
          <a:lstStyle/>
          <a:p>
            <a:r>
              <a:rPr lang="en-US" dirty="0"/>
              <a:t>What makes </a:t>
            </a:r>
            <a:br>
              <a:rPr lang="en-US" dirty="0"/>
            </a:br>
            <a:r>
              <a:rPr lang="en-US" dirty="0"/>
              <a:t>a game </a:t>
            </a:r>
            <a:br>
              <a:rPr lang="en-US" dirty="0"/>
            </a:br>
            <a:r>
              <a:rPr lang="en-US" i="1" dirty="0">
                <a:solidFill>
                  <a:schemeClr val="accent4"/>
                </a:solidFill>
              </a:rPr>
              <a:t>educational</a:t>
            </a:r>
            <a:r>
              <a:rPr lang="en-US" dirty="0"/>
              <a:t>?</a:t>
            </a:r>
            <a:endParaRPr lang="en-US" dirty="0"/>
          </a:p>
        </p:txBody>
      </p:sp>
      <p:sp>
        <p:nvSpPr>
          <p:cNvPr id="4" name="Date Placeholder 3">
            <a:extLst>
              <a:ext uri="{FF2B5EF4-FFF2-40B4-BE49-F238E27FC236}">
                <a16:creationId xmlns:a16="http://schemas.microsoft.com/office/drawing/2014/main" id="{AAAB85B3-E39E-4C79-99F6-9E3F80267252}"/>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0E0A680A-954F-4135-8348-165B9C04257C}"/>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782DA6A5-7FEF-4098-A5DD-E824A35F471C}"/>
              </a:ext>
            </a:extLst>
          </p:cNvPr>
          <p:cNvSpPr>
            <a:spLocks noGrp="1"/>
          </p:cNvSpPr>
          <p:nvPr>
            <p:ph type="sldNum" sz="quarter" idx="12"/>
          </p:nvPr>
        </p:nvSpPr>
        <p:spPr/>
        <p:txBody>
          <a:bodyPr/>
          <a:lstStyle/>
          <a:p>
            <a:fld id="{4BE96267-9501-4B49-939F-F116B0669874}" type="slidenum">
              <a:rPr lang="en-US" smtClean="0"/>
              <a:t>30</a:t>
            </a:fld>
            <a:endParaRPr lang="en-US"/>
          </a:p>
        </p:txBody>
      </p:sp>
    </p:spTree>
    <p:extLst>
      <p:ext uri="{BB962C8B-B14F-4D97-AF65-F5344CB8AC3E}">
        <p14:creationId xmlns:p14="http://schemas.microsoft.com/office/powerpoint/2010/main" val="37131019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F1125C32-8FC9-41ED-9097-2730A465B0D4}"/>
              </a:ext>
            </a:extLst>
          </p:cNvPr>
          <p:cNvSpPr>
            <a:spLocks noGrp="1"/>
          </p:cNvSpPr>
          <p:nvPr>
            <p:ph type="title"/>
          </p:nvPr>
        </p:nvSpPr>
        <p:spPr>
          <a:xfrm>
            <a:off x="838200" y="365125"/>
            <a:ext cx="10515600" cy="1325563"/>
          </a:xfrm>
        </p:spPr>
        <p:txBody>
          <a:bodyPr/>
          <a:lstStyle/>
          <a:p>
            <a:r>
              <a:rPr lang="en-US" altLang="en-US" dirty="0" smtClean="0"/>
              <a:t>Some argue that all </a:t>
            </a:r>
            <a:r>
              <a:rPr lang="en-US" altLang="en-US" dirty="0"/>
              <a:t>games support learning!</a:t>
            </a:r>
          </a:p>
        </p:txBody>
      </p:sp>
      <p:sp>
        <p:nvSpPr>
          <p:cNvPr id="3" name="Content Placeholder 2">
            <a:extLst>
              <a:ext uri="{FF2B5EF4-FFF2-40B4-BE49-F238E27FC236}">
                <a16:creationId xmlns:a16="http://schemas.microsoft.com/office/drawing/2014/main" id="{B62140FD-B936-4F07-92F6-8BF89D09FD89}"/>
              </a:ext>
            </a:extLst>
          </p:cNvPr>
          <p:cNvSpPr>
            <a:spLocks noGrp="1"/>
          </p:cNvSpPr>
          <p:nvPr>
            <p:ph sz="half" idx="1"/>
          </p:nvPr>
        </p:nvSpPr>
        <p:spPr>
          <a:xfrm>
            <a:off x="838200" y="1825625"/>
            <a:ext cx="7315200" cy="4351338"/>
          </a:xfrm>
        </p:spPr>
        <p:txBody>
          <a:bodyPr/>
          <a:lstStyle/>
          <a:p>
            <a:pPr marL="0" indent="0">
              <a:buNone/>
            </a:pPr>
            <a:r>
              <a:rPr lang="en-US" altLang="en-US" sz="3600" dirty="0"/>
              <a:t>“You actually trust the design and learning of Halo better than you trust the design and learning of </a:t>
            </a:r>
            <a:r>
              <a:rPr lang="en-US" altLang="en-US" sz="3600" dirty="0" smtClean="0"/>
              <a:t>[an] </a:t>
            </a:r>
            <a:r>
              <a:rPr lang="en-US" altLang="en-US" sz="3600" dirty="0"/>
              <a:t>algebra class.”</a:t>
            </a:r>
          </a:p>
          <a:p>
            <a:pPr marL="0" indent="0">
              <a:buNone/>
            </a:pPr>
            <a:r>
              <a:rPr lang="en-US" altLang="en-US" sz="3600" dirty="0"/>
              <a:t>- James Paul Gee</a:t>
            </a:r>
          </a:p>
          <a:p>
            <a:endParaRPr lang="en-US" altLang="en-US" dirty="0">
              <a:hlinkClick r:id="rId2"/>
            </a:endParaRPr>
          </a:p>
          <a:p>
            <a:pPr marL="0" indent="0">
              <a:buNone/>
            </a:pPr>
            <a:r>
              <a:rPr lang="en-US" altLang="en-US" sz="1800" dirty="0">
                <a:hlinkClick r:id="rId2"/>
              </a:rPr>
              <a:t>https://www.youtube.com/watch?v=LNfPdaKYOPI</a:t>
            </a:r>
            <a:endParaRPr lang="en-US" altLang="en-US" sz="1800" dirty="0"/>
          </a:p>
          <a:p>
            <a:endParaRPr lang="en-US" altLang="en-US" dirty="0"/>
          </a:p>
          <a:p>
            <a:endParaRPr lang="en-US" altLang="en-US" dirty="0"/>
          </a:p>
        </p:txBody>
      </p:sp>
      <p:sp>
        <p:nvSpPr>
          <p:cNvPr id="7" name="Date Placeholder 6">
            <a:extLst>
              <a:ext uri="{FF2B5EF4-FFF2-40B4-BE49-F238E27FC236}">
                <a16:creationId xmlns:a16="http://schemas.microsoft.com/office/drawing/2014/main" id="{732E315C-419B-45CB-91E7-25B354D18101}"/>
              </a:ext>
            </a:extLst>
          </p:cNvPr>
          <p:cNvSpPr>
            <a:spLocks noGrp="1"/>
          </p:cNvSpPr>
          <p:nvPr>
            <p:ph type="dt" sz="half" idx="10"/>
          </p:nvPr>
        </p:nvSpPr>
        <p:spPr>
          <a:xfrm>
            <a:off x="838200" y="6356350"/>
            <a:ext cx="2743200" cy="365125"/>
          </a:xfrm>
        </p:spPr>
        <p:txBody>
          <a:bodyPr/>
          <a:lstStyle/>
          <a:p>
            <a:r>
              <a:rPr lang="en-US" smtClean="0"/>
              <a:t>2023-01-17</a:t>
            </a:r>
            <a:endParaRPr lang="en-US"/>
          </a:p>
        </p:txBody>
      </p:sp>
      <p:sp>
        <p:nvSpPr>
          <p:cNvPr id="8" name="Footer Placeholder 7">
            <a:extLst>
              <a:ext uri="{FF2B5EF4-FFF2-40B4-BE49-F238E27FC236}">
                <a16:creationId xmlns:a16="http://schemas.microsoft.com/office/drawing/2014/main" id="{69BB84D0-2F4B-4DC9-9EFE-9D4BD837D641}"/>
              </a:ext>
            </a:extLst>
          </p:cNvPr>
          <p:cNvSpPr>
            <a:spLocks noGrp="1"/>
          </p:cNvSpPr>
          <p:nvPr>
            <p:ph type="ftr" sz="quarter" idx="11"/>
          </p:nvPr>
        </p:nvSpPr>
        <p:spPr>
          <a:xfrm>
            <a:off x="4038600" y="6356350"/>
            <a:ext cx="4114800" cy="365125"/>
          </a:xfrm>
        </p:spPr>
        <p:txBody>
          <a:bodyPr/>
          <a:lstStyle/>
          <a:p>
            <a:r>
              <a:rPr lang="en-US" smtClean="0"/>
              <a:t>05-418/818 | Spring 2023 | Design of Educational Games</a:t>
            </a:r>
            <a:endParaRPr lang="en-US"/>
          </a:p>
        </p:txBody>
      </p:sp>
      <p:sp>
        <p:nvSpPr>
          <p:cNvPr id="9" name="Slide Number Placeholder 8">
            <a:extLst>
              <a:ext uri="{FF2B5EF4-FFF2-40B4-BE49-F238E27FC236}">
                <a16:creationId xmlns:a16="http://schemas.microsoft.com/office/drawing/2014/main" id="{B268C5D3-13D9-46E6-B5D2-DC5832493FB5}"/>
              </a:ext>
            </a:extLst>
          </p:cNvPr>
          <p:cNvSpPr>
            <a:spLocks noGrp="1"/>
          </p:cNvSpPr>
          <p:nvPr>
            <p:ph type="sldNum" sz="quarter" idx="12"/>
          </p:nvPr>
        </p:nvSpPr>
        <p:spPr>
          <a:xfrm>
            <a:off x="8610600" y="6356350"/>
            <a:ext cx="2743200" cy="365125"/>
          </a:xfrm>
        </p:spPr>
        <p:txBody>
          <a:bodyPr/>
          <a:lstStyle/>
          <a:p>
            <a:fld id="{4BE96267-9501-4B49-939F-F116B0669874}" type="slidenum">
              <a:rPr lang="en-US" smtClean="0"/>
              <a:pPr/>
              <a:t>31</a:t>
            </a:fld>
            <a:endParaRPr lang="en-US"/>
          </a:p>
        </p:txBody>
      </p:sp>
      <p:pic>
        <p:nvPicPr>
          <p:cNvPr id="20" name="Content Placeholder 19" descr="gee.jpg">
            <a:extLst>
              <a:ext uri="{FF2B5EF4-FFF2-40B4-BE49-F238E27FC236}">
                <a16:creationId xmlns:a16="http://schemas.microsoft.com/office/drawing/2014/main" id="{11E4BFC7-D73D-46C3-9B29-EB876F3D348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10069" r="27863"/>
          <a:stretch>
            <a:fillRect/>
          </a:stretch>
        </p:blipFill>
        <p:spPr bwMode="auto">
          <a:xfrm>
            <a:off x="8490261" y="2200825"/>
            <a:ext cx="2983879" cy="360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46763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732E315C-419B-45CB-91E7-25B354D18101}"/>
              </a:ext>
            </a:extLst>
          </p:cNvPr>
          <p:cNvSpPr>
            <a:spLocks noGrp="1"/>
          </p:cNvSpPr>
          <p:nvPr>
            <p:ph type="dt" sz="half" idx="10"/>
          </p:nvPr>
        </p:nvSpPr>
        <p:spPr/>
        <p:txBody>
          <a:bodyPr/>
          <a:lstStyle/>
          <a:p>
            <a:r>
              <a:rPr lang="en-US" smtClean="0"/>
              <a:t>2023-01-17</a:t>
            </a:r>
            <a:endParaRPr lang="en-US"/>
          </a:p>
        </p:txBody>
      </p:sp>
      <p:sp>
        <p:nvSpPr>
          <p:cNvPr id="8" name="Footer Placeholder 7">
            <a:extLst>
              <a:ext uri="{FF2B5EF4-FFF2-40B4-BE49-F238E27FC236}">
                <a16:creationId xmlns:a16="http://schemas.microsoft.com/office/drawing/2014/main" id="{69BB84D0-2F4B-4DC9-9EFE-9D4BD837D641}"/>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9" name="Slide Number Placeholder 8">
            <a:extLst>
              <a:ext uri="{FF2B5EF4-FFF2-40B4-BE49-F238E27FC236}">
                <a16:creationId xmlns:a16="http://schemas.microsoft.com/office/drawing/2014/main" id="{B268C5D3-13D9-46E6-B5D2-DC5832493FB5}"/>
              </a:ext>
            </a:extLst>
          </p:cNvPr>
          <p:cNvSpPr>
            <a:spLocks noGrp="1"/>
          </p:cNvSpPr>
          <p:nvPr>
            <p:ph type="sldNum" sz="quarter" idx="12"/>
          </p:nvPr>
        </p:nvSpPr>
        <p:spPr/>
        <p:txBody>
          <a:bodyPr/>
          <a:lstStyle/>
          <a:p>
            <a:fld id="{4BE96267-9501-4B49-939F-F116B0669874}" type="slidenum">
              <a:rPr lang="en-US" smtClean="0"/>
              <a:pPr/>
              <a:t>32</a:t>
            </a:fld>
            <a:endParaRPr lang="en-US"/>
          </a:p>
        </p:txBody>
      </p:sp>
      <p:pic>
        <p:nvPicPr>
          <p:cNvPr id="2" name="Online Media 1" title="Games and Education Scholar James Paul Gee on Video Games, Learning, and Literacy">
            <a:hlinkClick r:id="" action="ppaction://media"/>
            <a:extLst>
              <a:ext uri="{FF2B5EF4-FFF2-40B4-BE49-F238E27FC236}">
                <a16:creationId xmlns:a16="http://schemas.microsoft.com/office/drawing/2014/main" id="{1E0C2C94-300F-42AF-890F-854DFC4E933A}"/>
              </a:ext>
            </a:extLst>
          </p:cNvPr>
          <p:cNvPicPr>
            <a:picLocks noRot="1" noChangeAspect="1"/>
          </p:cNvPicPr>
          <p:nvPr>
            <a:videoFile r:link="rId1"/>
          </p:nvPr>
        </p:nvPicPr>
        <p:blipFill>
          <a:blip r:embed="rId3"/>
          <a:stretch>
            <a:fillRect/>
          </a:stretch>
        </p:blipFill>
        <p:spPr>
          <a:xfrm>
            <a:off x="156310" y="87925"/>
            <a:ext cx="11879380" cy="6682151"/>
          </a:xfrm>
          <a:prstGeom prst="rect">
            <a:avLst/>
          </a:prstGeom>
        </p:spPr>
      </p:pic>
    </p:spTree>
    <p:extLst>
      <p:ext uri="{BB962C8B-B14F-4D97-AF65-F5344CB8AC3E}">
        <p14:creationId xmlns:p14="http://schemas.microsoft.com/office/powerpoint/2010/main" val="423469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9D0820E-DA1B-4D75-803F-79D3F0D11302}"/>
              </a:ext>
            </a:extLst>
          </p:cNvPr>
          <p:cNvSpPr>
            <a:spLocks noGrp="1"/>
          </p:cNvSpPr>
          <p:nvPr>
            <p:ph type="title"/>
          </p:nvPr>
        </p:nvSpPr>
        <p:spPr/>
        <p:txBody>
          <a:bodyPr/>
          <a:lstStyle/>
          <a:p>
            <a:r>
              <a:rPr lang="en-US" dirty="0"/>
              <a:t>What do you think about Gee’s argument</a:t>
            </a:r>
          </a:p>
        </p:txBody>
      </p:sp>
      <p:sp>
        <p:nvSpPr>
          <p:cNvPr id="9" name="Content Placeholder 8"/>
          <p:cNvSpPr>
            <a:spLocks noGrp="1"/>
          </p:cNvSpPr>
          <p:nvPr>
            <p:ph idx="1"/>
          </p:nvPr>
        </p:nvSpPr>
        <p:spPr/>
        <p:txBody>
          <a:bodyPr>
            <a:normAutofit lnSpcReduction="10000"/>
          </a:bodyPr>
          <a:lstStyle/>
          <a:p>
            <a:r>
              <a:rPr lang="en-US" dirty="0" smtClean="0"/>
              <a:t>The idea that assessment is trying to prove that students have learned in their classes is kind of silly</a:t>
            </a:r>
          </a:p>
          <a:p>
            <a:r>
              <a:rPr lang="en-US" dirty="0" smtClean="0"/>
              <a:t>Agree with a lot but not the “trust the current system” assessments are not always trying to measure learning</a:t>
            </a:r>
          </a:p>
          <a:p>
            <a:r>
              <a:rPr lang="en-US" dirty="0" smtClean="0"/>
              <a:t>Its all possible but if the game and test can replace </a:t>
            </a:r>
          </a:p>
          <a:p>
            <a:pPr lvl="1"/>
            <a:r>
              <a:rPr lang="en-US" dirty="0" smtClean="0"/>
              <a:t>Don’t know if that’s going to happen</a:t>
            </a:r>
          </a:p>
          <a:p>
            <a:pPr lvl="1"/>
            <a:r>
              <a:rPr lang="en-US" dirty="0" smtClean="0"/>
              <a:t>Don’t know about timeframe</a:t>
            </a:r>
          </a:p>
          <a:p>
            <a:r>
              <a:rPr lang="en-US" dirty="0" smtClean="0"/>
              <a:t> Mechanical skill transfer play Halo and play all FPSs</a:t>
            </a:r>
            <a:endParaRPr lang="en-US" dirty="0"/>
          </a:p>
        </p:txBody>
      </p:sp>
      <p:sp>
        <p:nvSpPr>
          <p:cNvPr id="4" name="Date Placeholder 3">
            <a:extLst>
              <a:ext uri="{FF2B5EF4-FFF2-40B4-BE49-F238E27FC236}">
                <a16:creationId xmlns:a16="http://schemas.microsoft.com/office/drawing/2014/main" id="{4B2D1C63-18D1-4C10-BAE7-7B8A457F70C3}"/>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29EBB144-640E-4A55-ABBB-E74690F80D54}"/>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8EFDA931-8FAA-468C-A546-67370C0D8DEB}"/>
              </a:ext>
            </a:extLst>
          </p:cNvPr>
          <p:cNvSpPr>
            <a:spLocks noGrp="1"/>
          </p:cNvSpPr>
          <p:nvPr>
            <p:ph type="sldNum" sz="quarter" idx="12"/>
          </p:nvPr>
        </p:nvSpPr>
        <p:spPr/>
        <p:txBody>
          <a:bodyPr/>
          <a:lstStyle/>
          <a:p>
            <a:fld id="{4BE96267-9501-4B49-939F-F116B0669874}" type="slidenum">
              <a:rPr lang="en-US" smtClean="0"/>
              <a:t>33</a:t>
            </a:fld>
            <a:endParaRPr lang="en-US"/>
          </a:p>
        </p:txBody>
      </p:sp>
      <p:sp>
        <p:nvSpPr>
          <p:cNvPr id="10" name="Content Placeholder 9"/>
          <p:cNvSpPr>
            <a:spLocks noGrp="1"/>
          </p:cNvSpPr>
          <p:nvPr>
            <p:ph idx="13"/>
          </p:nvPr>
        </p:nvSpPr>
        <p:spPr/>
        <p:txBody>
          <a:bodyPr>
            <a:normAutofit fontScale="92500" lnSpcReduction="20000"/>
          </a:bodyPr>
          <a:lstStyle/>
          <a:p>
            <a:pPr marL="457200" lvl="1"/>
            <a:r>
              <a:rPr lang="en-US" dirty="0" smtClean="0"/>
              <a:t>The </a:t>
            </a:r>
            <a:r>
              <a:rPr lang="en-US" dirty="0" err="1" smtClean="0"/>
              <a:t>comparsion</a:t>
            </a:r>
            <a:r>
              <a:rPr lang="en-US" dirty="0" smtClean="0"/>
              <a:t> between the test and playing a game</a:t>
            </a:r>
          </a:p>
          <a:p>
            <a:pPr marL="800100" lvl="2"/>
            <a:r>
              <a:rPr lang="en-US" dirty="0" smtClean="0"/>
              <a:t>Beating Halo is the test!</a:t>
            </a:r>
          </a:p>
          <a:p>
            <a:pPr marL="457200" lvl="1"/>
            <a:r>
              <a:rPr lang="en-US" dirty="0" smtClean="0"/>
              <a:t>Sure a game could replace a test but its implied that it would make it better and not sure that’s the case</a:t>
            </a:r>
          </a:p>
          <a:p>
            <a:pPr marL="800100" lvl="2"/>
            <a:r>
              <a:rPr lang="en-US" dirty="0" smtClean="0"/>
              <a:t>Replace </a:t>
            </a:r>
            <a:r>
              <a:rPr lang="en-US" dirty="0"/>
              <a:t>c</a:t>
            </a:r>
            <a:r>
              <a:rPr lang="en-US" dirty="0" smtClean="0"/>
              <a:t>urrent problems with new ones</a:t>
            </a:r>
          </a:p>
          <a:p>
            <a:pPr marL="800100" lvl="2"/>
            <a:r>
              <a:rPr lang="en-US" dirty="0" smtClean="0"/>
              <a:t>Accessibility</a:t>
            </a:r>
          </a:p>
          <a:p>
            <a:pPr marL="457200" lvl="1"/>
            <a:r>
              <a:rPr lang="en-US" dirty="0" smtClean="0"/>
              <a:t>Not everyone plays games to learn how to play games </a:t>
            </a:r>
          </a:p>
          <a:p>
            <a:pPr marL="800100" lvl="2"/>
            <a:r>
              <a:rPr lang="en-US" dirty="0" smtClean="0"/>
              <a:t>You might be playing games just to experience a narrative or something else</a:t>
            </a:r>
          </a:p>
          <a:p>
            <a:pPr marL="457200" lvl="1"/>
            <a:r>
              <a:rPr lang="en-US" dirty="0" smtClean="0"/>
              <a:t>Games take a huge time commitment and that’s not being considered here</a:t>
            </a:r>
          </a:p>
          <a:p>
            <a:pPr marL="800100" lvl="2"/>
            <a:r>
              <a:rPr lang="en-US" dirty="0" smtClean="0"/>
              <a:t>The concepts in them are simpler</a:t>
            </a:r>
          </a:p>
          <a:p>
            <a:pPr marL="457200" lvl="1"/>
            <a:r>
              <a:rPr lang="en-US" dirty="0" smtClean="0"/>
              <a:t>Oversimplifies things in learning science</a:t>
            </a:r>
          </a:p>
          <a:p>
            <a:pPr marL="800100" lvl="2"/>
            <a:r>
              <a:rPr lang="en-US" dirty="0" smtClean="0"/>
              <a:t>Individual differences</a:t>
            </a:r>
          </a:p>
          <a:p>
            <a:pPr marL="800100" lvl="2"/>
            <a:r>
              <a:rPr lang="en-US" dirty="0" smtClean="0"/>
              <a:t>Just comparing to summative assessments not formative</a:t>
            </a:r>
            <a:endParaRPr lang="en-US" dirty="0"/>
          </a:p>
        </p:txBody>
      </p:sp>
      <p:sp>
        <p:nvSpPr>
          <p:cNvPr id="11" name="Text Placeholder 10"/>
          <p:cNvSpPr>
            <a:spLocks noGrp="1"/>
          </p:cNvSpPr>
          <p:nvPr>
            <p:ph type="body" sz="quarter" idx="14"/>
          </p:nvPr>
        </p:nvSpPr>
        <p:spPr/>
        <p:txBody>
          <a:bodyPr>
            <a:normAutofit fontScale="85000" lnSpcReduction="20000"/>
          </a:bodyPr>
          <a:lstStyle/>
          <a:p>
            <a:pPr algn="ctr"/>
            <a:r>
              <a:rPr lang="en-US" dirty="0" smtClean="0"/>
              <a:t>Agree</a:t>
            </a:r>
            <a:endParaRPr lang="en-US" dirty="0"/>
          </a:p>
        </p:txBody>
      </p:sp>
      <p:sp>
        <p:nvSpPr>
          <p:cNvPr id="12" name="Text Placeholder 11"/>
          <p:cNvSpPr>
            <a:spLocks noGrp="1"/>
          </p:cNvSpPr>
          <p:nvPr>
            <p:ph type="body" sz="quarter" idx="15"/>
          </p:nvPr>
        </p:nvSpPr>
        <p:spPr/>
        <p:txBody>
          <a:bodyPr>
            <a:normAutofit fontScale="85000" lnSpcReduction="20000"/>
          </a:bodyPr>
          <a:lstStyle/>
          <a:p>
            <a:pPr algn="ctr"/>
            <a:r>
              <a:rPr lang="en-US" dirty="0" smtClean="0"/>
              <a:t>Disagree</a:t>
            </a:r>
            <a:endParaRPr lang="en-US" dirty="0"/>
          </a:p>
        </p:txBody>
      </p:sp>
    </p:spTree>
    <p:extLst>
      <p:ext uri="{BB962C8B-B14F-4D97-AF65-F5344CB8AC3E}">
        <p14:creationId xmlns:p14="http://schemas.microsoft.com/office/powerpoint/2010/main" val="24790295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D14E0C34-AD9B-4331-856E-58399F909470}"/>
              </a:ext>
            </a:extLst>
          </p:cNvPr>
          <p:cNvSpPr>
            <a:spLocks noGrp="1"/>
          </p:cNvSpPr>
          <p:nvPr>
            <p:ph type="title"/>
          </p:nvPr>
        </p:nvSpPr>
        <p:spPr/>
        <p:txBody>
          <a:bodyPr/>
          <a:lstStyle/>
          <a:p>
            <a:r>
              <a:rPr lang="en-US" altLang="en-US" dirty="0"/>
              <a:t>What makes a game </a:t>
            </a:r>
            <a:r>
              <a:rPr lang="en-US" altLang="en-US" b="1" i="1" dirty="0">
                <a:solidFill>
                  <a:schemeClr val="accent4"/>
                </a:solidFill>
              </a:rPr>
              <a:t>educational</a:t>
            </a:r>
            <a:r>
              <a:rPr lang="en-US" altLang="en-US" dirty="0"/>
              <a:t>?</a:t>
            </a:r>
          </a:p>
        </p:txBody>
      </p:sp>
      <p:sp>
        <p:nvSpPr>
          <p:cNvPr id="97282" name="Content Placeholder 2">
            <a:extLst>
              <a:ext uri="{FF2B5EF4-FFF2-40B4-BE49-F238E27FC236}">
                <a16:creationId xmlns:a16="http://schemas.microsoft.com/office/drawing/2014/main" id="{461A1FDE-320C-444F-A857-02E6BBBFF3AA}"/>
              </a:ext>
            </a:extLst>
          </p:cNvPr>
          <p:cNvSpPr>
            <a:spLocks noGrp="1"/>
          </p:cNvSpPr>
          <p:nvPr>
            <p:ph idx="1"/>
          </p:nvPr>
        </p:nvSpPr>
        <p:spPr/>
        <p:txBody>
          <a:bodyPr>
            <a:noAutofit/>
          </a:bodyPr>
          <a:lstStyle/>
          <a:p>
            <a:pPr marL="0" indent="0">
              <a:spcBef>
                <a:spcPts val="1200"/>
              </a:spcBef>
              <a:buNone/>
            </a:pPr>
            <a:r>
              <a:rPr lang="en-US" altLang="en-US" sz="3600" dirty="0" smtClean="0"/>
              <a:t>A game that causes learning </a:t>
            </a:r>
            <a:r>
              <a:rPr lang="en-US" altLang="en-US" sz="3600" dirty="0"/>
              <a:t>that </a:t>
            </a:r>
            <a:r>
              <a:rPr lang="en-US" altLang="en-US" sz="3600" i="1" dirty="0">
                <a:solidFill>
                  <a:schemeClr val="accent2"/>
                </a:solidFill>
              </a:rPr>
              <a:t>transfers out of the game </a:t>
            </a:r>
            <a:r>
              <a:rPr lang="en-US" altLang="en-US" sz="3600" dirty="0"/>
              <a:t>and game context into “real life”</a:t>
            </a:r>
          </a:p>
          <a:p>
            <a:pPr marL="0" indent="0">
              <a:spcBef>
                <a:spcPts val="1200"/>
              </a:spcBef>
              <a:buNone/>
            </a:pPr>
            <a:endParaRPr lang="en-US" altLang="en-US" sz="3600" dirty="0"/>
          </a:p>
          <a:p>
            <a:pPr marL="347663" indent="-347663">
              <a:spcBef>
                <a:spcPts val="1200"/>
              </a:spcBef>
            </a:pPr>
            <a:r>
              <a:rPr lang="en-US" altLang="en-US" sz="3600" dirty="0"/>
              <a:t>Ideally, the learning is </a:t>
            </a:r>
            <a:r>
              <a:rPr lang="en-US" altLang="en-US" sz="3600" i="1" dirty="0">
                <a:solidFill>
                  <a:schemeClr val="accent1"/>
                </a:solidFill>
              </a:rPr>
              <a:t>generalizable</a:t>
            </a:r>
            <a:r>
              <a:rPr lang="en-US" altLang="en-US" sz="3600" dirty="0"/>
              <a:t> across a wide range of learners</a:t>
            </a:r>
          </a:p>
          <a:p>
            <a:pPr marL="347663" indent="-347663">
              <a:spcBef>
                <a:spcPts val="1200"/>
              </a:spcBef>
            </a:pPr>
            <a:r>
              <a:rPr lang="en-US" altLang="en-US" sz="3600" dirty="0"/>
              <a:t>Ideally, the learning is </a:t>
            </a:r>
            <a:r>
              <a:rPr lang="en-US" altLang="en-US" sz="3600" i="1" dirty="0" smtClean="0">
                <a:solidFill>
                  <a:schemeClr val="accent1"/>
                </a:solidFill>
              </a:rPr>
              <a:t>efficient…</a:t>
            </a:r>
            <a:r>
              <a:rPr lang="en-US" altLang="en-US" sz="3600" i="1" dirty="0" err="1" smtClean="0">
                <a:solidFill>
                  <a:schemeClr val="accent1"/>
                </a:solidFill>
              </a:rPr>
              <a:t>ish</a:t>
            </a:r>
            <a:endParaRPr lang="en-US" altLang="en-US" sz="3600" i="1" dirty="0">
              <a:solidFill>
                <a:schemeClr val="accent1"/>
              </a:solidFill>
            </a:endParaRPr>
          </a:p>
          <a:p>
            <a:pPr marL="347663" indent="-347663">
              <a:spcBef>
                <a:spcPts val="1200"/>
              </a:spcBef>
            </a:pPr>
            <a:r>
              <a:rPr lang="en-US" altLang="en-US" sz="3600" dirty="0"/>
              <a:t>Ideally, the learning is </a:t>
            </a:r>
            <a:r>
              <a:rPr lang="en-US" altLang="en-US" sz="3600" i="1" dirty="0" smtClean="0">
                <a:solidFill>
                  <a:schemeClr val="accent1"/>
                </a:solidFill>
              </a:rPr>
              <a:t>robust </a:t>
            </a:r>
            <a:r>
              <a:rPr lang="en-US" altLang="en-US" sz="3600" dirty="0" smtClean="0"/>
              <a:t>and lasts over time</a:t>
            </a:r>
            <a:endParaRPr lang="en-US" altLang="en-US" sz="3600" dirty="0"/>
          </a:p>
        </p:txBody>
      </p:sp>
      <p:sp>
        <p:nvSpPr>
          <p:cNvPr id="2" name="Date Placeholder 1">
            <a:extLst>
              <a:ext uri="{FF2B5EF4-FFF2-40B4-BE49-F238E27FC236}">
                <a16:creationId xmlns:a16="http://schemas.microsoft.com/office/drawing/2014/main" id="{E6D4A34C-A916-4326-87AF-0BEE94388AE5}"/>
              </a:ext>
            </a:extLst>
          </p:cNvPr>
          <p:cNvSpPr>
            <a:spLocks noGrp="1"/>
          </p:cNvSpPr>
          <p:nvPr>
            <p:ph type="dt" sz="half" idx="10"/>
          </p:nvPr>
        </p:nvSpPr>
        <p:spPr/>
        <p:txBody>
          <a:bodyPr/>
          <a:lstStyle/>
          <a:p>
            <a:r>
              <a:rPr lang="en-US" smtClean="0"/>
              <a:t>2023-01-17</a:t>
            </a:r>
            <a:endParaRPr lang="en-US"/>
          </a:p>
        </p:txBody>
      </p:sp>
      <p:sp>
        <p:nvSpPr>
          <p:cNvPr id="3" name="Footer Placeholder 2">
            <a:extLst>
              <a:ext uri="{FF2B5EF4-FFF2-40B4-BE49-F238E27FC236}">
                <a16:creationId xmlns:a16="http://schemas.microsoft.com/office/drawing/2014/main" id="{90B72621-7C86-482C-A055-0562A13E34EF}"/>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4" name="Slide Number Placeholder 3">
            <a:extLst>
              <a:ext uri="{FF2B5EF4-FFF2-40B4-BE49-F238E27FC236}">
                <a16:creationId xmlns:a16="http://schemas.microsoft.com/office/drawing/2014/main" id="{242266D4-3D21-49F1-B373-784E72FB5249}"/>
              </a:ext>
            </a:extLst>
          </p:cNvPr>
          <p:cNvSpPr>
            <a:spLocks noGrp="1"/>
          </p:cNvSpPr>
          <p:nvPr>
            <p:ph type="sldNum" sz="quarter" idx="12"/>
          </p:nvPr>
        </p:nvSpPr>
        <p:spPr/>
        <p:txBody>
          <a:bodyPr/>
          <a:lstStyle/>
          <a:p>
            <a:fld id="{4BE96267-9501-4B49-939F-F116B0669874}" type="slidenum">
              <a:rPr lang="en-US" smtClean="0"/>
              <a:t>34</a:t>
            </a:fld>
            <a:endParaRPr lang="en-US"/>
          </a:p>
        </p:txBody>
      </p:sp>
    </p:spTree>
    <p:extLst>
      <p:ext uri="{BB962C8B-B14F-4D97-AF65-F5344CB8AC3E}">
        <p14:creationId xmlns:p14="http://schemas.microsoft.com/office/powerpoint/2010/main" val="368185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2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728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728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728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486AC9D5-7935-467C-B2E7-C97730198FFD}"/>
              </a:ext>
            </a:extLst>
          </p:cNvPr>
          <p:cNvSpPr>
            <a:spLocks noGrp="1"/>
          </p:cNvSpPr>
          <p:nvPr>
            <p:ph type="title"/>
          </p:nvPr>
        </p:nvSpPr>
        <p:spPr/>
        <p:txBody>
          <a:bodyPr>
            <a:normAutofit/>
          </a:bodyPr>
          <a:lstStyle/>
          <a:p>
            <a:r>
              <a:rPr lang="en-US" altLang="en-US" dirty="0"/>
              <a:t>How do you know learning is happening, or happened?</a:t>
            </a:r>
          </a:p>
        </p:txBody>
      </p:sp>
      <p:sp>
        <p:nvSpPr>
          <p:cNvPr id="21506" name="Content Placeholder 2">
            <a:extLst>
              <a:ext uri="{FF2B5EF4-FFF2-40B4-BE49-F238E27FC236}">
                <a16:creationId xmlns:a16="http://schemas.microsoft.com/office/drawing/2014/main" id="{497894F0-9056-42B8-B6DA-0F2FB419F9BC}"/>
              </a:ext>
            </a:extLst>
          </p:cNvPr>
          <p:cNvSpPr>
            <a:spLocks noGrp="1"/>
          </p:cNvSpPr>
          <p:nvPr>
            <p:ph idx="1"/>
          </p:nvPr>
        </p:nvSpPr>
        <p:spPr/>
        <p:txBody>
          <a:bodyPr>
            <a:normAutofit lnSpcReduction="10000"/>
          </a:bodyPr>
          <a:lstStyle/>
          <a:p>
            <a:pPr marL="0" indent="0">
              <a:buNone/>
            </a:pPr>
            <a:r>
              <a:rPr lang="en-US" altLang="en-US" b="1" dirty="0"/>
              <a:t>Some misconceptions about learning</a:t>
            </a:r>
          </a:p>
          <a:p>
            <a:pPr marL="0" indent="0">
              <a:spcBef>
                <a:spcPts val="1800"/>
              </a:spcBef>
              <a:buNone/>
            </a:pPr>
            <a:r>
              <a:rPr lang="en-US" altLang="en-US" dirty="0"/>
              <a:t>Just because the kids are working in quiet concentration does not mean they are learning</a:t>
            </a:r>
          </a:p>
          <a:p>
            <a:pPr marL="0" indent="0">
              <a:spcBef>
                <a:spcPts val="1800"/>
              </a:spcBef>
              <a:buNone/>
            </a:pPr>
            <a:r>
              <a:rPr lang="en-US" altLang="en-US" dirty="0"/>
              <a:t>Good performance during a learning task may mean not much learning is happening</a:t>
            </a:r>
          </a:p>
          <a:p>
            <a:pPr marL="0" indent="0">
              <a:spcBef>
                <a:spcPts val="1800"/>
              </a:spcBef>
              <a:buNone/>
            </a:pPr>
            <a:r>
              <a:rPr lang="en-US" altLang="en-US" dirty="0"/>
              <a:t>Just because a game involves a subject does not mean players will learn it</a:t>
            </a:r>
          </a:p>
          <a:p>
            <a:pPr marL="0" indent="0">
              <a:spcBef>
                <a:spcPts val="1800"/>
              </a:spcBef>
              <a:buNone/>
            </a:pPr>
            <a:r>
              <a:rPr lang="en-US" altLang="en-US" dirty="0"/>
              <a:t>Positive examples may get too much attention</a:t>
            </a:r>
          </a:p>
          <a:p>
            <a:pPr marL="0" indent="0">
              <a:spcBef>
                <a:spcPts val="1800"/>
              </a:spcBef>
              <a:buNone/>
            </a:pPr>
            <a:r>
              <a:rPr lang="en-US" altLang="en-US" dirty="0"/>
              <a:t>Transfer of learning is often narrow</a:t>
            </a:r>
          </a:p>
          <a:p>
            <a:endParaRPr lang="en-US" altLang="en-US" dirty="0"/>
          </a:p>
        </p:txBody>
      </p:sp>
      <p:sp>
        <p:nvSpPr>
          <p:cNvPr id="4" name="Date Placeholder 3">
            <a:extLst>
              <a:ext uri="{FF2B5EF4-FFF2-40B4-BE49-F238E27FC236}">
                <a16:creationId xmlns:a16="http://schemas.microsoft.com/office/drawing/2014/main" id="{ED139F55-36A6-4968-A3BC-D8CA666A0140}"/>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A9F30318-CD45-479E-BCEF-788F9C186375}"/>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22110756-7FF7-49E8-8D74-A3EF6D09BB61}"/>
              </a:ext>
            </a:extLst>
          </p:cNvPr>
          <p:cNvSpPr>
            <a:spLocks noGrp="1"/>
          </p:cNvSpPr>
          <p:nvPr>
            <p:ph type="sldNum" sz="quarter" idx="12"/>
          </p:nvPr>
        </p:nvSpPr>
        <p:spPr/>
        <p:txBody>
          <a:bodyPr/>
          <a:lstStyle/>
          <a:p>
            <a:fld id="{4BE96267-9501-4B49-939F-F116B0669874}" type="slidenum">
              <a:rPr lang="en-US" smtClean="0"/>
              <a:t>35</a:t>
            </a:fld>
            <a:endParaRPr lang="en-US"/>
          </a:p>
        </p:txBody>
      </p:sp>
    </p:spTree>
    <p:extLst>
      <p:ext uri="{BB962C8B-B14F-4D97-AF65-F5344CB8AC3E}">
        <p14:creationId xmlns:p14="http://schemas.microsoft.com/office/powerpoint/2010/main" val="2206013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0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50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50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059BA-6F26-430E-82F0-51A6ACBB6F68}"/>
              </a:ext>
            </a:extLst>
          </p:cNvPr>
          <p:cNvSpPr>
            <a:spLocks noGrp="1"/>
          </p:cNvSpPr>
          <p:nvPr>
            <p:ph type="title"/>
          </p:nvPr>
        </p:nvSpPr>
        <p:spPr/>
        <p:txBody>
          <a:bodyPr/>
          <a:lstStyle/>
          <a:p>
            <a:r>
              <a:rPr lang="en-US" dirty="0"/>
              <a:t>“Educational Games” Out Dated?</a:t>
            </a:r>
          </a:p>
        </p:txBody>
      </p:sp>
      <p:sp>
        <p:nvSpPr>
          <p:cNvPr id="3" name="Content Placeholder 2">
            <a:extLst>
              <a:ext uri="{FF2B5EF4-FFF2-40B4-BE49-F238E27FC236}">
                <a16:creationId xmlns:a16="http://schemas.microsoft.com/office/drawing/2014/main" id="{398BD6ED-B4A2-4907-A045-666E28D21613}"/>
              </a:ext>
            </a:extLst>
          </p:cNvPr>
          <p:cNvSpPr>
            <a:spLocks noGrp="1"/>
          </p:cNvSpPr>
          <p:nvPr>
            <p:ph idx="1"/>
          </p:nvPr>
        </p:nvSpPr>
        <p:spPr/>
        <p:txBody>
          <a:bodyPr>
            <a:normAutofit/>
          </a:bodyPr>
          <a:lstStyle/>
          <a:p>
            <a:pPr marL="0" indent="0">
              <a:spcAft>
                <a:spcPts val="1200"/>
              </a:spcAft>
              <a:buNone/>
            </a:pPr>
            <a:r>
              <a:rPr lang="en-US" sz="3600" dirty="0"/>
              <a:t>Some people don’t use the term “educational game” any more</a:t>
            </a:r>
          </a:p>
          <a:p>
            <a:pPr marL="0" indent="0">
              <a:spcAft>
                <a:spcPts val="1200"/>
              </a:spcAft>
              <a:buNone/>
            </a:pPr>
            <a:r>
              <a:rPr lang="en-US" sz="3600" dirty="0"/>
              <a:t>It evokes formal educational settings that some believe games are poised to disrupt</a:t>
            </a:r>
          </a:p>
          <a:p>
            <a:pPr marL="0" indent="0">
              <a:spcAft>
                <a:spcPts val="1200"/>
              </a:spcAft>
              <a:buNone/>
            </a:pPr>
            <a:r>
              <a:rPr lang="en-US" sz="3600" dirty="0"/>
              <a:t>It reminds some people of poorly designed shovel ware from the 90s</a:t>
            </a:r>
          </a:p>
        </p:txBody>
      </p:sp>
      <p:sp>
        <p:nvSpPr>
          <p:cNvPr id="4" name="Date Placeholder 3">
            <a:extLst>
              <a:ext uri="{FF2B5EF4-FFF2-40B4-BE49-F238E27FC236}">
                <a16:creationId xmlns:a16="http://schemas.microsoft.com/office/drawing/2014/main" id="{43E22774-C576-4234-B466-6F3EFCE9DDB0}"/>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56B087D6-DCA5-45DF-A518-693DF9565E3C}"/>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BF47AE76-6464-44A7-AC4D-FD844F3E2A64}"/>
              </a:ext>
            </a:extLst>
          </p:cNvPr>
          <p:cNvSpPr>
            <a:spLocks noGrp="1"/>
          </p:cNvSpPr>
          <p:nvPr>
            <p:ph type="sldNum" sz="quarter" idx="12"/>
          </p:nvPr>
        </p:nvSpPr>
        <p:spPr/>
        <p:txBody>
          <a:bodyPr/>
          <a:lstStyle/>
          <a:p>
            <a:fld id="{4BE96267-9501-4B49-939F-F116B0669874}" type="slidenum">
              <a:rPr lang="en-US" smtClean="0"/>
              <a:t>36</a:t>
            </a:fld>
            <a:endParaRPr lang="en-US"/>
          </a:p>
        </p:txBody>
      </p:sp>
    </p:spTree>
    <p:extLst>
      <p:ext uri="{BB962C8B-B14F-4D97-AF65-F5344CB8AC3E}">
        <p14:creationId xmlns:p14="http://schemas.microsoft.com/office/powerpoint/2010/main" val="17287677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Other Terms</a:t>
            </a:r>
            <a:endParaRPr lang="en-US" dirty="0"/>
          </a:p>
        </p:txBody>
      </p:sp>
      <p:sp>
        <p:nvSpPr>
          <p:cNvPr id="8" name="Content Placeholder 7"/>
          <p:cNvSpPr>
            <a:spLocks noGrp="1"/>
          </p:cNvSpPr>
          <p:nvPr>
            <p:ph sz="half" idx="1"/>
          </p:nvPr>
        </p:nvSpPr>
        <p:spPr/>
        <p:txBody>
          <a:bodyPr>
            <a:normAutofit fontScale="47500" lnSpcReduction="20000"/>
          </a:bodyPr>
          <a:lstStyle/>
          <a:p>
            <a:pPr marL="0" indent="0">
              <a:lnSpc>
                <a:spcPct val="120000"/>
              </a:lnSpc>
              <a:spcBef>
                <a:spcPts val="600"/>
              </a:spcBef>
              <a:buNone/>
            </a:pPr>
            <a:r>
              <a:rPr lang="en-US" sz="3200" b="1" dirty="0"/>
              <a:t>Game-based Learning / Learning Games</a:t>
            </a:r>
          </a:p>
          <a:p>
            <a:pPr marL="457200" lvl="1" indent="0">
              <a:lnSpc>
                <a:spcPct val="120000"/>
              </a:lnSpc>
              <a:spcBef>
                <a:spcPts val="0"/>
              </a:spcBef>
              <a:buNone/>
            </a:pPr>
            <a:r>
              <a:rPr lang="en-US" sz="2800" dirty="0"/>
              <a:t>Basically a synonym for educational game but possibly with connotations to be used in less formal settings</a:t>
            </a:r>
          </a:p>
          <a:p>
            <a:pPr marL="0" indent="0">
              <a:lnSpc>
                <a:spcPct val="120000"/>
              </a:lnSpc>
              <a:spcBef>
                <a:spcPts val="600"/>
              </a:spcBef>
              <a:buNone/>
            </a:pPr>
            <a:r>
              <a:rPr lang="en-US" sz="3200" b="1" dirty="0"/>
              <a:t>Edutainment</a:t>
            </a:r>
          </a:p>
          <a:p>
            <a:pPr marL="457200" lvl="1" indent="0">
              <a:lnSpc>
                <a:spcPct val="120000"/>
              </a:lnSpc>
              <a:spcBef>
                <a:spcPts val="0"/>
              </a:spcBef>
              <a:buNone/>
            </a:pPr>
            <a:r>
              <a:rPr lang="en-US" sz="2800" dirty="0"/>
              <a:t>An older term for educational games and other kinds of educational programming; generally frowned upon because of a crash in the market in the mid 90s</a:t>
            </a:r>
          </a:p>
          <a:p>
            <a:pPr marL="0" indent="0">
              <a:lnSpc>
                <a:spcPct val="120000"/>
              </a:lnSpc>
              <a:spcBef>
                <a:spcPts val="600"/>
              </a:spcBef>
              <a:buNone/>
            </a:pPr>
            <a:r>
              <a:rPr lang="en-US" sz="3200" b="1" dirty="0"/>
              <a:t>Transformational Games</a:t>
            </a:r>
          </a:p>
          <a:p>
            <a:pPr marL="457200" lvl="1" indent="0">
              <a:lnSpc>
                <a:spcPct val="120000"/>
              </a:lnSpc>
              <a:spcBef>
                <a:spcPts val="0"/>
              </a:spcBef>
              <a:buNone/>
            </a:pPr>
            <a:r>
              <a:rPr lang="en-US" sz="2800" dirty="0"/>
              <a:t>games developed with the intention of changing players in a specific way that transfers and persists beyond the game.</a:t>
            </a:r>
          </a:p>
          <a:p>
            <a:pPr marL="0" indent="0">
              <a:lnSpc>
                <a:spcPct val="120000"/>
              </a:lnSpc>
              <a:spcBef>
                <a:spcPts val="600"/>
              </a:spcBef>
              <a:buNone/>
            </a:pPr>
            <a:r>
              <a:rPr lang="en-US" sz="3200" b="1" dirty="0"/>
              <a:t>Serious Games / Games with a Purpose</a:t>
            </a:r>
          </a:p>
          <a:p>
            <a:pPr marL="457200" lvl="1" indent="0">
              <a:lnSpc>
                <a:spcPct val="120000"/>
              </a:lnSpc>
              <a:spcBef>
                <a:spcPts val="0"/>
              </a:spcBef>
              <a:buNone/>
            </a:pPr>
            <a:r>
              <a:rPr lang="en-US" sz="2800" dirty="0"/>
              <a:t>catch-all term used in many different contexts for any game that has a real-world purpose beyond entertainment.</a:t>
            </a:r>
          </a:p>
          <a:p>
            <a:pPr marL="0" indent="0">
              <a:lnSpc>
                <a:spcPct val="120000"/>
              </a:lnSpc>
              <a:spcBef>
                <a:spcPts val="600"/>
              </a:spcBef>
              <a:buNone/>
            </a:pPr>
            <a:r>
              <a:rPr lang="en-US" sz="3200" b="1" dirty="0"/>
              <a:t>Training Simulations / Simulation-based Learning </a:t>
            </a:r>
          </a:p>
          <a:p>
            <a:pPr marL="457200" lvl="1" indent="0">
              <a:lnSpc>
                <a:spcPct val="120000"/>
              </a:lnSpc>
              <a:spcBef>
                <a:spcPts val="0"/>
              </a:spcBef>
              <a:buNone/>
            </a:pPr>
            <a:r>
              <a:rPr lang="en-US" sz="2800" dirty="0"/>
              <a:t>frequently used in reference to programs that train employees on technical skills, industry procedures, or social interactions through simulation and role-play.</a:t>
            </a:r>
          </a:p>
          <a:p>
            <a:endParaRPr lang="en-US" dirty="0"/>
          </a:p>
        </p:txBody>
      </p:sp>
      <p:sp>
        <p:nvSpPr>
          <p:cNvPr id="9" name="Content Placeholder 8"/>
          <p:cNvSpPr>
            <a:spLocks noGrp="1"/>
          </p:cNvSpPr>
          <p:nvPr>
            <p:ph sz="half" idx="2"/>
          </p:nvPr>
        </p:nvSpPr>
        <p:spPr/>
        <p:txBody>
          <a:bodyPr>
            <a:normAutofit fontScale="47500" lnSpcReduction="20000"/>
          </a:bodyPr>
          <a:lstStyle/>
          <a:p>
            <a:pPr marL="0" indent="0">
              <a:lnSpc>
                <a:spcPct val="120000"/>
              </a:lnSpc>
              <a:spcBef>
                <a:spcPts val="600"/>
              </a:spcBef>
              <a:buNone/>
            </a:pPr>
            <a:r>
              <a:rPr lang="en-US" sz="3200" b="1" dirty="0"/>
              <a:t>Behavior Change Games </a:t>
            </a:r>
          </a:p>
          <a:p>
            <a:pPr marL="457200" lvl="1" indent="0">
              <a:lnSpc>
                <a:spcPct val="120000"/>
              </a:lnSpc>
              <a:spcBef>
                <a:spcPts val="0"/>
              </a:spcBef>
              <a:buNone/>
            </a:pPr>
            <a:r>
              <a:rPr lang="en-US" sz="2800" dirty="0"/>
              <a:t>used most often in games initiated in part as research, particularly around health-related behaviors.</a:t>
            </a:r>
          </a:p>
          <a:p>
            <a:pPr marL="0" indent="0">
              <a:lnSpc>
                <a:spcPct val="120000"/>
              </a:lnSpc>
              <a:spcBef>
                <a:spcPts val="600"/>
              </a:spcBef>
              <a:buNone/>
            </a:pPr>
            <a:r>
              <a:rPr lang="en-US" sz="3200" b="1" dirty="0"/>
              <a:t>Games for Health </a:t>
            </a:r>
          </a:p>
          <a:p>
            <a:pPr marL="457200" lvl="1" indent="0">
              <a:lnSpc>
                <a:spcPct val="120000"/>
              </a:lnSpc>
              <a:spcBef>
                <a:spcPts val="0"/>
              </a:spcBef>
              <a:buNone/>
            </a:pPr>
            <a:r>
              <a:rPr lang="en-US" sz="2800" dirty="0"/>
              <a:t>games aimed at improving health-related behaviors and outcomes</a:t>
            </a:r>
          </a:p>
          <a:p>
            <a:pPr marL="0" indent="0">
              <a:lnSpc>
                <a:spcPct val="120000"/>
              </a:lnSpc>
              <a:spcBef>
                <a:spcPts val="600"/>
              </a:spcBef>
              <a:buNone/>
            </a:pPr>
            <a:r>
              <a:rPr lang="en-US" sz="3200" b="1" dirty="0"/>
              <a:t>Impact Games / Social Good Games / Games for Change </a:t>
            </a:r>
          </a:p>
          <a:p>
            <a:pPr marL="457200" lvl="1" indent="0">
              <a:lnSpc>
                <a:spcPct val="120000"/>
              </a:lnSpc>
              <a:spcBef>
                <a:spcPts val="0"/>
              </a:spcBef>
              <a:buNone/>
            </a:pPr>
            <a:r>
              <a:rPr lang="en-US" sz="2800" dirty="0"/>
              <a:t>often trying to raise awareness about a societal issue or cause</a:t>
            </a:r>
          </a:p>
          <a:p>
            <a:pPr marL="0" indent="0">
              <a:lnSpc>
                <a:spcPct val="120000"/>
              </a:lnSpc>
              <a:spcBef>
                <a:spcPts val="600"/>
              </a:spcBef>
              <a:buNone/>
            </a:pPr>
            <a:r>
              <a:rPr lang="en-US" sz="3200" b="1" dirty="0"/>
              <a:t>Empathy Games </a:t>
            </a:r>
          </a:p>
          <a:p>
            <a:pPr marL="457200" lvl="1" indent="0">
              <a:lnSpc>
                <a:spcPct val="120000"/>
              </a:lnSpc>
              <a:spcBef>
                <a:spcPts val="0"/>
              </a:spcBef>
              <a:buNone/>
            </a:pPr>
            <a:r>
              <a:rPr lang="en-US" sz="2800" dirty="0"/>
              <a:t>sometimes applied to games that focus less on game mechanics and more on storytelling. They are often centered around evoking an emotional response in players.</a:t>
            </a:r>
          </a:p>
          <a:p>
            <a:pPr marL="0" indent="0">
              <a:lnSpc>
                <a:spcPct val="120000"/>
              </a:lnSpc>
              <a:spcBef>
                <a:spcPts val="600"/>
              </a:spcBef>
              <a:buNone/>
            </a:pPr>
            <a:r>
              <a:rPr lang="en-US" sz="3200" b="1" dirty="0"/>
              <a:t>Citizen Science / Crowdsourcing Games </a:t>
            </a:r>
          </a:p>
          <a:p>
            <a:pPr marL="457200" lvl="1" indent="0">
              <a:lnSpc>
                <a:spcPct val="120000"/>
              </a:lnSpc>
              <a:spcBef>
                <a:spcPts val="0"/>
              </a:spcBef>
              <a:buNone/>
            </a:pPr>
            <a:r>
              <a:rPr lang="en-US" sz="2800" dirty="0"/>
              <a:t>games that allow the masses to contribute to real-world research or data analysis by encoding the tasks into a game</a:t>
            </a:r>
          </a:p>
          <a:p>
            <a:endParaRPr lang="en-US" dirty="0"/>
          </a:p>
        </p:txBody>
      </p:sp>
      <p:sp>
        <p:nvSpPr>
          <p:cNvPr id="4" name="Date Placeholder 3"/>
          <p:cNvSpPr>
            <a:spLocks noGrp="1"/>
          </p:cNvSpPr>
          <p:nvPr>
            <p:ph type="dt" sz="half" idx="10"/>
          </p:nvPr>
        </p:nvSpPr>
        <p:spPr/>
        <p:txBody>
          <a:bodyPr/>
          <a:lstStyle/>
          <a:p>
            <a:r>
              <a:rPr lang="en-US" smtClean="0"/>
              <a:t>2023-01-17</a:t>
            </a:r>
            <a:endParaRPr lang="en-US"/>
          </a:p>
        </p:txBody>
      </p:sp>
      <p:sp>
        <p:nvSpPr>
          <p:cNvPr id="5" name="Footer Placeholder 4"/>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p:cNvSpPr>
            <a:spLocks noGrp="1"/>
          </p:cNvSpPr>
          <p:nvPr>
            <p:ph type="sldNum" sz="quarter" idx="12"/>
          </p:nvPr>
        </p:nvSpPr>
        <p:spPr/>
        <p:txBody>
          <a:bodyPr/>
          <a:lstStyle/>
          <a:p>
            <a:fld id="{4BE96267-9501-4B49-939F-F116B0669874}" type="slidenum">
              <a:rPr lang="en-US" smtClean="0"/>
              <a:t>37</a:t>
            </a:fld>
            <a:endParaRPr lang="en-US"/>
          </a:p>
        </p:txBody>
      </p:sp>
    </p:spTree>
    <p:extLst>
      <p:ext uri="{BB962C8B-B14F-4D97-AF65-F5344CB8AC3E}">
        <p14:creationId xmlns:p14="http://schemas.microsoft.com/office/powerpoint/2010/main" val="30537198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24567D-7D35-4BD1-A1BC-CFBF3C9A3CE5}"/>
              </a:ext>
            </a:extLst>
          </p:cNvPr>
          <p:cNvSpPr>
            <a:spLocks noGrp="1"/>
          </p:cNvSpPr>
          <p:nvPr>
            <p:ph type="ctrTitle"/>
          </p:nvPr>
        </p:nvSpPr>
        <p:spPr/>
        <p:txBody>
          <a:bodyPr/>
          <a:lstStyle/>
          <a:p>
            <a:r>
              <a:rPr lang="en-US" dirty="0"/>
              <a:t>Time Check</a:t>
            </a:r>
          </a:p>
        </p:txBody>
      </p:sp>
      <p:sp>
        <p:nvSpPr>
          <p:cNvPr id="3" name="Date Placeholder 2">
            <a:extLst>
              <a:ext uri="{FF2B5EF4-FFF2-40B4-BE49-F238E27FC236}">
                <a16:creationId xmlns:a16="http://schemas.microsoft.com/office/drawing/2014/main" id="{9061B05A-5CEE-4FC2-9458-B65EF7CBA57C}"/>
              </a:ext>
            </a:extLst>
          </p:cNvPr>
          <p:cNvSpPr>
            <a:spLocks noGrp="1"/>
          </p:cNvSpPr>
          <p:nvPr>
            <p:ph type="dt" sz="half" idx="10"/>
          </p:nvPr>
        </p:nvSpPr>
        <p:spPr/>
        <p:txBody>
          <a:bodyPr/>
          <a:lstStyle/>
          <a:p>
            <a:r>
              <a:rPr lang="en-US" smtClean="0"/>
              <a:t>2023-01-17</a:t>
            </a:r>
            <a:endParaRPr lang="en-US"/>
          </a:p>
        </p:txBody>
      </p:sp>
      <p:sp>
        <p:nvSpPr>
          <p:cNvPr id="4" name="Footer Placeholder 3">
            <a:extLst>
              <a:ext uri="{FF2B5EF4-FFF2-40B4-BE49-F238E27FC236}">
                <a16:creationId xmlns:a16="http://schemas.microsoft.com/office/drawing/2014/main" id="{4B82B475-7059-495C-B98C-FE15A5FB6A9F}"/>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5" name="Slide Number Placeholder 4">
            <a:extLst>
              <a:ext uri="{FF2B5EF4-FFF2-40B4-BE49-F238E27FC236}">
                <a16:creationId xmlns:a16="http://schemas.microsoft.com/office/drawing/2014/main" id="{3882696B-49D9-44D8-92A7-9C9693EDFC51}"/>
              </a:ext>
            </a:extLst>
          </p:cNvPr>
          <p:cNvSpPr>
            <a:spLocks noGrp="1"/>
          </p:cNvSpPr>
          <p:nvPr>
            <p:ph type="sldNum" sz="quarter" idx="12"/>
          </p:nvPr>
        </p:nvSpPr>
        <p:spPr/>
        <p:txBody>
          <a:bodyPr/>
          <a:lstStyle/>
          <a:p>
            <a:fld id="{4BE96267-9501-4B49-939F-F116B0669874}" type="slidenum">
              <a:rPr lang="en-US" smtClean="0"/>
              <a:t>38</a:t>
            </a:fld>
            <a:endParaRPr lang="en-US"/>
          </a:p>
        </p:txBody>
      </p:sp>
    </p:spTree>
    <p:extLst>
      <p:ext uri="{BB962C8B-B14F-4D97-AF65-F5344CB8AC3E}">
        <p14:creationId xmlns:p14="http://schemas.microsoft.com/office/powerpoint/2010/main" val="25552578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1427A3-71DF-4ABB-BB15-E3A3A4C27654}"/>
              </a:ext>
            </a:extLst>
          </p:cNvPr>
          <p:cNvSpPr>
            <a:spLocks noGrp="1"/>
          </p:cNvSpPr>
          <p:nvPr>
            <p:ph type="ctrTitle"/>
          </p:nvPr>
        </p:nvSpPr>
        <p:spPr/>
        <p:txBody>
          <a:bodyPr/>
          <a:lstStyle/>
          <a:p>
            <a:r>
              <a:rPr lang="en-US" dirty="0"/>
              <a:t>The EDGE </a:t>
            </a:r>
            <a:r>
              <a:rPr lang="en-US" dirty="0" smtClean="0"/>
              <a:t>Framework</a:t>
            </a:r>
            <a:r>
              <a:rPr lang="en-US" smtClean="0"/>
              <a:t/>
            </a:r>
            <a:br>
              <a:rPr lang="en-US" smtClean="0"/>
            </a:br>
            <a:r>
              <a:rPr lang="en-US" sz="2400" smtClean="0"/>
              <a:t>[</a:t>
            </a:r>
            <a:r>
              <a:rPr lang="en-US" sz="2400" smtClean="0"/>
              <a:t>Short </a:t>
            </a:r>
            <a:r>
              <a:rPr lang="en-US" sz="2400" dirty="0" smtClean="0"/>
              <a:t>Version]</a:t>
            </a:r>
            <a:endParaRPr lang="en-US" dirty="0"/>
          </a:p>
        </p:txBody>
      </p:sp>
      <p:sp>
        <p:nvSpPr>
          <p:cNvPr id="4" name="Date Placeholder 3">
            <a:extLst>
              <a:ext uri="{FF2B5EF4-FFF2-40B4-BE49-F238E27FC236}">
                <a16:creationId xmlns:a16="http://schemas.microsoft.com/office/drawing/2014/main" id="{53E9BAA8-8D8C-4569-BA09-537EFB26499C}"/>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6F8DA175-5F80-43F0-ACB1-096645AC93AB}"/>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68309E13-157B-435B-AC6B-BB4C2C31276C}"/>
              </a:ext>
            </a:extLst>
          </p:cNvPr>
          <p:cNvSpPr>
            <a:spLocks noGrp="1"/>
          </p:cNvSpPr>
          <p:nvPr>
            <p:ph type="sldNum" sz="quarter" idx="12"/>
          </p:nvPr>
        </p:nvSpPr>
        <p:spPr/>
        <p:txBody>
          <a:bodyPr/>
          <a:lstStyle/>
          <a:p>
            <a:fld id="{4BE96267-9501-4B49-939F-F116B0669874}" type="slidenum">
              <a:rPr lang="en-US" smtClean="0"/>
              <a:t>39</a:t>
            </a:fld>
            <a:endParaRPr lang="en-US"/>
          </a:p>
        </p:txBody>
      </p:sp>
    </p:spTree>
    <p:extLst>
      <p:ext uri="{BB962C8B-B14F-4D97-AF65-F5344CB8AC3E}">
        <p14:creationId xmlns:p14="http://schemas.microsoft.com/office/powerpoint/2010/main" val="26145603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Teaching Assistant</a:t>
            </a:r>
            <a:endParaRPr lang="en-US" dirty="0"/>
          </a:p>
        </p:txBody>
      </p:sp>
      <p:sp>
        <p:nvSpPr>
          <p:cNvPr id="10" name="Content Placeholder 9"/>
          <p:cNvSpPr>
            <a:spLocks noGrp="1"/>
          </p:cNvSpPr>
          <p:nvPr>
            <p:ph sz="half" idx="1"/>
          </p:nvPr>
        </p:nvSpPr>
        <p:spPr/>
        <p:txBody>
          <a:bodyPr>
            <a:normAutofit/>
          </a:bodyPr>
          <a:lstStyle/>
          <a:p>
            <a:pPr marL="0" indent="0">
              <a:spcBef>
                <a:spcPts val="2200"/>
              </a:spcBef>
              <a:buNone/>
            </a:pPr>
            <a:r>
              <a:rPr lang="en-US" dirty="0" smtClean="0"/>
              <a:t>Morgan Evans</a:t>
            </a:r>
          </a:p>
          <a:p>
            <a:pPr marL="0" indent="0">
              <a:spcBef>
                <a:spcPts val="2200"/>
              </a:spcBef>
              <a:buNone/>
            </a:pPr>
            <a:r>
              <a:rPr lang="en-US" dirty="0" smtClean="0"/>
              <a:t>PhD Student in the Center for Transformational Play</a:t>
            </a:r>
          </a:p>
          <a:p>
            <a:pPr marL="0" indent="0">
              <a:spcBef>
                <a:spcPts val="2200"/>
              </a:spcBef>
              <a:buNone/>
            </a:pPr>
            <a:r>
              <a:rPr lang="en-US" dirty="0" smtClean="0"/>
              <a:t>Design Lead on the award winning transformational game </a:t>
            </a:r>
            <a:r>
              <a:rPr lang="en-US" i="1" dirty="0" err="1" smtClean="0"/>
              <a:t>Bloomwood</a:t>
            </a:r>
            <a:r>
              <a:rPr lang="en-US" i="1" dirty="0" smtClean="0"/>
              <a:t> Stories: Block Party</a:t>
            </a:r>
          </a:p>
          <a:p>
            <a:pPr marL="0" indent="0">
              <a:spcBef>
                <a:spcPts val="2200"/>
              </a:spcBef>
              <a:buNone/>
            </a:pPr>
            <a:r>
              <a:rPr lang="en-US" dirty="0" smtClean="0"/>
              <a:t>A </a:t>
            </a:r>
            <a:r>
              <a:rPr lang="en-US" dirty="0"/>
              <a:t>proud member of the </a:t>
            </a:r>
            <a:r>
              <a:rPr lang="en-US" dirty="0" smtClean="0"/>
              <a:t>Pittsburgh </a:t>
            </a:r>
            <a:r>
              <a:rPr lang="en-US" dirty="0" err="1"/>
              <a:t>acro</a:t>
            </a:r>
            <a:r>
              <a:rPr lang="en-US" dirty="0"/>
              <a:t> community</a:t>
            </a:r>
            <a:endParaRPr lang="en-US" dirty="0"/>
          </a:p>
        </p:txBody>
      </p:sp>
      <p:pic>
        <p:nvPicPr>
          <p:cNvPr id="12" name="Content Placeholder 11"/>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365043" y="1825625"/>
            <a:ext cx="4795914" cy="4351338"/>
          </a:xfrm>
        </p:spPr>
      </p:pic>
      <p:sp>
        <p:nvSpPr>
          <p:cNvPr id="4" name="Date Placeholder 3"/>
          <p:cNvSpPr>
            <a:spLocks noGrp="1"/>
          </p:cNvSpPr>
          <p:nvPr>
            <p:ph type="dt" sz="half" idx="10"/>
          </p:nvPr>
        </p:nvSpPr>
        <p:spPr/>
        <p:txBody>
          <a:bodyPr/>
          <a:lstStyle/>
          <a:p>
            <a:r>
              <a:rPr lang="en-US" smtClean="0"/>
              <a:t>2023-01-17</a:t>
            </a:r>
            <a:endParaRPr lang="en-US"/>
          </a:p>
        </p:txBody>
      </p:sp>
      <p:sp>
        <p:nvSpPr>
          <p:cNvPr id="5" name="Footer Placeholder 4"/>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p:cNvSpPr>
            <a:spLocks noGrp="1"/>
          </p:cNvSpPr>
          <p:nvPr>
            <p:ph type="sldNum" sz="quarter" idx="12"/>
          </p:nvPr>
        </p:nvSpPr>
        <p:spPr/>
        <p:txBody>
          <a:bodyPr/>
          <a:lstStyle/>
          <a:p>
            <a:fld id="{4BE96267-9501-4B49-939F-F116B0669874}" type="slidenum">
              <a:rPr lang="en-US" smtClean="0"/>
              <a:t>4</a:t>
            </a:fld>
            <a:endParaRPr lang="en-US"/>
          </a:p>
        </p:txBody>
      </p:sp>
    </p:spTree>
    <p:extLst>
      <p:ext uri="{BB962C8B-B14F-4D97-AF65-F5344CB8AC3E}">
        <p14:creationId xmlns:p14="http://schemas.microsoft.com/office/powerpoint/2010/main" val="14213825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A63BE87-7194-4782-ACE3-EB33430700CE}"/>
              </a:ext>
            </a:extLst>
          </p:cNvPr>
          <p:cNvPicPr>
            <a:picLocks noChangeAspect="1"/>
          </p:cNvPicPr>
          <p:nvPr/>
        </p:nvPicPr>
        <p:blipFill>
          <a:blip r:embed="rId3"/>
          <a:stretch>
            <a:fillRect/>
          </a:stretch>
        </p:blipFill>
        <p:spPr>
          <a:xfrm rot="1262671">
            <a:off x="-843586" y="2559593"/>
            <a:ext cx="4951616" cy="4818240"/>
          </a:xfrm>
          <a:prstGeom prst="rect">
            <a:avLst/>
          </a:prstGeom>
          <a:ln>
            <a:solidFill>
              <a:schemeClr val="tx1"/>
            </a:solidFill>
          </a:ln>
          <a:effectLst>
            <a:outerShdw blurRad="50800" dist="38100" algn="l" rotWithShape="0">
              <a:prstClr val="black">
                <a:alpha val="40000"/>
              </a:prstClr>
            </a:outerShdw>
          </a:effectLst>
        </p:spPr>
      </p:pic>
      <p:sp>
        <p:nvSpPr>
          <p:cNvPr id="14" name="Title 13">
            <a:extLst>
              <a:ext uri="{FF2B5EF4-FFF2-40B4-BE49-F238E27FC236}">
                <a16:creationId xmlns:a16="http://schemas.microsoft.com/office/drawing/2014/main" id="{FA00532C-ABAA-4934-9FAE-ABAD87BFB947}"/>
              </a:ext>
            </a:extLst>
          </p:cNvPr>
          <p:cNvSpPr>
            <a:spLocks noGrp="1"/>
          </p:cNvSpPr>
          <p:nvPr>
            <p:ph type="title"/>
          </p:nvPr>
        </p:nvSpPr>
        <p:spPr/>
        <p:txBody>
          <a:bodyPr/>
          <a:lstStyle/>
          <a:p>
            <a:r>
              <a:rPr lang="en-US"/>
              <a:t>The EDGE Framework</a:t>
            </a:r>
            <a:endParaRPr lang="en-US" dirty="0"/>
          </a:p>
        </p:txBody>
      </p:sp>
      <p:sp>
        <p:nvSpPr>
          <p:cNvPr id="8" name="Rectangle 3"/>
          <p:cNvSpPr txBox="1">
            <a:spLocks noChangeArrowheads="1"/>
          </p:cNvSpPr>
          <p:nvPr/>
        </p:nvSpPr>
        <p:spPr bwMode="auto">
          <a:xfrm>
            <a:off x="8389145" y="4687380"/>
            <a:ext cx="1270192" cy="562665"/>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algn="ctr" eaLnBrk="0" fontAlgn="base" hangingPunct="0">
              <a:spcBef>
                <a:spcPct val="20000"/>
              </a:spcBef>
              <a:spcAft>
                <a:spcPct val="0"/>
              </a:spcAft>
              <a:buSzPct val="100000"/>
              <a:defRPr/>
            </a:pPr>
            <a:r>
              <a:rPr lang="en-US" sz="1400" kern="0" dirty="0" err="1">
                <a:latin typeface="Verdana" pitchFamily="-105" charset="0"/>
                <a:ea typeface="ＭＳ Ｐゴシック" pitchFamily="-105" charset="-128"/>
                <a:cs typeface="Verdana"/>
              </a:rPr>
              <a:t>Eben</a:t>
            </a:r>
            <a:r>
              <a:rPr lang="en-US" sz="1400" kern="0" dirty="0">
                <a:latin typeface="Verdana" pitchFamily="-105" charset="0"/>
                <a:ea typeface="ＭＳ Ｐゴシック" pitchFamily="-105" charset="-128"/>
                <a:cs typeface="Verdana"/>
              </a:rPr>
              <a:t> </a:t>
            </a:r>
          </a:p>
          <a:p>
            <a:pPr algn="ctr" eaLnBrk="0" fontAlgn="base" hangingPunct="0">
              <a:spcBef>
                <a:spcPct val="20000"/>
              </a:spcBef>
              <a:spcAft>
                <a:spcPct val="0"/>
              </a:spcAft>
              <a:buSzPct val="100000"/>
              <a:defRPr/>
            </a:pPr>
            <a:r>
              <a:rPr lang="en-US" sz="1400" kern="0" dirty="0">
                <a:latin typeface="Verdana" pitchFamily="-105" charset="0"/>
                <a:ea typeface="ＭＳ Ｐゴシック" pitchFamily="-105" charset="-128"/>
                <a:cs typeface="Verdana"/>
              </a:rPr>
              <a:t>Myers</a:t>
            </a:r>
          </a:p>
        </p:txBody>
      </p:sp>
      <p:sp>
        <p:nvSpPr>
          <p:cNvPr id="9" name="Rectangle 3"/>
          <p:cNvSpPr txBox="1">
            <a:spLocks noChangeArrowheads="1"/>
          </p:cNvSpPr>
          <p:nvPr/>
        </p:nvSpPr>
        <p:spPr bwMode="auto">
          <a:xfrm>
            <a:off x="9867073" y="4669025"/>
            <a:ext cx="1384515" cy="562665"/>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algn="ctr" eaLnBrk="0" fontAlgn="base" hangingPunct="0">
              <a:spcBef>
                <a:spcPct val="20000"/>
              </a:spcBef>
              <a:spcAft>
                <a:spcPct val="0"/>
              </a:spcAft>
              <a:buSzPct val="100000"/>
              <a:defRPr/>
            </a:pPr>
            <a:r>
              <a:rPr lang="en-US" sz="1400" kern="0" dirty="0">
                <a:latin typeface="Verdana" pitchFamily="-105" charset="0"/>
                <a:ea typeface="ＭＳ Ｐゴシック" pitchFamily="-105" charset="-128"/>
                <a:cs typeface="Verdana"/>
              </a:rPr>
              <a:t>Matthew </a:t>
            </a:r>
            <a:r>
              <a:rPr lang="en-US" sz="1400" kern="0" dirty="0" err="1">
                <a:latin typeface="Verdana" pitchFamily="-105" charset="0"/>
                <a:ea typeface="ＭＳ Ｐゴシック" pitchFamily="-105" charset="-128"/>
                <a:cs typeface="Verdana"/>
              </a:rPr>
              <a:t>Easterday</a:t>
            </a:r>
            <a:endParaRPr lang="en-US" sz="1400" kern="0" dirty="0">
              <a:latin typeface="Verdana" pitchFamily="-105" charset="0"/>
              <a:ea typeface="ＭＳ Ｐゴシック" pitchFamily="-105" charset="-128"/>
              <a:cs typeface="Verdana"/>
            </a:endParaRPr>
          </a:p>
        </p:txBody>
      </p:sp>
      <p:sp>
        <p:nvSpPr>
          <p:cNvPr id="10" name="Rectangle 3"/>
          <p:cNvSpPr txBox="1">
            <a:spLocks noChangeArrowheads="1"/>
          </p:cNvSpPr>
          <p:nvPr/>
        </p:nvSpPr>
        <p:spPr bwMode="auto">
          <a:xfrm>
            <a:off x="6920318" y="4687381"/>
            <a:ext cx="1256613" cy="562665"/>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algn="ctr" eaLnBrk="0" fontAlgn="base" hangingPunct="0">
              <a:spcBef>
                <a:spcPct val="20000"/>
              </a:spcBef>
              <a:spcAft>
                <a:spcPct val="0"/>
              </a:spcAft>
              <a:buSzPct val="100000"/>
              <a:defRPr/>
            </a:pPr>
            <a:r>
              <a:rPr lang="en-US" sz="1400" kern="0" dirty="0">
                <a:latin typeface="Verdana" pitchFamily="-105" charset="0"/>
                <a:ea typeface="ＭＳ Ｐゴシック" pitchFamily="-105" charset="-128"/>
                <a:cs typeface="Verdana"/>
              </a:rPr>
              <a:t>Amy </a:t>
            </a:r>
          </a:p>
          <a:p>
            <a:pPr algn="ctr" eaLnBrk="0" fontAlgn="base" hangingPunct="0">
              <a:spcBef>
                <a:spcPct val="20000"/>
              </a:spcBef>
              <a:spcAft>
                <a:spcPct val="0"/>
              </a:spcAft>
              <a:buSzPct val="100000"/>
              <a:defRPr/>
            </a:pPr>
            <a:r>
              <a:rPr lang="en-US" sz="1400" kern="0" dirty="0" err="1">
                <a:latin typeface="Verdana" pitchFamily="-105" charset="0"/>
                <a:ea typeface="ＭＳ Ｐゴシック" pitchFamily="-105" charset="-128"/>
                <a:cs typeface="Verdana"/>
              </a:rPr>
              <a:t>Ogan</a:t>
            </a:r>
            <a:endParaRPr lang="en-US" sz="1400" kern="0" dirty="0">
              <a:latin typeface="Verdana" pitchFamily="-105" charset="0"/>
              <a:ea typeface="ＭＳ Ｐゴシック" pitchFamily="-105" charset="-128"/>
              <a:cs typeface="Verdana"/>
            </a:endParaRPr>
          </a:p>
        </p:txBody>
      </p:sp>
      <p:sp>
        <p:nvSpPr>
          <p:cNvPr id="2" name="TextBox 1"/>
          <p:cNvSpPr txBox="1"/>
          <p:nvPr/>
        </p:nvSpPr>
        <p:spPr>
          <a:xfrm>
            <a:off x="5372211" y="5391258"/>
            <a:ext cx="6271797" cy="646331"/>
          </a:xfrm>
          <a:prstGeom prst="rect">
            <a:avLst/>
          </a:prstGeom>
          <a:noFill/>
        </p:spPr>
        <p:txBody>
          <a:bodyPr wrap="square" rtlCol="0">
            <a:spAutoFit/>
          </a:bodyPr>
          <a:lstStyle/>
          <a:p>
            <a:r>
              <a:rPr lang="en-US" sz="1200" dirty="0">
                <a:latin typeface="Verdana"/>
                <a:cs typeface="Verdana"/>
              </a:rPr>
              <a:t>Aleven, V., </a:t>
            </a:r>
            <a:r>
              <a:rPr lang="en-US" sz="1200" dirty="0" err="1">
                <a:latin typeface="Verdana"/>
                <a:cs typeface="Verdana"/>
              </a:rPr>
              <a:t>Ogan</a:t>
            </a:r>
            <a:r>
              <a:rPr lang="en-US" sz="1200" dirty="0">
                <a:latin typeface="Verdana"/>
                <a:cs typeface="Verdana"/>
              </a:rPr>
              <a:t>, A., Myers, E., &amp; </a:t>
            </a:r>
            <a:r>
              <a:rPr lang="en-US" sz="1200" dirty="0" err="1">
                <a:latin typeface="Verdana"/>
                <a:cs typeface="Verdana"/>
              </a:rPr>
              <a:t>Easterday</a:t>
            </a:r>
            <a:r>
              <a:rPr lang="en-US" sz="1200" dirty="0">
                <a:latin typeface="Verdana"/>
                <a:cs typeface="Verdana"/>
              </a:rPr>
              <a:t>, M. EDGE: A framework for the analysis and design of educational games. Unpublished manuscript.</a:t>
            </a:r>
          </a:p>
          <a:p>
            <a:endParaRPr lang="en-US" sz="1200" dirty="0"/>
          </a:p>
        </p:txBody>
      </p:sp>
      <p:pic>
        <p:nvPicPr>
          <p:cNvPr id="41986" name="Picture 2" descr="https://www.hcii.cmu.edu/sites/default/files/migrated_files/Vincent_Aleven1.jpg">
            <a:extLst>
              <a:ext uri="{FF2B5EF4-FFF2-40B4-BE49-F238E27FC236}">
                <a16:creationId xmlns:a16="http://schemas.microsoft.com/office/drawing/2014/main" id="{7D795F5B-8BD5-4591-A0D8-82851AA20AD9}"/>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17919" r="39273"/>
          <a:stretch/>
        </p:blipFill>
        <p:spPr bwMode="auto">
          <a:xfrm>
            <a:off x="5536275" y="2863747"/>
            <a:ext cx="1176299" cy="1832811"/>
          </a:xfrm>
          <a:prstGeom prst="rect">
            <a:avLst/>
          </a:prstGeom>
          <a:noFill/>
          <a:extLst>
            <a:ext uri="{909E8E84-426E-40DD-AFC4-6F175D3DCCD1}">
              <a14:hiddenFill xmlns:a14="http://schemas.microsoft.com/office/drawing/2010/main">
                <a:solidFill>
                  <a:srgbClr val="FFFFFF"/>
                </a:solidFill>
              </a14:hiddenFill>
            </a:ext>
          </a:extLst>
        </p:spPr>
      </p:pic>
      <p:pic>
        <p:nvPicPr>
          <p:cNvPr id="18" name="Content Placeholder 7">
            <a:extLst>
              <a:ext uri="{FF2B5EF4-FFF2-40B4-BE49-F238E27FC236}">
                <a16:creationId xmlns:a16="http://schemas.microsoft.com/office/drawing/2014/main" id="{1E3433E1-4EAA-4125-B603-71701F404615}"/>
              </a:ext>
            </a:extLst>
          </p:cNvPr>
          <p:cNvPicPr>
            <a:picLocks noChangeAspect="1"/>
          </p:cNvPicPr>
          <p:nvPr/>
        </p:nvPicPr>
        <p:blipFill rotWithShape="1">
          <a:blip r:embed="rId5"/>
          <a:srcRect l="37313" r="16370"/>
          <a:stretch/>
        </p:blipFill>
        <p:spPr>
          <a:xfrm>
            <a:off x="8384674" y="2854569"/>
            <a:ext cx="1274662" cy="1832811"/>
          </a:xfrm>
          <a:prstGeom prst="rect">
            <a:avLst/>
          </a:prstGeom>
        </p:spPr>
      </p:pic>
      <p:pic>
        <p:nvPicPr>
          <p:cNvPr id="41988" name="Picture 4" descr="https://www.hcii.cmu.edu/sites/default/files/migrated_files/Amy_Ogan2_0.jpg">
            <a:extLst>
              <a:ext uri="{FF2B5EF4-FFF2-40B4-BE49-F238E27FC236}">
                <a16:creationId xmlns:a16="http://schemas.microsoft.com/office/drawing/2014/main" id="{9205C478-CBED-4625-A32F-45795F7C4D73}"/>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36444" r="17825"/>
          <a:stretch/>
        </p:blipFill>
        <p:spPr bwMode="auto">
          <a:xfrm>
            <a:off x="6920324" y="2854569"/>
            <a:ext cx="1256613" cy="1832811"/>
          </a:xfrm>
          <a:prstGeom prst="rect">
            <a:avLst/>
          </a:prstGeom>
          <a:noFill/>
          <a:extLst>
            <a:ext uri="{909E8E84-426E-40DD-AFC4-6F175D3DCCD1}">
              <a14:hiddenFill xmlns:a14="http://schemas.microsoft.com/office/drawing/2010/main">
                <a:solidFill>
                  <a:srgbClr val="FFFFFF"/>
                </a:solidFill>
              </a14:hiddenFill>
            </a:ext>
          </a:extLst>
        </p:spPr>
      </p:pic>
      <p:pic>
        <p:nvPicPr>
          <p:cNvPr id="41990" name="Picture 6" descr="Matt Easterday Assistant Professor, School of Education and Social Policy, Northwestern University E-mail: Click to reveal">
            <a:extLst>
              <a:ext uri="{FF2B5EF4-FFF2-40B4-BE49-F238E27FC236}">
                <a16:creationId xmlns:a16="http://schemas.microsoft.com/office/drawing/2014/main" id="{D58E46EE-F7B9-4120-882A-33BAD923B64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846" t="503" r="16233" b="-503"/>
          <a:stretch/>
        </p:blipFill>
        <p:spPr bwMode="auto">
          <a:xfrm>
            <a:off x="9867075" y="2854569"/>
            <a:ext cx="1384516" cy="182363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3">
            <a:extLst>
              <a:ext uri="{FF2B5EF4-FFF2-40B4-BE49-F238E27FC236}">
                <a16:creationId xmlns:a16="http://schemas.microsoft.com/office/drawing/2014/main" id="{A40A6D31-C226-4642-9BE9-759E87F8402C}"/>
              </a:ext>
            </a:extLst>
          </p:cNvPr>
          <p:cNvSpPr txBox="1">
            <a:spLocks noChangeArrowheads="1"/>
          </p:cNvSpPr>
          <p:nvPr/>
        </p:nvSpPr>
        <p:spPr bwMode="auto">
          <a:xfrm>
            <a:off x="5506075" y="4690271"/>
            <a:ext cx="1206500" cy="562665"/>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algn="ctr" eaLnBrk="0" fontAlgn="base" hangingPunct="0">
              <a:spcBef>
                <a:spcPct val="20000"/>
              </a:spcBef>
              <a:spcAft>
                <a:spcPct val="0"/>
              </a:spcAft>
              <a:buSzPct val="100000"/>
              <a:defRPr/>
            </a:pPr>
            <a:r>
              <a:rPr lang="en-US" sz="1400" kern="0" dirty="0">
                <a:latin typeface="Verdana" pitchFamily="-105" charset="0"/>
                <a:ea typeface="ＭＳ Ｐゴシック" pitchFamily="-105" charset="-128"/>
                <a:cs typeface="Verdana"/>
              </a:rPr>
              <a:t>Vincent </a:t>
            </a:r>
          </a:p>
          <a:p>
            <a:pPr algn="ctr" eaLnBrk="0" fontAlgn="base" hangingPunct="0">
              <a:spcBef>
                <a:spcPct val="20000"/>
              </a:spcBef>
              <a:spcAft>
                <a:spcPct val="0"/>
              </a:spcAft>
              <a:buSzPct val="100000"/>
              <a:defRPr/>
            </a:pPr>
            <a:r>
              <a:rPr lang="en-US" sz="1400" kern="0" dirty="0">
                <a:latin typeface="Verdana" pitchFamily="-105" charset="0"/>
                <a:ea typeface="ＭＳ Ｐゴシック" pitchFamily="-105" charset="-128"/>
                <a:cs typeface="Verdana"/>
              </a:rPr>
              <a:t>Aleven</a:t>
            </a:r>
          </a:p>
        </p:txBody>
      </p:sp>
      <p:sp>
        <p:nvSpPr>
          <p:cNvPr id="17" name="Date Placeholder 16">
            <a:extLst>
              <a:ext uri="{FF2B5EF4-FFF2-40B4-BE49-F238E27FC236}">
                <a16:creationId xmlns:a16="http://schemas.microsoft.com/office/drawing/2014/main" id="{DB3538F7-6B51-49C8-84D2-0CB89021078A}"/>
              </a:ext>
            </a:extLst>
          </p:cNvPr>
          <p:cNvSpPr>
            <a:spLocks noGrp="1"/>
          </p:cNvSpPr>
          <p:nvPr>
            <p:ph type="dt" sz="half" idx="10"/>
          </p:nvPr>
        </p:nvSpPr>
        <p:spPr/>
        <p:txBody>
          <a:bodyPr/>
          <a:lstStyle/>
          <a:p>
            <a:r>
              <a:rPr lang="en-US" smtClean="0"/>
              <a:t>2023-01-17</a:t>
            </a:r>
            <a:endParaRPr lang="en-US"/>
          </a:p>
        </p:txBody>
      </p:sp>
      <p:sp>
        <p:nvSpPr>
          <p:cNvPr id="19" name="Footer Placeholder 18">
            <a:extLst>
              <a:ext uri="{FF2B5EF4-FFF2-40B4-BE49-F238E27FC236}">
                <a16:creationId xmlns:a16="http://schemas.microsoft.com/office/drawing/2014/main" id="{7660756C-A0A2-4479-A663-D13F093C9940}"/>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20" name="Slide Number Placeholder 19">
            <a:extLst>
              <a:ext uri="{FF2B5EF4-FFF2-40B4-BE49-F238E27FC236}">
                <a16:creationId xmlns:a16="http://schemas.microsoft.com/office/drawing/2014/main" id="{29C90805-8AE6-4C88-B75B-93F07DA0C318}"/>
              </a:ext>
            </a:extLst>
          </p:cNvPr>
          <p:cNvSpPr>
            <a:spLocks noGrp="1"/>
          </p:cNvSpPr>
          <p:nvPr>
            <p:ph type="sldNum" sz="quarter" idx="12"/>
          </p:nvPr>
        </p:nvSpPr>
        <p:spPr/>
        <p:txBody>
          <a:bodyPr/>
          <a:lstStyle/>
          <a:p>
            <a:fld id="{4BE96267-9501-4B49-939F-F116B0669874}" type="slidenum">
              <a:rPr lang="en-US" smtClean="0"/>
              <a:t>40</a:t>
            </a:fld>
            <a:endParaRPr lang="en-US"/>
          </a:p>
        </p:txBody>
      </p:sp>
    </p:spTree>
    <p:extLst>
      <p:ext uri="{BB962C8B-B14F-4D97-AF65-F5344CB8AC3E}">
        <p14:creationId xmlns:p14="http://schemas.microsoft.com/office/powerpoint/2010/main" val="1655614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The EDGE Framework</a:t>
            </a:r>
          </a:p>
        </p:txBody>
      </p:sp>
      <p:sp>
        <p:nvSpPr>
          <p:cNvPr id="3" name="Oval 2">
            <a:extLst>
              <a:ext uri="{FF2B5EF4-FFF2-40B4-BE49-F238E27FC236}">
                <a16:creationId xmlns:a16="http://schemas.microsoft.com/office/drawing/2014/main" id="{F0C34CD3-70C7-4F81-A228-679C549CEAB8}"/>
              </a:ext>
            </a:extLst>
          </p:cNvPr>
          <p:cNvSpPr/>
          <p:nvPr/>
        </p:nvSpPr>
        <p:spPr>
          <a:xfrm>
            <a:off x="4998720" y="1334863"/>
            <a:ext cx="2194560" cy="219456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Educational Goals</a:t>
            </a:r>
            <a:endParaRPr lang="en-US" b="1" dirty="0"/>
          </a:p>
        </p:txBody>
      </p:sp>
      <p:sp>
        <p:nvSpPr>
          <p:cNvPr id="13" name="Oval 12">
            <a:extLst>
              <a:ext uri="{FF2B5EF4-FFF2-40B4-BE49-F238E27FC236}">
                <a16:creationId xmlns:a16="http://schemas.microsoft.com/office/drawing/2014/main" id="{11183F46-5D36-4FF5-AD2A-72D9DB39CAEE}"/>
              </a:ext>
            </a:extLst>
          </p:cNvPr>
          <p:cNvSpPr/>
          <p:nvPr/>
        </p:nvSpPr>
        <p:spPr>
          <a:xfrm>
            <a:off x="7193280" y="4028861"/>
            <a:ext cx="2194560" cy="21945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Learning Mechanisms</a:t>
            </a:r>
            <a:endParaRPr lang="en-US" b="1" dirty="0"/>
          </a:p>
        </p:txBody>
      </p:sp>
      <p:sp>
        <p:nvSpPr>
          <p:cNvPr id="22" name="Oval 21">
            <a:extLst>
              <a:ext uri="{FF2B5EF4-FFF2-40B4-BE49-F238E27FC236}">
                <a16:creationId xmlns:a16="http://schemas.microsoft.com/office/drawing/2014/main" id="{AD2C5986-433A-4530-9BD1-AD76AE778E1A}"/>
              </a:ext>
            </a:extLst>
          </p:cNvPr>
          <p:cNvSpPr/>
          <p:nvPr/>
        </p:nvSpPr>
        <p:spPr>
          <a:xfrm>
            <a:off x="2804160" y="4028861"/>
            <a:ext cx="2194560" cy="219456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Game Elements</a:t>
            </a:r>
            <a:endParaRPr lang="en-US" b="1" dirty="0"/>
          </a:p>
        </p:txBody>
      </p:sp>
      <p:cxnSp>
        <p:nvCxnSpPr>
          <p:cNvPr id="7" name="Straight Arrow Connector 6">
            <a:extLst>
              <a:ext uri="{FF2B5EF4-FFF2-40B4-BE49-F238E27FC236}">
                <a16:creationId xmlns:a16="http://schemas.microsoft.com/office/drawing/2014/main" id="{DC47FD21-A97A-4B86-9B30-583026F86F9C}"/>
              </a:ext>
            </a:extLst>
          </p:cNvPr>
          <p:cNvCxnSpPr>
            <a:cxnSpLocks/>
            <a:stCxn id="22" idx="6"/>
            <a:endCxn id="13" idx="2"/>
          </p:cNvCxnSpPr>
          <p:nvPr/>
        </p:nvCxnSpPr>
        <p:spPr>
          <a:xfrm>
            <a:off x="4998720" y="5126141"/>
            <a:ext cx="2194560"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6606DAB-C73F-4B92-950E-C3FBF52DF56D}"/>
              </a:ext>
            </a:extLst>
          </p:cNvPr>
          <p:cNvCxnSpPr>
            <a:cxnSpLocks/>
            <a:stCxn id="3" idx="3"/>
            <a:endCxn id="22" idx="7"/>
          </p:cNvCxnSpPr>
          <p:nvPr/>
        </p:nvCxnSpPr>
        <p:spPr>
          <a:xfrm flipH="1">
            <a:off x="4677334" y="3208037"/>
            <a:ext cx="642772" cy="114221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06C05A9-728C-4ADD-8F54-8EB06F01A4B2}"/>
              </a:ext>
            </a:extLst>
          </p:cNvPr>
          <p:cNvCxnSpPr>
            <a:cxnSpLocks/>
            <a:stCxn id="3" idx="5"/>
            <a:endCxn id="13" idx="1"/>
          </p:cNvCxnSpPr>
          <p:nvPr/>
        </p:nvCxnSpPr>
        <p:spPr>
          <a:xfrm>
            <a:off x="6871894" y="3208037"/>
            <a:ext cx="642772" cy="114221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15476554-68C2-411E-B9FE-6526F56FBD95}"/>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6CCC38CC-7DAE-4DF2-AD28-4A9A3606A48D}"/>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0EC1314B-4946-4119-BFC6-272C78E30DD7}"/>
              </a:ext>
            </a:extLst>
          </p:cNvPr>
          <p:cNvSpPr>
            <a:spLocks noGrp="1"/>
          </p:cNvSpPr>
          <p:nvPr>
            <p:ph type="sldNum" sz="quarter" idx="12"/>
          </p:nvPr>
        </p:nvSpPr>
        <p:spPr/>
        <p:txBody>
          <a:bodyPr/>
          <a:lstStyle/>
          <a:p>
            <a:fld id="{4BE96267-9501-4B49-939F-F116B0669874}" type="slidenum">
              <a:rPr lang="en-US" smtClean="0"/>
              <a:t>41</a:t>
            </a:fld>
            <a:endParaRPr lang="en-US"/>
          </a:p>
        </p:txBody>
      </p:sp>
    </p:spTree>
    <p:extLst>
      <p:ext uri="{BB962C8B-B14F-4D97-AF65-F5344CB8AC3E}">
        <p14:creationId xmlns:p14="http://schemas.microsoft.com/office/powerpoint/2010/main" val="42533324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Intrinsic"/>
          <p:cNvPicPr>
            <a:picLocks noGrp="1" noChangeAspect="1" noChangeArrowheads="1"/>
          </p:cNvPicPr>
          <p:nvPr>
            <p:ph sz="half" idx="2"/>
          </p:nvPr>
        </p:nvPicPr>
        <p:blipFill>
          <a:blip r:embed="rId3"/>
          <a:srcRect/>
          <a:stretch>
            <a:fillRect/>
          </a:stretch>
        </p:blipFill>
        <p:spPr bwMode="auto">
          <a:xfrm>
            <a:off x="6172200" y="1947905"/>
            <a:ext cx="5181600" cy="4106778"/>
          </a:xfrm>
          <a:prstGeom prst="rect">
            <a:avLst/>
          </a:prstGeom>
          <a:noFill/>
          <a:ln w="9525">
            <a:noFill/>
            <a:miter lim="800000"/>
            <a:headEnd/>
            <a:tailEnd/>
          </a:ln>
        </p:spPr>
      </p:pic>
      <p:sp>
        <p:nvSpPr>
          <p:cNvPr id="43010" name="Rectangle 2"/>
          <p:cNvSpPr>
            <a:spLocks noGrp="1" noChangeArrowheads="1"/>
          </p:cNvSpPr>
          <p:nvPr>
            <p:ph type="title"/>
          </p:nvPr>
        </p:nvSpPr>
        <p:spPr/>
        <p:txBody>
          <a:bodyPr>
            <a:normAutofit/>
          </a:bodyPr>
          <a:lstStyle/>
          <a:p>
            <a:r>
              <a:rPr lang="en-US" dirty="0">
                <a:ea typeface="ＭＳ Ｐゴシック" charset="-128"/>
              </a:rPr>
              <a:t>Example: </a:t>
            </a:r>
            <a:r>
              <a:rPr lang="en-US" i="1" dirty="0">
                <a:ea typeface="ＭＳ Ｐゴシック" charset="-128"/>
              </a:rPr>
              <a:t>Zombie Division</a:t>
            </a:r>
            <a:endParaRPr lang="en-US" dirty="0">
              <a:ea typeface="ＭＳ Ｐゴシック" charset="-128"/>
            </a:endParaRPr>
          </a:p>
        </p:txBody>
      </p:sp>
      <p:sp>
        <p:nvSpPr>
          <p:cNvPr id="43011" name="Rectangle 3"/>
          <p:cNvSpPr>
            <a:spLocks noGrp="1" noChangeArrowheads="1"/>
          </p:cNvSpPr>
          <p:nvPr>
            <p:ph sz="half" idx="1"/>
          </p:nvPr>
        </p:nvSpPr>
        <p:spPr/>
        <p:txBody>
          <a:bodyPr>
            <a:normAutofit/>
          </a:bodyPr>
          <a:lstStyle/>
          <a:p>
            <a:pPr marL="0" indent="0">
              <a:buNone/>
            </a:pPr>
            <a:r>
              <a:rPr lang="en-US" sz="2000" dirty="0"/>
              <a:t>3D action-adventure game</a:t>
            </a:r>
          </a:p>
          <a:p>
            <a:pPr marL="0" indent="0">
              <a:buNone/>
            </a:pPr>
            <a:r>
              <a:rPr lang="en-US" sz="2000" dirty="0"/>
              <a:t>Designed to support learning of whole number division</a:t>
            </a:r>
          </a:p>
          <a:p>
            <a:pPr marL="0" indent="0">
              <a:buNone/>
            </a:pPr>
            <a:r>
              <a:rPr lang="en-US" sz="2000" dirty="0"/>
              <a:t>Evaluation studies show that </a:t>
            </a:r>
            <a:r>
              <a:rPr lang="en-US" sz="2000" i="1" dirty="0"/>
              <a:t>ZD </a:t>
            </a:r>
            <a:r>
              <a:rPr lang="en-US" sz="2000" dirty="0"/>
              <a:t>supports learning and enhances motivation</a:t>
            </a:r>
          </a:p>
        </p:txBody>
      </p:sp>
      <p:sp>
        <p:nvSpPr>
          <p:cNvPr id="3" name="Date Placeholder 2">
            <a:extLst>
              <a:ext uri="{FF2B5EF4-FFF2-40B4-BE49-F238E27FC236}">
                <a16:creationId xmlns:a16="http://schemas.microsoft.com/office/drawing/2014/main" id="{237C27FE-5C77-4C40-BA6D-19E8EECB8C1D}"/>
              </a:ext>
            </a:extLst>
          </p:cNvPr>
          <p:cNvSpPr>
            <a:spLocks noGrp="1"/>
          </p:cNvSpPr>
          <p:nvPr>
            <p:ph type="dt" sz="half" idx="10"/>
          </p:nvPr>
        </p:nvSpPr>
        <p:spPr/>
        <p:txBody>
          <a:bodyPr/>
          <a:lstStyle/>
          <a:p>
            <a:r>
              <a:rPr lang="en-US" smtClean="0"/>
              <a:t>2023-01-17</a:t>
            </a:r>
            <a:endParaRPr lang="en-US"/>
          </a:p>
        </p:txBody>
      </p:sp>
      <p:sp>
        <p:nvSpPr>
          <p:cNvPr id="4" name="Footer Placeholder 3">
            <a:extLst>
              <a:ext uri="{FF2B5EF4-FFF2-40B4-BE49-F238E27FC236}">
                <a16:creationId xmlns:a16="http://schemas.microsoft.com/office/drawing/2014/main" id="{BA97E3EE-33F8-425F-8FF2-FB4B5A11EFE5}"/>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5" name="Slide Number Placeholder 4">
            <a:extLst>
              <a:ext uri="{FF2B5EF4-FFF2-40B4-BE49-F238E27FC236}">
                <a16:creationId xmlns:a16="http://schemas.microsoft.com/office/drawing/2014/main" id="{4EA0B44E-BC17-4813-ABEF-FBC7D685EFEA}"/>
              </a:ext>
            </a:extLst>
          </p:cNvPr>
          <p:cNvSpPr>
            <a:spLocks noGrp="1"/>
          </p:cNvSpPr>
          <p:nvPr>
            <p:ph type="sldNum" sz="quarter" idx="12"/>
          </p:nvPr>
        </p:nvSpPr>
        <p:spPr/>
        <p:txBody>
          <a:bodyPr/>
          <a:lstStyle/>
          <a:p>
            <a:fld id="{4BE96267-9501-4B49-939F-F116B0669874}" type="slidenum">
              <a:rPr lang="en-US" smtClean="0"/>
              <a:t>42</a:t>
            </a:fld>
            <a:endParaRPr lang="en-US"/>
          </a:p>
        </p:txBody>
      </p:sp>
      <p:sp>
        <p:nvSpPr>
          <p:cNvPr id="10" name="TextBox 9"/>
          <p:cNvSpPr txBox="1"/>
          <p:nvPr/>
        </p:nvSpPr>
        <p:spPr>
          <a:xfrm>
            <a:off x="838200" y="5779269"/>
            <a:ext cx="5181600" cy="577081"/>
          </a:xfrm>
          <a:prstGeom prst="rect">
            <a:avLst/>
          </a:prstGeom>
          <a:solidFill>
            <a:schemeClr val="accent2">
              <a:lumMod val="40000"/>
              <a:lumOff val="60000"/>
            </a:schemeClr>
          </a:solidFill>
          <a:ln>
            <a:solidFill>
              <a:schemeClr val="tx1"/>
            </a:solidFill>
          </a:ln>
          <a:effectLst/>
        </p:spPr>
        <p:txBody>
          <a:bodyPr wrap="square" rtlCol="0">
            <a:spAutoFit/>
          </a:bodyPr>
          <a:lstStyle/>
          <a:p>
            <a:r>
              <a:rPr lang="en-US" sz="1050" dirty="0" err="1">
                <a:latin typeface="Verdana" charset="0"/>
                <a:ea typeface="ＭＳ Ｐゴシック" charset="-128"/>
              </a:rPr>
              <a:t>Habgood</a:t>
            </a:r>
            <a:r>
              <a:rPr lang="en-US" sz="1050" dirty="0">
                <a:latin typeface="Verdana" charset="0"/>
                <a:ea typeface="ＭＳ Ｐゴシック" charset="-128"/>
              </a:rPr>
              <a:t>, M. P. J., &amp; Ainsworth, S. E. (2011). Does intrinsic integration matter? Exploring the value of intrinsic integration in educational games. </a:t>
            </a:r>
            <a:r>
              <a:rPr lang="en-US" sz="1050" i="1" dirty="0">
                <a:latin typeface="Verdana" charset="0"/>
                <a:ea typeface="ＭＳ Ｐゴシック" charset="-128"/>
              </a:rPr>
              <a:t>Journal of the Learning Sciences</a:t>
            </a:r>
            <a:r>
              <a:rPr lang="en-US" sz="1050" dirty="0">
                <a:latin typeface="Verdana" charset="0"/>
                <a:ea typeface="ＭＳ Ｐゴシック" charset="-128"/>
              </a:rPr>
              <a:t>.</a:t>
            </a:r>
            <a:endParaRPr lang="en-US" sz="1050" dirty="0"/>
          </a:p>
        </p:txBody>
      </p:sp>
      <p:sp>
        <p:nvSpPr>
          <p:cNvPr id="8" name="Rectangle 3"/>
          <p:cNvSpPr txBox="1">
            <a:spLocks noChangeArrowheads="1"/>
          </p:cNvSpPr>
          <p:nvPr/>
        </p:nvSpPr>
        <p:spPr bwMode="auto">
          <a:xfrm>
            <a:off x="869909" y="5054794"/>
            <a:ext cx="2419974" cy="629671"/>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algn="ctr" eaLnBrk="0" fontAlgn="base" hangingPunct="0">
              <a:spcBef>
                <a:spcPct val="20000"/>
              </a:spcBef>
              <a:spcAft>
                <a:spcPct val="0"/>
              </a:spcAft>
              <a:buSzPct val="100000"/>
              <a:defRPr/>
            </a:pPr>
            <a:r>
              <a:rPr lang="en-US" sz="1400" kern="0" dirty="0">
                <a:latin typeface="Verdana" pitchFamily="-105" charset="0"/>
                <a:ea typeface="ＭＳ Ｐゴシック" pitchFamily="-105" charset="-128"/>
                <a:cs typeface="Verdana"/>
              </a:rPr>
              <a:t>Jacob </a:t>
            </a:r>
            <a:r>
              <a:rPr lang="en-US" sz="1400" kern="0" dirty="0" err="1" smtClean="0">
                <a:latin typeface="Verdana" pitchFamily="-105" charset="0"/>
                <a:ea typeface="ＭＳ Ｐゴシック" pitchFamily="-105" charset="-128"/>
                <a:cs typeface="Verdana"/>
              </a:rPr>
              <a:t>Habgood</a:t>
            </a:r>
            <a:endParaRPr lang="en-US" sz="1400" kern="0" dirty="0" smtClean="0">
              <a:latin typeface="Verdana" pitchFamily="-105" charset="0"/>
              <a:ea typeface="ＭＳ Ｐゴシック" pitchFamily="-105" charset="-128"/>
              <a:cs typeface="Verdana"/>
            </a:endParaRPr>
          </a:p>
          <a:p>
            <a:pPr algn="ctr" eaLnBrk="0" fontAlgn="base" hangingPunct="0">
              <a:spcBef>
                <a:spcPct val="20000"/>
              </a:spcBef>
              <a:spcAft>
                <a:spcPct val="0"/>
              </a:spcAft>
              <a:buSzPct val="100000"/>
              <a:defRPr/>
            </a:pPr>
            <a:r>
              <a:rPr lang="en-US" sz="1400" kern="0" dirty="0">
                <a:latin typeface="Verdana" pitchFamily="-105" charset="0"/>
                <a:ea typeface="ＭＳ Ｐゴシック" pitchFamily="-105" charset="-128"/>
                <a:cs typeface="Verdana"/>
              </a:rPr>
              <a:t>Sheffield Hallam University</a:t>
            </a:r>
          </a:p>
          <a:p>
            <a:pPr algn="ctr" eaLnBrk="0" fontAlgn="base" hangingPunct="0">
              <a:spcBef>
                <a:spcPct val="20000"/>
              </a:spcBef>
              <a:spcAft>
                <a:spcPct val="0"/>
              </a:spcAft>
              <a:buSzPct val="100000"/>
              <a:defRPr/>
            </a:pPr>
            <a:endParaRPr lang="en-US" sz="1400" kern="0" dirty="0">
              <a:latin typeface="Verdana" pitchFamily="-105" charset="0"/>
              <a:ea typeface="ＭＳ Ｐゴシック" pitchFamily="-105" charset="-128"/>
              <a:cs typeface="Verdana"/>
            </a:endParaRPr>
          </a:p>
        </p:txBody>
      </p:sp>
      <p:sp>
        <p:nvSpPr>
          <p:cNvPr id="9" name="Rectangle 3"/>
          <p:cNvSpPr txBox="1">
            <a:spLocks noChangeArrowheads="1"/>
          </p:cNvSpPr>
          <p:nvPr/>
        </p:nvSpPr>
        <p:spPr bwMode="auto">
          <a:xfrm>
            <a:off x="3307389" y="5135034"/>
            <a:ext cx="2720380" cy="604271"/>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algn="ctr" eaLnBrk="0" fontAlgn="base" hangingPunct="0">
              <a:spcBef>
                <a:spcPct val="20000"/>
              </a:spcBef>
              <a:spcAft>
                <a:spcPct val="0"/>
              </a:spcAft>
              <a:buSzPct val="100000"/>
              <a:defRPr/>
            </a:pPr>
            <a:r>
              <a:rPr lang="en-US" sz="1400" kern="0" dirty="0" err="1">
                <a:latin typeface="Verdana" pitchFamily="-105" charset="0"/>
                <a:ea typeface="ＭＳ Ｐゴシック" pitchFamily="-105" charset="-128"/>
                <a:cs typeface="Verdana"/>
              </a:rPr>
              <a:t>Shaaron</a:t>
            </a:r>
            <a:r>
              <a:rPr lang="en-US" sz="1400" kern="0" dirty="0">
                <a:latin typeface="Verdana" pitchFamily="-105" charset="0"/>
                <a:ea typeface="ＭＳ Ｐゴシック" pitchFamily="-105" charset="-128"/>
                <a:cs typeface="Verdana"/>
              </a:rPr>
              <a:t> </a:t>
            </a:r>
            <a:r>
              <a:rPr lang="en-US" sz="1400" kern="0" dirty="0" smtClean="0">
                <a:latin typeface="Verdana" pitchFamily="-105" charset="0"/>
                <a:ea typeface="ＭＳ Ｐゴシック" pitchFamily="-105" charset="-128"/>
                <a:cs typeface="Verdana"/>
              </a:rPr>
              <a:t>Ainsworth</a:t>
            </a:r>
          </a:p>
          <a:p>
            <a:pPr algn="ctr" eaLnBrk="0" fontAlgn="base" hangingPunct="0">
              <a:spcBef>
                <a:spcPct val="20000"/>
              </a:spcBef>
              <a:spcAft>
                <a:spcPct val="0"/>
              </a:spcAft>
              <a:buSzPct val="100000"/>
              <a:defRPr/>
            </a:pPr>
            <a:r>
              <a:rPr lang="en-US" sz="1400" kern="0" dirty="0">
                <a:latin typeface="Verdana" pitchFamily="-105" charset="0"/>
                <a:ea typeface="ＭＳ Ｐゴシック" pitchFamily="-105" charset="-128"/>
                <a:cs typeface="Verdana"/>
              </a:rPr>
              <a:t>University of Nottingham</a:t>
            </a:r>
          </a:p>
          <a:p>
            <a:pPr algn="ctr" eaLnBrk="0" fontAlgn="base" hangingPunct="0">
              <a:spcBef>
                <a:spcPct val="20000"/>
              </a:spcBef>
              <a:spcAft>
                <a:spcPct val="0"/>
              </a:spcAft>
              <a:buSzPct val="100000"/>
              <a:defRPr/>
            </a:pPr>
            <a:endParaRPr lang="en-US" sz="1400" kern="0" dirty="0">
              <a:latin typeface="Verdana" pitchFamily="-105" charset="0"/>
              <a:ea typeface="ＭＳ Ｐゴシック" pitchFamily="-105" charset="-128"/>
              <a:cs typeface="Verdana"/>
            </a:endParaRPr>
          </a:p>
        </p:txBody>
      </p:sp>
      <p:sp>
        <p:nvSpPr>
          <p:cNvPr id="11" name="Rectangle 3"/>
          <p:cNvSpPr txBox="1">
            <a:spLocks noChangeArrowheads="1"/>
          </p:cNvSpPr>
          <p:nvPr/>
        </p:nvSpPr>
        <p:spPr bwMode="auto">
          <a:xfrm>
            <a:off x="3299420" y="5134911"/>
            <a:ext cx="1358622" cy="604271"/>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algn="ctr" eaLnBrk="0" fontAlgn="base" hangingPunct="0">
              <a:spcBef>
                <a:spcPct val="20000"/>
              </a:spcBef>
              <a:spcAft>
                <a:spcPct val="0"/>
              </a:spcAft>
              <a:buSzPct val="100000"/>
              <a:defRPr/>
            </a:pPr>
            <a:endParaRPr lang="en-US" sz="1400" kern="0" dirty="0">
              <a:latin typeface="Verdana" pitchFamily="-105" charset="0"/>
              <a:ea typeface="ＭＳ Ｐゴシック" pitchFamily="-105" charset="-128"/>
              <a:cs typeface="Verdana"/>
            </a:endParaRPr>
          </a:p>
        </p:txBody>
      </p:sp>
      <p:pic>
        <p:nvPicPr>
          <p:cNvPr id="1026" name="Picture 2" descr="Image result for jacob habgood">
            <a:extLst>
              <a:ext uri="{FF2B5EF4-FFF2-40B4-BE49-F238E27FC236}">
                <a16:creationId xmlns:a16="http://schemas.microsoft.com/office/drawing/2014/main" id="{B5BCCC56-B711-4F96-B493-B91F34CFE0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339" t="5238" r="18454" b="34636"/>
          <a:stretch/>
        </p:blipFill>
        <p:spPr bwMode="auto">
          <a:xfrm>
            <a:off x="1582133" y="3784776"/>
            <a:ext cx="995525" cy="12639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of Shaaron Ainsworth">
            <a:extLst>
              <a:ext uri="{FF2B5EF4-FFF2-40B4-BE49-F238E27FC236}">
                <a16:creationId xmlns:a16="http://schemas.microsoft.com/office/drawing/2014/main" id="{E3D7E835-9E5B-44B2-AB17-7D1A753403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2019" y="3784856"/>
            <a:ext cx="1011120" cy="12639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3">
            <a:extLst>
              <a:ext uri="{FF2B5EF4-FFF2-40B4-BE49-F238E27FC236}">
                <a16:creationId xmlns:a16="http://schemas.microsoft.com/office/drawing/2014/main" id="{64A34542-5433-479D-85D3-D2007B8D576B}"/>
              </a:ext>
            </a:extLst>
          </p:cNvPr>
          <p:cNvSpPr txBox="1">
            <a:spLocks noChangeArrowheads="1"/>
          </p:cNvSpPr>
          <p:nvPr/>
        </p:nvSpPr>
        <p:spPr bwMode="auto">
          <a:xfrm>
            <a:off x="1411742" y="5195503"/>
            <a:ext cx="1689100" cy="604271"/>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algn="ctr" eaLnBrk="0" fontAlgn="base" hangingPunct="0">
              <a:spcBef>
                <a:spcPct val="20000"/>
              </a:spcBef>
              <a:spcAft>
                <a:spcPct val="0"/>
              </a:spcAft>
              <a:buSzPct val="100000"/>
              <a:defRPr/>
            </a:pPr>
            <a:endParaRPr lang="en-US" sz="1400" kern="0" dirty="0">
              <a:latin typeface="Verdana" pitchFamily="-105" charset="0"/>
              <a:ea typeface="ＭＳ Ｐゴシック" pitchFamily="-105" charset="-128"/>
              <a:cs typeface="Verdana"/>
            </a:endParaRPr>
          </a:p>
        </p:txBody>
      </p:sp>
    </p:spTree>
    <p:extLst>
      <p:ext uri="{BB962C8B-B14F-4D97-AF65-F5344CB8AC3E}">
        <p14:creationId xmlns:p14="http://schemas.microsoft.com/office/powerpoint/2010/main" val="20609373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054643" y="189368"/>
            <a:ext cx="7772400" cy="601662"/>
          </a:xfrm>
        </p:spPr>
        <p:txBody>
          <a:bodyPr>
            <a:normAutofit fontScale="90000"/>
          </a:bodyPr>
          <a:lstStyle/>
          <a:p>
            <a:r>
              <a:rPr lang="en-US" dirty="0">
                <a:ea typeface="ＭＳ Ｐゴシック" charset="-128"/>
              </a:rPr>
              <a:t>Example: </a:t>
            </a:r>
            <a:r>
              <a:rPr lang="en-US" i="1" dirty="0">
                <a:ea typeface="ＭＳ Ｐゴシック" charset="-128"/>
              </a:rPr>
              <a:t>Zombie Division</a:t>
            </a:r>
            <a:endParaRPr lang="en-US" dirty="0">
              <a:ea typeface="ＭＳ Ｐゴシック" charset="-128"/>
            </a:endParaRPr>
          </a:p>
        </p:txBody>
      </p:sp>
      <p:sp>
        <p:nvSpPr>
          <p:cNvPr id="3" name="Date Placeholder 2">
            <a:extLst>
              <a:ext uri="{FF2B5EF4-FFF2-40B4-BE49-F238E27FC236}">
                <a16:creationId xmlns:a16="http://schemas.microsoft.com/office/drawing/2014/main" id="{237C27FE-5C77-4C40-BA6D-19E8EECB8C1D}"/>
              </a:ext>
            </a:extLst>
          </p:cNvPr>
          <p:cNvSpPr>
            <a:spLocks noGrp="1"/>
          </p:cNvSpPr>
          <p:nvPr>
            <p:ph type="dt" sz="half" idx="10"/>
          </p:nvPr>
        </p:nvSpPr>
        <p:spPr/>
        <p:txBody>
          <a:bodyPr/>
          <a:lstStyle/>
          <a:p>
            <a:r>
              <a:rPr lang="en-US" smtClean="0"/>
              <a:t>2023-01-17</a:t>
            </a:r>
            <a:endParaRPr lang="en-US"/>
          </a:p>
        </p:txBody>
      </p:sp>
      <p:sp>
        <p:nvSpPr>
          <p:cNvPr id="4" name="Footer Placeholder 3">
            <a:extLst>
              <a:ext uri="{FF2B5EF4-FFF2-40B4-BE49-F238E27FC236}">
                <a16:creationId xmlns:a16="http://schemas.microsoft.com/office/drawing/2014/main" id="{BA97E3EE-33F8-425F-8FF2-FB4B5A11EFE5}"/>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5" name="Slide Number Placeholder 4">
            <a:extLst>
              <a:ext uri="{FF2B5EF4-FFF2-40B4-BE49-F238E27FC236}">
                <a16:creationId xmlns:a16="http://schemas.microsoft.com/office/drawing/2014/main" id="{4EA0B44E-BC17-4813-ABEF-FBC7D685EFEA}"/>
              </a:ext>
            </a:extLst>
          </p:cNvPr>
          <p:cNvSpPr>
            <a:spLocks noGrp="1"/>
          </p:cNvSpPr>
          <p:nvPr>
            <p:ph type="sldNum" sz="quarter" idx="12"/>
          </p:nvPr>
        </p:nvSpPr>
        <p:spPr/>
        <p:txBody>
          <a:bodyPr/>
          <a:lstStyle/>
          <a:p>
            <a:fld id="{4BE96267-9501-4B49-939F-F116B0669874}" type="slidenum">
              <a:rPr lang="en-US" smtClean="0"/>
              <a:t>43</a:t>
            </a:fld>
            <a:endParaRPr lang="en-US"/>
          </a:p>
        </p:txBody>
      </p:sp>
      <p:pic>
        <p:nvPicPr>
          <p:cNvPr id="2" name="Attack10">
            <a:hlinkClick r:id="" action="ppaction://media"/>
            <a:extLst>
              <a:ext uri="{FF2B5EF4-FFF2-40B4-BE49-F238E27FC236}">
                <a16:creationId xmlns:a16="http://schemas.microsoft.com/office/drawing/2014/main" id="{4FAAD57C-30D7-45EF-84CD-D1C7CF1E7A5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94987" y="796076"/>
            <a:ext cx="9402026" cy="5284510"/>
          </a:xfrm>
          <a:prstGeom prst="rect">
            <a:avLst/>
          </a:prstGeom>
        </p:spPr>
      </p:pic>
    </p:spTree>
    <p:extLst>
      <p:ext uri="{BB962C8B-B14F-4D97-AF65-F5344CB8AC3E}">
        <p14:creationId xmlns:p14="http://schemas.microsoft.com/office/powerpoint/2010/main" val="52035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054643" y="189368"/>
            <a:ext cx="7772400" cy="601662"/>
          </a:xfrm>
        </p:spPr>
        <p:txBody>
          <a:bodyPr>
            <a:normAutofit fontScale="90000"/>
          </a:bodyPr>
          <a:lstStyle/>
          <a:p>
            <a:r>
              <a:rPr lang="en-US" dirty="0">
                <a:ea typeface="ＭＳ Ｐゴシック" charset="-128"/>
              </a:rPr>
              <a:t>Example: </a:t>
            </a:r>
            <a:r>
              <a:rPr lang="en-US" i="1" dirty="0">
                <a:ea typeface="ＭＳ Ｐゴシック" charset="-128"/>
              </a:rPr>
              <a:t>Zombie Division</a:t>
            </a:r>
            <a:endParaRPr lang="en-US" dirty="0">
              <a:ea typeface="ＭＳ Ｐゴシック" charset="-128"/>
            </a:endParaRPr>
          </a:p>
        </p:txBody>
      </p:sp>
      <p:sp>
        <p:nvSpPr>
          <p:cNvPr id="3" name="Date Placeholder 2">
            <a:extLst>
              <a:ext uri="{FF2B5EF4-FFF2-40B4-BE49-F238E27FC236}">
                <a16:creationId xmlns:a16="http://schemas.microsoft.com/office/drawing/2014/main" id="{237C27FE-5C77-4C40-BA6D-19E8EECB8C1D}"/>
              </a:ext>
            </a:extLst>
          </p:cNvPr>
          <p:cNvSpPr>
            <a:spLocks noGrp="1"/>
          </p:cNvSpPr>
          <p:nvPr>
            <p:ph type="dt" sz="half" idx="10"/>
          </p:nvPr>
        </p:nvSpPr>
        <p:spPr/>
        <p:txBody>
          <a:bodyPr/>
          <a:lstStyle/>
          <a:p>
            <a:r>
              <a:rPr lang="en-US" smtClean="0"/>
              <a:t>2023-01-17</a:t>
            </a:r>
            <a:endParaRPr lang="en-US"/>
          </a:p>
        </p:txBody>
      </p:sp>
      <p:sp>
        <p:nvSpPr>
          <p:cNvPr id="4" name="Footer Placeholder 3">
            <a:extLst>
              <a:ext uri="{FF2B5EF4-FFF2-40B4-BE49-F238E27FC236}">
                <a16:creationId xmlns:a16="http://schemas.microsoft.com/office/drawing/2014/main" id="{BA97E3EE-33F8-425F-8FF2-FB4B5A11EFE5}"/>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5" name="Slide Number Placeholder 4">
            <a:extLst>
              <a:ext uri="{FF2B5EF4-FFF2-40B4-BE49-F238E27FC236}">
                <a16:creationId xmlns:a16="http://schemas.microsoft.com/office/drawing/2014/main" id="{4EA0B44E-BC17-4813-ABEF-FBC7D685EFEA}"/>
              </a:ext>
            </a:extLst>
          </p:cNvPr>
          <p:cNvSpPr>
            <a:spLocks noGrp="1"/>
          </p:cNvSpPr>
          <p:nvPr>
            <p:ph type="sldNum" sz="quarter" idx="12"/>
          </p:nvPr>
        </p:nvSpPr>
        <p:spPr/>
        <p:txBody>
          <a:bodyPr/>
          <a:lstStyle/>
          <a:p>
            <a:fld id="{4BE96267-9501-4B49-939F-F116B0669874}" type="slidenum">
              <a:rPr lang="en-US" smtClean="0"/>
              <a:t>44</a:t>
            </a:fld>
            <a:endParaRPr lang="en-US"/>
          </a:p>
        </p:txBody>
      </p:sp>
      <p:pic>
        <p:nvPicPr>
          <p:cNvPr id="6" name="Attack9">
            <a:hlinkClick r:id="" action="ppaction://media"/>
            <a:extLst>
              <a:ext uri="{FF2B5EF4-FFF2-40B4-BE49-F238E27FC236}">
                <a16:creationId xmlns:a16="http://schemas.microsoft.com/office/drawing/2014/main" id="{88887A53-7259-47D9-A722-69FAAF7ED1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83994" y="780566"/>
            <a:ext cx="9424012" cy="5296869"/>
          </a:xfrm>
          <a:prstGeom prst="rect">
            <a:avLst/>
          </a:prstGeom>
        </p:spPr>
      </p:pic>
    </p:spTree>
    <p:extLst>
      <p:ext uri="{BB962C8B-B14F-4D97-AF65-F5344CB8AC3E}">
        <p14:creationId xmlns:p14="http://schemas.microsoft.com/office/powerpoint/2010/main" val="411212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054643" y="189368"/>
            <a:ext cx="7772400" cy="601662"/>
          </a:xfrm>
        </p:spPr>
        <p:txBody>
          <a:bodyPr>
            <a:normAutofit fontScale="90000"/>
          </a:bodyPr>
          <a:lstStyle/>
          <a:p>
            <a:r>
              <a:rPr lang="en-US" dirty="0">
                <a:ea typeface="ＭＳ Ｐゴシック" charset="-128"/>
              </a:rPr>
              <a:t>Example: </a:t>
            </a:r>
            <a:r>
              <a:rPr lang="en-US" i="1" dirty="0">
                <a:ea typeface="ＭＳ Ｐゴシック" charset="-128"/>
              </a:rPr>
              <a:t>Zombie Division</a:t>
            </a:r>
            <a:endParaRPr lang="en-US" dirty="0">
              <a:ea typeface="ＭＳ Ｐゴシック" charset="-128"/>
            </a:endParaRPr>
          </a:p>
        </p:txBody>
      </p:sp>
      <p:sp>
        <p:nvSpPr>
          <p:cNvPr id="3" name="Date Placeholder 2">
            <a:extLst>
              <a:ext uri="{FF2B5EF4-FFF2-40B4-BE49-F238E27FC236}">
                <a16:creationId xmlns:a16="http://schemas.microsoft.com/office/drawing/2014/main" id="{237C27FE-5C77-4C40-BA6D-19E8EECB8C1D}"/>
              </a:ext>
            </a:extLst>
          </p:cNvPr>
          <p:cNvSpPr>
            <a:spLocks noGrp="1"/>
          </p:cNvSpPr>
          <p:nvPr>
            <p:ph type="dt" sz="half" idx="10"/>
          </p:nvPr>
        </p:nvSpPr>
        <p:spPr/>
        <p:txBody>
          <a:bodyPr/>
          <a:lstStyle/>
          <a:p>
            <a:r>
              <a:rPr lang="en-US" smtClean="0"/>
              <a:t>2023-01-17</a:t>
            </a:r>
            <a:endParaRPr lang="en-US"/>
          </a:p>
        </p:txBody>
      </p:sp>
      <p:sp>
        <p:nvSpPr>
          <p:cNvPr id="4" name="Footer Placeholder 3">
            <a:extLst>
              <a:ext uri="{FF2B5EF4-FFF2-40B4-BE49-F238E27FC236}">
                <a16:creationId xmlns:a16="http://schemas.microsoft.com/office/drawing/2014/main" id="{BA97E3EE-33F8-425F-8FF2-FB4B5A11EFE5}"/>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5" name="Slide Number Placeholder 4">
            <a:extLst>
              <a:ext uri="{FF2B5EF4-FFF2-40B4-BE49-F238E27FC236}">
                <a16:creationId xmlns:a16="http://schemas.microsoft.com/office/drawing/2014/main" id="{4EA0B44E-BC17-4813-ABEF-FBC7D685EFEA}"/>
              </a:ext>
            </a:extLst>
          </p:cNvPr>
          <p:cNvSpPr>
            <a:spLocks noGrp="1"/>
          </p:cNvSpPr>
          <p:nvPr>
            <p:ph type="sldNum" sz="quarter" idx="12"/>
          </p:nvPr>
        </p:nvSpPr>
        <p:spPr/>
        <p:txBody>
          <a:bodyPr/>
          <a:lstStyle/>
          <a:p>
            <a:fld id="{4BE96267-9501-4B49-939F-F116B0669874}" type="slidenum">
              <a:rPr lang="en-US" smtClean="0"/>
              <a:t>45</a:t>
            </a:fld>
            <a:endParaRPr lang="en-US"/>
          </a:p>
        </p:txBody>
      </p:sp>
      <p:pic>
        <p:nvPicPr>
          <p:cNvPr id="2" name="Bone Dragging">
            <a:hlinkClick r:id="" action="ppaction://media"/>
            <a:extLst>
              <a:ext uri="{FF2B5EF4-FFF2-40B4-BE49-F238E27FC236}">
                <a16:creationId xmlns:a16="http://schemas.microsoft.com/office/drawing/2014/main" id="{92902785-1641-4AB9-AEDE-DAC9265CBE9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22108" y="914400"/>
            <a:ext cx="8947785" cy="5029200"/>
          </a:xfrm>
          <a:prstGeom prst="rect">
            <a:avLst/>
          </a:prstGeom>
        </p:spPr>
      </p:pic>
    </p:spTree>
    <p:extLst>
      <p:ext uri="{BB962C8B-B14F-4D97-AF65-F5344CB8AC3E}">
        <p14:creationId xmlns:p14="http://schemas.microsoft.com/office/powerpoint/2010/main" val="330654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054643" y="189368"/>
            <a:ext cx="7772400" cy="601662"/>
          </a:xfrm>
        </p:spPr>
        <p:txBody>
          <a:bodyPr>
            <a:normAutofit fontScale="90000"/>
          </a:bodyPr>
          <a:lstStyle/>
          <a:p>
            <a:r>
              <a:rPr lang="en-US" dirty="0">
                <a:ea typeface="ＭＳ Ｐゴシック" charset="-128"/>
              </a:rPr>
              <a:t>Example: </a:t>
            </a:r>
            <a:r>
              <a:rPr lang="en-US" i="1" dirty="0">
                <a:ea typeface="ＭＳ Ｐゴシック" charset="-128"/>
              </a:rPr>
              <a:t>Zombie Division</a:t>
            </a:r>
            <a:endParaRPr lang="en-US" dirty="0">
              <a:ea typeface="ＭＳ Ｐゴシック" charset="-128"/>
            </a:endParaRPr>
          </a:p>
        </p:txBody>
      </p:sp>
      <p:sp>
        <p:nvSpPr>
          <p:cNvPr id="3" name="Date Placeholder 2">
            <a:extLst>
              <a:ext uri="{FF2B5EF4-FFF2-40B4-BE49-F238E27FC236}">
                <a16:creationId xmlns:a16="http://schemas.microsoft.com/office/drawing/2014/main" id="{237C27FE-5C77-4C40-BA6D-19E8EECB8C1D}"/>
              </a:ext>
            </a:extLst>
          </p:cNvPr>
          <p:cNvSpPr>
            <a:spLocks noGrp="1"/>
          </p:cNvSpPr>
          <p:nvPr>
            <p:ph type="dt" sz="half" idx="10"/>
          </p:nvPr>
        </p:nvSpPr>
        <p:spPr/>
        <p:txBody>
          <a:bodyPr/>
          <a:lstStyle/>
          <a:p>
            <a:r>
              <a:rPr lang="en-US" smtClean="0"/>
              <a:t>2023-01-17</a:t>
            </a:r>
            <a:endParaRPr lang="en-US"/>
          </a:p>
        </p:txBody>
      </p:sp>
      <p:sp>
        <p:nvSpPr>
          <p:cNvPr id="4" name="Footer Placeholder 3">
            <a:extLst>
              <a:ext uri="{FF2B5EF4-FFF2-40B4-BE49-F238E27FC236}">
                <a16:creationId xmlns:a16="http://schemas.microsoft.com/office/drawing/2014/main" id="{BA97E3EE-33F8-425F-8FF2-FB4B5A11EFE5}"/>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5" name="Slide Number Placeholder 4">
            <a:extLst>
              <a:ext uri="{FF2B5EF4-FFF2-40B4-BE49-F238E27FC236}">
                <a16:creationId xmlns:a16="http://schemas.microsoft.com/office/drawing/2014/main" id="{4EA0B44E-BC17-4813-ABEF-FBC7D685EFEA}"/>
              </a:ext>
            </a:extLst>
          </p:cNvPr>
          <p:cNvSpPr>
            <a:spLocks noGrp="1"/>
          </p:cNvSpPr>
          <p:nvPr>
            <p:ph type="sldNum" sz="quarter" idx="12"/>
          </p:nvPr>
        </p:nvSpPr>
        <p:spPr/>
        <p:txBody>
          <a:bodyPr/>
          <a:lstStyle/>
          <a:p>
            <a:fld id="{4BE96267-9501-4B49-939F-F116B0669874}" type="slidenum">
              <a:rPr lang="en-US" smtClean="0"/>
              <a:t>46</a:t>
            </a:fld>
            <a:endParaRPr lang="en-US"/>
          </a:p>
        </p:txBody>
      </p:sp>
      <p:pic>
        <p:nvPicPr>
          <p:cNvPr id="7" name="Picture 4" descr="Intrinsic">
            <a:extLst>
              <a:ext uri="{FF2B5EF4-FFF2-40B4-BE49-F238E27FC236}">
                <a16:creationId xmlns:a16="http://schemas.microsoft.com/office/drawing/2014/main" id="{8D1EDCED-1051-46E2-ADB8-B6DC299B5876}"/>
              </a:ext>
            </a:extLst>
          </p:cNvPr>
          <p:cNvPicPr>
            <a:picLocks noChangeAspect="1" noChangeArrowheads="1"/>
          </p:cNvPicPr>
          <p:nvPr/>
        </p:nvPicPr>
        <p:blipFill rotWithShape="1">
          <a:blip r:embed="rId3"/>
          <a:srcRect l="386" t="5595" r="38722" b="78820"/>
          <a:stretch/>
        </p:blipFill>
        <p:spPr bwMode="auto">
          <a:xfrm>
            <a:off x="552830" y="1642356"/>
            <a:ext cx="6263783" cy="1270455"/>
          </a:xfrm>
          <a:prstGeom prst="rect">
            <a:avLst/>
          </a:prstGeom>
          <a:noFill/>
          <a:ln w="9525">
            <a:noFill/>
            <a:miter lim="800000"/>
            <a:headEnd/>
            <a:tailEnd/>
          </a:ln>
        </p:spPr>
      </p:pic>
      <p:pic>
        <p:nvPicPr>
          <p:cNvPr id="8" name="Picture 4" descr="Intrinsic">
            <a:extLst>
              <a:ext uri="{FF2B5EF4-FFF2-40B4-BE49-F238E27FC236}">
                <a16:creationId xmlns:a16="http://schemas.microsoft.com/office/drawing/2014/main" id="{D5447B28-068B-4F52-AC66-16960FB13867}"/>
              </a:ext>
            </a:extLst>
          </p:cNvPr>
          <p:cNvPicPr>
            <a:picLocks noChangeAspect="1" noChangeArrowheads="1"/>
          </p:cNvPicPr>
          <p:nvPr/>
        </p:nvPicPr>
        <p:blipFill rotWithShape="1">
          <a:blip r:embed="rId3"/>
          <a:srcRect l="64244" t="5541" r="804" b="52795"/>
          <a:stretch/>
        </p:blipFill>
        <p:spPr bwMode="auto">
          <a:xfrm>
            <a:off x="7342951" y="1096651"/>
            <a:ext cx="3845213" cy="3632321"/>
          </a:xfrm>
          <a:prstGeom prst="rect">
            <a:avLst/>
          </a:prstGeom>
          <a:noFill/>
          <a:ln w="9525">
            <a:noFill/>
            <a:miter lim="800000"/>
            <a:headEnd/>
            <a:tailEnd/>
          </a:ln>
        </p:spPr>
      </p:pic>
      <p:pic>
        <p:nvPicPr>
          <p:cNvPr id="9" name="Picture 4" descr="Instruct">
            <a:extLst>
              <a:ext uri="{FF2B5EF4-FFF2-40B4-BE49-F238E27FC236}">
                <a16:creationId xmlns:a16="http://schemas.microsoft.com/office/drawing/2014/main" id="{02C8B297-1453-4537-BB24-E5A260B3F417}"/>
              </a:ext>
            </a:extLst>
          </p:cNvPr>
          <p:cNvPicPr>
            <a:picLocks noChangeAspect="1" noChangeArrowheads="1"/>
          </p:cNvPicPr>
          <p:nvPr/>
        </p:nvPicPr>
        <p:blipFill rotWithShape="1">
          <a:blip r:embed="rId4"/>
          <a:srcRect l="796" t="21598" r="19335" b="4824"/>
          <a:stretch/>
        </p:blipFill>
        <p:spPr bwMode="auto">
          <a:xfrm>
            <a:off x="1710588" y="3216485"/>
            <a:ext cx="3480455" cy="2541265"/>
          </a:xfrm>
          <a:prstGeom prst="rect">
            <a:avLst/>
          </a:prstGeom>
          <a:noFill/>
          <a:ln w="9525">
            <a:noFill/>
            <a:miter lim="800000"/>
            <a:headEnd/>
            <a:tailEnd/>
          </a:ln>
        </p:spPr>
      </p:pic>
    </p:spTree>
    <p:extLst>
      <p:ext uri="{BB962C8B-B14F-4D97-AF65-F5344CB8AC3E}">
        <p14:creationId xmlns:p14="http://schemas.microsoft.com/office/powerpoint/2010/main" val="30128973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The EDGE Framework</a:t>
            </a:r>
          </a:p>
        </p:txBody>
      </p:sp>
      <p:sp>
        <p:nvSpPr>
          <p:cNvPr id="3" name="Oval 2">
            <a:extLst>
              <a:ext uri="{FF2B5EF4-FFF2-40B4-BE49-F238E27FC236}">
                <a16:creationId xmlns:a16="http://schemas.microsoft.com/office/drawing/2014/main" id="{F0C34CD3-70C7-4F81-A228-679C549CEAB8}"/>
              </a:ext>
            </a:extLst>
          </p:cNvPr>
          <p:cNvSpPr/>
          <p:nvPr/>
        </p:nvSpPr>
        <p:spPr>
          <a:xfrm>
            <a:off x="4998720" y="1334863"/>
            <a:ext cx="2194560" cy="2194560"/>
          </a:xfrm>
          <a:prstGeom prst="ellipse">
            <a:avLst/>
          </a:prstGeom>
          <a:solidFill>
            <a:schemeClr val="accent2"/>
          </a:solidFill>
          <a:ln w="1270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Educational </a:t>
            </a:r>
            <a:r>
              <a:rPr lang="en-US" b="1" dirty="0" smtClean="0"/>
              <a:t>Goals</a:t>
            </a:r>
            <a:endParaRPr lang="en-US" b="1" dirty="0"/>
          </a:p>
        </p:txBody>
      </p:sp>
      <p:sp>
        <p:nvSpPr>
          <p:cNvPr id="13" name="Oval 12">
            <a:extLst>
              <a:ext uri="{FF2B5EF4-FFF2-40B4-BE49-F238E27FC236}">
                <a16:creationId xmlns:a16="http://schemas.microsoft.com/office/drawing/2014/main" id="{11183F46-5D36-4FF5-AD2A-72D9DB39CAEE}"/>
              </a:ext>
            </a:extLst>
          </p:cNvPr>
          <p:cNvSpPr/>
          <p:nvPr/>
        </p:nvSpPr>
        <p:spPr>
          <a:xfrm>
            <a:off x="7193280" y="4028861"/>
            <a:ext cx="2194560" cy="21945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Learning </a:t>
            </a:r>
            <a:r>
              <a:rPr lang="en-US" b="1" dirty="0" smtClean="0"/>
              <a:t>Mechanisms</a:t>
            </a:r>
            <a:endParaRPr lang="en-US" b="1" dirty="0"/>
          </a:p>
        </p:txBody>
      </p:sp>
      <p:sp>
        <p:nvSpPr>
          <p:cNvPr id="22" name="Oval 21">
            <a:extLst>
              <a:ext uri="{FF2B5EF4-FFF2-40B4-BE49-F238E27FC236}">
                <a16:creationId xmlns:a16="http://schemas.microsoft.com/office/drawing/2014/main" id="{AD2C5986-433A-4530-9BD1-AD76AE778E1A}"/>
              </a:ext>
            </a:extLst>
          </p:cNvPr>
          <p:cNvSpPr/>
          <p:nvPr/>
        </p:nvSpPr>
        <p:spPr>
          <a:xfrm>
            <a:off x="2804160" y="4028861"/>
            <a:ext cx="2194560" cy="219456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Game Elements</a:t>
            </a:r>
            <a:endParaRPr lang="en-US" b="1" dirty="0"/>
          </a:p>
        </p:txBody>
      </p:sp>
      <p:cxnSp>
        <p:nvCxnSpPr>
          <p:cNvPr id="7" name="Straight Arrow Connector 6">
            <a:extLst>
              <a:ext uri="{FF2B5EF4-FFF2-40B4-BE49-F238E27FC236}">
                <a16:creationId xmlns:a16="http://schemas.microsoft.com/office/drawing/2014/main" id="{DC47FD21-A97A-4B86-9B30-583026F86F9C}"/>
              </a:ext>
            </a:extLst>
          </p:cNvPr>
          <p:cNvCxnSpPr>
            <a:cxnSpLocks/>
            <a:stCxn id="22" idx="6"/>
            <a:endCxn id="13" idx="2"/>
          </p:cNvCxnSpPr>
          <p:nvPr/>
        </p:nvCxnSpPr>
        <p:spPr>
          <a:xfrm>
            <a:off x="4998720" y="5126141"/>
            <a:ext cx="2194560"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6606DAB-C73F-4B92-950E-C3FBF52DF56D}"/>
              </a:ext>
            </a:extLst>
          </p:cNvPr>
          <p:cNvCxnSpPr>
            <a:cxnSpLocks/>
            <a:stCxn id="3" idx="3"/>
            <a:endCxn id="22" idx="7"/>
          </p:cNvCxnSpPr>
          <p:nvPr/>
        </p:nvCxnSpPr>
        <p:spPr>
          <a:xfrm flipH="1">
            <a:off x="4677334" y="3208037"/>
            <a:ext cx="642772" cy="114221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06C05A9-728C-4ADD-8F54-8EB06F01A4B2}"/>
              </a:ext>
            </a:extLst>
          </p:cNvPr>
          <p:cNvCxnSpPr>
            <a:cxnSpLocks/>
            <a:stCxn id="3" idx="5"/>
            <a:endCxn id="13" idx="1"/>
          </p:cNvCxnSpPr>
          <p:nvPr/>
        </p:nvCxnSpPr>
        <p:spPr>
          <a:xfrm>
            <a:off x="6871894" y="3208037"/>
            <a:ext cx="642772" cy="114221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15476554-68C2-411E-B9FE-6526F56FBD95}"/>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6CCC38CC-7DAE-4DF2-AD28-4A9A3606A48D}"/>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0EC1314B-4946-4119-BFC6-272C78E30DD7}"/>
              </a:ext>
            </a:extLst>
          </p:cNvPr>
          <p:cNvSpPr>
            <a:spLocks noGrp="1"/>
          </p:cNvSpPr>
          <p:nvPr>
            <p:ph type="sldNum" sz="quarter" idx="12"/>
          </p:nvPr>
        </p:nvSpPr>
        <p:spPr/>
        <p:txBody>
          <a:bodyPr/>
          <a:lstStyle/>
          <a:p>
            <a:fld id="{4BE96267-9501-4B49-939F-F116B0669874}" type="slidenum">
              <a:rPr lang="en-US" smtClean="0"/>
              <a:t>47</a:t>
            </a:fld>
            <a:endParaRPr lang="en-US"/>
          </a:p>
        </p:txBody>
      </p:sp>
    </p:spTree>
    <p:extLst>
      <p:ext uri="{BB962C8B-B14F-4D97-AF65-F5344CB8AC3E}">
        <p14:creationId xmlns:p14="http://schemas.microsoft.com/office/powerpoint/2010/main" val="27756744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Educational </a:t>
            </a:r>
            <a:r>
              <a:rPr lang="en-US" dirty="0" smtClean="0"/>
              <a:t>Goals </a:t>
            </a:r>
            <a:endParaRPr lang="en-US" dirty="0"/>
          </a:p>
        </p:txBody>
      </p:sp>
      <p:sp>
        <p:nvSpPr>
          <p:cNvPr id="3" name="Content Placeholder 2"/>
          <p:cNvSpPr>
            <a:spLocks noGrp="1"/>
          </p:cNvSpPr>
          <p:nvPr>
            <p:ph idx="1"/>
          </p:nvPr>
        </p:nvSpPr>
        <p:spPr/>
        <p:txBody>
          <a:bodyPr>
            <a:normAutofit/>
          </a:bodyPr>
          <a:lstStyle/>
          <a:p>
            <a:pPr marL="0" indent="0">
              <a:lnSpc>
                <a:spcPct val="110000"/>
              </a:lnSpc>
              <a:buNone/>
            </a:pPr>
            <a:r>
              <a:rPr lang="en-US" b="1" dirty="0"/>
              <a:t>Prior knowledge: </a:t>
            </a:r>
            <a:r>
              <a:rPr lang="en-US" dirty="0"/>
              <a:t>What knowledge or skills will </a:t>
            </a:r>
            <a:r>
              <a:rPr lang="en-US" dirty="0" smtClean="0"/>
              <a:t>players </a:t>
            </a:r>
            <a:r>
              <a:rPr lang="en-US" dirty="0"/>
              <a:t>need before playing the game? </a:t>
            </a:r>
          </a:p>
          <a:p>
            <a:pPr marL="0" indent="0">
              <a:lnSpc>
                <a:spcPct val="100000"/>
              </a:lnSpc>
              <a:buNone/>
            </a:pPr>
            <a:r>
              <a:rPr lang="en-US" b="1" dirty="0"/>
              <a:t>Learning and retention: </a:t>
            </a:r>
            <a:r>
              <a:rPr lang="en-US" dirty="0"/>
              <a:t>What knowledge or skills will </a:t>
            </a:r>
            <a:r>
              <a:rPr lang="en-US" dirty="0" smtClean="0"/>
              <a:t>players </a:t>
            </a:r>
            <a:r>
              <a:rPr lang="en-US" dirty="0"/>
              <a:t>learn from the game? </a:t>
            </a:r>
          </a:p>
          <a:p>
            <a:pPr marL="0" indent="0">
              <a:lnSpc>
                <a:spcPct val="100000"/>
              </a:lnSpc>
              <a:buNone/>
            </a:pPr>
            <a:r>
              <a:rPr lang="en-US" b="1" dirty="0"/>
              <a:t>Potential transfer: </a:t>
            </a:r>
            <a:r>
              <a:rPr lang="en-US" dirty="0"/>
              <a:t>How far are these knowledge and skills likely to transfer?</a:t>
            </a:r>
          </a:p>
        </p:txBody>
      </p:sp>
      <p:sp>
        <p:nvSpPr>
          <p:cNvPr id="6" name="Date Placeholder 5">
            <a:extLst>
              <a:ext uri="{FF2B5EF4-FFF2-40B4-BE49-F238E27FC236}">
                <a16:creationId xmlns:a16="http://schemas.microsoft.com/office/drawing/2014/main" id="{B3676573-CACA-4F6A-9681-47A2257A297A}"/>
              </a:ext>
            </a:extLst>
          </p:cNvPr>
          <p:cNvSpPr>
            <a:spLocks noGrp="1"/>
          </p:cNvSpPr>
          <p:nvPr>
            <p:ph type="dt" sz="half" idx="10"/>
          </p:nvPr>
        </p:nvSpPr>
        <p:spPr/>
        <p:txBody>
          <a:bodyPr/>
          <a:lstStyle/>
          <a:p>
            <a:r>
              <a:rPr lang="en-US" smtClean="0"/>
              <a:t>2023-01-17</a:t>
            </a:r>
            <a:endParaRPr lang="en-US"/>
          </a:p>
        </p:txBody>
      </p:sp>
      <p:sp>
        <p:nvSpPr>
          <p:cNvPr id="7" name="Footer Placeholder 6">
            <a:extLst>
              <a:ext uri="{FF2B5EF4-FFF2-40B4-BE49-F238E27FC236}">
                <a16:creationId xmlns:a16="http://schemas.microsoft.com/office/drawing/2014/main" id="{BD8605D9-9F0E-49A7-9509-A879A7295EB9}"/>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8" name="Slide Number Placeholder 7">
            <a:extLst>
              <a:ext uri="{FF2B5EF4-FFF2-40B4-BE49-F238E27FC236}">
                <a16:creationId xmlns:a16="http://schemas.microsoft.com/office/drawing/2014/main" id="{12622A68-9701-4DC8-845A-312DC4FF838B}"/>
              </a:ext>
            </a:extLst>
          </p:cNvPr>
          <p:cNvSpPr>
            <a:spLocks noGrp="1"/>
          </p:cNvSpPr>
          <p:nvPr>
            <p:ph type="sldNum" sz="quarter" idx="12"/>
          </p:nvPr>
        </p:nvSpPr>
        <p:spPr/>
        <p:txBody>
          <a:bodyPr/>
          <a:lstStyle/>
          <a:p>
            <a:fld id="{4BE96267-9501-4B49-939F-F116B0669874}" type="slidenum">
              <a:rPr lang="en-US" smtClean="0"/>
              <a:t>48</a:t>
            </a:fld>
            <a:endParaRPr lang="en-US"/>
          </a:p>
        </p:txBody>
      </p:sp>
    </p:spTree>
    <p:extLst>
      <p:ext uri="{BB962C8B-B14F-4D97-AF65-F5344CB8AC3E}">
        <p14:creationId xmlns:p14="http://schemas.microsoft.com/office/powerpoint/2010/main" val="6721483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Educational Goals in </a:t>
            </a:r>
            <a:r>
              <a:rPr lang="en-US" i="1" dirty="0" smtClean="0"/>
              <a:t>Zombie Division</a:t>
            </a:r>
            <a:endParaRPr lang="en-US" i="1" dirty="0"/>
          </a:p>
        </p:txBody>
      </p:sp>
      <p:sp>
        <p:nvSpPr>
          <p:cNvPr id="3" name="Content Placeholder 2"/>
          <p:cNvSpPr>
            <a:spLocks noGrp="1"/>
          </p:cNvSpPr>
          <p:nvPr>
            <p:ph idx="1"/>
          </p:nvPr>
        </p:nvSpPr>
        <p:spPr/>
        <p:txBody>
          <a:bodyPr>
            <a:normAutofit fontScale="77500" lnSpcReduction="20000"/>
          </a:bodyPr>
          <a:lstStyle/>
          <a:p>
            <a:pPr marL="0" indent="0">
              <a:buNone/>
            </a:pPr>
            <a:r>
              <a:rPr lang="en-US" b="1" dirty="0" smtClean="0"/>
              <a:t>Prior knowledge: </a:t>
            </a:r>
            <a:r>
              <a:rPr lang="en-US" dirty="0" smtClean="0"/>
              <a:t>What knowledge or skills will students need before playing the game?</a:t>
            </a:r>
          </a:p>
          <a:p>
            <a:pPr lvl="1"/>
            <a:r>
              <a:rPr lang="en-US" dirty="0" smtClean="0"/>
              <a:t>Notion of whole numbers up to 100</a:t>
            </a:r>
          </a:p>
          <a:p>
            <a:pPr lvl="1"/>
            <a:r>
              <a:rPr lang="en-US" dirty="0" smtClean="0"/>
              <a:t>Understanding of whole-number multiplication</a:t>
            </a:r>
          </a:p>
          <a:p>
            <a:pPr lvl="1"/>
            <a:r>
              <a:rPr lang="en-US" dirty="0" smtClean="0"/>
              <a:t>Basic notion of division</a:t>
            </a:r>
          </a:p>
          <a:p>
            <a:pPr marL="0" indent="0">
              <a:spcBef>
                <a:spcPts val="2200"/>
              </a:spcBef>
              <a:buNone/>
            </a:pPr>
            <a:r>
              <a:rPr lang="en-US" b="1" dirty="0" smtClean="0"/>
              <a:t>Learning and retention:</a:t>
            </a:r>
            <a:r>
              <a:rPr lang="en-US" dirty="0" smtClean="0"/>
              <a:t> What knowledge or skills will students learn from the game? </a:t>
            </a:r>
          </a:p>
          <a:p>
            <a:pPr lvl="1"/>
            <a:r>
              <a:rPr lang="en-US" dirty="0" smtClean="0"/>
              <a:t>Skill and fluency with divisibility judgments with dividends &lt; 100 and divisors &lt; 10</a:t>
            </a:r>
          </a:p>
          <a:p>
            <a:pPr lvl="1"/>
            <a:r>
              <a:rPr lang="en-US" dirty="0" smtClean="0"/>
              <a:t>Conceptual understanding of division as “making equal groups”</a:t>
            </a:r>
          </a:p>
          <a:p>
            <a:pPr lvl="1"/>
            <a:r>
              <a:rPr lang="en-US" dirty="0" smtClean="0"/>
              <a:t>Conceptual understanding of division as the inverse of multiplication, using multiplication table</a:t>
            </a:r>
          </a:p>
          <a:p>
            <a:pPr marL="0" indent="0">
              <a:spcBef>
                <a:spcPts val="2200"/>
              </a:spcBef>
              <a:buNone/>
            </a:pPr>
            <a:r>
              <a:rPr lang="en-US" b="1" dirty="0" smtClean="0"/>
              <a:t>Potential transfer:</a:t>
            </a:r>
            <a:r>
              <a:rPr lang="en-US" dirty="0" smtClean="0"/>
              <a:t> How far are these knowledge and skills likely to transfer?</a:t>
            </a:r>
          </a:p>
          <a:p>
            <a:pPr lvl="1"/>
            <a:r>
              <a:rPr lang="en-US" dirty="0" smtClean="0"/>
              <a:t>Skill and fluency with division?</a:t>
            </a:r>
          </a:p>
          <a:p>
            <a:pPr lvl="1"/>
            <a:r>
              <a:rPr lang="en-US" dirty="0" smtClean="0"/>
              <a:t>Will students learn to recognize prime numbers?</a:t>
            </a:r>
          </a:p>
          <a:p>
            <a:endParaRPr lang="en-US" dirty="0"/>
          </a:p>
        </p:txBody>
      </p:sp>
      <p:sp>
        <p:nvSpPr>
          <p:cNvPr id="4" name="Date Placeholder 3"/>
          <p:cNvSpPr>
            <a:spLocks noGrp="1"/>
          </p:cNvSpPr>
          <p:nvPr>
            <p:ph type="dt" sz="half" idx="10"/>
          </p:nvPr>
        </p:nvSpPr>
        <p:spPr/>
        <p:txBody>
          <a:bodyPr/>
          <a:lstStyle/>
          <a:p>
            <a:r>
              <a:rPr lang="en-US" smtClean="0"/>
              <a:t>2023-01-17</a:t>
            </a:r>
            <a:endParaRPr lang="en-US"/>
          </a:p>
        </p:txBody>
      </p:sp>
      <p:sp>
        <p:nvSpPr>
          <p:cNvPr id="5" name="Footer Placeholder 4"/>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p:cNvSpPr>
            <a:spLocks noGrp="1"/>
          </p:cNvSpPr>
          <p:nvPr>
            <p:ph type="sldNum" sz="quarter" idx="12"/>
          </p:nvPr>
        </p:nvSpPr>
        <p:spPr/>
        <p:txBody>
          <a:bodyPr/>
          <a:lstStyle/>
          <a:p>
            <a:fld id="{4BE96267-9501-4B49-939F-F116B0669874}" type="slidenum">
              <a:rPr lang="en-US" smtClean="0"/>
              <a:pPr/>
              <a:t>49</a:t>
            </a:fld>
            <a:endParaRPr lang="en-US"/>
          </a:p>
        </p:txBody>
      </p:sp>
    </p:spTree>
    <p:extLst>
      <p:ext uri="{BB962C8B-B14F-4D97-AF65-F5344CB8AC3E}">
        <p14:creationId xmlns:p14="http://schemas.microsoft.com/office/powerpoint/2010/main" val="2818193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60C32DC-5304-4E6C-BF26-710F3ED16E2D}"/>
              </a:ext>
            </a:extLst>
          </p:cNvPr>
          <p:cNvSpPr>
            <a:spLocks noGrp="1"/>
          </p:cNvSpPr>
          <p:nvPr>
            <p:ph type="ctrTitle"/>
          </p:nvPr>
        </p:nvSpPr>
        <p:spPr>
          <a:xfrm>
            <a:off x="676275" y="2235200"/>
            <a:ext cx="10839450" cy="2387600"/>
          </a:xfrm>
        </p:spPr>
        <p:txBody>
          <a:bodyPr/>
          <a:lstStyle/>
          <a:p>
            <a:r>
              <a:rPr lang="en-US" dirty="0"/>
              <a:t>What is this course about?</a:t>
            </a:r>
          </a:p>
        </p:txBody>
      </p:sp>
      <p:sp>
        <p:nvSpPr>
          <p:cNvPr id="4" name="Date Placeholder 3">
            <a:extLst>
              <a:ext uri="{FF2B5EF4-FFF2-40B4-BE49-F238E27FC236}">
                <a16:creationId xmlns:a16="http://schemas.microsoft.com/office/drawing/2014/main" id="{343DAE33-27B3-4A29-9996-E7D859D8FAAC}"/>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B4310634-6CCD-4026-B2D8-160BC1DC3CFC}"/>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87B2D1FA-DF84-4B1A-84EC-6FE4C0BDCC57}"/>
              </a:ext>
            </a:extLst>
          </p:cNvPr>
          <p:cNvSpPr>
            <a:spLocks noGrp="1"/>
          </p:cNvSpPr>
          <p:nvPr>
            <p:ph type="sldNum" sz="quarter" idx="12"/>
          </p:nvPr>
        </p:nvSpPr>
        <p:spPr/>
        <p:txBody>
          <a:bodyPr/>
          <a:lstStyle/>
          <a:p>
            <a:fld id="{4BE96267-9501-4B49-939F-F116B0669874}" type="slidenum">
              <a:rPr lang="en-US" smtClean="0"/>
              <a:t>5</a:t>
            </a:fld>
            <a:endParaRPr lang="en-US"/>
          </a:p>
        </p:txBody>
      </p:sp>
    </p:spTree>
    <p:extLst>
      <p:ext uri="{BB962C8B-B14F-4D97-AF65-F5344CB8AC3E}">
        <p14:creationId xmlns:p14="http://schemas.microsoft.com/office/powerpoint/2010/main" val="24880291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The EDGE Framework</a:t>
            </a:r>
          </a:p>
        </p:txBody>
      </p:sp>
      <p:sp>
        <p:nvSpPr>
          <p:cNvPr id="3" name="Oval 2">
            <a:extLst>
              <a:ext uri="{FF2B5EF4-FFF2-40B4-BE49-F238E27FC236}">
                <a16:creationId xmlns:a16="http://schemas.microsoft.com/office/drawing/2014/main" id="{F0C34CD3-70C7-4F81-A228-679C549CEAB8}"/>
              </a:ext>
            </a:extLst>
          </p:cNvPr>
          <p:cNvSpPr/>
          <p:nvPr/>
        </p:nvSpPr>
        <p:spPr>
          <a:xfrm>
            <a:off x="4998720" y="1334863"/>
            <a:ext cx="2194560" cy="2194560"/>
          </a:xfrm>
          <a:prstGeom prst="ellipse">
            <a:avLst/>
          </a:prstGeom>
          <a:solidFill>
            <a:schemeClr val="accent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Educational </a:t>
            </a:r>
            <a:r>
              <a:rPr lang="en-US" b="1" dirty="0" smtClean="0"/>
              <a:t>Goals</a:t>
            </a:r>
            <a:endParaRPr lang="en-US" b="1" dirty="0"/>
          </a:p>
        </p:txBody>
      </p:sp>
      <p:sp>
        <p:nvSpPr>
          <p:cNvPr id="13" name="Oval 12">
            <a:extLst>
              <a:ext uri="{FF2B5EF4-FFF2-40B4-BE49-F238E27FC236}">
                <a16:creationId xmlns:a16="http://schemas.microsoft.com/office/drawing/2014/main" id="{11183F46-5D36-4FF5-AD2A-72D9DB39CAEE}"/>
              </a:ext>
            </a:extLst>
          </p:cNvPr>
          <p:cNvSpPr/>
          <p:nvPr/>
        </p:nvSpPr>
        <p:spPr>
          <a:xfrm>
            <a:off x="7193280" y="4028861"/>
            <a:ext cx="2194560" cy="21945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Learning Mechanisms</a:t>
            </a:r>
            <a:endParaRPr lang="en-US" b="1" dirty="0"/>
          </a:p>
        </p:txBody>
      </p:sp>
      <p:sp>
        <p:nvSpPr>
          <p:cNvPr id="22" name="Oval 21">
            <a:extLst>
              <a:ext uri="{FF2B5EF4-FFF2-40B4-BE49-F238E27FC236}">
                <a16:creationId xmlns:a16="http://schemas.microsoft.com/office/drawing/2014/main" id="{AD2C5986-433A-4530-9BD1-AD76AE778E1A}"/>
              </a:ext>
            </a:extLst>
          </p:cNvPr>
          <p:cNvSpPr/>
          <p:nvPr/>
        </p:nvSpPr>
        <p:spPr>
          <a:xfrm>
            <a:off x="2804160" y="4028861"/>
            <a:ext cx="2194560" cy="2194560"/>
          </a:xfrm>
          <a:prstGeom prst="ellipse">
            <a:avLst/>
          </a:prstGeom>
          <a:solidFill>
            <a:schemeClr val="accent4"/>
          </a:solidFill>
          <a:ln w="1270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Game Elements</a:t>
            </a:r>
            <a:endParaRPr lang="en-US" b="1" dirty="0"/>
          </a:p>
        </p:txBody>
      </p:sp>
      <p:cxnSp>
        <p:nvCxnSpPr>
          <p:cNvPr id="7" name="Straight Arrow Connector 6">
            <a:extLst>
              <a:ext uri="{FF2B5EF4-FFF2-40B4-BE49-F238E27FC236}">
                <a16:creationId xmlns:a16="http://schemas.microsoft.com/office/drawing/2014/main" id="{DC47FD21-A97A-4B86-9B30-583026F86F9C}"/>
              </a:ext>
            </a:extLst>
          </p:cNvPr>
          <p:cNvCxnSpPr>
            <a:cxnSpLocks/>
            <a:stCxn id="22" idx="6"/>
            <a:endCxn id="13" idx="2"/>
          </p:cNvCxnSpPr>
          <p:nvPr/>
        </p:nvCxnSpPr>
        <p:spPr>
          <a:xfrm>
            <a:off x="4998720" y="5126141"/>
            <a:ext cx="2194560"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6606DAB-C73F-4B92-950E-C3FBF52DF56D}"/>
              </a:ext>
            </a:extLst>
          </p:cNvPr>
          <p:cNvCxnSpPr>
            <a:cxnSpLocks/>
            <a:stCxn id="3" idx="3"/>
            <a:endCxn id="22" idx="7"/>
          </p:cNvCxnSpPr>
          <p:nvPr/>
        </p:nvCxnSpPr>
        <p:spPr>
          <a:xfrm flipH="1">
            <a:off x="4677334" y="3208037"/>
            <a:ext cx="642772" cy="114221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06C05A9-728C-4ADD-8F54-8EB06F01A4B2}"/>
              </a:ext>
            </a:extLst>
          </p:cNvPr>
          <p:cNvCxnSpPr>
            <a:cxnSpLocks/>
            <a:stCxn id="3" idx="5"/>
            <a:endCxn id="13" idx="1"/>
          </p:cNvCxnSpPr>
          <p:nvPr/>
        </p:nvCxnSpPr>
        <p:spPr>
          <a:xfrm>
            <a:off x="6871894" y="3208037"/>
            <a:ext cx="642772" cy="114221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15476554-68C2-411E-B9FE-6526F56FBD95}"/>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6CCC38CC-7DAE-4DF2-AD28-4A9A3606A48D}"/>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0EC1314B-4946-4119-BFC6-272C78E30DD7}"/>
              </a:ext>
            </a:extLst>
          </p:cNvPr>
          <p:cNvSpPr>
            <a:spLocks noGrp="1"/>
          </p:cNvSpPr>
          <p:nvPr>
            <p:ph type="sldNum" sz="quarter" idx="12"/>
          </p:nvPr>
        </p:nvSpPr>
        <p:spPr/>
        <p:txBody>
          <a:bodyPr/>
          <a:lstStyle/>
          <a:p>
            <a:fld id="{4BE96267-9501-4B49-939F-F116B0669874}" type="slidenum">
              <a:rPr lang="en-US" smtClean="0"/>
              <a:t>50</a:t>
            </a:fld>
            <a:endParaRPr lang="en-US"/>
          </a:p>
        </p:txBody>
      </p:sp>
    </p:spTree>
    <p:extLst>
      <p:ext uri="{BB962C8B-B14F-4D97-AF65-F5344CB8AC3E}">
        <p14:creationId xmlns:p14="http://schemas.microsoft.com/office/powerpoint/2010/main" val="26252313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 Elements</a:t>
            </a:r>
            <a:endParaRPr lang="en-US" dirty="0"/>
          </a:p>
        </p:txBody>
      </p:sp>
      <p:sp>
        <p:nvSpPr>
          <p:cNvPr id="6" name="Content Placeholder 5"/>
          <p:cNvSpPr>
            <a:spLocks noGrp="1"/>
          </p:cNvSpPr>
          <p:nvPr>
            <p:ph idx="1"/>
          </p:nvPr>
        </p:nvSpPr>
        <p:spPr/>
        <p:txBody>
          <a:bodyPr/>
          <a:lstStyle/>
          <a:p>
            <a:pPr marL="0" indent="0">
              <a:spcBef>
                <a:spcPts val="1800"/>
              </a:spcBef>
              <a:buNone/>
            </a:pPr>
            <a:r>
              <a:rPr lang="en-US" b="1" dirty="0" smtClean="0"/>
              <a:t>Mechanics + Systems: </a:t>
            </a:r>
            <a:r>
              <a:rPr lang="en-US" dirty="0" smtClean="0"/>
              <a:t>what are the objects in the game and what verbs can players use to interact with them?</a:t>
            </a:r>
          </a:p>
          <a:p>
            <a:pPr marL="0" indent="0">
              <a:spcBef>
                <a:spcPts val="1800"/>
              </a:spcBef>
              <a:buNone/>
            </a:pPr>
            <a:r>
              <a:rPr lang="en-US" b="1" dirty="0" smtClean="0"/>
              <a:t>Gameplay Dynamics: </a:t>
            </a:r>
            <a:r>
              <a:rPr lang="en-US" dirty="0" smtClean="0"/>
              <a:t>what are the activity loops that players go through while playing?</a:t>
            </a:r>
          </a:p>
          <a:p>
            <a:pPr marL="0" indent="0">
              <a:spcBef>
                <a:spcPts val="1800"/>
              </a:spcBef>
              <a:buNone/>
            </a:pPr>
            <a:r>
              <a:rPr lang="en-US" b="1" dirty="0" smtClean="0"/>
              <a:t>Player Experience: </a:t>
            </a:r>
            <a:r>
              <a:rPr lang="en-US" dirty="0" smtClean="0"/>
              <a:t>what is the experience that the mechanics, systems, and loops create for the player?</a:t>
            </a:r>
            <a:endParaRPr lang="en-US" dirty="0"/>
          </a:p>
        </p:txBody>
      </p:sp>
      <p:sp>
        <p:nvSpPr>
          <p:cNvPr id="3" name="Date Placeholder 2"/>
          <p:cNvSpPr>
            <a:spLocks noGrp="1"/>
          </p:cNvSpPr>
          <p:nvPr>
            <p:ph type="dt" sz="half" idx="10"/>
          </p:nvPr>
        </p:nvSpPr>
        <p:spPr/>
        <p:txBody>
          <a:bodyPr/>
          <a:lstStyle/>
          <a:p>
            <a:r>
              <a:rPr lang="en-US" smtClean="0"/>
              <a:t>2023-01-17</a:t>
            </a:r>
            <a:endParaRPr lang="en-US"/>
          </a:p>
        </p:txBody>
      </p:sp>
      <p:sp>
        <p:nvSpPr>
          <p:cNvPr id="4" name="Footer Placeholder 3"/>
          <p:cNvSpPr>
            <a:spLocks noGrp="1"/>
          </p:cNvSpPr>
          <p:nvPr>
            <p:ph type="ftr" sz="quarter" idx="11"/>
          </p:nvPr>
        </p:nvSpPr>
        <p:spPr/>
        <p:txBody>
          <a:bodyPr/>
          <a:lstStyle/>
          <a:p>
            <a:r>
              <a:rPr lang="en-US" smtClean="0"/>
              <a:t>05-418/818 | Spring 2023 | Design of Educational Games</a:t>
            </a:r>
            <a:endParaRPr lang="en-US"/>
          </a:p>
        </p:txBody>
      </p:sp>
      <p:sp>
        <p:nvSpPr>
          <p:cNvPr id="5" name="Slide Number Placeholder 4"/>
          <p:cNvSpPr>
            <a:spLocks noGrp="1"/>
          </p:cNvSpPr>
          <p:nvPr>
            <p:ph type="sldNum" sz="quarter" idx="12"/>
          </p:nvPr>
        </p:nvSpPr>
        <p:spPr/>
        <p:txBody>
          <a:bodyPr/>
          <a:lstStyle/>
          <a:p>
            <a:fld id="{4BE96267-9501-4B49-939F-F116B0669874}" type="slidenum">
              <a:rPr lang="en-US" smtClean="0"/>
              <a:t>51</a:t>
            </a:fld>
            <a:endParaRPr lang="en-US"/>
          </a:p>
        </p:txBody>
      </p:sp>
    </p:spTree>
    <p:extLst>
      <p:ext uri="{BB962C8B-B14F-4D97-AF65-F5344CB8AC3E}">
        <p14:creationId xmlns:p14="http://schemas.microsoft.com/office/powerpoint/2010/main" val="8181898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dirty="0"/>
              <a:t>Zombie Division </a:t>
            </a:r>
            <a:r>
              <a:rPr lang="en-US" dirty="0" smtClean="0"/>
              <a:t>Mechanics</a:t>
            </a:r>
            <a:endParaRPr lang="en-US" dirty="0"/>
          </a:p>
        </p:txBody>
      </p:sp>
      <p:sp>
        <p:nvSpPr>
          <p:cNvPr id="23555" name="Rectangle 3"/>
          <p:cNvSpPr>
            <a:spLocks noGrp="1" noChangeArrowheads="1"/>
          </p:cNvSpPr>
          <p:nvPr>
            <p:ph idx="1"/>
          </p:nvPr>
        </p:nvSpPr>
        <p:spPr/>
        <p:txBody>
          <a:bodyPr>
            <a:normAutofit fontScale="92500" lnSpcReduction="20000"/>
          </a:bodyPr>
          <a:lstStyle/>
          <a:p>
            <a:pPr marL="0" indent="0">
              <a:buNone/>
            </a:pPr>
            <a:r>
              <a:rPr lang="en-US" i="1" dirty="0" smtClean="0"/>
              <a:t>Objects</a:t>
            </a:r>
          </a:p>
          <a:p>
            <a:pPr lvl="1"/>
            <a:r>
              <a:rPr lang="en-US" dirty="0" smtClean="0"/>
              <a:t>Skeletons around the dungeon with numbers on their chests</a:t>
            </a:r>
          </a:p>
          <a:p>
            <a:pPr lvl="1"/>
            <a:r>
              <a:rPr lang="en-US" dirty="0" smtClean="0"/>
              <a:t>Player weapons that correspond to numbers</a:t>
            </a:r>
          </a:p>
          <a:p>
            <a:pPr marL="0" indent="0">
              <a:buNone/>
            </a:pPr>
            <a:r>
              <a:rPr lang="en-US" i="1" dirty="0" smtClean="0"/>
              <a:t>Verbs</a:t>
            </a:r>
          </a:p>
          <a:p>
            <a:pPr lvl="1"/>
            <a:r>
              <a:rPr lang="en-US" dirty="0" smtClean="0"/>
              <a:t>Players can hit skeletons with their weapons</a:t>
            </a:r>
          </a:p>
          <a:p>
            <a:pPr lvl="1"/>
            <a:r>
              <a:rPr lang="en-US" dirty="0" smtClean="0"/>
              <a:t>Players can move around the dungeon</a:t>
            </a:r>
          </a:p>
          <a:p>
            <a:pPr marL="0" indent="0">
              <a:buNone/>
            </a:pPr>
            <a:r>
              <a:rPr lang="en-US" i="1" dirty="0" smtClean="0"/>
              <a:t>Rules</a:t>
            </a:r>
            <a:endParaRPr lang="en-US" i="1" dirty="0"/>
          </a:p>
          <a:p>
            <a:pPr lvl="1"/>
            <a:r>
              <a:rPr lang="en-US" dirty="0" smtClean="0"/>
              <a:t>Player </a:t>
            </a:r>
            <a:r>
              <a:rPr lang="en-US" dirty="0"/>
              <a:t>gathers points by defeating skeletons</a:t>
            </a:r>
          </a:p>
          <a:p>
            <a:pPr lvl="1"/>
            <a:r>
              <a:rPr lang="en-US" dirty="0"/>
              <a:t>Skeleton succumbs if the weapon’s number is a divisor of the skeleton’s number </a:t>
            </a:r>
          </a:p>
          <a:p>
            <a:pPr lvl="1"/>
            <a:r>
              <a:rPr lang="en-US" dirty="0"/>
              <a:t>Skeleton can fend off the attack if it has the same weapon with which it is attacked</a:t>
            </a:r>
          </a:p>
          <a:p>
            <a:pPr lvl="1"/>
            <a:r>
              <a:rPr lang="en-US" dirty="0"/>
              <a:t>Players looses health if the attack is with the wrong weapon (not a divisor), or if skeleton strikes first</a:t>
            </a:r>
          </a:p>
          <a:p>
            <a:pPr lvl="1">
              <a:spcAft>
                <a:spcPts val="1200"/>
              </a:spcAft>
            </a:pPr>
            <a:endParaRPr lang="en-US" dirty="0"/>
          </a:p>
        </p:txBody>
      </p:sp>
      <p:sp>
        <p:nvSpPr>
          <p:cNvPr id="4" name="Date Placeholder 3">
            <a:extLst>
              <a:ext uri="{FF2B5EF4-FFF2-40B4-BE49-F238E27FC236}">
                <a16:creationId xmlns:a16="http://schemas.microsoft.com/office/drawing/2014/main" id="{84A4270C-E644-449E-8133-79903E61B3F7}"/>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01FED049-EB0E-43CC-B5AF-367883AE1479}"/>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5FAD60A6-E25C-4479-B1CE-139C056547F3}"/>
              </a:ext>
            </a:extLst>
          </p:cNvPr>
          <p:cNvSpPr>
            <a:spLocks noGrp="1"/>
          </p:cNvSpPr>
          <p:nvPr>
            <p:ph type="sldNum" sz="quarter" idx="12"/>
          </p:nvPr>
        </p:nvSpPr>
        <p:spPr/>
        <p:txBody>
          <a:bodyPr/>
          <a:lstStyle/>
          <a:p>
            <a:fld id="{4BE96267-9501-4B49-939F-F116B0669874}" type="slidenum">
              <a:rPr lang="en-US" smtClean="0"/>
              <a:t>52</a:t>
            </a:fld>
            <a:endParaRPr lang="en-US"/>
          </a:p>
        </p:txBody>
      </p:sp>
    </p:spTree>
    <p:extLst>
      <p:ext uri="{BB962C8B-B14F-4D97-AF65-F5344CB8AC3E}">
        <p14:creationId xmlns:p14="http://schemas.microsoft.com/office/powerpoint/2010/main" val="30417126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Zombie Division Gameplay Dynamics </a:t>
            </a:r>
            <a:endParaRPr lang="en-US" dirty="0"/>
          </a:p>
        </p:txBody>
      </p:sp>
      <p:sp>
        <p:nvSpPr>
          <p:cNvPr id="3" name="Content Placeholder 2"/>
          <p:cNvSpPr>
            <a:spLocks noGrp="1"/>
          </p:cNvSpPr>
          <p:nvPr>
            <p:ph idx="1"/>
          </p:nvPr>
        </p:nvSpPr>
        <p:spPr/>
        <p:txBody>
          <a:bodyPr>
            <a:normAutofit/>
          </a:bodyPr>
          <a:lstStyle/>
          <a:p>
            <a:pPr marL="0" indent="0">
              <a:buNone/>
            </a:pPr>
            <a:r>
              <a:rPr lang="en-US" i="1" dirty="0" smtClean="0"/>
              <a:t>Core Gameplay Loop:</a:t>
            </a:r>
          </a:p>
          <a:p>
            <a:pPr lvl="1"/>
            <a:r>
              <a:rPr lang="en-US" dirty="0" smtClean="0"/>
              <a:t>A </a:t>
            </a:r>
            <a:r>
              <a:rPr lang="en-US" dirty="0"/>
              <a:t>“deliberate style of suspenseful </a:t>
            </a:r>
            <a:r>
              <a:rPr lang="en-US" dirty="0" smtClean="0"/>
              <a:t>hunting” navigating the dungeon looking for skeletons they can defeat and avoiding those they can’t</a:t>
            </a:r>
            <a:endParaRPr lang="en-US" dirty="0"/>
          </a:p>
          <a:p>
            <a:pPr lvl="1">
              <a:spcBef>
                <a:spcPts val="0"/>
              </a:spcBef>
            </a:pPr>
            <a:r>
              <a:rPr lang="en-US" dirty="0"/>
              <a:t>Need to apply math skills under mild time </a:t>
            </a:r>
            <a:r>
              <a:rPr lang="en-US" dirty="0" smtClean="0"/>
              <a:t>pressure but skeletons can be avoided by </a:t>
            </a:r>
            <a:r>
              <a:rPr lang="en-US" dirty="0"/>
              <a:t>walking out of the room, or by stopping when </a:t>
            </a:r>
            <a:r>
              <a:rPr lang="en-US" dirty="0" smtClean="0"/>
              <a:t>they’re far away</a:t>
            </a:r>
            <a:endParaRPr lang="en-US" dirty="0"/>
          </a:p>
          <a:p>
            <a:pPr marL="0" indent="0">
              <a:spcBef>
                <a:spcPts val="1500"/>
              </a:spcBef>
              <a:buNone/>
            </a:pPr>
            <a:r>
              <a:rPr lang="en-US" i="1" dirty="0" smtClean="0"/>
              <a:t>Other loops:</a:t>
            </a:r>
            <a:endParaRPr lang="en-US" i="1" dirty="0"/>
          </a:p>
          <a:p>
            <a:pPr lvl="1"/>
            <a:r>
              <a:rPr lang="en-US" dirty="0"/>
              <a:t>Bone-dragging exercise on the help screen is very slow</a:t>
            </a:r>
          </a:p>
          <a:p>
            <a:pPr lvl="1">
              <a:spcBef>
                <a:spcPts val="0"/>
              </a:spcBef>
            </a:pPr>
            <a:r>
              <a:rPr lang="en-US" dirty="0" smtClean="0"/>
              <a:t>Some levels have fast-skeleton </a:t>
            </a:r>
            <a:r>
              <a:rPr lang="en-US" dirty="0" err="1" smtClean="0"/>
              <a:t>spawners</a:t>
            </a:r>
            <a:r>
              <a:rPr lang="en-US" dirty="0" smtClean="0"/>
              <a:t> that ramp up the time </a:t>
            </a:r>
            <a:r>
              <a:rPr lang="en-US" dirty="0" smtClean="0"/>
              <a:t>pressure</a:t>
            </a:r>
            <a:endParaRPr lang="en-US" dirty="0"/>
          </a:p>
          <a:p>
            <a:pPr lvl="1"/>
            <a:endParaRPr lang="en-US" dirty="0"/>
          </a:p>
          <a:p>
            <a:endParaRPr lang="en-US" dirty="0"/>
          </a:p>
        </p:txBody>
      </p:sp>
      <p:sp>
        <p:nvSpPr>
          <p:cNvPr id="4" name="Date Placeholder 3"/>
          <p:cNvSpPr>
            <a:spLocks noGrp="1"/>
          </p:cNvSpPr>
          <p:nvPr>
            <p:ph type="dt" sz="half" idx="10"/>
          </p:nvPr>
        </p:nvSpPr>
        <p:spPr/>
        <p:txBody>
          <a:bodyPr/>
          <a:lstStyle/>
          <a:p>
            <a:r>
              <a:rPr lang="en-US" smtClean="0"/>
              <a:t>2023-01-17</a:t>
            </a:r>
            <a:endParaRPr lang="en-US"/>
          </a:p>
        </p:txBody>
      </p:sp>
      <p:sp>
        <p:nvSpPr>
          <p:cNvPr id="5" name="Footer Placeholder 4"/>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p:cNvSpPr>
            <a:spLocks noGrp="1"/>
          </p:cNvSpPr>
          <p:nvPr>
            <p:ph type="sldNum" sz="quarter" idx="12"/>
          </p:nvPr>
        </p:nvSpPr>
        <p:spPr/>
        <p:txBody>
          <a:bodyPr/>
          <a:lstStyle/>
          <a:p>
            <a:fld id="{4BE96267-9501-4B49-939F-F116B0669874}" type="slidenum">
              <a:rPr lang="en-US" smtClean="0"/>
              <a:t>53</a:t>
            </a:fld>
            <a:endParaRPr lang="en-US"/>
          </a:p>
        </p:txBody>
      </p:sp>
    </p:spTree>
    <p:extLst>
      <p:ext uri="{BB962C8B-B14F-4D97-AF65-F5344CB8AC3E}">
        <p14:creationId xmlns:p14="http://schemas.microsoft.com/office/powerpoint/2010/main" val="1998961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dirty="0"/>
              <a:t>Zombie Division </a:t>
            </a:r>
            <a:r>
              <a:rPr lang="en-US" dirty="0" smtClean="0"/>
              <a:t>Player Experience</a:t>
            </a:r>
            <a:endParaRPr lang="en-US" dirty="0"/>
          </a:p>
        </p:txBody>
      </p:sp>
      <p:sp>
        <p:nvSpPr>
          <p:cNvPr id="22531" name="Rectangle 3"/>
          <p:cNvSpPr>
            <a:spLocks noGrp="1" noChangeArrowheads="1"/>
          </p:cNvSpPr>
          <p:nvPr>
            <p:ph idx="1"/>
          </p:nvPr>
        </p:nvSpPr>
        <p:spPr/>
        <p:txBody>
          <a:bodyPr>
            <a:normAutofit/>
          </a:bodyPr>
          <a:lstStyle/>
          <a:p>
            <a:pPr marL="0" indent="0">
              <a:buNone/>
            </a:pPr>
            <a:r>
              <a:rPr lang="en-US" i="1" dirty="0"/>
              <a:t>Challenge: </a:t>
            </a:r>
            <a:r>
              <a:rPr lang="en-US" dirty="0"/>
              <a:t>Attacking Zombies</a:t>
            </a:r>
          </a:p>
          <a:p>
            <a:pPr marL="457200" lvl="1" indent="0">
              <a:buNone/>
            </a:pPr>
            <a:r>
              <a:rPr lang="en-US" dirty="0"/>
              <a:t>The math adds to the challenge</a:t>
            </a:r>
            <a:r>
              <a:rPr lang="en-US" dirty="0" smtClean="0"/>
              <a:t>.</a:t>
            </a:r>
            <a:endParaRPr lang="en-US" dirty="0"/>
          </a:p>
          <a:p>
            <a:pPr marL="0" indent="0">
              <a:spcBef>
                <a:spcPts val="1800"/>
              </a:spcBef>
              <a:buNone/>
            </a:pPr>
            <a:r>
              <a:rPr lang="en-US" i="1" dirty="0"/>
              <a:t>Fantasy:  </a:t>
            </a:r>
            <a:r>
              <a:rPr lang="en-US" dirty="0"/>
              <a:t>Greek warrior identity, kill monsters in a dungeon</a:t>
            </a:r>
          </a:p>
          <a:p>
            <a:pPr marL="0" indent="0">
              <a:spcBef>
                <a:spcPts val="1800"/>
              </a:spcBef>
              <a:buNone/>
            </a:pPr>
            <a:r>
              <a:rPr lang="en-US" i="1" dirty="0"/>
              <a:t>Discovery: </a:t>
            </a:r>
            <a:r>
              <a:rPr lang="en-US" dirty="0"/>
              <a:t>Explore the </a:t>
            </a:r>
            <a:r>
              <a:rPr lang="en-US" dirty="0" smtClean="0"/>
              <a:t>dungeon, </a:t>
            </a:r>
            <a:r>
              <a:rPr lang="en-US" dirty="0"/>
              <a:t>find </a:t>
            </a:r>
            <a:r>
              <a:rPr lang="en-US" dirty="0" smtClean="0"/>
              <a:t>keys</a:t>
            </a:r>
            <a:endParaRPr lang="en-US" dirty="0"/>
          </a:p>
        </p:txBody>
      </p:sp>
      <p:sp>
        <p:nvSpPr>
          <p:cNvPr id="4" name="Date Placeholder 3">
            <a:extLst>
              <a:ext uri="{FF2B5EF4-FFF2-40B4-BE49-F238E27FC236}">
                <a16:creationId xmlns:a16="http://schemas.microsoft.com/office/drawing/2014/main" id="{4C7613E9-7569-4937-9AF6-FF566B99A7E4}"/>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86B03227-078F-42B5-9C18-3D5F832A1C0E}"/>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B19C781A-72E4-4276-90AA-45B272AEC869}"/>
              </a:ext>
            </a:extLst>
          </p:cNvPr>
          <p:cNvSpPr>
            <a:spLocks noGrp="1"/>
          </p:cNvSpPr>
          <p:nvPr>
            <p:ph type="sldNum" sz="quarter" idx="12"/>
          </p:nvPr>
        </p:nvSpPr>
        <p:spPr/>
        <p:txBody>
          <a:bodyPr/>
          <a:lstStyle/>
          <a:p>
            <a:fld id="{4BE96267-9501-4B49-939F-F116B0669874}" type="slidenum">
              <a:rPr lang="en-US" smtClean="0"/>
              <a:t>54</a:t>
            </a:fld>
            <a:endParaRPr lang="en-US"/>
          </a:p>
        </p:txBody>
      </p:sp>
    </p:spTree>
    <p:extLst>
      <p:ext uri="{BB962C8B-B14F-4D97-AF65-F5344CB8AC3E}">
        <p14:creationId xmlns:p14="http://schemas.microsoft.com/office/powerpoint/2010/main" val="18454867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The EDGE Framework</a:t>
            </a:r>
          </a:p>
        </p:txBody>
      </p:sp>
      <p:sp>
        <p:nvSpPr>
          <p:cNvPr id="3" name="Oval 2">
            <a:extLst>
              <a:ext uri="{FF2B5EF4-FFF2-40B4-BE49-F238E27FC236}">
                <a16:creationId xmlns:a16="http://schemas.microsoft.com/office/drawing/2014/main" id="{F0C34CD3-70C7-4F81-A228-679C549CEAB8}"/>
              </a:ext>
            </a:extLst>
          </p:cNvPr>
          <p:cNvSpPr/>
          <p:nvPr/>
        </p:nvSpPr>
        <p:spPr>
          <a:xfrm>
            <a:off x="4998720" y="1334863"/>
            <a:ext cx="2194560" cy="2194560"/>
          </a:xfrm>
          <a:prstGeom prst="ellipse">
            <a:avLst/>
          </a:prstGeom>
          <a:solidFill>
            <a:schemeClr val="accent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Educational Objectives</a:t>
            </a:r>
          </a:p>
        </p:txBody>
      </p:sp>
      <p:sp>
        <p:nvSpPr>
          <p:cNvPr id="13" name="Oval 12">
            <a:extLst>
              <a:ext uri="{FF2B5EF4-FFF2-40B4-BE49-F238E27FC236}">
                <a16:creationId xmlns:a16="http://schemas.microsoft.com/office/drawing/2014/main" id="{11183F46-5D36-4FF5-AD2A-72D9DB39CAEE}"/>
              </a:ext>
            </a:extLst>
          </p:cNvPr>
          <p:cNvSpPr/>
          <p:nvPr/>
        </p:nvSpPr>
        <p:spPr>
          <a:xfrm>
            <a:off x="7193280" y="4028861"/>
            <a:ext cx="2194560" cy="2194560"/>
          </a:xfrm>
          <a:prstGeom prst="ellipse">
            <a:avLst/>
          </a:prstGeom>
          <a:ln w="1270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Learning Mechanisms</a:t>
            </a:r>
            <a:endParaRPr lang="en-US" b="1" dirty="0"/>
          </a:p>
        </p:txBody>
      </p:sp>
      <p:sp>
        <p:nvSpPr>
          <p:cNvPr id="22" name="Oval 21">
            <a:extLst>
              <a:ext uri="{FF2B5EF4-FFF2-40B4-BE49-F238E27FC236}">
                <a16:creationId xmlns:a16="http://schemas.microsoft.com/office/drawing/2014/main" id="{AD2C5986-433A-4530-9BD1-AD76AE778E1A}"/>
              </a:ext>
            </a:extLst>
          </p:cNvPr>
          <p:cNvSpPr/>
          <p:nvPr/>
        </p:nvSpPr>
        <p:spPr>
          <a:xfrm>
            <a:off x="2804160" y="4028861"/>
            <a:ext cx="2194560" cy="2194560"/>
          </a:xfrm>
          <a:prstGeom prst="ellipse">
            <a:avLst/>
          </a:prstGeom>
          <a:solidFill>
            <a:schemeClr val="accent4"/>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Game Elements</a:t>
            </a:r>
            <a:endParaRPr lang="en-US" b="1" dirty="0"/>
          </a:p>
        </p:txBody>
      </p:sp>
      <p:cxnSp>
        <p:nvCxnSpPr>
          <p:cNvPr id="7" name="Straight Arrow Connector 6">
            <a:extLst>
              <a:ext uri="{FF2B5EF4-FFF2-40B4-BE49-F238E27FC236}">
                <a16:creationId xmlns:a16="http://schemas.microsoft.com/office/drawing/2014/main" id="{DC47FD21-A97A-4B86-9B30-583026F86F9C}"/>
              </a:ext>
            </a:extLst>
          </p:cNvPr>
          <p:cNvCxnSpPr>
            <a:cxnSpLocks/>
            <a:stCxn id="22" idx="6"/>
            <a:endCxn id="13" idx="2"/>
          </p:cNvCxnSpPr>
          <p:nvPr/>
        </p:nvCxnSpPr>
        <p:spPr>
          <a:xfrm>
            <a:off x="4998720" y="5126141"/>
            <a:ext cx="2194560"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6606DAB-C73F-4B92-950E-C3FBF52DF56D}"/>
              </a:ext>
            </a:extLst>
          </p:cNvPr>
          <p:cNvCxnSpPr>
            <a:cxnSpLocks/>
            <a:stCxn id="3" idx="3"/>
            <a:endCxn id="22" idx="7"/>
          </p:cNvCxnSpPr>
          <p:nvPr/>
        </p:nvCxnSpPr>
        <p:spPr>
          <a:xfrm flipH="1">
            <a:off x="4677334" y="3208037"/>
            <a:ext cx="642772" cy="114221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06C05A9-728C-4ADD-8F54-8EB06F01A4B2}"/>
              </a:ext>
            </a:extLst>
          </p:cNvPr>
          <p:cNvCxnSpPr>
            <a:cxnSpLocks/>
            <a:stCxn id="3" idx="5"/>
            <a:endCxn id="13" idx="1"/>
          </p:cNvCxnSpPr>
          <p:nvPr/>
        </p:nvCxnSpPr>
        <p:spPr>
          <a:xfrm>
            <a:off x="6871894" y="3208037"/>
            <a:ext cx="642772" cy="114221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15476554-68C2-411E-B9FE-6526F56FBD95}"/>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6CCC38CC-7DAE-4DF2-AD28-4A9A3606A48D}"/>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0EC1314B-4946-4119-BFC6-272C78E30DD7}"/>
              </a:ext>
            </a:extLst>
          </p:cNvPr>
          <p:cNvSpPr>
            <a:spLocks noGrp="1"/>
          </p:cNvSpPr>
          <p:nvPr>
            <p:ph type="sldNum" sz="quarter" idx="12"/>
          </p:nvPr>
        </p:nvSpPr>
        <p:spPr/>
        <p:txBody>
          <a:bodyPr/>
          <a:lstStyle/>
          <a:p>
            <a:fld id="{4BE96267-9501-4B49-939F-F116B0669874}" type="slidenum">
              <a:rPr lang="en-US" smtClean="0"/>
              <a:t>55</a:t>
            </a:fld>
            <a:endParaRPr lang="en-US"/>
          </a:p>
        </p:txBody>
      </p:sp>
    </p:spTree>
    <p:extLst>
      <p:ext uri="{BB962C8B-B14F-4D97-AF65-F5344CB8AC3E}">
        <p14:creationId xmlns:p14="http://schemas.microsoft.com/office/powerpoint/2010/main" val="83495447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Learning Mechanisms</a:t>
            </a:r>
            <a:endParaRPr lang="en-US" dirty="0"/>
          </a:p>
        </p:txBody>
      </p:sp>
      <p:sp>
        <p:nvSpPr>
          <p:cNvPr id="7" name="Content Placeholder 6"/>
          <p:cNvSpPr>
            <a:spLocks noGrp="1"/>
          </p:cNvSpPr>
          <p:nvPr>
            <p:ph idx="1"/>
          </p:nvPr>
        </p:nvSpPr>
        <p:spPr/>
        <p:txBody>
          <a:bodyPr/>
          <a:lstStyle/>
          <a:p>
            <a:pPr marL="0" indent="0">
              <a:spcBef>
                <a:spcPts val="2200"/>
              </a:spcBef>
              <a:buNone/>
            </a:pPr>
            <a:r>
              <a:rPr lang="en-US" b="1" dirty="0" smtClean="0"/>
              <a:t>Learning </a:t>
            </a:r>
            <a:r>
              <a:rPr lang="en-US" b="1" dirty="0" smtClean="0"/>
              <a:t>Mechanisms: </a:t>
            </a:r>
            <a:r>
              <a:rPr lang="en-US" dirty="0" smtClean="0"/>
              <a:t>What </a:t>
            </a:r>
            <a:r>
              <a:rPr lang="en-US" dirty="0" smtClean="0"/>
              <a:t>processes </a:t>
            </a:r>
            <a:r>
              <a:rPr lang="en-US" dirty="0" smtClean="0"/>
              <a:t>of learning does the game encourage?</a:t>
            </a:r>
          </a:p>
          <a:p>
            <a:pPr marL="0" indent="0">
              <a:spcBef>
                <a:spcPts val="2200"/>
              </a:spcBef>
              <a:buNone/>
            </a:pPr>
            <a:r>
              <a:rPr lang="en-US" b="1" dirty="0" smtClean="0"/>
              <a:t>Learning Science Principles: </a:t>
            </a:r>
            <a:r>
              <a:rPr lang="en-US" dirty="0" smtClean="0"/>
              <a:t>What research results provide evidence for the learning supports in the game?</a:t>
            </a:r>
            <a:endParaRPr lang="en-US" dirty="0"/>
          </a:p>
        </p:txBody>
      </p:sp>
      <p:sp>
        <p:nvSpPr>
          <p:cNvPr id="3" name="Date Placeholder 2"/>
          <p:cNvSpPr>
            <a:spLocks noGrp="1"/>
          </p:cNvSpPr>
          <p:nvPr>
            <p:ph type="dt" sz="half" idx="10"/>
          </p:nvPr>
        </p:nvSpPr>
        <p:spPr/>
        <p:txBody>
          <a:bodyPr/>
          <a:lstStyle/>
          <a:p>
            <a:r>
              <a:rPr lang="en-US" smtClean="0"/>
              <a:t>2023-01-17</a:t>
            </a:r>
            <a:endParaRPr lang="en-US"/>
          </a:p>
        </p:txBody>
      </p:sp>
      <p:sp>
        <p:nvSpPr>
          <p:cNvPr id="4" name="Footer Placeholder 3"/>
          <p:cNvSpPr>
            <a:spLocks noGrp="1"/>
          </p:cNvSpPr>
          <p:nvPr>
            <p:ph type="ftr" sz="quarter" idx="11"/>
          </p:nvPr>
        </p:nvSpPr>
        <p:spPr/>
        <p:txBody>
          <a:bodyPr/>
          <a:lstStyle/>
          <a:p>
            <a:r>
              <a:rPr lang="en-US" smtClean="0"/>
              <a:t>05-418/818 | Spring 2023 | Design of Educational Games</a:t>
            </a:r>
            <a:endParaRPr lang="en-US"/>
          </a:p>
        </p:txBody>
      </p:sp>
      <p:sp>
        <p:nvSpPr>
          <p:cNvPr id="5" name="Slide Number Placeholder 4"/>
          <p:cNvSpPr>
            <a:spLocks noGrp="1"/>
          </p:cNvSpPr>
          <p:nvPr>
            <p:ph type="sldNum" sz="quarter" idx="12"/>
          </p:nvPr>
        </p:nvSpPr>
        <p:spPr/>
        <p:txBody>
          <a:bodyPr/>
          <a:lstStyle/>
          <a:p>
            <a:fld id="{4BE96267-9501-4B49-939F-F116B0669874}" type="slidenum">
              <a:rPr lang="en-US" smtClean="0"/>
              <a:t>56</a:t>
            </a:fld>
            <a:endParaRPr lang="en-US"/>
          </a:p>
        </p:txBody>
      </p:sp>
    </p:spTree>
    <p:extLst>
      <p:ext uri="{BB962C8B-B14F-4D97-AF65-F5344CB8AC3E}">
        <p14:creationId xmlns:p14="http://schemas.microsoft.com/office/powerpoint/2010/main" val="13053743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Zombie Division Learning </a:t>
            </a:r>
            <a:r>
              <a:rPr lang="en-US" dirty="0" smtClean="0"/>
              <a:t>Mechanisms </a:t>
            </a:r>
            <a:endParaRPr lang="en-US" dirty="0"/>
          </a:p>
        </p:txBody>
      </p:sp>
      <p:sp>
        <p:nvSpPr>
          <p:cNvPr id="3" name="Content Placeholder 2"/>
          <p:cNvSpPr>
            <a:spLocks noGrp="1"/>
          </p:cNvSpPr>
          <p:nvPr>
            <p:ph idx="1"/>
          </p:nvPr>
        </p:nvSpPr>
        <p:spPr/>
        <p:txBody>
          <a:bodyPr>
            <a:normAutofit/>
          </a:bodyPr>
          <a:lstStyle/>
          <a:p>
            <a:pPr marL="0" indent="0">
              <a:buNone/>
            </a:pPr>
            <a:r>
              <a:rPr lang="en-US" i="1" dirty="0" smtClean="0"/>
              <a:t>Memory and fluency-building</a:t>
            </a:r>
          </a:p>
          <a:p>
            <a:pPr lvl="1"/>
            <a:r>
              <a:rPr lang="en-US" dirty="0" smtClean="0"/>
              <a:t>Lots of practice opportunities to help build fluency with division judgements</a:t>
            </a:r>
          </a:p>
          <a:p>
            <a:pPr marL="0" indent="0">
              <a:spcBef>
                <a:spcPts val="1500"/>
              </a:spcBef>
              <a:buNone/>
            </a:pPr>
            <a:r>
              <a:rPr lang="en-US" i="1" dirty="0" smtClean="0"/>
              <a:t>Induction and refinement</a:t>
            </a:r>
          </a:p>
          <a:p>
            <a:pPr lvl="1"/>
            <a:r>
              <a:rPr lang="en-US" dirty="0" smtClean="0"/>
              <a:t>Immediate feedback and varied number values support skill induction</a:t>
            </a:r>
          </a:p>
          <a:p>
            <a:pPr marL="0" indent="0">
              <a:spcBef>
                <a:spcPts val="1500"/>
              </a:spcBef>
              <a:buNone/>
            </a:pPr>
            <a:r>
              <a:rPr lang="en-US" i="1" dirty="0" smtClean="0"/>
              <a:t>Understanding and sense-making</a:t>
            </a:r>
          </a:p>
          <a:p>
            <a:pPr lvl="1"/>
            <a:r>
              <a:rPr lang="en-US" dirty="0" smtClean="0"/>
              <a:t>Bone dragging exercise provides opportunities to see the conceptual basis for division</a:t>
            </a:r>
          </a:p>
        </p:txBody>
      </p:sp>
      <p:sp>
        <p:nvSpPr>
          <p:cNvPr id="4" name="Date Placeholder 3"/>
          <p:cNvSpPr>
            <a:spLocks noGrp="1"/>
          </p:cNvSpPr>
          <p:nvPr>
            <p:ph type="dt" sz="half" idx="10"/>
          </p:nvPr>
        </p:nvSpPr>
        <p:spPr/>
        <p:txBody>
          <a:bodyPr/>
          <a:lstStyle/>
          <a:p>
            <a:r>
              <a:rPr lang="en-US" smtClean="0"/>
              <a:t>2023-01-17</a:t>
            </a:r>
            <a:endParaRPr lang="en-US"/>
          </a:p>
        </p:txBody>
      </p:sp>
      <p:sp>
        <p:nvSpPr>
          <p:cNvPr id="5" name="Footer Placeholder 4"/>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p:cNvSpPr>
            <a:spLocks noGrp="1"/>
          </p:cNvSpPr>
          <p:nvPr>
            <p:ph type="sldNum" sz="quarter" idx="12"/>
          </p:nvPr>
        </p:nvSpPr>
        <p:spPr/>
        <p:txBody>
          <a:bodyPr/>
          <a:lstStyle/>
          <a:p>
            <a:fld id="{4BE96267-9501-4B49-939F-F116B0669874}" type="slidenum">
              <a:rPr lang="en-US" smtClean="0"/>
              <a:t>57</a:t>
            </a:fld>
            <a:endParaRPr lang="en-US"/>
          </a:p>
        </p:txBody>
      </p:sp>
    </p:spTree>
    <p:extLst>
      <p:ext uri="{BB962C8B-B14F-4D97-AF65-F5344CB8AC3E}">
        <p14:creationId xmlns:p14="http://schemas.microsoft.com/office/powerpoint/2010/main" val="16024128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Principles supported in </a:t>
            </a:r>
            <a:r>
              <a:rPr lang="en-US" i="1" dirty="0"/>
              <a:t>Zombie Division</a:t>
            </a:r>
            <a:endParaRPr lang="en-US" dirty="0"/>
          </a:p>
        </p:txBody>
      </p:sp>
      <p:sp>
        <p:nvSpPr>
          <p:cNvPr id="3" name="Content Placeholder 2"/>
          <p:cNvSpPr>
            <a:spLocks noGrp="1"/>
          </p:cNvSpPr>
          <p:nvPr>
            <p:ph idx="1"/>
          </p:nvPr>
        </p:nvSpPr>
        <p:spPr/>
        <p:txBody>
          <a:bodyPr/>
          <a:lstStyle/>
          <a:p>
            <a:pPr>
              <a:spcAft>
                <a:spcPts val="1200"/>
              </a:spcAft>
              <a:buNone/>
            </a:pPr>
            <a:r>
              <a:rPr lang="en-US" sz="2000" dirty="0"/>
              <a:t>Gee #12: “Learners get lots and lots of practice in a context where the practice is not boring.”</a:t>
            </a:r>
          </a:p>
          <a:p>
            <a:pPr>
              <a:spcAft>
                <a:spcPts val="1200"/>
              </a:spcAft>
              <a:buNone/>
            </a:pPr>
            <a:r>
              <a:rPr lang="en-US" sz="2000" dirty="0"/>
              <a:t>CT #6: “Provide immediate feedback on errors”</a:t>
            </a:r>
          </a:p>
          <a:p>
            <a:pPr>
              <a:spcAft>
                <a:spcPts val="1200"/>
              </a:spcAft>
              <a:buNone/>
            </a:pPr>
            <a:r>
              <a:rPr lang="en-US" sz="2000" dirty="0"/>
              <a:t>LLL #13: “Learning wrong information can be reduced when feedback is immediate.” </a:t>
            </a:r>
          </a:p>
          <a:p>
            <a:pPr>
              <a:spcAft>
                <a:spcPts val="1200"/>
              </a:spcAft>
              <a:buNone/>
            </a:pPr>
            <a:r>
              <a:rPr lang="en-US" sz="2000" dirty="0"/>
              <a:t>LLL #11: “An understanding of an abstract concept improves with multiple and varied examples.” </a:t>
            </a:r>
          </a:p>
          <a:p>
            <a:pPr>
              <a:spcAft>
                <a:spcPts val="1200"/>
              </a:spcAft>
              <a:buNone/>
            </a:pPr>
            <a:r>
              <a:rPr lang="en-US" sz="2000" dirty="0"/>
              <a:t>Gee # 27 “The learner is given explicit information both on-demand and just-in-time. … ”</a:t>
            </a:r>
          </a:p>
          <a:p>
            <a:pPr>
              <a:spcAft>
                <a:spcPts val="1200"/>
              </a:spcAft>
              <a:buNone/>
            </a:pPr>
            <a:r>
              <a:rPr lang="en-US" sz="2000" dirty="0"/>
              <a:t>LLL #21 “Assignments should … be … at the right level of difficulty for the student’s level of skill or prior knowledge.”</a:t>
            </a:r>
          </a:p>
        </p:txBody>
      </p:sp>
      <p:sp>
        <p:nvSpPr>
          <p:cNvPr id="4" name="Date Placeholder 3">
            <a:extLst>
              <a:ext uri="{FF2B5EF4-FFF2-40B4-BE49-F238E27FC236}">
                <a16:creationId xmlns:a16="http://schemas.microsoft.com/office/drawing/2014/main" id="{4EB50501-42C8-4939-92CA-44631A2FCB51}"/>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B8560AD5-A2DD-4B39-8607-686E172266F2}"/>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1D91FB34-67A9-47D9-BB44-BC7956DF8496}"/>
              </a:ext>
            </a:extLst>
          </p:cNvPr>
          <p:cNvSpPr>
            <a:spLocks noGrp="1"/>
          </p:cNvSpPr>
          <p:nvPr>
            <p:ph type="sldNum" sz="quarter" idx="12"/>
          </p:nvPr>
        </p:nvSpPr>
        <p:spPr/>
        <p:txBody>
          <a:bodyPr/>
          <a:lstStyle/>
          <a:p>
            <a:fld id="{4BE96267-9501-4B49-939F-F116B0669874}" type="slidenum">
              <a:rPr lang="en-US" smtClean="0"/>
              <a:t>58</a:t>
            </a:fld>
            <a:endParaRPr lang="en-US"/>
          </a:p>
        </p:txBody>
      </p:sp>
    </p:spTree>
    <p:extLst>
      <p:ext uri="{BB962C8B-B14F-4D97-AF65-F5344CB8AC3E}">
        <p14:creationId xmlns:p14="http://schemas.microsoft.com/office/powerpoint/2010/main" val="18495332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Summary: Use of framework for analysis</a:t>
            </a:r>
            <a:endParaRPr lang="en-US" dirty="0"/>
          </a:p>
        </p:txBody>
      </p:sp>
      <p:sp>
        <p:nvSpPr>
          <p:cNvPr id="3" name="Content Placeholder 2"/>
          <p:cNvSpPr>
            <a:spLocks noGrp="1"/>
          </p:cNvSpPr>
          <p:nvPr>
            <p:ph idx="1"/>
          </p:nvPr>
        </p:nvSpPr>
        <p:spPr/>
        <p:txBody>
          <a:bodyPr>
            <a:normAutofit fontScale="92500" lnSpcReduction="10000"/>
          </a:bodyPr>
          <a:lstStyle/>
          <a:p>
            <a:pPr marL="0" indent="0">
              <a:spcAft>
                <a:spcPts val="1200"/>
              </a:spcAft>
              <a:buNone/>
            </a:pPr>
            <a:r>
              <a:rPr lang="en-US" dirty="0" smtClean="0"/>
              <a:t>Viewing </a:t>
            </a:r>
            <a:r>
              <a:rPr lang="en-US" dirty="0"/>
              <a:t>the game from 3 analytical </a:t>
            </a:r>
            <a:r>
              <a:rPr lang="en-US" dirty="0" smtClean="0"/>
              <a:t>angles and relations </a:t>
            </a:r>
            <a:r>
              <a:rPr lang="en-US" dirty="0"/>
              <a:t>between them</a:t>
            </a:r>
          </a:p>
          <a:p>
            <a:pPr marL="0" indent="0">
              <a:buNone/>
            </a:pPr>
            <a:r>
              <a:rPr lang="en-US" dirty="0"/>
              <a:t>Yields rich description (and appreciation) of the thoughtful design of the game</a:t>
            </a:r>
          </a:p>
          <a:p>
            <a:pPr lvl="1">
              <a:buFont typeface="Segoe UI" panose="020B0502040204020203" pitchFamily="34" charset="0"/>
              <a:buChar char="–"/>
            </a:pPr>
            <a:r>
              <a:rPr lang="en-US" dirty="0"/>
              <a:t>Not just fluency!  Conceptual understanding as well</a:t>
            </a:r>
          </a:p>
          <a:p>
            <a:pPr lvl="1">
              <a:buFont typeface="Segoe UI" panose="020B0502040204020203" pitchFamily="34" charset="0"/>
              <a:buChar char="–"/>
            </a:pPr>
            <a:r>
              <a:rPr lang="en-US" dirty="0"/>
              <a:t>“Deliberate hunting” dynamic</a:t>
            </a:r>
          </a:p>
          <a:p>
            <a:pPr lvl="1">
              <a:buFont typeface="Segoe UI" panose="020B0502040204020203" pitchFamily="34" charset="0"/>
              <a:buChar char="–"/>
            </a:pPr>
            <a:r>
              <a:rPr lang="en-US" dirty="0"/>
              <a:t>Time pressure is varied consistent with the varying learning objectives </a:t>
            </a:r>
          </a:p>
          <a:p>
            <a:pPr lvl="1">
              <a:buFont typeface="Segoe UI" panose="020B0502040204020203" pitchFamily="34" charset="0"/>
              <a:buChar char="–"/>
            </a:pPr>
            <a:r>
              <a:rPr lang="en-US" dirty="0"/>
              <a:t>Tedium aesthetic </a:t>
            </a:r>
            <a:r>
              <a:rPr lang="en-US" dirty="0" smtClean="0"/>
              <a:t>reinforces value of </a:t>
            </a:r>
            <a:r>
              <a:rPr lang="en-US" dirty="0"/>
              <a:t>educational </a:t>
            </a:r>
            <a:r>
              <a:rPr lang="en-US" dirty="0" smtClean="0"/>
              <a:t>goals</a:t>
            </a:r>
            <a:endParaRPr lang="en-US" dirty="0"/>
          </a:p>
          <a:p>
            <a:pPr lvl="1">
              <a:buFont typeface="Segoe UI" panose="020B0502040204020203" pitchFamily="34" charset="0"/>
              <a:buChar char="–"/>
            </a:pPr>
            <a:r>
              <a:rPr lang="en-US" dirty="0" smtClean="0"/>
              <a:t>Rich </a:t>
            </a:r>
            <a:r>
              <a:rPr lang="en-US" dirty="0"/>
              <a:t>coverage of learning principles</a:t>
            </a:r>
          </a:p>
          <a:p>
            <a:pPr lvl="1"/>
            <a:endParaRPr lang="en-US" dirty="0"/>
          </a:p>
          <a:p>
            <a:pPr marL="0" indent="0">
              <a:buNone/>
            </a:pPr>
            <a:r>
              <a:rPr lang="en-US" dirty="0"/>
              <a:t>We see interesting connections between </a:t>
            </a:r>
            <a:r>
              <a:rPr lang="en-US" dirty="0" smtClean="0"/>
              <a:t>Game Elements </a:t>
            </a:r>
            <a:r>
              <a:rPr lang="en-US" dirty="0"/>
              <a:t>and </a:t>
            </a:r>
            <a:r>
              <a:rPr lang="en-US" dirty="0" smtClean="0"/>
              <a:t>Learning </a:t>
            </a:r>
            <a:r>
              <a:rPr lang="en-US" dirty="0"/>
              <a:t>at all three levels</a:t>
            </a:r>
          </a:p>
        </p:txBody>
      </p:sp>
      <p:sp>
        <p:nvSpPr>
          <p:cNvPr id="6" name="Date Placeholder 5">
            <a:extLst>
              <a:ext uri="{FF2B5EF4-FFF2-40B4-BE49-F238E27FC236}">
                <a16:creationId xmlns:a16="http://schemas.microsoft.com/office/drawing/2014/main" id="{C2E5CFD9-AEBA-42AE-8DE8-F6BC26A531DB}"/>
              </a:ext>
            </a:extLst>
          </p:cNvPr>
          <p:cNvSpPr>
            <a:spLocks noGrp="1"/>
          </p:cNvSpPr>
          <p:nvPr>
            <p:ph type="dt" sz="half" idx="10"/>
          </p:nvPr>
        </p:nvSpPr>
        <p:spPr/>
        <p:txBody>
          <a:bodyPr/>
          <a:lstStyle/>
          <a:p>
            <a:r>
              <a:rPr lang="en-US" smtClean="0"/>
              <a:t>2023-01-17</a:t>
            </a:r>
            <a:endParaRPr lang="en-US" dirty="0"/>
          </a:p>
        </p:txBody>
      </p:sp>
      <p:sp>
        <p:nvSpPr>
          <p:cNvPr id="7" name="Footer Placeholder 6">
            <a:extLst>
              <a:ext uri="{FF2B5EF4-FFF2-40B4-BE49-F238E27FC236}">
                <a16:creationId xmlns:a16="http://schemas.microsoft.com/office/drawing/2014/main" id="{ECB42B71-F10C-4C1A-A8A0-5F8A93C01466}"/>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8" name="Slide Number Placeholder 7">
            <a:extLst>
              <a:ext uri="{FF2B5EF4-FFF2-40B4-BE49-F238E27FC236}">
                <a16:creationId xmlns:a16="http://schemas.microsoft.com/office/drawing/2014/main" id="{C1030619-ECD7-4DDC-973B-F712A0035FE6}"/>
              </a:ext>
            </a:extLst>
          </p:cNvPr>
          <p:cNvSpPr>
            <a:spLocks noGrp="1"/>
          </p:cNvSpPr>
          <p:nvPr>
            <p:ph type="sldNum" sz="quarter" idx="12"/>
          </p:nvPr>
        </p:nvSpPr>
        <p:spPr/>
        <p:txBody>
          <a:bodyPr/>
          <a:lstStyle/>
          <a:p>
            <a:fld id="{4BE96267-9501-4B49-939F-F116B0669874}" type="slidenum">
              <a:rPr lang="en-US" smtClean="0"/>
              <a:t>59</a:t>
            </a:fld>
            <a:endParaRPr lang="en-US"/>
          </a:p>
        </p:txBody>
      </p:sp>
    </p:spTree>
    <p:extLst>
      <p:ext uri="{BB962C8B-B14F-4D97-AF65-F5344CB8AC3E}">
        <p14:creationId xmlns:p14="http://schemas.microsoft.com/office/powerpoint/2010/main" val="1320604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Date Placeholder 22">
            <a:extLst>
              <a:ext uri="{FF2B5EF4-FFF2-40B4-BE49-F238E27FC236}">
                <a16:creationId xmlns:a16="http://schemas.microsoft.com/office/drawing/2014/main" id="{FFD10BD0-D617-4A72-B3D3-ACAADEC6E231}"/>
              </a:ext>
            </a:extLst>
          </p:cNvPr>
          <p:cNvSpPr>
            <a:spLocks noGrp="1"/>
          </p:cNvSpPr>
          <p:nvPr>
            <p:ph type="dt" sz="half" idx="10"/>
          </p:nvPr>
        </p:nvSpPr>
        <p:spPr/>
        <p:txBody>
          <a:bodyPr/>
          <a:lstStyle/>
          <a:p>
            <a:r>
              <a:rPr lang="en-US" smtClean="0"/>
              <a:t>2023-01-17</a:t>
            </a:r>
            <a:endParaRPr lang="en-US"/>
          </a:p>
        </p:txBody>
      </p:sp>
      <p:sp>
        <p:nvSpPr>
          <p:cNvPr id="24" name="Footer Placeholder 23">
            <a:extLst>
              <a:ext uri="{FF2B5EF4-FFF2-40B4-BE49-F238E27FC236}">
                <a16:creationId xmlns:a16="http://schemas.microsoft.com/office/drawing/2014/main" id="{78741349-F000-4B89-B2BF-643B6530DEF5}"/>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25" name="Slide Number Placeholder 24">
            <a:extLst>
              <a:ext uri="{FF2B5EF4-FFF2-40B4-BE49-F238E27FC236}">
                <a16:creationId xmlns:a16="http://schemas.microsoft.com/office/drawing/2014/main" id="{DE2CEA10-B4EE-4323-A4EE-139C49A01295}"/>
              </a:ext>
            </a:extLst>
          </p:cNvPr>
          <p:cNvSpPr>
            <a:spLocks noGrp="1"/>
          </p:cNvSpPr>
          <p:nvPr>
            <p:ph type="sldNum" sz="quarter" idx="12"/>
          </p:nvPr>
        </p:nvSpPr>
        <p:spPr/>
        <p:txBody>
          <a:bodyPr/>
          <a:lstStyle/>
          <a:p>
            <a:fld id="{4BE96267-9501-4B49-939F-F116B0669874}" type="slidenum">
              <a:rPr lang="en-US" smtClean="0"/>
              <a:t>6</a:t>
            </a:fld>
            <a:endParaRPr lang="en-US"/>
          </a:p>
        </p:txBody>
      </p:sp>
      <p:pic>
        <p:nvPicPr>
          <p:cNvPr id="4" name="Oregon Trail" descr="https://www.msu.edu/~russellr/space_camp/oregon_trail/oregon_trail_09.gif">
            <a:extLst>
              <a:ext uri="{FF2B5EF4-FFF2-40B4-BE49-F238E27FC236}">
                <a16:creationId xmlns:a16="http://schemas.microsoft.com/office/drawing/2014/main" id="{B00B3FE9-D91D-4FDD-8C32-D862545E82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198" y="280021"/>
            <a:ext cx="8619600" cy="5762818"/>
          </a:xfrm>
          <a:prstGeom prst="rect">
            <a:avLst/>
          </a:prstGeom>
          <a:noFill/>
          <a:extLst>
            <a:ext uri="{909E8E84-426E-40DD-AFC4-6F175D3DCCD1}">
              <a14:hiddenFill xmlns:a14="http://schemas.microsoft.com/office/drawing/2010/main">
                <a:solidFill>
                  <a:srgbClr val="FFFFFF"/>
                </a:solidFill>
              </a14:hiddenFill>
            </a:ext>
          </a:extLst>
        </p:spPr>
      </p:pic>
      <p:pic>
        <p:nvPicPr>
          <p:cNvPr id="5" name="Math Blaster" descr="http://upload.wikimedia.org/wikipedia/en/a/ae/Number_Recycler.png">
            <a:extLst>
              <a:ext uri="{FF2B5EF4-FFF2-40B4-BE49-F238E27FC236}">
                <a16:creationId xmlns:a16="http://schemas.microsoft.com/office/drawing/2014/main" id="{1F3BF7EC-9E1B-4B0B-A8C2-DD90777C959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668823" y="420183"/>
            <a:ext cx="21336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6" name="Sim City" descr="http://upload.wikimedia.org/wikipedia/en/e/e5/Sc2kscr.png">
            <a:extLst>
              <a:ext uri="{FF2B5EF4-FFF2-40B4-BE49-F238E27FC236}">
                <a16:creationId xmlns:a16="http://schemas.microsoft.com/office/drawing/2014/main" id="{E562C9CC-6B29-4488-A410-F53F80CCB7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0279" y="858971"/>
            <a:ext cx="2135498" cy="1600200"/>
          </a:xfrm>
          <a:prstGeom prst="rect">
            <a:avLst/>
          </a:prstGeom>
          <a:noFill/>
          <a:extLst>
            <a:ext uri="{909E8E84-426E-40DD-AFC4-6F175D3DCCD1}">
              <a14:hiddenFill xmlns:a14="http://schemas.microsoft.com/office/drawing/2010/main">
                <a:solidFill>
                  <a:srgbClr val="FFFFFF"/>
                </a:solidFill>
              </a14:hiddenFill>
            </a:ext>
          </a:extLst>
        </p:spPr>
      </p:pic>
      <p:pic>
        <p:nvPicPr>
          <p:cNvPr id="7" name="Zoombinis">
            <a:extLst>
              <a:ext uri="{FF2B5EF4-FFF2-40B4-BE49-F238E27FC236}">
                <a16:creationId xmlns:a16="http://schemas.microsoft.com/office/drawing/2014/main" id="{7326DA17-D151-4F49-9B2C-E2E405567FF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043470" y="4788180"/>
            <a:ext cx="2844800" cy="1600200"/>
          </a:xfrm>
          <a:prstGeom prst="rect">
            <a:avLst/>
          </a:prstGeom>
        </p:spPr>
      </p:pic>
      <p:pic>
        <p:nvPicPr>
          <p:cNvPr id="8" name="Civ IV" descr="civ-game-board.jpg (470×353)">
            <a:extLst>
              <a:ext uri="{FF2B5EF4-FFF2-40B4-BE49-F238E27FC236}">
                <a16:creationId xmlns:a16="http://schemas.microsoft.com/office/drawing/2014/main" id="{A8BE7F26-CCDB-4F75-A2B7-9352C964AF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9878" y="198647"/>
            <a:ext cx="2130577" cy="1600200"/>
          </a:xfrm>
          <a:prstGeom prst="rect">
            <a:avLst/>
          </a:prstGeom>
          <a:noFill/>
          <a:extLst>
            <a:ext uri="{909E8E84-426E-40DD-AFC4-6F175D3DCCD1}">
              <a14:hiddenFill xmlns:a14="http://schemas.microsoft.com/office/drawing/2010/main">
                <a:solidFill>
                  <a:srgbClr val="FFFFFF"/>
                </a:solidFill>
              </a14:hiddenFill>
            </a:ext>
          </a:extLst>
        </p:spPr>
      </p:pic>
      <p:pic>
        <p:nvPicPr>
          <p:cNvPr id="9" name="Crystal Island">
            <a:extLst>
              <a:ext uri="{FF2B5EF4-FFF2-40B4-BE49-F238E27FC236}">
                <a16:creationId xmlns:a16="http://schemas.microsoft.com/office/drawing/2014/main" id="{7CC06922-BFC5-4FE7-A589-59CA95E687A0}"/>
              </a:ext>
            </a:extLst>
          </p:cNvPr>
          <p:cNvPicPr>
            <a:picLocks noChangeAspect="1"/>
          </p:cNvPicPr>
          <p:nvPr/>
        </p:nvPicPr>
        <p:blipFill>
          <a:blip r:embed="rId7"/>
          <a:stretch>
            <a:fillRect/>
          </a:stretch>
        </p:blipFill>
        <p:spPr>
          <a:xfrm>
            <a:off x="1611521" y="2886824"/>
            <a:ext cx="2411610" cy="1600200"/>
          </a:xfrm>
          <a:prstGeom prst="rect">
            <a:avLst/>
          </a:prstGeom>
        </p:spPr>
      </p:pic>
      <p:pic>
        <p:nvPicPr>
          <p:cNvPr id="10" name="Progenitor X" descr="http://www.gameslearningsociety.org/px_microsite/images/progenitor_gallery/px_image_10.jpg">
            <a:extLst>
              <a:ext uri="{FF2B5EF4-FFF2-40B4-BE49-F238E27FC236}">
                <a16:creationId xmlns:a16="http://schemas.microsoft.com/office/drawing/2014/main" id="{0CB6A233-599F-4540-B2DA-1153BE1243BB}"/>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9635611" y="83201"/>
            <a:ext cx="2130049"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1" name="Zombie Division" descr="Zombie Division">
            <a:extLst>
              <a:ext uri="{FF2B5EF4-FFF2-40B4-BE49-F238E27FC236}">
                <a16:creationId xmlns:a16="http://schemas.microsoft.com/office/drawing/2014/main" id="{9F138041-0061-490E-AE9E-D62C75E93B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694" y="4349257"/>
            <a:ext cx="215273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2" name="BSNL" descr="C:\Users\eharpste\Desktop\screens\1.png">
            <a:extLst>
              <a:ext uri="{FF2B5EF4-FFF2-40B4-BE49-F238E27FC236}">
                <a16:creationId xmlns:a16="http://schemas.microsoft.com/office/drawing/2014/main" id="{EB50EDD3-B705-4B5E-A9B0-359D470ED403}"/>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173694" y="1909549"/>
            <a:ext cx="2126367"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3" name="icivics">
            <a:extLst>
              <a:ext uri="{FF2B5EF4-FFF2-40B4-BE49-F238E27FC236}">
                <a16:creationId xmlns:a16="http://schemas.microsoft.com/office/drawing/2014/main" id="{E7016D67-94A2-41FE-9175-C8B13DD8378A}"/>
              </a:ext>
            </a:extLst>
          </p:cNvPr>
          <p:cNvPicPr>
            <a:picLocks noChangeAspect="1"/>
          </p:cNvPicPr>
          <p:nvPr/>
        </p:nvPicPr>
        <p:blipFill>
          <a:blip r:embed="rId11"/>
          <a:stretch>
            <a:fillRect/>
          </a:stretch>
        </p:blipFill>
        <p:spPr>
          <a:xfrm>
            <a:off x="797072" y="116086"/>
            <a:ext cx="2350293" cy="1600200"/>
          </a:xfrm>
          <a:prstGeom prst="rect">
            <a:avLst/>
          </a:prstGeom>
        </p:spPr>
      </p:pic>
      <p:pic>
        <p:nvPicPr>
          <p:cNvPr id="14" name="Human Resource Machine" descr="https://tomorrowcorporation.com/blog/wp-content/themes/tcTheme2/images/hrm/screenshots/hrm_04.png">
            <a:extLst>
              <a:ext uri="{FF2B5EF4-FFF2-40B4-BE49-F238E27FC236}">
                <a16:creationId xmlns:a16="http://schemas.microsoft.com/office/drawing/2014/main" id="{78BA2ADB-1C07-4C36-A681-4ADF14F598C6}"/>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1445068" y="998682"/>
            <a:ext cx="3189566" cy="1794131"/>
          </a:xfrm>
          <a:prstGeom prst="rect">
            <a:avLst/>
          </a:prstGeom>
          <a:noFill/>
          <a:extLst>
            <a:ext uri="{909E8E84-426E-40DD-AFC4-6F175D3DCCD1}">
              <a14:hiddenFill xmlns:a14="http://schemas.microsoft.com/office/drawing/2010/main">
                <a:solidFill>
                  <a:srgbClr val="FFFFFF"/>
                </a:solidFill>
              </a14:hiddenFill>
            </a:ext>
          </a:extLst>
        </p:spPr>
      </p:pic>
      <p:pic>
        <p:nvPicPr>
          <p:cNvPr id="15" name="Refraction" descr="http://4.bp.blogspot.com/_MfubCZuu7Po/TJzvP9-aC8I/AAAAAAAAAJc/INOgCNeUo88/s1600/refraction.jpg">
            <a:extLst>
              <a:ext uri="{FF2B5EF4-FFF2-40B4-BE49-F238E27FC236}">
                <a16:creationId xmlns:a16="http://schemas.microsoft.com/office/drawing/2014/main" id="{5E37671F-8FE8-4713-BEA7-685C4D1B635E}"/>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5023234" y="4195549"/>
            <a:ext cx="2122984"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6" name="Hunt for the Noor Stone">
            <a:extLst>
              <a:ext uri="{FF2B5EF4-FFF2-40B4-BE49-F238E27FC236}">
                <a16:creationId xmlns:a16="http://schemas.microsoft.com/office/drawing/2014/main" id="{7F92CF86-6EED-4EE2-8BAC-BD269B8790CB}"/>
              </a:ext>
            </a:extLst>
          </p:cNvPr>
          <p:cNvPicPr>
            <a:picLocks noChangeAspect="1"/>
          </p:cNvPicPr>
          <p:nvPr/>
        </p:nvPicPr>
        <p:blipFill>
          <a:blip r:embed="rId14"/>
          <a:stretch>
            <a:fillRect/>
          </a:stretch>
        </p:blipFill>
        <p:spPr>
          <a:xfrm>
            <a:off x="4145884" y="4774473"/>
            <a:ext cx="2402669" cy="1793993"/>
          </a:xfrm>
          <a:prstGeom prst="rect">
            <a:avLst/>
          </a:prstGeom>
        </p:spPr>
      </p:pic>
      <p:pic>
        <p:nvPicPr>
          <p:cNvPr id="17" name="RumbleBlocks" descr="C:\Users\eharpste\Documents\ENGAGE\Screenshots\Tier wbB\l6\Win\ScreenShot_USER-1_LVL-wb_15_Win_6350.179.png">
            <a:extLst>
              <a:ext uri="{FF2B5EF4-FFF2-40B4-BE49-F238E27FC236}">
                <a16:creationId xmlns:a16="http://schemas.microsoft.com/office/drawing/2014/main" id="{79603CE8-23E2-4147-B2A3-C29554DBAEA9}"/>
              </a:ext>
            </a:extLst>
          </p:cNvP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9545205" y="1997449"/>
            <a:ext cx="2133599"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8" name="Waterbears" descr="feature">
            <a:extLst>
              <a:ext uri="{FF2B5EF4-FFF2-40B4-BE49-F238E27FC236}">
                <a16:creationId xmlns:a16="http://schemas.microsoft.com/office/drawing/2014/main" id="{5CB26978-C7B2-4A30-BCA3-463656530018}"/>
              </a:ext>
            </a:extLst>
          </p:cNvPr>
          <p:cNvPicPr>
            <a:picLocks noChangeAspect="1" noChangeArrowheads="1"/>
          </p:cNvPicPr>
          <p:nvPr/>
        </p:nvPicPr>
        <p:blipFill>
          <a:blip r:embed="rId16" cstate="hqprint">
            <a:extLst>
              <a:ext uri="{28A0092B-C50C-407E-A947-70E740481C1C}">
                <a14:useLocalDpi xmlns:a14="http://schemas.microsoft.com/office/drawing/2010/main" val="0"/>
              </a:ext>
            </a:extLst>
          </a:blip>
          <a:srcRect/>
          <a:stretch>
            <a:fillRect/>
          </a:stretch>
        </p:blipFill>
        <p:spPr bwMode="auto">
          <a:xfrm>
            <a:off x="9687543" y="3700783"/>
            <a:ext cx="21336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9" name="Dragonbox">
            <a:extLst>
              <a:ext uri="{FF2B5EF4-FFF2-40B4-BE49-F238E27FC236}">
                <a16:creationId xmlns:a16="http://schemas.microsoft.com/office/drawing/2014/main" id="{13A26B9F-7DB6-4F8A-BF7F-F5A3222B99B6}"/>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7500318" y="3416310"/>
            <a:ext cx="1828800" cy="1371600"/>
          </a:xfrm>
          <a:prstGeom prst="rect">
            <a:avLst/>
          </a:prstGeom>
        </p:spPr>
      </p:pic>
      <p:pic>
        <p:nvPicPr>
          <p:cNvPr id="26" name="Septris">
            <a:extLst>
              <a:ext uri="{FF2B5EF4-FFF2-40B4-BE49-F238E27FC236}">
                <a16:creationId xmlns:a16="http://schemas.microsoft.com/office/drawing/2014/main" id="{99A4289D-FB59-4957-8CDB-5C4C01EE2BC9}"/>
              </a:ext>
            </a:extLst>
          </p:cNvPr>
          <p:cNvPicPr>
            <a:picLocks noChangeAspect="1"/>
          </p:cNvPicPr>
          <p:nvPr/>
        </p:nvPicPr>
        <p:blipFill>
          <a:blip r:embed="rId18"/>
          <a:stretch>
            <a:fillRect/>
          </a:stretch>
        </p:blipFill>
        <p:spPr>
          <a:xfrm>
            <a:off x="6538263" y="3777774"/>
            <a:ext cx="3796985" cy="1874761"/>
          </a:xfrm>
          <a:prstGeom prst="rect">
            <a:avLst/>
          </a:prstGeom>
        </p:spPr>
      </p:pic>
      <p:pic>
        <p:nvPicPr>
          <p:cNvPr id="30" name="Duolingo" descr="A screenshot of a cell phone&#10;&#10;Description automatically generated">
            <a:extLst>
              <a:ext uri="{FF2B5EF4-FFF2-40B4-BE49-F238E27FC236}">
                <a16:creationId xmlns:a16="http://schemas.microsoft.com/office/drawing/2014/main" id="{A07E3FD9-0F17-4C19-8A3C-B40752A4BC73}"/>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4379364" y="193270"/>
            <a:ext cx="1411168" cy="2508743"/>
          </a:xfrm>
          <a:prstGeom prst="rect">
            <a:avLst/>
          </a:prstGeom>
        </p:spPr>
      </p:pic>
      <p:pic>
        <p:nvPicPr>
          <p:cNvPr id="20" name="Injustice">
            <a:extLst>
              <a:ext uri="{FF2B5EF4-FFF2-40B4-BE49-F238E27FC236}">
                <a16:creationId xmlns:a16="http://schemas.microsoft.com/office/drawing/2014/main" id="{C0171B41-AE50-478C-BAEF-1E7D282859B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962188" y="4602442"/>
            <a:ext cx="3175591" cy="1600200"/>
          </a:xfrm>
          <a:prstGeom prst="rect">
            <a:avLst/>
          </a:prstGeom>
        </p:spPr>
      </p:pic>
      <p:pic>
        <p:nvPicPr>
          <p:cNvPr id="21" name="What's my Right">
            <a:extLst>
              <a:ext uri="{FF2B5EF4-FFF2-40B4-BE49-F238E27FC236}">
                <a16:creationId xmlns:a16="http://schemas.microsoft.com/office/drawing/2014/main" id="{CC88DD80-7CBA-4FD3-B1CD-26D570BD4E59}"/>
              </a:ext>
            </a:extLst>
          </p:cNvPr>
          <p:cNvPicPr>
            <a:picLocks noChangeAspect="1"/>
          </p:cNvPicPr>
          <p:nvPr/>
        </p:nvPicPr>
        <p:blipFill>
          <a:blip r:embed="rId21"/>
          <a:stretch>
            <a:fillRect/>
          </a:stretch>
        </p:blipFill>
        <p:spPr>
          <a:xfrm>
            <a:off x="6872500" y="1659071"/>
            <a:ext cx="3109700" cy="1600200"/>
          </a:xfrm>
          <a:prstGeom prst="rect">
            <a:avLst/>
          </a:prstGeom>
        </p:spPr>
      </p:pic>
      <p:pic>
        <p:nvPicPr>
          <p:cNvPr id="22" name="Never Alone">
            <a:extLst>
              <a:ext uri="{FF2B5EF4-FFF2-40B4-BE49-F238E27FC236}">
                <a16:creationId xmlns:a16="http://schemas.microsoft.com/office/drawing/2014/main" id="{58D0B307-F5E5-4391-9B8E-54461F079863}"/>
              </a:ext>
            </a:extLst>
          </p:cNvPr>
          <p:cNvPicPr>
            <a:picLocks noChangeAspect="1"/>
          </p:cNvPicPr>
          <p:nvPr/>
        </p:nvPicPr>
        <p:blipFill>
          <a:blip r:embed="rId22" cstate="hqprint">
            <a:extLst>
              <a:ext uri="{28A0092B-C50C-407E-A947-70E740481C1C}">
                <a14:useLocalDpi xmlns:a14="http://schemas.microsoft.com/office/drawing/2010/main" val="0"/>
              </a:ext>
            </a:extLst>
          </a:blip>
          <a:stretch>
            <a:fillRect/>
          </a:stretch>
        </p:blipFill>
        <p:spPr>
          <a:xfrm>
            <a:off x="3283586" y="2915926"/>
            <a:ext cx="2896290" cy="1600200"/>
          </a:xfrm>
          <a:prstGeom prst="rect">
            <a:avLst/>
          </a:prstGeom>
        </p:spPr>
      </p:pic>
      <p:pic>
        <p:nvPicPr>
          <p:cNvPr id="27" name="Picture 26"/>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332071" y="2277908"/>
            <a:ext cx="2564479" cy="1874265"/>
          </a:xfrm>
          <a:prstGeom prst="rect">
            <a:avLst/>
          </a:prstGeom>
        </p:spPr>
      </p:pic>
      <p:pic>
        <p:nvPicPr>
          <p:cNvPr id="28" name="Picture 27"/>
          <p:cNvPicPr>
            <a:picLocks noChangeAspect="1"/>
          </p:cNvPicPr>
          <p:nvPr/>
        </p:nvPicPr>
        <p:blipFill>
          <a:blip r:embed="rId24"/>
          <a:stretch>
            <a:fillRect/>
          </a:stretch>
        </p:blipFill>
        <p:spPr>
          <a:xfrm>
            <a:off x="6394288" y="4599774"/>
            <a:ext cx="3081405" cy="1777926"/>
          </a:xfrm>
          <a:prstGeom prst="rect">
            <a:avLst/>
          </a:prstGeom>
        </p:spPr>
      </p:pic>
      <p:pic>
        <p:nvPicPr>
          <p:cNvPr id="2" name="Picture 1"/>
          <p:cNvPicPr>
            <a:picLocks noChangeAspect="1"/>
          </p:cNvPicPr>
          <p:nvPr/>
        </p:nvPicPr>
        <p:blipFill>
          <a:blip r:embed="rId25" cstate="hqprint">
            <a:extLst>
              <a:ext uri="{28A0092B-C50C-407E-A947-70E740481C1C}">
                <a14:useLocalDpi xmlns:a14="http://schemas.microsoft.com/office/drawing/2010/main" val="0"/>
              </a:ext>
            </a:extLst>
          </a:blip>
          <a:stretch>
            <a:fillRect/>
          </a:stretch>
        </p:blipFill>
        <p:spPr>
          <a:xfrm>
            <a:off x="355012" y="3365994"/>
            <a:ext cx="2716307" cy="1527923"/>
          </a:xfrm>
          <a:prstGeom prst="rect">
            <a:avLst/>
          </a:prstGeom>
        </p:spPr>
      </p:pic>
    </p:spTree>
    <p:extLst>
      <p:ext uri="{BB962C8B-B14F-4D97-AF65-F5344CB8AC3E}">
        <p14:creationId xmlns:p14="http://schemas.microsoft.com/office/powerpoint/2010/main" val="90823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50"/>
                                        <p:tgtEl>
                                          <p:spTgt spid="6"/>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50"/>
                                        <p:tgtEl>
                                          <p:spTgt spid="7"/>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50"/>
                                        <p:tgtEl>
                                          <p:spTgt spid="8"/>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50"/>
                                        <p:tgtEl>
                                          <p:spTgt spid="9"/>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50"/>
                                        <p:tgtEl>
                                          <p:spTgt spid="10"/>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50"/>
                                        <p:tgtEl>
                                          <p:spTgt spid="11"/>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50"/>
                                        <p:tgtEl>
                                          <p:spTgt spid="12"/>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250"/>
                                        <p:tgtEl>
                                          <p:spTgt spid="15"/>
                                        </p:tgtEl>
                                      </p:cBhvr>
                                    </p:animEffect>
                                  </p:childTnLst>
                                </p:cTn>
                              </p:par>
                            </p:childTnLst>
                          </p:cTn>
                        </p:par>
                        <p:par>
                          <p:cTn id="40" fill="hold">
                            <p:stCondLst>
                              <p:cond delay="2250"/>
                            </p:stCondLst>
                            <p:childTnLst>
                              <p:par>
                                <p:cTn id="41" presetID="10" presetClass="entr" presetSubtype="0"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250"/>
                                        <p:tgtEl>
                                          <p:spTgt spid="17"/>
                                        </p:tgtEl>
                                      </p:cBhvr>
                                    </p:animEffect>
                                  </p:childTnLst>
                                </p:cTn>
                              </p:par>
                            </p:childTnLst>
                          </p:cTn>
                        </p:par>
                        <p:par>
                          <p:cTn id="44" fill="hold">
                            <p:stCondLst>
                              <p:cond delay="2500"/>
                            </p:stCondLst>
                            <p:childTnLst>
                              <p:par>
                                <p:cTn id="45" presetID="10" presetClass="entr" presetSubtype="0"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250"/>
                                        <p:tgtEl>
                                          <p:spTgt spid="16"/>
                                        </p:tgtEl>
                                      </p:cBhvr>
                                    </p:animEffect>
                                  </p:childTnLst>
                                </p:cTn>
                              </p:par>
                            </p:childTnLst>
                          </p:cTn>
                        </p:par>
                        <p:par>
                          <p:cTn id="48" fill="hold">
                            <p:stCondLst>
                              <p:cond delay="2750"/>
                            </p:stCondLst>
                            <p:childTnLst>
                              <p:par>
                                <p:cTn id="49" presetID="10" presetClass="entr" presetSubtype="0" fill="hold"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250"/>
                                        <p:tgtEl>
                                          <p:spTgt spid="18"/>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250"/>
                                        <p:tgtEl>
                                          <p:spTgt spid="19"/>
                                        </p:tgtEl>
                                      </p:cBhvr>
                                    </p:animEffect>
                                  </p:childTnLst>
                                </p:cTn>
                              </p:par>
                            </p:childTnLst>
                          </p:cTn>
                        </p:par>
                        <p:par>
                          <p:cTn id="56" fill="hold">
                            <p:stCondLst>
                              <p:cond delay="3250"/>
                            </p:stCondLst>
                            <p:childTnLst>
                              <p:par>
                                <p:cTn id="57" presetID="10" presetClass="entr" presetSubtype="0" fill="hold" nodeType="after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250"/>
                                        <p:tgtEl>
                                          <p:spTgt spid="26"/>
                                        </p:tgtEl>
                                      </p:cBhvr>
                                    </p:animEffect>
                                  </p:childTnLst>
                                </p:cTn>
                              </p:par>
                            </p:childTnLst>
                          </p:cTn>
                        </p:par>
                        <p:par>
                          <p:cTn id="60" fill="hold">
                            <p:stCondLst>
                              <p:cond delay="3500"/>
                            </p:stCondLst>
                            <p:childTnLst>
                              <p:par>
                                <p:cTn id="61" presetID="10" presetClass="entr" presetSubtype="0" fill="hold" nodeType="after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250"/>
                                        <p:tgtEl>
                                          <p:spTgt spid="30"/>
                                        </p:tgtEl>
                                      </p:cBhvr>
                                    </p:animEffect>
                                  </p:childTnLst>
                                </p:cTn>
                              </p:par>
                            </p:childTnLst>
                          </p:cTn>
                        </p:par>
                        <p:par>
                          <p:cTn id="64" fill="hold">
                            <p:stCondLst>
                              <p:cond delay="3750"/>
                            </p:stCondLst>
                            <p:childTnLst>
                              <p:par>
                                <p:cTn id="65" presetID="10" presetClass="entr" presetSubtype="0" fill="hold"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250"/>
                                        <p:tgtEl>
                                          <p:spTgt spid="20"/>
                                        </p:tgtEl>
                                      </p:cBhvr>
                                    </p:animEffect>
                                  </p:childTnLst>
                                </p:cTn>
                              </p:par>
                            </p:childTnLst>
                          </p:cTn>
                        </p:par>
                        <p:par>
                          <p:cTn id="68" fill="hold">
                            <p:stCondLst>
                              <p:cond delay="4000"/>
                            </p:stCondLst>
                            <p:childTnLst>
                              <p:par>
                                <p:cTn id="69" presetID="10" presetClass="entr" presetSubtype="0" fill="hold"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250"/>
                                        <p:tgtEl>
                                          <p:spTgt spid="21"/>
                                        </p:tgtEl>
                                      </p:cBhvr>
                                    </p:animEffect>
                                  </p:childTnLst>
                                </p:cTn>
                              </p:par>
                            </p:childTnLst>
                          </p:cTn>
                        </p:par>
                        <p:par>
                          <p:cTn id="72" fill="hold">
                            <p:stCondLst>
                              <p:cond delay="4250"/>
                            </p:stCondLst>
                            <p:childTnLst>
                              <p:par>
                                <p:cTn id="73" presetID="10" presetClass="entr" presetSubtype="0" fill="hold" nodeType="after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250"/>
                                        <p:tgtEl>
                                          <p:spTgt spid="22"/>
                                        </p:tgtEl>
                                      </p:cBhvr>
                                    </p:animEffect>
                                  </p:childTnLst>
                                </p:cTn>
                              </p:par>
                            </p:childTnLst>
                          </p:cTn>
                        </p:par>
                        <p:par>
                          <p:cTn id="76" fill="hold">
                            <p:stCondLst>
                              <p:cond delay="4500"/>
                            </p:stCondLst>
                            <p:childTnLst>
                              <p:par>
                                <p:cTn id="77" presetID="10" presetClass="entr" presetSubtype="0" fill="hold" nodeType="after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fade">
                                      <p:cBhvr>
                                        <p:cTn id="79" dur="250"/>
                                        <p:tgtEl>
                                          <p:spTgt spid="13"/>
                                        </p:tgtEl>
                                      </p:cBhvr>
                                    </p:animEffect>
                                  </p:childTnLst>
                                </p:cTn>
                              </p:par>
                            </p:childTnLst>
                          </p:cTn>
                        </p:par>
                        <p:par>
                          <p:cTn id="80" fill="hold">
                            <p:stCondLst>
                              <p:cond delay="4750"/>
                            </p:stCondLst>
                            <p:childTnLst>
                              <p:par>
                                <p:cTn id="81" presetID="10" presetClass="entr" presetSubtype="0" fill="hold" nodeType="after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fade">
                                      <p:cBhvr>
                                        <p:cTn id="83" dur="250"/>
                                        <p:tgtEl>
                                          <p:spTgt spid="28"/>
                                        </p:tgtEl>
                                      </p:cBhvr>
                                    </p:animEffect>
                                  </p:childTnLst>
                                </p:cTn>
                              </p:par>
                            </p:childTnLst>
                          </p:cTn>
                        </p:par>
                        <p:par>
                          <p:cTn id="84" fill="hold">
                            <p:stCondLst>
                              <p:cond delay="5000"/>
                            </p:stCondLst>
                            <p:childTnLst>
                              <p:par>
                                <p:cTn id="85" presetID="10" presetClass="entr" presetSubtype="0" fill="hold" nodeType="after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fade">
                                      <p:cBhvr>
                                        <p:cTn id="87" dur="250"/>
                                        <p:tgtEl>
                                          <p:spTgt spid="14"/>
                                        </p:tgtEl>
                                      </p:cBhvr>
                                    </p:animEffect>
                                  </p:childTnLst>
                                </p:cTn>
                              </p:par>
                            </p:childTnLst>
                          </p:cTn>
                        </p:par>
                        <p:par>
                          <p:cTn id="88" fill="hold">
                            <p:stCondLst>
                              <p:cond delay="5250"/>
                            </p:stCondLst>
                            <p:childTnLst>
                              <p:par>
                                <p:cTn id="89" presetID="10" presetClass="entr" presetSubtype="0" fill="hold" nodeType="after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fade">
                                      <p:cBhvr>
                                        <p:cTn id="91" dur="250"/>
                                        <p:tgtEl>
                                          <p:spTgt spid="27"/>
                                        </p:tgtEl>
                                      </p:cBhvr>
                                    </p:animEffect>
                                  </p:childTnLst>
                                </p:cTn>
                              </p:par>
                            </p:childTnLst>
                          </p:cTn>
                        </p:par>
                        <p:par>
                          <p:cTn id="92" fill="hold">
                            <p:stCondLst>
                              <p:cond delay="5500"/>
                            </p:stCondLst>
                            <p:childTnLst>
                              <p:par>
                                <p:cTn id="93" presetID="10" presetClass="entr" presetSubtype="0" fill="hold" nodeType="afterEffect">
                                  <p:stCondLst>
                                    <p:cond delay="0"/>
                                  </p:stCondLst>
                                  <p:childTnLst>
                                    <p:set>
                                      <p:cBhvr>
                                        <p:cTn id="94" dur="1" fill="hold">
                                          <p:stCondLst>
                                            <p:cond delay="0"/>
                                          </p:stCondLst>
                                        </p:cTn>
                                        <p:tgtEl>
                                          <p:spTgt spid="2"/>
                                        </p:tgtEl>
                                        <p:attrNameLst>
                                          <p:attrName>style.visibility</p:attrName>
                                        </p:attrNameLst>
                                      </p:cBhvr>
                                      <p:to>
                                        <p:strVal val="visible"/>
                                      </p:to>
                                    </p:set>
                                    <p:animEffect transition="in" filter="fade">
                                      <p:cBhvr>
                                        <p:cTn id="95"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8E8C142-87D9-487B-9EB8-63C715D0405B}"/>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67C35C51-85DA-43EE-88FD-B0EE9EBC7CFF}"/>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6A904F94-4107-4A46-88F1-115198E6121F}"/>
              </a:ext>
            </a:extLst>
          </p:cNvPr>
          <p:cNvSpPr>
            <a:spLocks noGrp="1"/>
          </p:cNvSpPr>
          <p:nvPr>
            <p:ph type="sldNum" sz="quarter" idx="12"/>
          </p:nvPr>
        </p:nvSpPr>
        <p:spPr/>
        <p:txBody>
          <a:bodyPr/>
          <a:lstStyle/>
          <a:p>
            <a:fld id="{4BE96267-9501-4B49-939F-F116B0669874}" type="slidenum">
              <a:rPr lang="en-US" smtClean="0"/>
              <a:t>60</a:t>
            </a:fld>
            <a:endParaRPr lang="en-US"/>
          </a:p>
        </p:txBody>
      </p:sp>
      <p:pic>
        <p:nvPicPr>
          <p:cNvPr id="7" name="Picture 4" descr="Image result for mario question block">
            <a:extLst>
              <a:ext uri="{FF2B5EF4-FFF2-40B4-BE49-F238E27FC236}">
                <a16:creationId xmlns:a16="http://schemas.microsoft.com/office/drawing/2014/main" id="{5E1515CC-5515-46BA-911E-AA9B5E33DC3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3917950" y="1253331"/>
            <a:ext cx="4356100"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43484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1427A3-71DF-4ABB-BB15-E3A3A4C27654}"/>
              </a:ext>
            </a:extLst>
          </p:cNvPr>
          <p:cNvSpPr>
            <a:spLocks noGrp="1"/>
          </p:cNvSpPr>
          <p:nvPr>
            <p:ph type="ctrTitle"/>
          </p:nvPr>
        </p:nvSpPr>
        <p:spPr/>
        <p:txBody>
          <a:bodyPr/>
          <a:lstStyle/>
          <a:p>
            <a:r>
              <a:rPr lang="en-US" dirty="0"/>
              <a:t>The EDGE </a:t>
            </a:r>
            <a:r>
              <a:rPr lang="en-US" dirty="0" smtClean="0"/>
              <a:t>Framework</a:t>
            </a:r>
            <a:br>
              <a:rPr lang="en-US" dirty="0" smtClean="0"/>
            </a:br>
            <a:r>
              <a:rPr lang="en-US" sz="2400" dirty="0"/>
              <a:t>[</a:t>
            </a:r>
            <a:r>
              <a:rPr lang="en-US" sz="2400" dirty="0" smtClean="0"/>
              <a:t>Long Version]</a:t>
            </a:r>
            <a:endParaRPr lang="en-US" dirty="0"/>
          </a:p>
        </p:txBody>
      </p:sp>
      <p:sp>
        <p:nvSpPr>
          <p:cNvPr id="4" name="Date Placeholder 3">
            <a:extLst>
              <a:ext uri="{FF2B5EF4-FFF2-40B4-BE49-F238E27FC236}">
                <a16:creationId xmlns:a16="http://schemas.microsoft.com/office/drawing/2014/main" id="{53E9BAA8-8D8C-4569-BA09-537EFB26499C}"/>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6F8DA175-5F80-43F0-ACB1-096645AC93AB}"/>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68309E13-157B-435B-AC6B-BB4C2C31276C}"/>
              </a:ext>
            </a:extLst>
          </p:cNvPr>
          <p:cNvSpPr>
            <a:spLocks noGrp="1"/>
          </p:cNvSpPr>
          <p:nvPr>
            <p:ph type="sldNum" sz="quarter" idx="12"/>
          </p:nvPr>
        </p:nvSpPr>
        <p:spPr/>
        <p:txBody>
          <a:bodyPr/>
          <a:lstStyle/>
          <a:p>
            <a:fld id="{4BE96267-9501-4B49-939F-F116B0669874}" type="slidenum">
              <a:rPr lang="en-US" smtClean="0"/>
              <a:t>61</a:t>
            </a:fld>
            <a:endParaRPr lang="en-US"/>
          </a:p>
        </p:txBody>
      </p:sp>
    </p:spTree>
    <p:extLst>
      <p:ext uri="{BB962C8B-B14F-4D97-AF65-F5344CB8AC3E}">
        <p14:creationId xmlns:p14="http://schemas.microsoft.com/office/powerpoint/2010/main" val="22475614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A63BE87-7194-4782-ACE3-EB33430700CE}"/>
              </a:ext>
            </a:extLst>
          </p:cNvPr>
          <p:cNvPicPr>
            <a:picLocks noChangeAspect="1"/>
          </p:cNvPicPr>
          <p:nvPr/>
        </p:nvPicPr>
        <p:blipFill>
          <a:blip r:embed="rId3"/>
          <a:stretch>
            <a:fillRect/>
          </a:stretch>
        </p:blipFill>
        <p:spPr>
          <a:xfrm rot="1262671">
            <a:off x="-843586" y="2559593"/>
            <a:ext cx="4951616" cy="4818240"/>
          </a:xfrm>
          <a:prstGeom prst="rect">
            <a:avLst/>
          </a:prstGeom>
          <a:ln>
            <a:solidFill>
              <a:schemeClr val="tx1"/>
            </a:solidFill>
          </a:ln>
          <a:effectLst>
            <a:outerShdw blurRad="50800" dist="38100" algn="l" rotWithShape="0">
              <a:prstClr val="black">
                <a:alpha val="40000"/>
              </a:prstClr>
            </a:outerShdw>
          </a:effectLst>
        </p:spPr>
      </p:pic>
      <p:sp>
        <p:nvSpPr>
          <p:cNvPr id="14" name="Title 13">
            <a:extLst>
              <a:ext uri="{FF2B5EF4-FFF2-40B4-BE49-F238E27FC236}">
                <a16:creationId xmlns:a16="http://schemas.microsoft.com/office/drawing/2014/main" id="{FA00532C-ABAA-4934-9FAE-ABAD87BFB947}"/>
              </a:ext>
            </a:extLst>
          </p:cNvPr>
          <p:cNvSpPr>
            <a:spLocks noGrp="1"/>
          </p:cNvSpPr>
          <p:nvPr>
            <p:ph type="title"/>
          </p:nvPr>
        </p:nvSpPr>
        <p:spPr/>
        <p:txBody>
          <a:bodyPr/>
          <a:lstStyle/>
          <a:p>
            <a:r>
              <a:rPr lang="en-US"/>
              <a:t>The EDGE Framework</a:t>
            </a:r>
            <a:endParaRPr lang="en-US" dirty="0"/>
          </a:p>
        </p:txBody>
      </p:sp>
      <p:sp>
        <p:nvSpPr>
          <p:cNvPr id="8" name="Rectangle 3"/>
          <p:cNvSpPr txBox="1">
            <a:spLocks noChangeArrowheads="1"/>
          </p:cNvSpPr>
          <p:nvPr/>
        </p:nvSpPr>
        <p:spPr bwMode="auto">
          <a:xfrm>
            <a:off x="8389145" y="4687380"/>
            <a:ext cx="1270192" cy="562665"/>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algn="ctr" eaLnBrk="0" fontAlgn="base" hangingPunct="0">
              <a:spcBef>
                <a:spcPct val="20000"/>
              </a:spcBef>
              <a:spcAft>
                <a:spcPct val="0"/>
              </a:spcAft>
              <a:buSzPct val="100000"/>
              <a:defRPr/>
            </a:pPr>
            <a:r>
              <a:rPr lang="en-US" sz="1400" kern="0" dirty="0" err="1">
                <a:latin typeface="Verdana" pitchFamily="-105" charset="0"/>
                <a:ea typeface="ＭＳ Ｐゴシック" pitchFamily="-105" charset="-128"/>
                <a:cs typeface="Verdana"/>
              </a:rPr>
              <a:t>Eben</a:t>
            </a:r>
            <a:r>
              <a:rPr lang="en-US" sz="1400" kern="0" dirty="0">
                <a:latin typeface="Verdana" pitchFamily="-105" charset="0"/>
                <a:ea typeface="ＭＳ Ｐゴシック" pitchFamily="-105" charset="-128"/>
                <a:cs typeface="Verdana"/>
              </a:rPr>
              <a:t> </a:t>
            </a:r>
          </a:p>
          <a:p>
            <a:pPr algn="ctr" eaLnBrk="0" fontAlgn="base" hangingPunct="0">
              <a:spcBef>
                <a:spcPct val="20000"/>
              </a:spcBef>
              <a:spcAft>
                <a:spcPct val="0"/>
              </a:spcAft>
              <a:buSzPct val="100000"/>
              <a:defRPr/>
            </a:pPr>
            <a:r>
              <a:rPr lang="en-US" sz="1400" kern="0" dirty="0">
                <a:latin typeface="Verdana" pitchFamily="-105" charset="0"/>
                <a:ea typeface="ＭＳ Ｐゴシック" pitchFamily="-105" charset="-128"/>
                <a:cs typeface="Verdana"/>
              </a:rPr>
              <a:t>Myers</a:t>
            </a:r>
          </a:p>
        </p:txBody>
      </p:sp>
      <p:sp>
        <p:nvSpPr>
          <p:cNvPr id="9" name="Rectangle 3"/>
          <p:cNvSpPr txBox="1">
            <a:spLocks noChangeArrowheads="1"/>
          </p:cNvSpPr>
          <p:nvPr/>
        </p:nvSpPr>
        <p:spPr bwMode="auto">
          <a:xfrm>
            <a:off x="9867073" y="4669025"/>
            <a:ext cx="1384515" cy="562665"/>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algn="ctr" eaLnBrk="0" fontAlgn="base" hangingPunct="0">
              <a:spcBef>
                <a:spcPct val="20000"/>
              </a:spcBef>
              <a:spcAft>
                <a:spcPct val="0"/>
              </a:spcAft>
              <a:buSzPct val="100000"/>
              <a:defRPr/>
            </a:pPr>
            <a:r>
              <a:rPr lang="en-US" sz="1400" kern="0" dirty="0">
                <a:latin typeface="Verdana" pitchFamily="-105" charset="0"/>
                <a:ea typeface="ＭＳ Ｐゴシック" pitchFamily="-105" charset="-128"/>
                <a:cs typeface="Verdana"/>
              </a:rPr>
              <a:t>Matthew </a:t>
            </a:r>
            <a:r>
              <a:rPr lang="en-US" sz="1400" kern="0" dirty="0" err="1">
                <a:latin typeface="Verdana" pitchFamily="-105" charset="0"/>
                <a:ea typeface="ＭＳ Ｐゴシック" pitchFamily="-105" charset="-128"/>
                <a:cs typeface="Verdana"/>
              </a:rPr>
              <a:t>Easterday</a:t>
            </a:r>
            <a:endParaRPr lang="en-US" sz="1400" kern="0" dirty="0">
              <a:latin typeface="Verdana" pitchFamily="-105" charset="0"/>
              <a:ea typeface="ＭＳ Ｐゴシック" pitchFamily="-105" charset="-128"/>
              <a:cs typeface="Verdana"/>
            </a:endParaRPr>
          </a:p>
        </p:txBody>
      </p:sp>
      <p:sp>
        <p:nvSpPr>
          <p:cNvPr id="10" name="Rectangle 3"/>
          <p:cNvSpPr txBox="1">
            <a:spLocks noChangeArrowheads="1"/>
          </p:cNvSpPr>
          <p:nvPr/>
        </p:nvSpPr>
        <p:spPr bwMode="auto">
          <a:xfrm>
            <a:off x="6920318" y="4687381"/>
            <a:ext cx="1256613" cy="562665"/>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algn="ctr" eaLnBrk="0" fontAlgn="base" hangingPunct="0">
              <a:spcBef>
                <a:spcPct val="20000"/>
              </a:spcBef>
              <a:spcAft>
                <a:spcPct val="0"/>
              </a:spcAft>
              <a:buSzPct val="100000"/>
              <a:defRPr/>
            </a:pPr>
            <a:r>
              <a:rPr lang="en-US" sz="1400" kern="0" dirty="0">
                <a:latin typeface="Verdana" pitchFamily="-105" charset="0"/>
                <a:ea typeface="ＭＳ Ｐゴシック" pitchFamily="-105" charset="-128"/>
                <a:cs typeface="Verdana"/>
              </a:rPr>
              <a:t>Amy </a:t>
            </a:r>
          </a:p>
          <a:p>
            <a:pPr algn="ctr" eaLnBrk="0" fontAlgn="base" hangingPunct="0">
              <a:spcBef>
                <a:spcPct val="20000"/>
              </a:spcBef>
              <a:spcAft>
                <a:spcPct val="0"/>
              </a:spcAft>
              <a:buSzPct val="100000"/>
              <a:defRPr/>
            </a:pPr>
            <a:r>
              <a:rPr lang="en-US" sz="1400" kern="0" dirty="0" err="1">
                <a:latin typeface="Verdana" pitchFamily="-105" charset="0"/>
                <a:ea typeface="ＭＳ Ｐゴシック" pitchFamily="-105" charset="-128"/>
                <a:cs typeface="Verdana"/>
              </a:rPr>
              <a:t>Ogan</a:t>
            </a:r>
            <a:endParaRPr lang="en-US" sz="1400" kern="0" dirty="0">
              <a:latin typeface="Verdana" pitchFamily="-105" charset="0"/>
              <a:ea typeface="ＭＳ Ｐゴシック" pitchFamily="-105" charset="-128"/>
              <a:cs typeface="Verdana"/>
            </a:endParaRPr>
          </a:p>
        </p:txBody>
      </p:sp>
      <p:sp>
        <p:nvSpPr>
          <p:cNvPr id="2" name="TextBox 1"/>
          <p:cNvSpPr txBox="1"/>
          <p:nvPr/>
        </p:nvSpPr>
        <p:spPr>
          <a:xfrm>
            <a:off x="5372211" y="5391258"/>
            <a:ext cx="6271797" cy="646331"/>
          </a:xfrm>
          <a:prstGeom prst="rect">
            <a:avLst/>
          </a:prstGeom>
          <a:noFill/>
        </p:spPr>
        <p:txBody>
          <a:bodyPr wrap="square" rtlCol="0">
            <a:spAutoFit/>
          </a:bodyPr>
          <a:lstStyle/>
          <a:p>
            <a:r>
              <a:rPr lang="en-US" sz="1200" dirty="0">
                <a:latin typeface="Verdana"/>
                <a:cs typeface="Verdana"/>
              </a:rPr>
              <a:t>Aleven, V., </a:t>
            </a:r>
            <a:r>
              <a:rPr lang="en-US" sz="1200" dirty="0" err="1">
                <a:latin typeface="Verdana"/>
                <a:cs typeface="Verdana"/>
              </a:rPr>
              <a:t>Ogan</a:t>
            </a:r>
            <a:r>
              <a:rPr lang="en-US" sz="1200" dirty="0">
                <a:latin typeface="Verdana"/>
                <a:cs typeface="Verdana"/>
              </a:rPr>
              <a:t>, A., Myers, E., &amp; </a:t>
            </a:r>
            <a:r>
              <a:rPr lang="en-US" sz="1200" dirty="0" err="1">
                <a:latin typeface="Verdana"/>
                <a:cs typeface="Verdana"/>
              </a:rPr>
              <a:t>Easterday</a:t>
            </a:r>
            <a:r>
              <a:rPr lang="en-US" sz="1200" dirty="0">
                <a:latin typeface="Verdana"/>
                <a:cs typeface="Verdana"/>
              </a:rPr>
              <a:t>, M. EDGE: A framework for the analysis and design of educational games. Unpublished manuscript.</a:t>
            </a:r>
          </a:p>
          <a:p>
            <a:endParaRPr lang="en-US" sz="1200" dirty="0"/>
          </a:p>
        </p:txBody>
      </p:sp>
      <p:pic>
        <p:nvPicPr>
          <p:cNvPr id="41986" name="Picture 2" descr="https://www.hcii.cmu.edu/sites/default/files/migrated_files/Vincent_Aleven1.jpg">
            <a:extLst>
              <a:ext uri="{FF2B5EF4-FFF2-40B4-BE49-F238E27FC236}">
                <a16:creationId xmlns:a16="http://schemas.microsoft.com/office/drawing/2014/main" id="{7D795F5B-8BD5-4591-A0D8-82851AA20AD9}"/>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17919" r="39273"/>
          <a:stretch/>
        </p:blipFill>
        <p:spPr bwMode="auto">
          <a:xfrm>
            <a:off x="5536275" y="2863747"/>
            <a:ext cx="1176299" cy="1832811"/>
          </a:xfrm>
          <a:prstGeom prst="rect">
            <a:avLst/>
          </a:prstGeom>
          <a:noFill/>
          <a:extLst>
            <a:ext uri="{909E8E84-426E-40DD-AFC4-6F175D3DCCD1}">
              <a14:hiddenFill xmlns:a14="http://schemas.microsoft.com/office/drawing/2010/main">
                <a:solidFill>
                  <a:srgbClr val="FFFFFF"/>
                </a:solidFill>
              </a14:hiddenFill>
            </a:ext>
          </a:extLst>
        </p:spPr>
      </p:pic>
      <p:pic>
        <p:nvPicPr>
          <p:cNvPr id="18" name="Content Placeholder 7">
            <a:extLst>
              <a:ext uri="{FF2B5EF4-FFF2-40B4-BE49-F238E27FC236}">
                <a16:creationId xmlns:a16="http://schemas.microsoft.com/office/drawing/2014/main" id="{1E3433E1-4EAA-4125-B603-71701F404615}"/>
              </a:ext>
            </a:extLst>
          </p:cNvPr>
          <p:cNvPicPr>
            <a:picLocks noChangeAspect="1"/>
          </p:cNvPicPr>
          <p:nvPr/>
        </p:nvPicPr>
        <p:blipFill rotWithShape="1">
          <a:blip r:embed="rId5"/>
          <a:srcRect l="37313" r="16370"/>
          <a:stretch/>
        </p:blipFill>
        <p:spPr>
          <a:xfrm>
            <a:off x="8384674" y="2854569"/>
            <a:ext cx="1274662" cy="1832811"/>
          </a:xfrm>
          <a:prstGeom prst="rect">
            <a:avLst/>
          </a:prstGeom>
        </p:spPr>
      </p:pic>
      <p:pic>
        <p:nvPicPr>
          <p:cNvPr id="41988" name="Picture 4" descr="https://www.hcii.cmu.edu/sites/default/files/migrated_files/Amy_Ogan2_0.jpg">
            <a:extLst>
              <a:ext uri="{FF2B5EF4-FFF2-40B4-BE49-F238E27FC236}">
                <a16:creationId xmlns:a16="http://schemas.microsoft.com/office/drawing/2014/main" id="{9205C478-CBED-4625-A32F-45795F7C4D73}"/>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36444" r="17825"/>
          <a:stretch/>
        </p:blipFill>
        <p:spPr bwMode="auto">
          <a:xfrm>
            <a:off x="6920324" y="2854569"/>
            <a:ext cx="1256613" cy="1832811"/>
          </a:xfrm>
          <a:prstGeom prst="rect">
            <a:avLst/>
          </a:prstGeom>
          <a:noFill/>
          <a:extLst>
            <a:ext uri="{909E8E84-426E-40DD-AFC4-6F175D3DCCD1}">
              <a14:hiddenFill xmlns:a14="http://schemas.microsoft.com/office/drawing/2010/main">
                <a:solidFill>
                  <a:srgbClr val="FFFFFF"/>
                </a:solidFill>
              </a14:hiddenFill>
            </a:ext>
          </a:extLst>
        </p:spPr>
      </p:pic>
      <p:pic>
        <p:nvPicPr>
          <p:cNvPr id="41990" name="Picture 6" descr="Matt Easterday Assistant Professor, School of Education and Social Policy, Northwestern University E-mail: Click to reveal">
            <a:extLst>
              <a:ext uri="{FF2B5EF4-FFF2-40B4-BE49-F238E27FC236}">
                <a16:creationId xmlns:a16="http://schemas.microsoft.com/office/drawing/2014/main" id="{D58E46EE-F7B9-4120-882A-33BAD923B64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846" t="503" r="16233" b="-503"/>
          <a:stretch/>
        </p:blipFill>
        <p:spPr bwMode="auto">
          <a:xfrm>
            <a:off x="9867075" y="2854569"/>
            <a:ext cx="1384516" cy="182363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3">
            <a:extLst>
              <a:ext uri="{FF2B5EF4-FFF2-40B4-BE49-F238E27FC236}">
                <a16:creationId xmlns:a16="http://schemas.microsoft.com/office/drawing/2014/main" id="{A40A6D31-C226-4642-9BE9-759E87F8402C}"/>
              </a:ext>
            </a:extLst>
          </p:cNvPr>
          <p:cNvSpPr txBox="1">
            <a:spLocks noChangeArrowheads="1"/>
          </p:cNvSpPr>
          <p:nvPr/>
        </p:nvSpPr>
        <p:spPr bwMode="auto">
          <a:xfrm>
            <a:off x="5506075" y="4690271"/>
            <a:ext cx="1206500" cy="562665"/>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algn="ctr" eaLnBrk="0" fontAlgn="base" hangingPunct="0">
              <a:spcBef>
                <a:spcPct val="20000"/>
              </a:spcBef>
              <a:spcAft>
                <a:spcPct val="0"/>
              </a:spcAft>
              <a:buSzPct val="100000"/>
              <a:defRPr/>
            </a:pPr>
            <a:r>
              <a:rPr lang="en-US" sz="1400" kern="0" dirty="0">
                <a:latin typeface="Verdana" pitchFamily="-105" charset="0"/>
                <a:ea typeface="ＭＳ Ｐゴシック" pitchFamily="-105" charset="-128"/>
                <a:cs typeface="Verdana"/>
              </a:rPr>
              <a:t>Vincent </a:t>
            </a:r>
          </a:p>
          <a:p>
            <a:pPr algn="ctr" eaLnBrk="0" fontAlgn="base" hangingPunct="0">
              <a:spcBef>
                <a:spcPct val="20000"/>
              </a:spcBef>
              <a:spcAft>
                <a:spcPct val="0"/>
              </a:spcAft>
              <a:buSzPct val="100000"/>
              <a:defRPr/>
            </a:pPr>
            <a:r>
              <a:rPr lang="en-US" sz="1400" kern="0" dirty="0">
                <a:latin typeface="Verdana" pitchFamily="-105" charset="0"/>
                <a:ea typeface="ＭＳ Ｐゴシック" pitchFamily="-105" charset="-128"/>
                <a:cs typeface="Verdana"/>
              </a:rPr>
              <a:t>Aleven</a:t>
            </a:r>
          </a:p>
        </p:txBody>
      </p:sp>
      <p:sp>
        <p:nvSpPr>
          <p:cNvPr id="17" name="Date Placeholder 16">
            <a:extLst>
              <a:ext uri="{FF2B5EF4-FFF2-40B4-BE49-F238E27FC236}">
                <a16:creationId xmlns:a16="http://schemas.microsoft.com/office/drawing/2014/main" id="{DB3538F7-6B51-49C8-84D2-0CB89021078A}"/>
              </a:ext>
            </a:extLst>
          </p:cNvPr>
          <p:cNvSpPr>
            <a:spLocks noGrp="1"/>
          </p:cNvSpPr>
          <p:nvPr>
            <p:ph type="dt" sz="half" idx="10"/>
          </p:nvPr>
        </p:nvSpPr>
        <p:spPr/>
        <p:txBody>
          <a:bodyPr/>
          <a:lstStyle/>
          <a:p>
            <a:r>
              <a:rPr lang="en-US" smtClean="0"/>
              <a:t>2023-01-17</a:t>
            </a:r>
            <a:endParaRPr lang="en-US"/>
          </a:p>
        </p:txBody>
      </p:sp>
      <p:sp>
        <p:nvSpPr>
          <p:cNvPr id="19" name="Footer Placeholder 18">
            <a:extLst>
              <a:ext uri="{FF2B5EF4-FFF2-40B4-BE49-F238E27FC236}">
                <a16:creationId xmlns:a16="http://schemas.microsoft.com/office/drawing/2014/main" id="{7660756C-A0A2-4479-A663-D13F093C9940}"/>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20" name="Slide Number Placeholder 19">
            <a:extLst>
              <a:ext uri="{FF2B5EF4-FFF2-40B4-BE49-F238E27FC236}">
                <a16:creationId xmlns:a16="http://schemas.microsoft.com/office/drawing/2014/main" id="{29C90805-8AE6-4C88-B75B-93F07DA0C318}"/>
              </a:ext>
            </a:extLst>
          </p:cNvPr>
          <p:cNvSpPr>
            <a:spLocks noGrp="1"/>
          </p:cNvSpPr>
          <p:nvPr>
            <p:ph type="sldNum" sz="quarter" idx="12"/>
          </p:nvPr>
        </p:nvSpPr>
        <p:spPr/>
        <p:txBody>
          <a:bodyPr/>
          <a:lstStyle/>
          <a:p>
            <a:fld id="{4BE96267-9501-4B49-939F-F116B0669874}" type="slidenum">
              <a:rPr lang="en-US" smtClean="0"/>
              <a:t>62</a:t>
            </a:fld>
            <a:endParaRPr lang="en-US"/>
          </a:p>
        </p:txBody>
      </p:sp>
    </p:spTree>
    <p:extLst>
      <p:ext uri="{BB962C8B-B14F-4D97-AF65-F5344CB8AC3E}">
        <p14:creationId xmlns:p14="http://schemas.microsoft.com/office/powerpoint/2010/main" val="113417013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The EDGE Framework</a:t>
            </a:r>
          </a:p>
        </p:txBody>
      </p:sp>
      <p:sp>
        <p:nvSpPr>
          <p:cNvPr id="3" name="Oval 2">
            <a:extLst>
              <a:ext uri="{FF2B5EF4-FFF2-40B4-BE49-F238E27FC236}">
                <a16:creationId xmlns:a16="http://schemas.microsoft.com/office/drawing/2014/main" id="{F0C34CD3-70C7-4F81-A228-679C549CEAB8}"/>
              </a:ext>
            </a:extLst>
          </p:cNvPr>
          <p:cNvSpPr/>
          <p:nvPr/>
        </p:nvSpPr>
        <p:spPr>
          <a:xfrm>
            <a:off x="4998720" y="1334863"/>
            <a:ext cx="2194560" cy="219456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Educational Goals</a:t>
            </a:r>
            <a:endParaRPr lang="en-US" b="1" dirty="0"/>
          </a:p>
        </p:txBody>
      </p:sp>
      <p:sp>
        <p:nvSpPr>
          <p:cNvPr id="13" name="Oval 12">
            <a:extLst>
              <a:ext uri="{FF2B5EF4-FFF2-40B4-BE49-F238E27FC236}">
                <a16:creationId xmlns:a16="http://schemas.microsoft.com/office/drawing/2014/main" id="{11183F46-5D36-4FF5-AD2A-72D9DB39CAEE}"/>
              </a:ext>
            </a:extLst>
          </p:cNvPr>
          <p:cNvSpPr/>
          <p:nvPr/>
        </p:nvSpPr>
        <p:spPr>
          <a:xfrm>
            <a:off x="7193280" y="4028861"/>
            <a:ext cx="2194560" cy="21945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Learning Mechanisms</a:t>
            </a:r>
            <a:endParaRPr lang="en-US" b="1" dirty="0"/>
          </a:p>
        </p:txBody>
      </p:sp>
      <p:sp>
        <p:nvSpPr>
          <p:cNvPr id="22" name="Oval 21">
            <a:extLst>
              <a:ext uri="{FF2B5EF4-FFF2-40B4-BE49-F238E27FC236}">
                <a16:creationId xmlns:a16="http://schemas.microsoft.com/office/drawing/2014/main" id="{AD2C5986-433A-4530-9BD1-AD76AE778E1A}"/>
              </a:ext>
            </a:extLst>
          </p:cNvPr>
          <p:cNvSpPr/>
          <p:nvPr/>
        </p:nvSpPr>
        <p:spPr>
          <a:xfrm>
            <a:off x="2804160" y="4028861"/>
            <a:ext cx="2194560" cy="219456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Game Elements</a:t>
            </a:r>
            <a:endParaRPr lang="en-US" b="1" dirty="0"/>
          </a:p>
        </p:txBody>
      </p:sp>
      <p:cxnSp>
        <p:nvCxnSpPr>
          <p:cNvPr id="7" name="Straight Arrow Connector 6">
            <a:extLst>
              <a:ext uri="{FF2B5EF4-FFF2-40B4-BE49-F238E27FC236}">
                <a16:creationId xmlns:a16="http://schemas.microsoft.com/office/drawing/2014/main" id="{DC47FD21-A97A-4B86-9B30-583026F86F9C}"/>
              </a:ext>
            </a:extLst>
          </p:cNvPr>
          <p:cNvCxnSpPr>
            <a:cxnSpLocks/>
            <a:stCxn id="22" idx="6"/>
            <a:endCxn id="13" idx="2"/>
          </p:cNvCxnSpPr>
          <p:nvPr/>
        </p:nvCxnSpPr>
        <p:spPr>
          <a:xfrm>
            <a:off x="4998720" y="5126141"/>
            <a:ext cx="2194560"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6606DAB-C73F-4B92-950E-C3FBF52DF56D}"/>
              </a:ext>
            </a:extLst>
          </p:cNvPr>
          <p:cNvCxnSpPr>
            <a:cxnSpLocks/>
            <a:stCxn id="3" idx="3"/>
            <a:endCxn id="22" idx="7"/>
          </p:cNvCxnSpPr>
          <p:nvPr/>
        </p:nvCxnSpPr>
        <p:spPr>
          <a:xfrm flipH="1">
            <a:off x="4677334" y="3208037"/>
            <a:ext cx="642772" cy="114221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06C05A9-728C-4ADD-8F54-8EB06F01A4B2}"/>
              </a:ext>
            </a:extLst>
          </p:cNvPr>
          <p:cNvCxnSpPr>
            <a:cxnSpLocks/>
            <a:stCxn id="3" idx="5"/>
            <a:endCxn id="13" idx="1"/>
          </p:cNvCxnSpPr>
          <p:nvPr/>
        </p:nvCxnSpPr>
        <p:spPr>
          <a:xfrm>
            <a:off x="6871894" y="3208037"/>
            <a:ext cx="642772" cy="114221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15476554-68C2-411E-B9FE-6526F56FBD95}"/>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6CCC38CC-7DAE-4DF2-AD28-4A9A3606A48D}"/>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0EC1314B-4946-4119-BFC6-272C78E30DD7}"/>
              </a:ext>
            </a:extLst>
          </p:cNvPr>
          <p:cNvSpPr>
            <a:spLocks noGrp="1"/>
          </p:cNvSpPr>
          <p:nvPr>
            <p:ph type="sldNum" sz="quarter" idx="12"/>
          </p:nvPr>
        </p:nvSpPr>
        <p:spPr/>
        <p:txBody>
          <a:bodyPr/>
          <a:lstStyle/>
          <a:p>
            <a:fld id="{4BE96267-9501-4B49-939F-F116B0669874}" type="slidenum">
              <a:rPr lang="en-US" smtClean="0"/>
              <a:t>63</a:t>
            </a:fld>
            <a:endParaRPr lang="en-US"/>
          </a:p>
        </p:txBody>
      </p:sp>
    </p:spTree>
    <p:extLst>
      <p:ext uri="{BB962C8B-B14F-4D97-AF65-F5344CB8AC3E}">
        <p14:creationId xmlns:p14="http://schemas.microsoft.com/office/powerpoint/2010/main" val="340526877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Intrinsic"/>
          <p:cNvPicPr>
            <a:picLocks noGrp="1" noChangeAspect="1" noChangeArrowheads="1"/>
          </p:cNvPicPr>
          <p:nvPr>
            <p:ph sz="half" idx="2"/>
          </p:nvPr>
        </p:nvPicPr>
        <p:blipFill>
          <a:blip r:embed="rId3"/>
          <a:srcRect/>
          <a:stretch>
            <a:fillRect/>
          </a:stretch>
        </p:blipFill>
        <p:spPr bwMode="auto">
          <a:xfrm>
            <a:off x="6172200" y="1947905"/>
            <a:ext cx="5181600" cy="4106778"/>
          </a:xfrm>
          <a:prstGeom prst="rect">
            <a:avLst/>
          </a:prstGeom>
          <a:noFill/>
          <a:ln w="9525">
            <a:noFill/>
            <a:miter lim="800000"/>
            <a:headEnd/>
            <a:tailEnd/>
          </a:ln>
        </p:spPr>
      </p:pic>
      <p:sp>
        <p:nvSpPr>
          <p:cNvPr id="43010" name="Rectangle 2"/>
          <p:cNvSpPr>
            <a:spLocks noGrp="1" noChangeArrowheads="1"/>
          </p:cNvSpPr>
          <p:nvPr>
            <p:ph type="title"/>
          </p:nvPr>
        </p:nvSpPr>
        <p:spPr/>
        <p:txBody>
          <a:bodyPr>
            <a:normAutofit/>
          </a:bodyPr>
          <a:lstStyle/>
          <a:p>
            <a:r>
              <a:rPr lang="en-US" dirty="0">
                <a:ea typeface="ＭＳ Ｐゴシック" charset="-128"/>
              </a:rPr>
              <a:t>Example: </a:t>
            </a:r>
            <a:r>
              <a:rPr lang="en-US" i="1" dirty="0">
                <a:ea typeface="ＭＳ Ｐゴシック" charset="-128"/>
              </a:rPr>
              <a:t>Zombie Division</a:t>
            </a:r>
            <a:endParaRPr lang="en-US" dirty="0">
              <a:ea typeface="ＭＳ Ｐゴシック" charset="-128"/>
            </a:endParaRPr>
          </a:p>
        </p:txBody>
      </p:sp>
      <p:sp>
        <p:nvSpPr>
          <p:cNvPr id="43011" name="Rectangle 3"/>
          <p:cNvSpPr>
            <a:spLocks noGrp="1" noChangeArrowheads="1"/>
          </p:cNvSpPr>
          <p:nvPr>
            <p:ph sz="half" idx="1"/>
          </p:nvPr>
        </p:nvSpPr>
        <p:spPr/>
        <p:txBody>
          <a:bodyPr>
            <a:normAutofit/>
          </a:bodyPr>
          <a:lstStyle/>
          <a:p>
            <a:pPr marL="0" indent="0">
              <a:buNone/>
            </a:pPr>
            <a:r>
              <a:rPr lang="en-US" sz="2000" dirty="0"/>
              <a:t>3D action-adventure game</a:t>
            </a:r>
          </a:p>
          <a:p>
            <a:pPr marL="0" indent="0">
              <a:buNone/>
            </a:pPr>
            <a:r>
              <a:rPr lang="en-US" sz="2000" dirty="0"/>
              <a:t>Designed to support learning of whole number division</a:t>
            </a:r>
          </a:p>
          <a:p>
            <a:pPr marL="0" indent="0">
              <a:buNone/>
            </a:pPr>
            <a:r>
              <a:rPr lang="en-US" sz="2000" dirty="0"/>
              <a:t>Evaluation studies show that </a:t>
            </a:r>
            <a:r>
              <a:rPr lang="en-US" sz="2000" i="1" dirty="0"/>
              <a:t>ZD </a:t>
            </a:r>
            <a:r>
              <a:rPr lang="en-US" sz="2000" dirty="0"/>
              <a:t>supports learning and enhances motivation</a:t>
            </a:r>
          </a:p>
        </p:txBody>
      </p:sp>
      <p:sp>
        <p:nvSpPr>
          <p:cNvPr id="3" name="Date Placeholder 2">
            <a:extLst>
              <a:ext uri="{FF2B5EF4-FFF2-40B4-BE49-F238E27FC236}">
                <a16:creationId xmlns:a16="http://schemas.microsoft.com/office/drawing/2014/main" id="{237C27FE-5C77-4C40-BA6D-19E8EECB8C1D}"/>
              </a:ext>
            </a:extLst>
          </p:cNvPr>
          <p:cNvSpPr>
            <a:spLocks noGrp="1"/>
          </p:cNvSpPr>
          <p:nvPr>
            <p:ph type="dt" sz="half" idx="10"/>
          </p:nvPr>
        </p:nvSpPr>
        <p:spPr/>
        <p:txBody>
          <a:bodyPr/>
          <a:lstStyle/>
          <a:p>
            <a:r>
              <a:rPr lang="en-US" smtClean="0"/>
              <a:t>2023-01-17</a:t>
            </a:r>
            <a:endParaRPr lang="en-US"/>
          </a:p>
        </p:txBody>
      </p:sp>
      <p:sp>
        <p:nvSpPr>
          <p:cNvPr id="4" name="Footer Placeholder 3">
            <a:extLst>
              <a:ext uri="{FF2B5EF4-FFF2-40B4-BE49-F238E27FC236}">
                <a16:creationId xmlns:a16="http://schemas.microsoft.com/office/drawing/2014/main" id="{BA97E3EE-33F8-425F-8FF2-FB4B5A11EFE5}"/>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5" name="Slide Number Placeholder 4">
            <a:extLst>
              <a:ext uri="{FF2B5EF4-FFF2-40B4-BE49-F238E27FC236}">
                <a16:creationId xmlns:a16="http://schemas.microsoft.com/office/drawing/2014/main" id="{4EA0B44E-BC17-4813-ABEF-FBC7D685EFEA}"/>
              </a:ext>
            </a:extLst>
          </p:cNvPr>
          <p:cNvSpPr>
            <a:spLocks noGrp="1"/>
          </p:cNvSpPr>
          <p:nvPr>
            <p:ph type="sldNum" sz="quarter" idx="12"/>
          </p:nvPr>
        </p:nvSpPr>
        <p:spPr/>
        <p:txBody>
          <a:bodyPr/>
          <a:lstStyle/>
          <a:p>
            <a:fld id="{4BE96267-9501-4B49-939F-F116B0669874}" type="slidenum">
              <a:rPr lang="en-US" smtClean="0"/>
              <a:t>64</a:t>
            </a:fld>
            <a:endParaRPr lang="en-US"/>
          </a:p>
        </p:txBody>
      </p:sp>
      <p:sp>
        <p:nvSpPr>
          <p:cNvPr id="10" name="TextBox 9"/>
          <p:cNvSpPr txBox="1"/>
          <p:nvPr/>
        </p:nvSpPr>
        <p:spPr>
          <a:xfrm>
            <a:off x="838200" y="5779269"/>
            <a:ext cx="5181600" cy="577081"/>
          </a:xfrm>
          <a:prstGeom prst="rect">
            <a:avLst/>
          </a:prstGeom>
          <a:solidFill>
            <a:schemeClr val="accent2">
              <a:lumMod val="40000"/>
              <a:lumOff val="60000"/>
            </a:schemeClr>
          </a:solidFill>
          <a:ln>
            <a:solidFill>
              <a:schemeClr val="tx1"/>
            </a:solidFill>
          </a:ln>
          <a:effectLst/>
        </p:spPr>
        <p:txBody>
          <a:bodyPr wrap="square" rtlCol="0">
            <a:spAutoFit/>
          </a:bodyPr>
          <a:lstStyle/>
          <a:p>
            <a:r>
              <a:rPr lang="en-US" sz="1050" dirty="0" err="1">
                <a:latin typeface="Verdana" charset="0"/>
                <a:ea typeface="ＭＳ Ｐゴシック" charset="-128"/>
              </a:rPr>
              <a:t>Habgood</a:t>
            </a:r>
            <a:r>
              <a:rPr lang="en-US" sz="1050" dirty="0">
                <a:latin typeface="Verdana" charset="0"/>
                <a:ea typeface="ＭＳ Ｐゴシック" charset="-128"/>
              </a:rPr>
              <a:t>, M. P. J., &amp; Ainsworth, S. E. (2011). Does intrinsic integration matter? Exploring the value of intrinsic integration in educational games. </a:t>
            </a:r>
            <a:r>
              <a:rPr lang="en-US" sz="1050" i="1" dirty="0">
                <a:latin typeface="Verdana" charset="0"/>
                <a:ea typeface="ＭＳ Ｐゴシック" charset="-128"/>
              </a:rPr>
              <a:t>Journal of the Learning Sciences</a:t>
            </a:r>
            <a:r>
              <a:rPr lang="en-US" sz="1050" dirty="0">
                <a:latin typeface="Verdana" charset="0"/>
                <a:ea typeface="ＭＳ Ｐゴシック" charset="-128"/>
              </a:rPr>
              <a:t>.</a:t>
            </a:r>
            <a:endParaRPr lang="en-US" sz="1050" dirty="0"/>
          </a:p>
        </p:txBody>
      </p:sp>
      <p:sp>
        <p:nvSpPr>
          <p:cNvPr id="8" name="Rectangle 3"/>
          <p:cNvSpPr txBox="1">
            <a:spLocks noChangeArrowheads="1"/>
          </p:cNvSpPr>
          <p:nvPr/>
        </p:nvSpPr>
        <p:spPr bwMode="auto">
          <a:xfrm>
            <a:off x="869909" y="5054794"/>
            <a:ext cx="2419974" cy="629671"/>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algn="ctr" eaLnBrk="0" fontAlgn="base" hangingPunct="0">
              <a:spcBef>
                <a:spcPct val="20000"/>
              </a:spcBef>
              <a:spcAft>
                <a:spcPct val="0"/>
              </a:spcAft>
              <a:buSzPct val="100000"/>
              <a:defRPr/>
            </a:pPr>
            <a:r>
              <a:rPr lang="en-US" sz="1400" kern="0" dirty="0">
                <a:latin typeface="Verdana" pitchFamily="-105" charset="0"/>
                <a:ea typeface="ＭＳ Ｐゴシック" pitchFamily="-105" charset="-128"/>
                <a:cs typeface="Verdana"/>
              </a:rPr>
              <a:t>Jacob </a:t>
            </a:r>
            <a:r>
              <a:rPr lang="en-US" sz="1400" kern="0" dirty="0" err="1" smtClean="0">
                <a:latin typeface="Verdana" pitchFamily="-105" charset="0"/>
                <a:ea typeface="ＭＳ Ｐゴシック" pitchFamily="-105" charset="-128"/>
                <a:cs typeface="Verdana"/>
              </a:rPr>
              <a:t>Habgood</a:t>
            </a:r>
            <a:endParaRPr lang="en-US" sz="1400" kern="0" dirty="0" smtClean="0">
              <a:latin typeface="Verdana" pitchFamily="-105" charset="0"/>
              <a:ea typeface="ＭＳ Ｐゴシック" pitchFamily="-105" charset="-128"/>
              <a:cs typeface="Verdana"/>
            </a:endParaRPr>
          </a:p>
          <a:p>
            <a:pPr algn="ctr" eaLnBrk="0" fontAlgn="base" hangingPunct="0">
              <a:spcBef>
                <a:spcPct val="20000"/>
              </a:spcBef>
              <a:spcAft>
                <a:spcPct val="0"/>
              </a:spcAft>
              <a:buSzPct val="100000"/>
              <a:defRPr/>
            </a:pPr>
            <a:r>
              <a:rPr lang="en-US" sz="1400" kern="0" dirty="0">
                <a:latin typeface="Verdana" pitchFamily="-105" charset="0"/>
                <a:ea typeface="ＭＳ Ｐゴシック" pitchFamily="-105" charset="-128"/>
                <a:cs typeface="Verdana"/>
              </a:rPr>
              <a:t>Sheffield Hallam University</a:t>
            </a:r>
          </a:p>
          <a:p>
            <a:pPr algn="ctr" eaLnBrk="0" fontAlgn="base" hangingPunct="0">
              <a:spcBef>
                <a:spcPct val="20000"/>
              </a:spcBef>
              <a:spcAft>
                <a:spcPct val="0"/>
              </a:spcAft>
              <a:buSzPct val="100000"/>
              <a:defRPr/>
            </a:pPr>
            <a:endParaRPr lang="en-US" sz="1400" kern="0" dirty="0">
              <a:latin typeface="Verdana" pitchFamily="-105" charset="0"/>
              <a:ea typeface="ＭＳ Ｐゴシック" pitchFamily="-105" charset="-128"/>
              <a:cs typeface="Verdana"/>
            </a:endParaRPr>
          </a:p>
        </p:txBody>
      </p:sp>
      <p:sp>
        <p:nvSpPr>
          <p:cNvPr id="9" name="Rectangle 3"/>
          <p:cNvSpPr txBox="1">
            <a:spLocks noChangeArrowheads="1"/>
          </p:cNvSpPr>
          <p:nvPr/>
        </p:nvSpPr>
        <p:spPr bwMode="auto">
          <a:xfrm>
            <a:off x="3307389" y="5135034"/>
            <a:ext cx="2720380" cy="604271"/>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algn="ctr" eaLnBrk="0" fontAlgn="base" hangingPunct="0">
              <a:spcBef>
                <a:spcPct val="20000"/>
              </a:spcBef>
              <a:spcAft>
                <a:spcPct val="0"/>
              </a:spcAft>
              <a:buSzPct val="100000"/>
              <a:defRPr/>
            </a:pPr>
            <a:r>
              <a:rPr lang="en-US" sz="1400" kern="0" dirty="0" err="1">
                <a:latin typeface="Verdana" pitchFamily="-105" charset="0"/>
                <a:ea typeface="ＭＳ Ｐゴシック" pitchFamily="-105" charset="-128"/>
                <a:cs typeface="Verdana"/>
              </a:rPr>
              <a:t>Shaaron</a:t>
            </a:r>
            <a:r>
              <a:rPr lang="en-US" sz="1400" kern="0" dirty="0">
                <a:latin typeface="Verdana" pitchFamily="-105" charset="0"/>
                <a:ea typeface="ＭＳ Ｐゴシック" pitchFamily="-105" charset="-128"/>
                <a:cs typeface="Verdana"/>
              </a:rPr>
              <a:t> </a:t>
            </a:r>
            <a:r>
              <a:rPr lang="en-US" sz="1400" kern="0" dirty="0" smtClean="0">
                <a:latin typeface="Verdana" pitchFamily="-105" charset="0"/>
                <a:ea typeface="ＭＳ Ｐゴシック" pitchFamily="-105" charset="-128"/>
                <a:cs typeface="Verdana"/>
              </a:rPr>
              <a:t>Ainsworth</a:t>
            </a:r>
          </a:p>
          <a:p>
            <a:pPr algn="ctr" eaLnBrk="0" fontAlgn="base" hangingPunct="0">
              <a:spcBef>
                <a:spcPct val="20000"/>
              </a:spcBef>
              <a:spcAft>
                <a:spcPct val="0"/>
              </a:spcAft>
              <a:buSzPct val="100000"/>
              <a:defRPr/>
            </a:pPr>
            <a:r>
              <a:rPr lang="en-US" sz="1400" kern="0" dirty="0">
                <a:latin typeface="Verdana" pitchFamily="-105" charset="0"/>
                <a:ea typeface="ＭＳ Ｐゴシック" pitchFamily="-105" charset="-128"/>
                <a:cs typeface="Verdana"/>
              </a:rPr>
              <a:t>University of Nottingham</a:t>
            </a:r>
          </a:p>
          <a:p>
            <a:pPr algn="ctr" eaLnBrk="0" fontAlgn="base" hangingPunct="0">
              <a:spcBef>
                <a:spcPct val="20000"/>
              </a:spcBef>
              <a:spcAft>
                <a:spcPct val="0"/>
              </a:spcAft>
              <a:buSzPct val="100000"/>
              <a:defRPr/>
            </a:pPr>
            <a:endParaRPr lang="en-US" sz="1400" kern="0" dirty="0">
              <a:latin typeface="Verdana" pitchFamily="-105" charset="0"/>
              <a:ea typeface="ＭＳ Ｐゴシック" pitchFamily="-105" charset="-128"/>
              <a:cs typeface="Verdana"/>
            </a:endParaRPr>
          </a:p>
        </p:txBody>
      </p:sp>
      <p:sp>
        <p:nvSpPr>
          <p:cNvPr id="11" name="Rectangle 3"/>
          <p:cNvSpPr txBox="1">
            <a:spLocks noChangeArrowheads="1"/>
          </p:cNvSpPr>
          <p:nvPr/>
        </p:nvSpPr>
        <p:spPr bwMode="auto">
          <a:xfrm>
            <a:off x="3299420" y="5134911"/>
            <a:ext cx="1358622" cy="604271"/>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algn="ctr" eaLnBrk="0" fontAlgn="base" hangingPunct="0">
              <a:spcBef>
                <a:spcPct val="20000"/>
              </a:spcBef>
              <a:spcAft>
                <a:spcPct val="0"/>
              </a:spcAft>
              <a:buSzPct val="100000"/>
              <a:defRPr/>
            </a:pPr>
            <a:endParaRPr lang="en-US" sz="1400" kern="0" dirty="0">
              <a:latin typeface="Verdana" pitchFamily="-105" charset="0"/>
              <a:ea typeface="ＭＳ Ｐゴシック" pitchFamily="-105" charset="-128"/>
              <a:cs typeface="Verdana"/>
            </a:endParaRPr>
          </a:p>
        </p:txBody>
      </p:sp>
      <p:pic>
        <p:nvPicPr>
          <p:cNvPr id="1026" name="Picture 2" descr="Image result for jacob habgood">
            <a:extLst>
              <a:ext uri="{FF2B5EF4-FFF2-40B4-BE49-F238E27FC236}">
                <a16:creationId xmlns:a16="http://schemas.microsoft.com/office/drawing/2014/main" id="{B5BCCC56-B711-4F96-B493-B91F34CFE0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339" t="5238" r="18454" b="34636"/>
          <a:stretch/>
        </p:blipFill>
        <p:spPr bwMode="auto">
          <a:xfrm>
            <a:off x="1582133" y="3784776"/>
            <a:ext cx="995525" cy="12639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of Shaaron Ainsworth">
            <a:extLst>
              <a:ext uri="{FF2B5EF4-FFF2-40B4-BE49-F238E27FC236}">
                <a16:creationId xmlns:a16="http://schemas.microsoft.com/office/drawing/2014/main" id="{E3D7E835-9E5B-44B2-AB17-7D1A753403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2019" y="3784856"/>
            <a:ext cx="1011120" cy="12639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3">
            <a:extLst>
              <a:ext uri="{FF2B5EF4-FFF2-40B4-BE49-F238E27FC236}">
                <a16:creationId xmlns:a16="http://schemas.microsoft.com/office/drawing/2014/main" id="{64A34542-5433-479D-85D3-D2007B8D576B}"/>
              </a:ext>
            </a:extLst>
          </p:cNvPr>
          <p:cNvSpPr txBox="1">
            <a:spLocks noChangeArrowheads="1"/>
          </p:cNvSpPr>
          <p:nvPr/>
        </p:nvSpPr>
        <p:spPr bwMode="auto">
          <a:xfrm>
            <a:off x="1411742" y="5195503"/>
            <a:ext cx="1689100" cy="604271"/>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algn="ctr" eaLnBrk="0" fontAlgn="base" hangingPunct="0">
              <a:spcBef>
                <a:spcPct val="20000"/>
              </a:spcBef>
              <a:spcAft>
                <a:spcPct val="0"/>
              </a:spcAft>
              <a:buSzPct val="100000"/>
              <a:defRPr/>
            </a:pPr>
            <a:endParaRPr lang="en-US" sz="1400" kern="0" dirty="0">
              <a:latin typeface="Verdana" pitchFamily="-105" charset="0"/>
              <a:ea typeface="ＭＳ Ｐゴシック" pitchFamily="-105" charset="-128"/>
              <a:cs typeface="Verdana"/>
            </a:endParaRPr>
          </a:p>
        </p:txBody>
      </p:sp>
    </p:spTree>
    <p:extLst>
      <p:ext uri="{BB962C8B-B14F-4D97-AF65-F5344CB8AC3E}">
        <p14:creationId xmlns:p14="http://schemas.microsoft.com/office/powerpoint/2010/main" val="182289171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054643" y="189368"/>
            <a:ext cx="7772400" cy="601662"/>
          </a:xfrm>
        </p:spPr>
        <p:txBody>
          <a:bodyPr>
            <a:normAutofit fontScale="90000"/>
          </a:bodyPr>
          <a:lstStyle/>
          <a:p>
            <a:r>
              <a:rPr lang="en-US" dirty="0">
                <a:ea typeface="ＭＳ Ｐゴシック" charset="-128"/>
              </a:rPr>
              <a:t>Example: </a:t>
            </a:r>
            <a:r>
              <a:rPr lang="en-US" i="1" dirty="0">
                <a:ea typeface="ＭＳ Ｐゴシック" charset="-128"/>
              </a:rPr>
              <a:t>Zombie Division</a:t>
            </a:r>
            <a:endParaRPr lang="en-US" dirty="0">
              <a:ea typeface="ＭＳ Ｐゴシック" charset="-128"/>
            </a:endParaRPr>
          </a:p>
        </p:txBody>
      </p:sp>
      <p:sp>
        <p:nvSpPr>
          <p:cNvPr id="3" name="Date Placeholder 2">
            <a:extLst>
              <a:ext uri="{FF2B5EF4-FFF2-40B4-BE49-F238E27FC236}">
                <a16:creationId xmlns:a16="http://schemas.microsoft.com/office/drawing/2014/main" id="{237C27FE-5C77-4C40-BA6D-19E8EECB8C1D}"/>
              </a:ext>
            </a:extLst>
          </p:cNvPr>
          <p:cNvSpPr>
            <a:spLocks noGrp="1"/>
          </p:cNvSpPr>
          <p:nvPr>
            <p:ph type="dt" sz="half" idx="10"/>
          </p:nvPr>
        </p:nvSpPr>
        <p:spPr/>
        <p:txBody>
          <a:bodyPr/>
          <a:lstStyle/>
          <a:p>
            <a:r>
              <a:rPr lang="en-US" smtClean="0"/>
              <a:t>2023-01-17</a:t>
            </a:r>
            <a:endParaRPr lang="en-US"/>
          </a:p>
        </p:txBody>
      </p:sp>
      <p:sp>
        <p:nvSpPr>
          <p:cNvPr id="4" name="Footer Placeholder 3">
            <a:extLst>
              <a:ext uri="{FF2B5EF4-FFF2-40B4-BE49-F238E27FC236}">
                <a16:creationId xmlns:a16="http://schemas.microsoft.com/office/drawing/2014/main" id="{BA97E3EE-33F8-425F-8FF2-FB4B5A11EFE5}"/>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5" name="Slide Number Placeholder 4">
            <a:extLst>
              <a:ext uri="{FF2B5EF4-FFF2-40B4-BE49-F238E27FC236}">
                <a16:creationId xmlns:a16="http://schemas.microsoft.com/office/drawing/2014/main" id="{4EA0B44E-BC17-4813-ABEF-FBC7D685EFEA}"/>
              </a:ext>
            </a:extLst>
          </p:cNvPr>
          <p:cNvSpPr>
            <a:spLocks noGrp="1"/>
          </p:cNvSpPr>
          <p:nvPr>
            <p:ph type="sldNum" sz="quarter" idx="12"/>
          </p:nvPr>
        </p:nvSpPr>
        <p:spPr/>
        <p:txBody>
          <a:bodyPr/>
          <a:lstStyle/>
          <a:p>
            <a:fld id="{4BE96267-9501-4B49-939F-F116B0669874}" type="slidenum">
              <a:rPr lang="en-US" smtClean="0"/>
              <a:t>65</a:t>
            </a:fld>
            <a:endParaRPr lang="en-US"/>
          </a:p>
        </p:txBody>
      </p:sp>
      <p:pic>
        <p:nvPicPr>
          <p:cNvPr id="2" name="Attack10">
            <a:hlinkClick r:id="" action="ppaction://media"/>
            <a:extLst>
              <a:ext uri="{FF2B5EF4-FFF2-40B4-BE49-F238E27FC236}">
                <a16:creationId xmlns:a16="http://schemas.microsoft.com/office/drawing/2014/main" id="{4FAAD57C-30D7-45EF-84CD-D1C7CF1E7A5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94987" y="796076"/>
            <a:ext cx="9402026" cy="5284510"/>
          </a:xfrm>
          <a:prstGeom prst="rect">
            <a:avLst/>
          </a:prstGeom>
        </p:spPr>
      </p:pic>
    </p:spTree>
    <p:extLst>
      <p:ext uri="{BB962C8B-B14F-4D97-AF65-F5344CB8AC3E}">
        <p14:creationId xmlns:p14="http://schemas.microsoft.com/office/powerpoint/2010/main" val="251254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054643" y="189368"/>
            <a:ext cx="7772400" cy="601662"/>
          </a:xfrm>
        </p:spPr>
        <p:txBody>
          <a:bodyPr>
            <a:normAutofit fontScale="90000"/>
          </a:bodyPr>
          <a:lstStyle/>
          <a:p>
            <a:r>
              <a:rPr lang="en-US" dirty="0">
                <a:ea typeface="ＭＳ Ｐゴシック" charset="-128"/>
              </a:rPr>
              <a:t>Example: </a:t>
            </a:r>
            <a:r>
              <a:rPr lang="en-US" i="1" dirty="0">
                <a:ea typeface="ＭＳ Ｐゴシック" charset="-128"/>
              </a:rPr>
              <a:t>Zombie Division</a:t>
            </a:r>
            <a:endParaRPr lang="en-US" dirty="0">
              <a:ea typeface="ＭＳ Ｐゴシック" charset="-128"/>
            </a:endParaRPr>
          </a:p>
        </p:txBody>
      </p:sp>
      <p:sp>
        <p:nvSpPr>
          <p:cNvPr id="3" name="Date Placeholder 2">
            <a:extLst>
              <a:ext uri="{FF2B5EF4-FFF2-40B4-BE49-F238E27FC236}">
                <a16:creationId xmlns:a16="http://schemas.microsoft.com/office/drawing/2014/main" id="{237C27FE-5C77-4C40-BA6D-19E8EECB8C1D}"/>
              </a:ext>
            </a:extLst>
          </p:cNvPr>
          <p:cNvSpPr>
            <a:spLocks noGrp="1"/>
          </p:cNvSpPr>
          <p:nvPr>
            <p:ph type="dt" sz="half" idx="10"/>
          </p:nvPr>
        </p:nvSpPr>
        <p:spPr/>
        <p:txBody>
          <a:bodyPr/>
          <a:lstStyle/>
          <a:p>
            <a:r>
              <a:rPr lang="en-US" smtClean="0"/>
              <a:t>2023-01-17</a:t>
            </a:r>
            <a:endParaRPr lang="en-US"/>
          </a:p>
        </p:txBody>
      </p:sp>
      <p:sp>
        <p:nvSpPr>
          <p:cNvPr id="4" name="Footer Placeholder 3">
            <a:extLst>
              <a:ext uri="{FF2B5EF4-FFF2-40B4-BE49-F238E27FC236}">
                <a16:creationId xmlns:a16="http://schemas.microsoft.com/office/drawing/2014/main" id="{BA97E3EE-33F8-425F-8FF2-FB4B5A11EFE5}"/>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5" name="Slide Number Placeholder 4">
            <a:extLst>
              <a:ext uri="{FF2B5EF4-FFF2-40B4-BE49-F238E27FC236}">
                <a16:creationId xmlns:a16="http://schemas.microsoft.com/office/drawing/2014/main" id="{4EA0B44E-BC17-4813-ABEF-FBC7D685EFEA}"/>
              </a:ext>
            </a:extLst>
          </p:cNvPr>
          <p:cNvSpPr>
            <a:spLocks noGrp="1"/>
          </p:cNvSpPr>
          <p:nvPr>
            <p:ph type="sldNum" sz="quarter" idx="12"/>
          </p:nvPr>
        </p:nvSpPr>
        <p:spPr/>
        <p:txBody>
          <a:bodyPr/>
          <a:lstStyle/>
          <a:p>
            <a:fld id="{4BE96267-9501-4B49-939F-F116B0669874}" type="slidenum">
              <a:rPr lang="en-US" smtClean="0"/>
              <a:t>66</a:t>
            </a:fld>
            <a:endParaRPr lang="en-US"/>
          </a:p>
        </p:txBody>
      </p:sp>
      <p:pic>
        <p:nvPicPr>
          <p:cNvPr id="6" name="Attack9">
            <a:hlinkClick r:id="" action="ppaction://media"/>
            <a:extLst>
              <a:ext uri="{FF2B5EF4-FFF2-40B4-BE49-F238E27FC236}">
                <a16:creationId xmlns:a16="http://schemas.microsoft.com/office/drawing/2014/main" id="{88887A53-7259-47D9-A722-69FAAF7ED1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83994" y="780566"/>
            <a:ext cx="9424012" cy="5296869"/>
          </a:xfrm>
          <a:prstGeom prst="rect">
            <a:avLst/>
          </a:prstGeom>
        </p:spPr>
      </p:pic>
    </p:spTree>
    <p:extLst>
      <p:ext uri="{BB962C8B-B14F-4D97-AF65-F5344CB8AC3E}">
        <p14:creationId xmlns:p14="http://schemas.microsoft.com/office/powerpoint/2010/main" val="49131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054643" y="189368"/>
            <a:ext cx="7772400" cy="601662"/>
          </a:xfrm>
        </p:spPr>
        <p:txBody>
          <a:bodyPr>
            <a:normAutofit fontScale="90000"/>
          </a:bodyPr>
          <a:lstStyle/>
          <a:p>
            <a:r>
              <a:rPr lang="en-US" dirty="0">
                <a:ea typeface="ＭＳ Ｐゴシック" charset="-128"/>
              </a:rPr>
              <a:t>Example: </a:t>
            </a:r>
            <a:r>
              <a:rPr lang="en-US" i="1" dirty="0">
                <a:ea typeface="ＭＳ Ｐゴシック" charset="-128"/>
              </a:rPr>
              <a:t>Zombie Division</a:t>
            </a:r>
            <a:endParaRPr lang="en-US" dirty="0">
              <a:ea typeface="ＭＳ Ｐゴシック" charset="-128"/>
            </a:endParaRPr>
          </a:p>
        </p:txBody>
      </p:sp>
      <p:sp>
        <p:nvSpPr>
          <p:cNvPr id="3" name="Date Placeholder 2">
            <a:extLst>
              <a:ext uri="{FF2B5EF4-FFF2-40B4-BE49-F238E27FC236}">
                <a16:creationId xmlns:a16="http://schemas.microsoft.com/office/drawing/2014/main" id="{237C27FE-5C77-4C40-BA6D-19E8EECB8C1D}"/>
              </a:ext>
            </a:extLst>
          </p:cNvPr>
          <p:cNvSpPr>
            <a:spLocks noGrp="1"/>
          </p:cNvSpPr>
          <p:nvPr>
            <p:ph type="dt" sz="half" idx="10"/>
          </p:nvPr>
        </p:nvSpPr>
        <p:spPr/>
        <p:txBody>
          <a:bodyPr/>
          <a:lstStyle/>
          <a:p>
            <a:r>
              <a:rPr lang="en-US" smtClean="0"/>
              <a:t>2023-01-17</a:t>
            </a:r>
            <a:endParaRPr lang="en-US"/>
          </a:p>
        </p:txBody>
      </p:sp>
      <p:sp>
        <p:nvSpPr>
          <p:cNvPr id="4" name="Footer Placeholder 3">
            <a:extLst>
              <a:ext uri="{FF2B5EF4-FFF2-40B4-BE49-F238E27FC236}">
                <a16:creationId xmlns:a16="http://schemas.microsoft.com/office/drawing/2014/main" id="{BA97E3EE-33F8-425F-8FF2-FB4B5A11EFE5}"/>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5" name="Slide Number Placeholder 4">
            <a:extLst>
              <a:ext uri="{FF2B5EF4-FFF2-40B4-BE49-F238E27FC236}">
                <a16:creationId xmlns:a16="http://schemas.microsoft.com/office/drawing/2014/main" id="{4EA0B44E-BC17-4813-ABEF-FBC7D685EFEA}"/>
              </a:ext>
            </a:extLst>
          </p:cNvPr>
          <p:cNvSpPr>
            <a:spLocks noGrp="1"/>
          </p:cNvSpPr>
          <p:nvPr>
            <p:ph type="sldNum" sz="quarter" idx="12"/>
          </p:nvPr>
        </p:nvSpPr>
        <p:spPr/>
        <p:txBody>
          <a:bodyPr/>
          <a:lstStyle/>
          <a:p>
            <a:fld id="{4BE96267-9501-4B49-939F-F116B0669874}" type="slidenum">
              <a:rPr lang="en-US" smtClean="0"/>
              <a:t>67</a:t>
            </a:fld>
            <a:endParaRPr lang="en-US"/>
          </a:p>
        </p:txBody>
      </p:sp>
      <p:pic>
        <p:nvPicPr>
          <p:cNvPr id="2" name="Bone Dragging">
            <a:hlinkClick r:id="" action="ppaction://media"/>
            <a:extLst>
              <a:ext uri="{FF2B5EF4-FFF2-40B4-BE49-F238E27FC236}">
                <a16:creationId xmlns:a16="http://schemas.microsoft.com/office/drawing/2014/main" id="{92902785-1641-4AB9-AEDE-DAC9265CBE9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22108" y="914400"/>
            <a:ext cx="8947785" cy="5029200"/>
          </a:xfrm>
          <a:prstGeom prst="rect">
            <a:avLst/>
          </a:prstGeom>
        </p:spPr>
      </p:pic>
    </p:spTree>
    <p:extLst>
      <p:ext uri="{BB962C8B-B14F-4D97-AF65-F5344CB8AC3E}">
        <p14:creationId xmlns:p14="http://schemas.microsoft.com/office/powerpoint/2010/main" val="326018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054643" y="189368"/>
            <a:ext cx="7772400" cy="601662"/>
          </a:xfrm>
        </p:spPr>
        <p:txBody>
          <a:bodyPr>
            <a:normAutofit fontScale="90000"/>
          </a:bodyPr>
          <a:lstStyle/>
          <a:p>
            <a:r>
              <a:rPr lang="en-US" dirty="0">
                <a:ea typeface="ＭＳ Ｐゴシック" charset="-128"/>
              </a:rPr>
              <a:t>Example: </a:t>
            </a:r>
            <a:r>
              <a:rPr lang="en-US" i="1" dirty="0">
                <a:ea typeface="ＭＳ Ｐゴシック" charset="-128"/>
              </a:rPr>
              <a:t>Zombie Division</a:t>
            </a:r>
            <a:endParaRPr lang="en-US" dirty="0">
              <a:ea typeface="ＭＳ Ｐゴシック" charset="-128"/>
            </a:endParaRPr>
          </a:p>
        </p:txBody>
      </p:sp>
      <p:sp>
        <p:nvSpPr>
          <p:cNvPr id="3" name="Date Placeholder 2">
            <a:extLst>
              <a:ext uri="{FF2B5EF4-FFF2-40B4-BE49-F238E27FC236}">
                <a16:creationId xmlns:a16="http://schemas.microsoft.com/office/drawing/2014/main" id="{237C27FE-5C77-4C40-BA6D-19E8EECB8C1D}"/>
              </a:ext>
            </a:extLst>
          </p:cNvPr>
          <p:cNvSpPr>
            <a:spLocks noGrp="1"/>
          </p:cNvSpPr>
          <p:nvPr>
            <p:ph type="dt" sz="half" idx="10"/>
          </p:nvPr>
        </p:nvSpPr>
        <p:spPr/>
        <p:txBody>
          <a:bodyPr/>
          <a:lstStyle/>
          <a:p>
            <a:r>
              <a:rPr lang="en-US" smtClean="0"/>
              <a:t>2023-01-17</a:t>
            </a:r>
            <a:endParaRPr lang="en-US"/>
          </a:p>
        </p:txBody>
      </p:sp>
      <p:sp>
        <p:nvSpPr>
          <p:cNvPr id="4" name="Footer Placeholder 3">
            <a:extLst>
              <a:ext uri="{FF2B5EF4-FFF2-40B4-BE49-F238E27FC236}">
                <a16:creationId xmlns:a16="http://schemas.microsoft.com/office/drawing/2014/main" id="{BA97E3EE-33F8-425F-8FF2-FB4B5A11EFE5}"/>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5" name="Slide Number Placeholder 4">
            <a:extLst>
              <a:ext uri="{FF2B5EF4-FFF2-40B4-BE49-F238E27FC236}">
                <a16:creationId xmlns:a16="http://schemas.microsoft.com/office/drawing/2014/main" id="{4EA0B44E-BC17-4813-ABEF-FBC7D685EFEA}"/>
              </a:ext>
            </a:extLst>
          </p:cNvPr>
          <p:cNvSpPr>
            <a:spLocks noGrp="1"/>
          </p:cNvSpPr>
          <p:nvPr>
            <p:ph type="sldNum" sz="quarter" idx="12"/>
          </p:nvPr>
        </p:nvSpPr>
        <p:spPr/>
        <p:txBody>
          <a:bodyPr/>
          <a:lstStyle/>
          <a:p>
            <a:fld id="{4BE96267-9501-4B49-939F-F116B0669874}" type="slidenum">
              <a:rPr lang="en-US" smtClean="0"/>
              <a:t>68</a:t>
            </a:fld>
            <a:endParaRPr lang="en-US"/>
          </a:p>
        </p:txBody>
      </p:sp>
      <p:pic>
        <p:nvPicPr>
          <p:cNvPr id="7" name="Picture 4" descr="Intrinsic">
            <a:extLst>
              <a:ext uri="{FF2B5EF4-FFF2-40B4-BE49-F238E27FC236}">
                <a16:creationId xmlns:a16="http://schemas.microsoft.com/office/drawing/2014/main" id="{8D1EDCED-1051-46E2-ADB8-B6DC299B5876}"/>
              </a:ext>
            </a:extLst>
          </p:cNvPr>
          <p:cNvPicPr>
            <a:picLocks noChangeAspect="1" noChangeArrowheads="1"/>
          </p:cNvPicPr>
          <p:nvPr/>
        </p:nvPicPr>
        <p:blipFill rotWithShape="1">
          <a:blip r:embed="rId3"/>
          <a:srcRect l="386" t="5595" r="38722" b="78820"/>
          <a:stretch/>
        </p:blipFill>
        <p:spPr bwMode="auto">
          <a:xfrm>
            <a:off x="552830" y="1642356"/>
            <a:ext cx="6263783" cy="1270455"/>
          </a:xfrm>
          <a:prstGeom prst="rect">
            <a:avLst/>
          </a:prstGeom>
          <a:noFill/>
          <a:ln w="9525">
            <a:noFill/>
            <a:miter lim="800000"/>
            <a:headEnd/>
            <a:tailEnd/>
          </a:ln>
        </p:spPr>
      </p:pic>
      <p:pic>
        <p:nvPicPr>
          <p:cNvPr id="8" name="Picture 4" descr="Intrinsic">
            <a:extLst>
              <a:ext uri="{FF2B5EF4-FFF2-40B4-BE49-F238E27FC236}">
                <a16:creationId xmlns:a16="http://schemas.microsoft.com/office/drawing/2014/main" id="{D5447B28-068B-4F52-AC66-16960FB13867}"/>
              </a:ext>
            </a:extLst>
          </p:cNvPr>
          <p:cNvPicPr>
            <a:picLocks noChangeAspect="1" noChangeArrowheads="1"/>
          </p:cNvPicPr>
          <p:nvPr/>
        </p:nvPicPr>
        <p:blipFill rotWithShape="1">
          <a:blip r:embed="rId3"/>
          <a:srcRect l="64244" t="5541" r="804" b="52795"/>
          <a:stretch/>
        </p:blipFill>
        <p:spPr bwMode="auto">
          <a:xfrm>
            <a:off x="7342951" y="1096651"/>
            <a:ext cx="3845213" cy="3632321"/>
          </a:xfrm>
          <a:prstGeom prst="rect">
            <a:avLst/>
          </a:prstGeom>
          <a:noFill/>
          <a:ln w="9525">
            <a:noFill/>
            <a:miter lim="800000"/>
            <a:headEnd/>
            <a:tailEnd/>
          </a:ln>
        </p:spPr>
      </p:pic>
      <p:pic>
        <p:nvPicPr>
          <p:cNvPr id="9" name="Picture 4" descr="Instruct">
            <a:extLst>
              <a:ext uri="{FF2B5EF4-FFF2-40B4-BE49-F238E27FC236}">
                <a16:creationId xmlns:a16="http://schemas.microsoft.com/office/drawing/2014/main" id="{02C8B297-1453-4537-BB24-E5A260B3F417}"/>
              </a:ext>
            </a:extLst>
          </p:cNvPr>
          <p:cNvPicPr>
            <a:picLocks noChangeAspect="1" noChangeArrowheads="1"/>
          </p:cNvPicPr>
          <p:nvPr/>
        </p:nvPicPr>
        <p:blipFill rotWithShape="1">
          <a:blip r:embed="rId4"/>
          <a:srcRect l="796" t="21598" r="19335" b="4824"/>
          <a:stretch/>
        </p:blipFill>
        <p:spPr bwMode="auto">
          <a:xfrm>
            <a:off x="1710588" y="3216485"/>
            <a:ext cx="3480455" cy="2541265"/>
          </a:xfrm>
          <a:prstGeom prst="rect">
            <a:avLst/>
          </a:prstGeom>
          <a:noFill/>
          <a:ln w="9525">
            <a:noFill/>
            <a:miter lim="800000"/>
            <a:headEnd/>
            <a:tailEnd/>
          </a:ln>
        </p:spPr>
      </p:pic>
    </p:spTree>
    <p:extLst>
      <p:ext uri="{BB962C8B-B14F-4D97-AF65-F5344CB8AC3E}">
        <p14:creationId xmlns:p14="http://schemas.microsoft.com/office/powerpoint/2010/main" val="117755707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The EDGE Framework</a:t>
            </a:r>
          </a:p>
        </p:txBody>
      </p:sp>
      <p:sp>
        <p:nvSpPr>
          <p:cNvPr id="3" name="Oval 2">
            <a:extLst>
              <a:ext uri="{FF2B5EF4-FFF2-40B4-BE49-F238E27FC236}">
                <a16:creationId xmlns:a16="http://schemas.microsoft.com/office/drawing/2014/main" id="{F0C34CD3-70C7-4F81-A228-679C549CEAB8}"/>
              </a:ext>
            </a:extLst>
          </p:cNvPr>
          <p:cNvSpPr/>
          <p:nvPr/>
        </p:nvSpPr>
        <p:spPr>
          <a:xfrm>
            <a:off x="4998720" y="1334863"/>
            <a:ext cx="2194560" cy="2194560"/>
          </a:xfrm>
          <a:prstGeom prst="ellipse">
            <a:avLst/>
          </a:prstGeom>
          <a:solidFill>
            <a:schemeClr val="accent2"/>
          </a:solidFill>
          <a:ln w="1270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Educational </a:t>
            </a:r>
            <a:r>
              <a:rPr lang="en-US" b="1" dirty="0" smtClean="0"/>
              <a:t>Goals</a:t>
            </a:r>
            <a:endParaRPr lang="en-US" b="1" dirty="0"/>
          </a:p>
        </p:txBody>
      </p:sp>
      <p:sp>
        <p:nvSpPr>
          <p:cNvPr id="13" name="Oval 12">
            <a:extLst>
              <a:ext uri="{FF2B5EF4-FFF2-40B4-BE49-F238E27FC236}">
                <a16:creationId xmlns:a16="http://schemas.microsoft.com/office/drawing/2014/main" id="{11183F46-5D36-4FF5-AD2A-72D9DB39CAEE}"/>
              </a:ext>
            </a:extLst>
          </p:cNvPr>
          <p:cNvSpPr/>
          <p:nvPr/>
        </p:nvSpPr>
        <p:spPr>
          <a:xfrm>
            <a:off x="7193280" y="4028861"/>
            <a:ext cx="2194560" cy="21945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Learning </a:t>
            </a:r>
            <a:r>
              <a:rPr lang="en-US" b="1" dirty="0" smtClean="0"/>
              <a:t>Mechanisms</a:t>
            </a:r>
            <a:endParaRPr lang="en-US" b="1" dirty="0"/>
          </a:p>
        </p:txBody>
      </p:sp>
      <p:sp>
        <p:nvSpPr>
          <p:cNvPr id="22" name="Oval 21">
            <a:extLst>
              <a:ext uri="{FF2B5EF4-FFF2-40B4-BE49-F238E27FC236}">
                <a16:creationId xmlns:a16="http://schemas.microsoft.com/office/drawing/2014/main" id="{AD2C5986-433A-4530-9BD1-AD76AE778E1A}"/>
              </a:ext>
            </a:extLst>
          </p:cNvPr>
          <p:cNvSpPr/>
          <p:nvPr/>
        </p:nvSpPr>
        <p:spPr>
          <a:xfrm>
            <a:off x="2804160" y="4028861"/>
            <a:ext cx="2194560" cy="219456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Game Elements</a:t>
            </a:r>
            <a:endParaRPr lang="en-US" b="1" dirty="0"/>
          </a:p>
        </p:txBody>
      </p:sp>
      <p:cxnSp>
        <p:nvCxnSpPr>
          <p:cNvPr id="7" name="Straight Arrow Connector 6">
            <a:extLst>
              <a:ext uri="{FF2B5EF4-FFF2-40B4-BE49-F238E27FC236}">
                <a16:creationId xmlns:a16="http://schemas.microsoft.com/office/drawing/2014/main" id="{DC47FD21-A97A-4B86-9B30-583026F86F9C}"/>
              </a:ext>
            </a:extLst>
          </p:cNvPr>
          <p:cNvCxnSpPr>
            <a:cxnSpLocks/>
            <a:stCxn id="22" idx="6"/>
            <a:endCxn id="13" idx="2"/>
          </p:cNvCxnSpPr>
          <p:nvPr/>
        </p:nvCxnSpPr>
        <p:spPr>
          <a:xfrm>
            <a:off x="4998720" y="5126141"/>
            <a:ext cx="2194560"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6606DAB-C73F-4B92-950E-C3FBF52DF56D}"/>
              </a:ext>
            </a:extLst>
          </p:cNvPr>
          <p:cNvCxnSpPr>
            <a:cxnSpLocks/>
            <a:stCxn id="3" idx="3"/>
            <a:endCxn id="22" idx="7"/>
          </p:cNvCxnSpPr>
          <p:nvPr/>
        </p:nvCxnSpPr>
        <p:spPr>
          <a:xfrm flipH="1">
            <a:off x="4677334" y="3208037"/>
            <a:ext cx="642772" cy="114221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06C05A9-728C-4ADD-8F54-8EB06F01A4B2}"/>
              </a:ext>
            </a:extLst>
          </p:cNvPr>
          <p:cNvCxnSpPr>
            <a:cxnSpLocks/>
            <a:stCxn id="3" idx="5"/>
            <a:endCxn id="13" idx="1"/>
          </p:cNvCxnSpPr>
          <p:nvPr/>
        </p:nvCxnSpPr>
        <p:spPr>
          <a:xfrm>
            <a:off x="6871894" y="3208037"/>
            <a:ext cx="642772" cy="114221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15476554-68C2-411E-B9FE-6526F56FBD95}"/>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6CCC38CC-7DAE-4DF2-AD28-4A9A3606A48D}"/>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0EC1314B-4946-4119-BFC6-272C78E30DD7}"/>
              </a:ext>
            </a:extLst>
          </p:cNvPr>
          <p:cNvSpPr>
            <a:spLocks noGrp="1"/>
          </p:cNvSpPr>
          <p:nvPr>
            <p:ph type="sldNum" sz="quarter" idx="12"/>
          </p:nvPr>
        </p:nvSpPr>
        <p:spPr/>
        <p:txBody>
          <a:bodyPr/>
          <a:lstStyle/>
          <a:p>
            <a:fld id="{4BE96267-9501-4B49-939F-F116B0669874}" type="slidenum">
              <a:rPr lang="en-US" smtClean="0"/>
              <a:t>69</a:t>
            </a:fld>
            <a:endParaRPr lang="en-US"/>
          </a:p>
        </p:txBody>
      </p:sp>
    </p:spTree>
    <p:extLst>
      <p:ext uri="{BB962C8B-B14F-4D97-AF65-F5344CB8AC3E}">
        <p14:creationId xmlns:p14="http://schemas.microsoft.com/office/powerpoint/2010/main" val="18153248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The 3 Wisdoms of Ed Game Design</a:t>
            </a:r>
          </a:p>
        </p:txBody>
      </p:sp>
      <p:sp>
        <p:nvSpPr>
          <p:cNvPr id="3" name="Oval 2">
            <a:extLst>
              <a:ext uri="{FF2B5EF4-FFF2-40B4-BE49-F238E27FC236}">
                <a16:creationId xmlns:a16="http://schemas.microsoft.com/office/drawing/2014/main" id="{F0C34CD3-70C7-4F81-A228-679C549CEAB8}"/>
              </a:ext>
            </a:extLst>
          </p:cNvPr>
          <p:cNvSpPr/>
          <p:nvPr/>
        </p:nvSpPr>
        <p:spPr>
          <a:xfrm>
            <a:off x="1402080" y="1988820"/>
            <a:ext cx="2286000" cy="2286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Instructional Design</a:t>
            </a:r>
          </a:p>
        </p:txBody>
      </p:sp>
      <p:sp>
        <p:nvSpPr>
          <p:cNvPr id="13" name="Oval 12">
            <a:extLst>
              <a:ext uri="{FF2B5EF4-FFF2-40B4-BE49-F238E27FC236}">
                <a16:creationId xmlns:a16="http://schemas.microsoft.com/office/drawing/2014/main" id="{11183F46-5D36-4FF5-AD2A-72D9DB39CAEE}"/>
              </a:ext>
            </a:extLst>
          </p:cNvPr>
          <p:cNvSpPr/>
          <p:nvPr/>
        </p:nvSpPr>
        <p:spPr>
          <a:xfrm>
            <a:off x="8595360" y="1988820"/>
            <a:ext cx="2286000" cy="228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Learning Science</a:t>
            </a:r>
          </a:p>
        </p:txBody>
      </p:sp>
      <p:sp>
        <p:nvSpPr>
          <p:cNvPr id="22" name="Oval 21">
            <a:extLst>
              <a:ext uri="{FF2B5EF4-FFF2-40B4-BE49-F238E27FC236}">
                <a16:creationId xmlns:a16="http://schemas.microsoft.com/office/drawing/2014/main" id="{AD2C5986-433A-4530-9BD1-AD76AE778E1A}"/>
              </a:ext>
            </a:extLst>
          </p:cNvPr>
          <p:cNvSpPr/>
          <p:nvPr/>
        </p:nvSpPr>
        <p:spPr>
          <a:xfrm>
            <a:off x="4998720" y="1988820"/>
            <a:ext cx="2286000" cy="2286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t>Game Design</a:t>
            </a:r>
          </a:p>
        </p:txBody>
      </p:sp>
      <p:sp>
        <p:nvSpPr>
          <p:cNvPr id="4" name="Date Placeholder 3">
            <a:extLst>
              <a:ext uri="{FF2B5EF4-FFF2-40B4-BE49-F238E27FC236}">
                <a16:creationId xmlns:a16="http://schemas.microsoft.com/office/drawing/2014/main" id="{15476554-68C2-411E-B9FE-6526F56FBD95}"/>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6CCC38CC-7DAE-4DF2-AD28-4A9A3606A48D}"/>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0EC1314B-4946-4119-BFC6-272C78E30DD7}"/>
              </a:ext>
            </a:extLst>
          </p:cNvPr>
          <p:cNvSpPr>
            <a:spLocks noGrp="1"/>
          </p:cNvSpPr>
          <p:nvPr>
            <p:ph type="sldNum" sz="quarter" idx="12"/>
          </p:nvPr>
        </p:nvSpPr>
        <p:spPr/>
        <p:txBody>
          <a:bodyPr/>
          <a:lstStyle/>
          <a:p>
            <a:fld id="{4BE96267-9501-4B49-939F-F116B0669874}" type="slidenum">
              <a:rPr lang="en-US" smtClean="0"/>
              <a:t>7</a:t>
            </a:fld>
            <a:endParaRPr lang="en-US"/>
          </a:p>
        </p:txBody>
      </p:sp>
      <p:sp>
        <p:nvSpPr>
          <p:cNvPr id="16" name="TextBox 15">
            <a:extLst>
              <a:ext uri="{FF2B5EF4-FFF2-40B4-BE49-F238E27FC236}">
                <a16:creationId xmlns:a16="http://schemas.microsoft.com/office/drawing/2014/main" id="{97F656BD-E07C-4557-A981-CFDF1236334D}"/>
              </a:ext>
            </a:extLst>
          </p:cNvPr>
          <p:cNvSpPr txBox="1"/>
          <p:nvPr/>
        </p:nvSpPr>
        <p:spPr>
          <a:xfrm>
            <a:off x="4953000" y="4562475"/>
            <a:ext cx="2286000" cy="1200329"/>
          </a:xfrm>
          <a:prstGeom prst="rect">
            <a:avLst/>
          </a:prstGeom>
          <a:noFill/>
        </p:spPr>
        <p:txBody>
          <a:bodyPr wrap="square" rtlCol="0">
            <a:spAutoFit/>
          </a:bodyPr>
          <a:lstStyle/>
          <a:p>
            <a:pPr algn="ctr"/>
            <a:r>
              <a:rPr lang="en-US" dirty="0">
                <a:solidFill>
                  <a:schemeClr val="accent4">
                    <a:lumMod val="75000"/>
                  </a:schemeClr>
                </a:solidFill>
              </a:rPr>
              <a:t>What do we know about crafting compelling experiences?</a:t>
            </a:r>
          </a:p>
        </p:txBody>
      </p:sp>
      <p:sp>
        <p:nvSpPr>
          <p:cNvPr id="17" name="TextBox 16">
            <a:extLst>
              <a:ext uri="{FF2B5EF4-FFF2-40B4-BE49-F238E27FC236}">
                <a16:creationId xmlns:a16="http://schemas.microsoft.com/office/drawing/2014/main" id="{4E54ECA6-8DC2-4744-8C0B-248E762E518F}"/>
              </a:ext>
            </a:extLst>
          </p:cNvPr>
          <p:cNvSpPr txBox="1"/>
          <p:nvPr/>
        </p:nvSpPr>
        <p:spPr>
          <a:xfrm>
            <a:off x="8572500" y="4562475"/>
            <a:ext cx="2286000" cy="1200329"/>
          </a:xfrm>
          <a:prstGeom prst="rect">
            <a:avLst/>
          </a:prstGeom>
          <a:noFill/>
        </p:spPr>
        <p:txBody>
          <a:bodyPr wrap="square" rtlCol="0">
            <a:spAutoFit/>
          </a:bodyPr>
          <a:lstStyle/>
          <a:p>
            <a:pPr algn="ctr"/>
            <a:r>
              <a:rPr lang="en-US" dirty="0">
                <a:solidFill>
                  <a:schemeClr val="accent1">
                    <a:lumMod val="75000"/>
                  </a:schemeClr>
                </a:solidFill>
              </a:rPr>
              <a:t>What do we know about how people learn from their experiences?</a:t>
            </a:r>
          </a:p>
        </p:txBody>
      </p:sp>
      <p:sp>
        <p:nvSpPr>
          <p:cNvPr id="18" name="TextBox 17">
            <a:extLst>
              <a:ext uri="{FF2B5EF4-FFF2-40B4-BE49-F238E27FC236}">
                <a16:creationId xmlns:a16="http://schemas.microsoft.com/office/drawing/2014/main" id="{6B46FAB8-F0DF-492C-B658-596FE565A02B}"/>
              </a:ext>
            </a:extLst>
          </p:cNvPr>
          <p:cNvSpPr txBox="1"/>
          <p:nvPr/>
        </p:nvSpPr>
        <p:spPr>
          <a:xfrm>
            <a:off x="1333500" y="4562475"/>
            <a:ext cx="2286000" cy="1200329"/>
          </a:xfrm>
          <a:prstGeom prst="rect">
            <a:avLst/>
          </a:prstGeom>
          <a:noFill/>
        </p:spPr>
        <p:txBody>
          <a:bodyPr wrap="square" rtlCol="0">
            <a:spAutoFit/>
          </a:bodyPr>
          <a:lstStyle/>
          <a:p>
            <a:pPr algn="ctr"/>
            <a:r>
              <a:rPr lang="en-US" dirty="0">
                <a:solidFill>
                  <a:schemeClr val="accent2">
                    <a:lumMod val="75000"/>
                  </a:schemeClr>
                </a:solidFill>
              </a:rPr>
              <a:t>What do we know about how to structure effective instruction?</a:t>
            </a:r>
          </a:p>
        </p:txBody>
      </p:sp>
    </p:spTree>
    <p:extLst>
      <p:ext uri="{BB962C8B-B14F-4D97-AF65-F5344CB8AC3E}">
        <p14:creationId xmlns:p14="http://schemas.microsoft.com/office/powerpoint/2010/main" val="395752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Educational </a:t>
            </a:r>
            <a:r>
              <a:rPr lang="en-US" dirty="0" smtClean="0"/>
              <a:t>Goals </a:t>
            </a:r>
            <a:endParaRPr lang="en-US" dirty="0"/>
          </a:p>
        </p:txBody>
      </p:sp>
      <p:sp>
        <p:nvSpPr>
          <p:cNvPr id="3" name="Content Placeholder 2"/>
          <p:cNvSpPr>
            <a:spLocks noGrp="1"/>
          </p:cNvSpPr>
          <p:nvPr>
            <p:ph idx="1"/>
          </p:nvPr>
        </p:nvSpPr>
        <p:spPr/>
        <p:txBody>
          <a:bodyPr>
            <a:normAutofit/>
          </a:bodyPr>
          <a:lstStyle/>
          <a:p>
            <a:pPr marL="0" indent="0">
              <a:lnSpc>
                <a:spcPct val="110000"/>
              </a:lnSpc>
              <a:buNone/>
            </a:pPr>
            <a:r>
              <a:rPr lang="en-US" b="1" dirty="0"/>
              <a:t>Prior knowledge: </a:t>
            </a:r>
            <a:r>
              <a:rPr lang="en-US" dirty="0"/>
              <a:t>What knowledge or skills will </a:t>
            </a:r>
            <a:r>
              <a:rPr lang="en-US" dirty="0" smtClean="0"/>
              <a:t>players </a:t>
            </a:r>
            <a:r>
              <a:rPr lang="en-US" dirty="0"/>
              <a:t>need before playing the game? </a:t>
            </a:r>
          </a:p>
          <a:p>
            <a:pPr marL="0" indent="0">
              <a:lnSpc>
                <a:spcPct val="100000"/>
              </a:lnSpc>
              <a:buNone/>
            </a:pPr>
            <a:r>
              <a:rPr lang="en-US" b="1" dirty="0"/>
              <a:t>Learning and retention: </a:t>
            </a:r>
            <a:r>
              <a:rPr lang="en-US" dirty="0"/>
              <a:t>What knowledge or skills will </a:t>
            </a:r>
            <a:r>
              <a:rPr lang="en-US" dirty="0" smtClean="0"/>
              <a:t>players </a:t>
            </a:r>
            <a:r>
              <a:rPr lang="en-US" dirty="0"/>
              <a:t>learn from the game? </a:t>
            </a:r>
          </a:p>
          <a:p>
            <a:pPr marL="0" indent="0">
              <a:lnSpc>
                <a:spcPct val="100000"/>
              </a:lnSpc>
              <a:buNone/>
            </a:pPr>
            <a:r>
              <a:rPr lang="en-US" b="1" dirty="0"/>
              <a:t>Potential transfer: </a:t>
            </a:r>
            <a:r>
              <a:rPr lang="en-US" dirty="0"/>
              <a:t>How far are these knowledge and skills likely to transfer?</a:t>
            </a:r>
          </a:p>
        </p:txBody>
      </p:sp>
      <p:sp>
        <p:nvSpPr>
          <p:cNvPr id="6" name="Date Placeholder 5">
            <a:extLst>
              <a:ext uri="{FF2B5EF4-FFF2-40B4-BE49-F238E27FC236}">
                <a16:creationId xmlns:a16="http://schemas.microsoft.com/office/drawing/2014/main" id="{B3676573-CACA-4F6A-9681-47A2257A297A}"/>
              </a:ext>
            </a:extLst>
          </p:cNvPr>
          <p:cNvSpPr>
            <a:spLocks noGrp="1"/>
          </p:cNvSpPr>
          <p:nvPr>
            <p:ph type="dt" sz="half" idx="10"/>
          </p:nvPr>
        </p:nvSpPr>
        <p:spPr/>
        <p:txBody>
          <a:bodyPr/>
          <a:lstStyle/>
          <a:p>
            <a:r>
              <a:rPr lang="en-US" smtClean="0"/>
              <a:t>2023-01-17</a:t>
            </a:r>
            <a:endParaRPr lang="en-US"/>
          </a:p>
        </p:txBody>
      </p:sp>
      <p:sp>
        <p:nvSpPr>
          <p:cNvPr id="7" name="Footer Placeholder 6">
            <a:extLst>
              <a:ext uri="{FF2B5EF4-FFF2-40B4-BE49-F238E27FC236}">
                <a16:creationId xmlns:a16="http://schemas.microsoft.com/office/drawing/2014/main" id="{BD8605D9-9F0E-49A7-9509-A879A7295EB9}"/>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8" name="Slide Number Placeholder 7">
            <a:extLst>
              <a:ext uri="{FF2B5EF4-FFF2-40B4-BE49-F238E27FC236}">
                <a16:creationId xmlns:a16="http://schemas.microsoft.com/office/drawing/2014/main" id="{12622A68-9701-4DC8-845A-312DC4FF838B}"/>
              </a:ext>
            </a:extLst>
          </p:cNvPr>
          <p:cNvSpPr>
            <a:spLocks noGrp="1"/>
          </p:cNvSpPr>
          <p:nvPr>
            <p:ph type="sldNum" sz="quarter" idx="12"/>
          </p:nvPr>
        </p:nvSpPr>
        <p:spPr/>
        <p:txBody>
          <a:bodyPr/>
          <a:lstStyle/>
          <a:p>
            <a:fld id="{4BE96267-9501-4B49-939F-F116B0669874}" type="slidenum">
              <a:rPr lang="en-US" smtClean="0"/>
              <a:t>70</a:t>
            </a:fld>
            <a:endParaRPr lang="en-US"/>
          </a:p>
        </p:txBody>
      </p:sp>
    </p:spTree>
    <p:extLst>
      <p:ext uri="{BB962C8B-B14F-4D97-AF65-F5344CB8AC3E}">
        <p14:creationId xmlns:p14="http://schemas.microsoft.com/office/powerpoint/2010/main" val="72673509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dirty="0"/>
              <a:t>What prior knowledge is needed for Zombie Division? </a:t>
            </a:r>
          </a:p>
        </p:txBody>
      </p:sp>
      <p:sp>
        <p:nvSpPr>
          <p:cNvPr id="18435" name="Content Placeholder 4"/>
          <p:cNvSpPr>
            <a:spLocks noGrp="1"/>
          </p:cNvSpPr>
          <p:nvPr>
            <p:ph sz="half" idx="1"/>
          </p:nvPr>
        </p:nvSpPr>
        <p:spPr/>
        <p:txBody>
          <a:bodyPr/>
          <a:lstStyle/>
          <a:p>
            <a:pPr marL="0" indent="0">
              <a:buNone/>
            </a:pPr>
            <a:endParaRPr lang="en-US" dirty="0" smtClean="0"/>
          </a:p>
          <a:p>
            <a:pPr marL="0" indent="0">
              <a:buNone/>
            </a:pPr>
            <a:r>
              <a:rPr lang="en-US" dirty="0" smtClean="0"/>
              <a:t>Notion </a:t>
            </a:r>
            <a:r>
              <a:rPr lang="en-US" dirty="0"/>
              <a:t>of whole numbers up to 100</a:t>
            </a:r>
          </a:p>
          <a:p>
            <a:pPr marL="0" indent="0">
              <a:spcBef>
                <a:spcPts val="1800"/>
              </a:spcBef>
              <a:buNone/>
            </a:pPr>
            <a:r>
              <a:rPr lang="en-US" dirty="0"/>
              <a:t>Understanding of whole-number multiplication</a:t>
            </a:r>
          </a:p>
          <a:p>
            <a:pPr lvl="1"/>
            <a:r>
              <a:rPr lang="en-US" dirty="0"/>
              <a:t>Example: what it means to say 7 x 8 = 56</a:t>
            </a:r>
          </a:p>
          <a:p>
            <a:pPr marL="0" indent="0">
              <a:spcBef>
                <a:spcPts val="1800"/>
              </a:spcBef>
              <a:buNone/>
            </a:pPr>
            <a:r>
              <a:rPr lang="en-US" dirty="0"/>
              <a:t>Basic notion of division</a:t>
            </a:r>
          </a:p>
          <a:p>
            <a:pPr lvl="1"/>
            <a:r>
              <a:rPr lang="en-US" dirty="0"/>
              <a:t>Example problem: 6 ÷ 3 = ?</a:t>
            </a:r>
          </a:p>
          <a:p>
            <a:pPr lvl="1"/>
            <a:endParaRPr lang="en-US" dirty="0"/>
          </a:p>
          <a:p>
            <a:endParaRPr lang="en-US" dirty="0"/>
          </a:p>
        </p:txBody>
      </p:sp>
      <p:sp>
        <p:nvSpPr>
          <p:cNvPr id="2" name="Content Placeholder 1">
            <a:extLst>
              <a:ext uri="{FF2B5EF4-FFF2-40B4-BE49-F238E27FC236}">
                <a16:creationId xmlns:a16="http://schemas.microsoft.com/office/drawing/2014/main" id="{A6FF1A68-6FC2-41C2-AA31-D4472459FEE0}"/>
              </a:ext>
            </a:extLst>
          </p:cNvPr>
          <p:cNvSpPr>
            <a:spLocks noGrp="1"/>
          </p:cNvSpPr>
          <p:nvPr>
            <p:ph sz="half" idx="2"/>
          </p:nvPr>
        </p:nvSpPr>
        <p:spPr/>
        <p:txBody>
          <a:bodyPr/>
          <a:lstStyle/>
          <a:p>
            <a:endParaRPr lang="en-US"/>
          </a:p>
        </p:txBody>
      </p:sp>
      <p:sp>
        <p:nvSpPr>
          <p:cNvPr id="5" name="Date Placeholder 4">
            <a:extLst>
              <a:ext uri="{FF2B5EF4-FFF2-40B4-BE49-F238E27FC236}">
                <a16:creationId xmlns:a16="http://schemas.microsoft.com/office/drawing/2014/main" id="{20E07F36-118D-4FA3-83B1-8098E162EDC6}"/>
              </a:ext>
            </a:extLst>
          </p:cNvPr>
          <p:cNvSpPr>
            <a:spLocks noGrp="1"/>
          </p:cNvSpPr>
          <p:nvPr>
            <p:ph type="dt" sz="half" idx="10"/>
          </p:nvPr>
        </p:nvSpPr>
        <p:spPr/>
        <p:txBody>
          <a:bodyPr/>
          <a:lstStyle/>
          <a:p>
            <a:r>
              <a:rPr lang="en-US" smtClean="0"/>
              <a:t>2023-01-17</a:t>
            </a:r>
            <a:endParaRPr lang="en-US"/>
          </a:p>
        </p:txBody>
      </p:sp>
      <p:sp>
        <p:nvSpPr>
          <p:cNvPr id="6" name="Footer Placeholder 5">
            <a:extLst>
              <a:ext uri="{FF2B5EF4-FFF2-40B4-BE49-F238E27FC236}">
                <a16:creationId xmlns:a16="http://schemas.microsoft.com/office/drawing/2014/main" id="{37B7F2A0-5FE9-4D26-BE6C-FCE9402AE0B4}"/>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7" name="Slide Number Placeholder 6">
            <a:extLst>
              <a:ext uri="{FF2B5EF4-FFF2-40B4-BE49-F238E27FC236}">
                <a16:creationId xmlns:a16="http://schemas.microsoft.com/office/drawing/2014/main" id="{90E67768-23B5-40ED-AD66-51983333A88C}"/>
              </a:ext>
            </a:extLst>
          </p:cNvPr>
          <p:cNvSpPr>
            <a:spLocks noGrp="1"/>
          </p:cNvSpPr>
          <p:nvPr>
            <p:ph type="sldNum" sz="quarter" idx="12"/>
          </p:nvPr>
        </p:nvSpPr>
        <p:spPr/>
        <p:txBody>
          <a:bodyPr/>
          <a:lstStyle/>
          <a:p>
            <a:fld id="{4BE96267-9501-4B49-939F-F116B0669874}" type="slidenum">
              <a:rPr lang="en-US" smtClean="0"/>
              <a:t>71</a:t>
            </a:fld>
            <a:endParaRPr lang="en-US"/>
          </a:p>
        </p:txBody>
      </p:sp>
      <p:pic>
        <p:nvPicPr>
          <p:cNvPr id="4" name="Picture 11" descr="Intrinsic"/>
          <p:cNvPicPr>
            <a:picLocks noChangeAspect="1" noChangeArrowheads="1"/>
          </p:cNvPicPr>
          <p:nvPr/>
        </p:nvPicPr>
        <p:blipFill>
          <a:blip r:embed="rId3"/>
          <a:srcRect/>
          <a:stretch>
            <a:fillRect/>
          </a:stretch>
        </p:blipFill>
        <p:spPr bwMode="auto">
          <a:xfrm>
            <a:off x="7562971" y="2499046"/>
            <a:ext cx="3790829" cy="3004496"/>
          </a:xfrm>
          <a:prstGeom prst="rect">
            <a:avLst/>
          </a:prstGeom>
          <a:noFill/>
          <a:ln w="9525">
            <a:noFill/>
            <a:miter lim="800000"/>
            <a:headEnd/>
            <a:tailEnd/>
          </a:ln>
        </p:spPr>
      </p:pic>
    </p:spTree>
    <p:extLst>
      <p:ext uri="{BB962C8B-B14F-4D97-AF65-F5344CB8AC3E}">
        <p14:creationId xmlns:p14="http://schemas.microsoft.com/office/powerpoint/2010/main" val="152491190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a:bodyPr>
          <a:lstStyle/>
          <a:p>
            <a:r>
              <a:rPr lang="en-US" sz="3600" dirty="0">
                <a:ea typeface="ＭＳ Ｐゴシック" pitchFamily="-105" charset="-128"/>
              </a:rPr>
              <a:t>What will the </a:t>
            </a:r>
            <a:r>
              <a:rPr lang="en-US" sz="3600" dirty="0" smtClean="0">
                <a:ea typeface="ＭＳ Ｐゴシック" pitchFamily="-105" charset="-128"/>
              </a:rPr>
              <a:t>player </a:t>
            </a:r>
            <a:r>
              <a:rPr lang="en-US" sz="3600" dirty="0">
                <a:ea typeface="ＭＳ Ｐゴシック" pitchFamily="-105" charset="-128"/>
              </a:rPr>
              <a:t>learn from </a:t>
            </a:r>
            <a:r>
              <a:rPr lang="en-US" sz="3600" i="1" dirty="0">
                <a:ea typeface="ＭＳ Ｐゴシック" pitchFamily="-105" charset="-128"/>
              </a:rPr>
              <a:t>Zombie Division?</a:t>
            </a:r>
            <a:r>
              <a:rPr lang="en-US" sz="3600" dirty="0">
                <a:ea typeface="ＭＳ Ｐゴシック" pitchFamily="-105" charset="-128"/>
              </a:rPr>
              <a:t> </a:t>
            </a:r>
          </a:p>
        </p:txBody>
      </p:sp>
      <p:sp>
        <p:nvSpPr>
          <p:cNvPr id="19459" name="Content Placeholder 4"/>
          <p:cNvSpPr>
            <a:spLocks noGrp="1"/>
          </p:cNvSpPr>
          <p:nvPr>
            <p:ph sz="half" idx="1"/>
          </p:nvPr>
        </p:nvSpPr>
        <p:spPr/>
        <p:txBody>
          <a:bodyPr>
            <a:normAutofit/>
          </a:bodyPr>
          <a:lstStyle/>
          <a:p>
            <a:pPr marL="0" indent="0">
              <a:buNone/>
            </a:pPr>
            <a:r>
              <a:rPr lang="en-US" sz="2400" dirty="0">
                <a:ea typeface="ＭＳ Ｐゴシック" pitchFamily="-105" charset="-128"/>
              </a:rPr>
              <a:t>Skill and fluency with divisibility judgments with dividends &lt; 100 and divisors &lt; 10</a:t>
            </a:r>
          </a:p>
          <a:p>
            <a:pPr marL="457200" lvl="1" indent="0">
              <a:buNone/>
            </a:pPr>
            <a:r>
              <a:rPr lang="en-US" sz="2000" i="1" dirty="0">
                <a:ea typeface="ＭＳ Ｐゴシック" pitchFamily="-105" charset="-128"/>
              </a:rPr>
              <a:t>Example: By which of these divisors can you divide 42: 3, 5, or 6? Or none of the above?</a:t>
            </a:r>
          </a:p>
          <a:p>
            <a:pPr marL="0" indent="0">
              <a:spcBef>
                <a:spcPts val="1800"/>
              </a:spcBef>
              <a:buNone/>
            </a:pPr>
            <a:r>
              <a:rPr lang="en-US" sz="2400" dirty="0">
                <a:ea typeface="ＭＳ Ｐゴシック" pitchFamily="-105" charset="-128"/>
              </a:rPr>
              <a:t>Conceptual understanding of division as “making equal groups”</a:t>
            </a:r>
          </a:p>
          <a:p>
            <a:pPr marL="457200" lvl="1" indent="0">
              <a:buNone/>
            </a:pPr>
            <a:r>
              <a:rPr lang="en-US" sz="2000" i="1" dirty="0">
                <a:solidFill>
                  <a:srgbClr val="000000"/>
                </a:solidFill>
                <a:ea typeface="ＭＳ Ｐゴシック" pitchFamily="-105" charset="-128"/>
              </a:rPr>
              <a:t>Example: 12 is divisible by 3, because if you can make 3 equal groups out of 12</a:t>
            </a:r>
          </a:p>
          <a:p>
            <a:pPr marL="0" indent="0">
              <a:spcBef>
                <a:spcPts val="1800"/>
              </a:spcBef>
              <a:buNone/>
            </a:pPr>
            <a:r>
              <a:rPr lang="en-US" sz="2400" dirty="0">
                <a:ea typeface="ＭＳ Ｐゴシック" pitchFamily="-105" charset="-128"/>
              </a:rPr>
              <a:t>Conceptual understanding of division as the inverse of multiplication, using multiplication table</a:t>
            </a:r>
          </a:p>
          <a:p>
            <a:pPr marL="457200" lvl="1" indent="0">
              <a:buNone/>
            </a:pPr>
            <a:r>
              <a:rPr lang="en-US" sz="2000" i="1" dirty="0">
                <a:ea typeface="ＭＳ Ｐゴシック" pitchFamily="-105" charset="-128"/>
              </a:rPr>
              <a:t>Example: 21 ÷ 3 = 7 because 7 </a:t>
            </a:r>
            <a:r>
              <a:rPr lang="en-US" sz="2000" i="1" dirty="0" err="1">
                <a:ea typeface="ＭＳ Ｐゴシック" pitchFamily="-105" charset="-128"/>
              </a:rPr>
              <a:t>x</a:t>
            </a:r>
            <a:r>
              <a:rPr lang="en-US" sz="2000" i="1" dirty="0">
                <a:ea typeface="ＭＳ Ｐゴシック" pitchFamily="-105" charset="-128"/>
              </a:rPr>
              <a:t> 3 = 21</a:t>
            </a:r>
          </a:p>
          <a:p>
            <a:pPr lvl="1"/>
            <a:endParaRPr lang="en-US" sz="1800" i="1" dirty="0">
              <a:solidFill>
                <a:srgbClr val="000000"/>
              </a:solidFill>
              <a:ea typeface="ＭＳ Ｐゴシック" pitchFamily="-105" charset="-128"/>
            </a:endParaRPr>
          </a:p>
          <a:p>
            <a:pPr lvl="1"/>
            <a:endParaRPr lang="en-US" sz="2000" dirty="0">
              <a:solidFill>
                <a:srgbClr val="0000CC"/>
              </a:solidFill>
              <a:ea typeface="ＭＳ Ｐゴシック" pitchFamily="-105" charset="-128"/>
            </a:endParaRPr>
          </a:p>
          <a:p>
            <a:endParaRPr lang="en-US" sz="2400" dirty="0">
              <a:ea typeface="ＭＳ Ｐゴシック" pitchFamily="-105" charset="-128"/>
            </a:endParaRPr>
          </a:p>
        </p:txBody>
      </p:sp>
      <p:sp>
        <p:nvSpPr>
          <p:cNvPr id="6" name="Content Placeholder 5">
            <a:extLst>
              <a:ext uri="{FF2B5EF4-FFF2-40B4-BE49-F238E27FC236}">
                <a16:creationId xmlns:a16="http://schemas.microsoft.com/office/drawing/2014/main" id="{68173727-4F60-42B6-9519-A8642C34AE08}"/>
              </a:ext>
            </a:extLst>
          </p:cNvPr>
          <p:cNvSpPr>
            <a:spLocks noGrp="1"/>
          </p:cNvSpPr>
          <p:nvPr>
            <p:ph sz="half" idx="2"/>
          </p:nvPr>
        </p:nvSpPr>
        <p:spPr/>
        <p:txBody>
          <a:bodyPr/>
          <a:lstStyle/>
          <a:p>
            <a:endParaRPr lang="en-US"/>
          </a:p>
        </p:txBody>
      </p:sp>
      <p:sp>
        <p:nvSpPr>
          <p:cNvPr id="3" name="Date Placeholder 2">
            <a:extLst>
              <a:ext uri="{FF2B5EF4-FFF2-40B4-BE49-F238E27FC236}">
                <a16:creationId xmlns:a16="http://schemas.microsoft.com/office/drawing/2014/main" id="{753018BB-B537-43B4-822A-64CC6C448FC9}"/>
              </a:ext>
            </a:extLst>
          </p:cNvPr>
          <p:cNvSpPr>
            <a:spLocks noGrp="1"/>
          </p:cNvSpPr>
          <p:nvPr>
            <p:ph type="dt" sz="half" idx="10"/>
          </p:nvPr>
        </p:nvSpPr>
        <p:spPr/>
        <p:txBody>
          <a:bodyPr/>
          <a:lstStyle/>
          <a:p>
            <a:r>
              <a:rPr lang="en-US" smtClean="0"/>
              <a:t>2023-01-17</a:t>
            </a:r>
            <a:endParaRPr lang="en-US"/>
          </a:p>
        </p:txBody>
      </p:sp>
      <p:sp>
        <p:nvSpPr>
          <p:cNvPr id="4" name="Footer Placeholder 3">
            <a:extLst>
              <a:ext uri="{FF2B5EF4-FFF2-40B4-BE49-F238E27FC236}">
                <a16:creationId xmlns:a16="http://schemas.microsoft.com/office/drawing/2014/main" id="{AC912D7C-A989-4ACF-98FA-E9991495E02D}"/>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5" name="Slide Number Placeholder 4">
            <a:extLst>
              <a:ext uri="{FF2B5EF4-FFF2-40B4-BE49-F238E27FC236}">
                <a16:creationId xmlns:a16="http://schemas.microsoft.com/office/drawing/2014/main" id="{6AF1CC6D-2CF6-4EB6-9F49-58BF993FF16E}"/>
              </a:ext>
            </a:extLst>
          </p:cNvPr>
          <p:cNvSpPr>
            <a:spLocks noGrp="1"/>
          </p:cNvSpPr>
          <p:nvPr>
            <p:ph type="sldNum" sz="quarter" idx="12"/>
          </p:nvPr>
        </p:nvSpPr>
        <p:spPr/>
        <p:txBody>
          <a:bodyPr/>
          <a:lstStyle/>
          <a:p>
            <a:fld id="{4BE96267-9501-4B49-939F-F116B0669874}" type="slidenum">
              <a:rPr lang="en-US" smtClean="0"/>
              <a:t>72</a:t>
            </a:fld>
            <a:endParaRPr lang="en-US"/>
          </a:p>
        </p:txBody>
      </p:sp>
      <p:pic>
        <p:nvPicPr>
          <p:cNvPr id="9" name="Picture 4" descr="Instruct">
            <a:extLst>
              <a:ext uri="{FF2B5EF4-FFF2-40B4-BE49-F238E27FC236}">
                <a16:creationId xmlns:a16="http://schemas.microsoft.com/office/drawing/2014/main" id="{B1D12F87-F672-47A0-AACB-E08271A04C22}"/>
              </a:ext>
            </a:extLst>
          </p:cNvPr>
          <p:cNvPicPr>
            <a:picLocks noChangeAspect="1" noChangeArrowheads="1"/>
          </p:cNvPicPr>
          <p:nvPr/>
        </p:nvPicPr>
        <p:blipFill>
          <a:blip r:embed="rId3"/>
          <a:srcRect/>
          <a:stretch>
            <a:fillRect/>
          </a:stretch>
        </p:blipFill>
        <p:spPr bwMode="auto">
          <a:xfrm>
            <a:off x="8415078" y="3847964"/>
            <a:ext cx="3105220" cy="2461103"/>
          </a:xfrm>
          <a:prstGeom prst="rect">
            <a:avLst/>
          </a:prstGeom>
          <a:noFill/>
          <a:ln w="9525">
            <a:noFill/>
            <a:miter lim="800000"/>
            <a:headEnd/>
            <a:tailEnd/>
          </a:ln>
        </p:spPr>
      </p:pic>
      <p:pic>
        <p:nvPicPr>
          <p:cNvPr id="10" name="Picture 11" descr="Intrinsic">
            <a:extLst>
              <a:ext uri="{FF2B5EF4-FFF2-40B4-BE49-F238E27FC236}">
                <a16:creationId xmlns:a16="http://schemas.microsoft.com/office/drawing/2014/main" id="{EA4ED711-A694-4F83-BDC1-E5F867C3C182}"/>
              </a:ext>
            </a:extLst>
          </p:cNvPr>
          <p:cNvPicPr>
            <a:picLocks noChangeAspect="1" noChangeArrowheads="1"/>
          </p:cNvPicPr>
          <p:nvPr/>
        </p:nvPicPr>
        <p:blipFill>
          <a:blip r:embed="rId4"/>
          <a:srcRect/>
          <a:stretch>
            <a:fillRect/>
          </a:stretch>
        </p:blipFill>
        <p:spPr bwMode="auto">
          <a:xfrm>
            <a:off x="8415078" y="1291850"/>
            <a:ext cx="3105220" cy="2461103"/>
          </a:xfrm>
          <a:prstGeom prst="rect">
            <a:avLst/>
          </a:prstGeom>
          <a:noFill/>
          <a:ln w="9525">
            <a:noFill/>
            <a:miter lim="800000"/>
            <a:headEnd/>
            <a:tailEnd/>
          </a:ln>
        </p:spPr>
      </p:pic>
    </p:spTree>
    <p:extLst>
      <p:ext uri="{BB962C8B-B14F-4D97-AF65-F5344CB8AC3E}">
        <p14:creationId xmlns:p14="http://schemas.microsoft.com/office/powerpoint/2010/main" val="67496809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a:bodyPr>
          <a:lstStyle/>
          <a:p>
            <a:r>
              <a:rPr lang="en-US" sz="3600" dirty="0">
                <a:ea typeface="ＭＳ Ｐゴシック" pitchFamily="-105" charset="-128"/>
              </a:rPr>
              <a:t>How far will skills and knowledge learned with </a:t>
            </a:r>
            <a:r>
              <a:rPr lang="en-US" sz="3600" i="1" dirty="0">
                <a:ea typeface="ＭＳ Ｐゴシック" pitchFamily="-105" charset="-128"/>
              </a:rPr>
              <a:t>ZD </a:t>
            </a:r>
            <a:r>
              <a:rPr lang="en-US" sz="3600" dirty="0">
                <a:ea typeface="ＭＳ Ｐゴシック" pitchFamily="-105" charset="-128"/>
              </a:rPr>
              <a:t>transfer?</a:t>
            </a:r>
          </a:p>
        </p:txBody>
      </p:sp>
      <p:sp>
        <p:nvSpPr>
          <p:cNvPr id="20483" name="Content Placeholder 4"/>
          <p:cNvSpPr>
            <a:spLocks noGrp="1"/>
          </p:cNvSpPr>
          <p:nvPr>
            <p:ph sz="half" idx="1"/>
          </p:nvPr>
        </p:nvSpPr>
        <p:spPr/>
        <p:txBody>
          <a:bodyPr>
            <a:normAutofit lnSpcReduction="10000"/>
          </a:bodyPr>
          <a:lstStyle/>
          <a:p>
            <a:pPr marL="0" indent="0">
              <a:buNone/>
            </a:pPr>
            <a:r>
              <a:rPr lang="en-US" dirty="0">
                <a:ea typeface="ＭＳ Ｐゴシック" pitchFamily="-105" charset="-128"/>
              </a:rPr>
              <a:t>Should we expect to see improvement on tasks or skills that are related to but different from the original learning content?</a:t>
            </a:r>
          </a:p>
          <a:p>
            <a:endParaRPr lang="en-US" dirty="0">
              <a:ea typeface="ＭＳ Ｐゴシック" pitchFamily="-105" charset="-128"/>
            </a:endParaRPr>
          </a:p>
          <a:p>
            <a:pPr marL="0" indent="0">
              <a:buNone/>
            </a:pPr>
            <a:r>
              <a:rPr lang="en-US" dirty="0">
                <a:ea typeface="ＭＳ Ｐゴシック" pitchFamily="-105" charset="-128"/>
              </a:rPr>
              <a:t>Skill and fluency with division?</a:t>
            </a:r>
          </a:p>
          <a:p>
            <a:pPr marL="457200" lvl="1" indent="0">
              <a:buNone/>
            </a:pPr>
            <a:r>
              <a:rPr lang="en-US" i="1" dirty="0">
                <a:ea typeface="ＭＳ Ｐゴシック" pitchFamily="-105" charset="-128"/>
              </a:rPr>
              <a:t>Example: What is 42 ÷ 3?</a:t>
            </a:r>
            <a:endParaRPr lang="en-US" i="1" dirty="0">
              <a:solidFill>
                <a:srgbClr val="0000CC"/>
              </a:solidFill>
              <a:ea typeface="ＭＳ Ｐゴシック" pitchFamily="-105" charset="-128"/>
            </a:endParaRPr>
          </a:p>
          <a:p>
            <a:pPr marL="0" indent="0">
              <a:spcBef>
                <a:spcPts val="1800"/>
              </a:spcBef>
              <a:buNone/>
            </a:pPr>
            <a:r>
              <a:rPr lang="en-US" dirty="0">
                <a:ea typeface="ＭＳ Ｐゴシック" pitchFamily="-105" charset="-128"/>
              </a:rPr>
              <a:t>Will students learn to recognize prime numbers?</a:t>
            </a:r>
          </a:p>
          <a:p>
            <a:pPr marL="457200" lvl="1" indent="0">
              <a:buNone/>
            </a:pPr>
            <a:r>
              <a:rPr lang="en-US" i="1" dirty="0">
                <a:ea typeface="ＭＳ Ｐゴシック" pitchFamily="-105" charset="-128"/>
              </a:rPr>
              <a:t>Example: Can 41 be divided evenly by any number?</a:t>
            </a:r>
            <a:endParaRPr lang="en-US" i="1" dirty="0">
              <a:solidFill>
                <a:srgbClr val="0000CC"/>
              </a:solidFill>
              <a:ea typeface="ＭＳ Ｐゴシック" pitchFamily="-105" charset="-128"/>
            </a:endParaRPr>
          </a:p>
          <a:p>
            <a:pPr lvl="1"/>
            <a:endParaRPr lang="en-US" sz="2000" dirty="0">
              <a:ea typeface="ＭＳ Ｐゴシック" pitchFamily="-105" charset="-128"/>
            </a:endParaRPr>
          </a:p>
        </p:txBody>
      </p:sp>
      <p:sp>
        <p:nvSpPr>
          <p:cNvPr id="6" name="Content Placeholder 5">
            <a:extLst>
              <a:ext uri="{FF2B5EF4-FFF2-40B4-BE49-F238E27FC236}">
                <a16:creationId xmlns:a16="http://schemas.microsoft.com/office/drawing/2014/main" id="{12C0570A-EBAC-4798-83D4-611CFC703C9D}"/>
              </a:ext>
            </a:extLst>
          </p:cNvPr>
          <p:cNvSpPr>
            <a:spLocks noGrp="1"/>
          </p:cNvSpPr>
          <p:nvPr>
            <p:ph sz="half" idx="2"/>
          </p:nvPr>
        </p:nvSpPr>
        <p:spPr/>
        <p:txBody>
          <a:bodyPr>
            <a:normAutofit lnSpcReduction="10000"/>
          </a:bodyPr>
          <a:lstStyle/>
          <a:p>
            <a:endParaRPr lang="en-US"/>
          </a:p>
        </p:txBody>
      </p:sp>
      <p:sp>
        <p:nvSpPr>
          <p:cNvPr id="3" name="Date Placeholder 2">
            <a:extLst>
              <a:ext uri="{FF2B5EF4-FFF2-40B4-BE49-F238E27FC236}">
                <a16:creationId xmlns:a16="http://schemas.microsoft.com/office/drawing/2014/main" id="{C44B06F1-B98F-4257-B33C-EC2BC47B0AC1}"/>
              </a:ext>
            </a:extLst>
          </p:cNvPr>
          <p:cNvSpPr>
            <a:spLocks noGrp="1"/>
          </p:cNvSpPr>
          <p:nvPr>
            <p:ph type="dt" sz="half" idx="10"/>
          </p:nvPr>
        </p:nvSpPr>
        <p:spPr/>
        <p:txBody>
          <a:bodyPr/>
          <a:lstStyle/>
          <a:p>
            <a:r>
              <a:rPr lang="en-US" smtClean="0"/>
              <a:t>2023-01-17</a:t>
            </a:r>
            <a:endParaRPr lang="en-US"/>
          </a:p>
        </p:txBody>
      </p:sp>
      <p:sp>
        <p:nvSpPr>
          <p:cNvPr id="4" name="Footer Placeholder 3">
            <a:extLst>
              <a:ext uri="{FF2B5EF4-FFF2-40B4-BE49-F238E27FC236}">
                <a16:creationId xmlns:a16="http://schemas.microsoft.com/office/drawing/2014/main" id="{F4F3FB0B-0A42-45B5-AED7-FEA994B74F2A}"/>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5" name="Slide Number Placeholder 4">
            <a:extLst>
              <a:ext uri="{FF2B5EF4-FFF2-40B4-BE49-F238E27FC236}">
                <a16:creationId xmlns:a16="http://schemas.microsoft.com/office/drawing/2014/main" id="{42DD53AC-35C2-40DF-B61C-D3039A641BD2}"/>
              </a:ext>
            </a:extLst>
          </p:cNvPr>
          <p:cNvSpPr>
            <a:spLocks noGrp="1"/>
          </p:cNvSpPr>
          <p:nvPr>
            <p:ph type="sldNum" sz="quarter" idx="12"/>
          </p:nvPr>
        </p:nvSpPr>
        <p:spPr/>
        <p:txBody>
          <a:bodyPr/>
          <a:lstStyle/>
          <a:p>
            <a:fld id="{4BE96267-9501-4B49-939F-F116B0669874}" type="slidenum">
              <a:rPr lang="en-US" smtClean="0"/>
              <a:t>73</a:t>
            </a:fld>
            <a:endParaRPr lang="en-US"/>
          </a:p>
        </p:txBody>
      </p:sp>
      <p:pic>
        <p:nvPicPr>
          <p:cNvPr id="7" name="Picture 4" descr="Instruct">
            <a:extLst>
              <a:ext uri="{FF2B5EF4-FFF2-40B4-BE49-F238E27FC236}">
                <a16:creationId xmlns:a16="http://schemas.microsoft.com/office/drawing/2014/main" id="{E1A40866-8616-4F11-BD26-4FCA9C48DDD4}"/>
              </a:ext>
            </a:extLst>
          </p:cNvPr>
          <p:cNvPicPr>
            <a:picLocks noChangeAspect="1" noChangeArrowheads="1"/>
          </p:cNvPicPr>
          <p:nvPr/>
        </p:nvPicPr>
        <p:blipFill>
          <a:blip r:embed="rId3"/>
          <a:srcRect/>
          <a:stretch>
            <a:fillRect/>
          </a:stretch>
        </p:blipFill>
        <p:spPr bwMode="auto">
          <a:xfrm>
            <a:off x="8415076" y="3847964"/>
            <a:ext cx="3105220" cy="2461103"/>
          </a:xfrm>
          <a:prstGeom prst="rect">
            <a:avLst/>
          </a:prstGeom>
          <a:noFill/>
          <a:ln w="9525">
            <a:noFill/>
            <a:miter lim="800000"/>
            <a:headEnd/>
            <a:tailEnd/>
          </a:ln>
        </p:spPr>
      </p:pic>
      <p:pic>
        <p:nvPicPr>
          <p:cNvPr id="10" name="Picture 11" descr="Intrinsic">
            <a:extLst>
              <a:ext uri="{FF2B5EF4-FFF2-40B4-BE49-F238E27FC236}">
                <a16:creationId xmlns:a16="http://schemas.microsoft.com/office/drawing/2014/main" id="{B9194A36-8664-4C69-8B3C-B85395DA5124}"/>
              </a:ext>
            </a:extLst>
          </p:cNvPr>
          <p:cNvPicPr>
            <a:picLocks noChangeAspect="1" noChangeArrowheads="1"/>
          </p:cNvPicPr>
          <p:nvPr/>
        </p:nvPicPr>
        <p:blipFill>
          <a:blip r:embed="rId4"/>
          <a:srcRect/>
          <a:stretch>
            <a:fillRect/>
          </a:stretch>
        </p:blipFill>
        <p:spPr bwMode="auto">
          <a:xfrm>
            <a:off x="8415076" y="1291850"/>
            <a:ext cx="3105220" cy="2461103"/>
          </a:xfrm>
          <a:prstGeom prst="rect">
            <a:avLst/>
          </a:prstGeom>
          <a:noFill/>
          <a:ln w="9525">
            <a:noFill/>
            <a:miter lim="800000"/>
            <a:headEnd/>
            <a:tailEnd/>
          </a:ln>
        </p:spPr>
      </p:pic>
    </p:spTree>
    <p:extLst>
      <p:ext uri="{BB962C8B-B14F-4D97-AF65-F5344CB8AC3E}">
        <p14:creationId xmlns:p14="http://schemas.microsoft.com/office/powerpoint/2010/main" val="340721236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Educational Goals in </a:t>
            </a:r>
            <a:r>
              <a:rPr lang="en-US" i="1" dirty="0" smtClean="0"/>
              <a:t>Zombie Division</a:t>
            </a:r>
            <a:endParaRPr lang="en-US" i="1" dirty="0"/>
          </a:p>
        </p:txBody>
      </p:sp>
      <p:sp>
        <p:nvSpPr>
          <p:cNvPr id="3" name="Content Placeholder 2"/>
          <p:cNvSpPr>
            <a:spLocks noGrp="1"/>
          </p:cNvSpPr>
          <p:nvPr>
            <p:ph idx="1"/>
          </p:nvPr>
        </p:nvSpPr>
        <p:spPr/>
        <p:txBody>
          <a:bodyPr>
            <a:normAutofit fontScale="77500" lnSpcReduction="20000"/>
          </a:bodyPr>
          <a:lstStyle/>
          <a:p>
            <a:pPr marL="0" indent="0">
              <a:buNone/>
            </a:pPr>
            <a:r>
              <a:rPr lang="en-US" b="1" dirty="0" smtClean="0"/>
              <a:t>Prior knowledge: </a:t>
            </a:r>
            <a:r>
              <a:rPr lang="en-US" dirty="0" smtClean="0"/>
              <a:t>What knowledge or skills will students need before playing the game?</a:t>
            </a:r>
          </a:p>
          <a:p>
            <a:pPr lvl="1"/>
            <a:r>
              <a:rPr lang="en-US" dirty="0" smtClean="0"/>
              <a:t>Notion of whole numbers up to 100</a:t>
            </a:r>
          </a:p>
          <a:p>
            <a:pPr lvl="1"/>
            <a:r>
              <a:rPr lang="en-US" dirty="0" smtClean="0"/>
              <a:t>Understanding of whole-number multiplication</a:t>
            </a:r>
          </a:p>
          <a:p>
            <a:pPr lvl="1"/>
            <a:r>
              <a:rPr lang="en-US" dirty="0" smtClean="0"/>
              <a:t>Basic notion of division</a:t>
            </a:r>
          </a:p>
          <a:p>
            <a:pPr marL="0" indent="0">
              <a:spcBef>
                <a:spcPts val="2200"/>
              </a:spcBef>
              <a:buNone/>
            </a:pPr>
            <a:r>
              <a:rPr lang="en-US" b="1" dirty="0" smtClean="0"/>
              <a:t>Learning and retention:</a:t>
            </a:r>
            <a:r>
              <a:rPr lang="en-US" dirty="0" smtClean="0"/>
              <a:t> What knowledge or skills will students learn from the game? </a:t>
            </a:r>
          </a:p>
          <a:p>
            <a:pPr lvl="1"/>
            <a:r>
              <a:rPr lang="en-US" dirty="0" smtClean="0"/>
              <a:t>Skill and fluency with divisibility judgments with dividends &lt; 100 and divisors &lt; 10</a:t>
            </a:r>
          </a:p>
          <a:p>
            <a:pPr lvl="1"/>
            <a:r>
              <a:rPr lang="en-US" dirty="0" smtClean="0"/>
              <a:t>Conceptual understanding of division as “making equal groups”</a:t>
            </a:r>
          </a:p>
          <a:p>
            <a:pPr lvl="1"/>
            <a:r>
              <a:rPr lang="en-US" dirty="0" smtClean="0"/>
              <a:t>Conceptual understanding of division as the inverse of multiplication, using multiplication table</a:t>
            </a:r>
          </a:p>
          <a:p>
            <a:pPr marL="0" indent="0">
              <a:spcBef>
                <a:spcPts val="2200"/>
              </a:spcBef>
              <a:buNone/>
            </a:pPr>
            <a:r>
              <a:rPr lang="en-US" b="1" dirty="0" smtClean="0"/>
              <a:t>Potential transfer:</a:t>
            </a:r>
            <a:r>
              <a:rPr lang="en-US" dirty="0" smtClean="0"/>
              <a:t> How far are these knowledge and skills likely to transfer?</a:t>
            </a:r>
          </a:p>
          <a:p>
            <a:pPr lvl="1"/>
            <a:r>
              <a:rPr lang="en-US" dirty="0" smtClean="0"/>
              <a:t>Skill and fluency with division?</a:t>
            </a:r>
          </a:p>
          <a:p>
            <a:pPr lvl="1"/>
            <a:r>
              <a:rPr lang="en-US" dirty="0" smtClean="0"/>
              <a:t>Will students learn to recognize prime numbers?</a:t>
            </a:r>
          </a:p>
          <a:p>
            <a:endParaRPr lang="en-US" dirty="0"/>
          </a:p>
        </p:txBody>
      </p:sp>
      <p:sp>
        <p:nvSpPr>
          <p:cNvPr id="4" name="Date Placeholder 3"/>
          <p:cNvSpPr>
            <a:spLocks noGrp="1"/>
          </p:cNvSpPr>
          <p:nvPr>
            <p:ph type="dt" sz="half" idx="10"/>
          </p:nvPr>
        </p:nvSpPr>
        <p:spPr/>
        <p:txBody>
          <a:bodyPr/>
          <a:lstStyle/>
          <a:p>
            <a:r>
              <a:rPr lang="en-US" smtClean="0"/>
              <a:t>2023-01-17</a:t>
            </a:r>
            <a:endParaRPr lang="en-US"/>
          </a:p>
        </p:txBody>
      </p:sp>
      <p:sp>
        <p:nvSpPr>
          <p:cNvPr id="5" name="Footer Placeholder 4"/>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p:cNvSpPr>
            <a:spLocks noGrp="1"/>
          </p:cNvSpPr>
          <p:nvPr>
            <p:ph type="sldNum" sz="quarter" idx="12"/>
          </p:nvPr>
        </p:nvSpPr>
        <p:spPr/>
        <p:txBody>
          <a:bodyPr/>
          <a:lstStyle/>
          <a:p>
            <a:fld id="{4BE96267-9501-4B49-939F-F116B0669874}" type="slidenum">
              <a:rPr lang="en-US" smtClean="0"/>
              <a:pPr/>
              <a:t>74</a:t>
            </a:fld>
            <a:endParaRPr lang="en-US"/>
          </a:p>
        </p:txBody>
      </p:sp>
    </p:spTree>
    <p:extLst>
      <p:ext uri="{BB962C8B-B14F-4D97-AF65-F5344CB8AC3E}">
        <p14:creationId xmlns:p14="http://schemas.microsoft.com/office/powerpoint/2010/main" val="21017940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The EDGE Framework</a:t>
            </a:r>
          </a:p>
        </p:txBody>
      </p:sp>
      <p:sp>
        <p:nvSpPr>
          <p:cNvPr id="3" name="Oval 2">
            <a:extLst>
              <a:ext uri="{FF2B5EF4-FFF2-40B4-BE49-F238E27FC236}">
                <a16:creationId xmlns:a16="http://schemas.microsoft.com/office/drawing/2014/main" id="{F0C34CD3-70C7-4F81-A228-679C549CEAB8}"/>
              </a:ext>
            </a:extLst>
          </p:cNvPr>
          <p:cNvSpPr/>
          <p:nvPr/>
        </p:nvSpPr>
        <p:spPr>
          <a:xfrm>
            <a:off x="4998720" y="1334863"/>
            <a:ext cx="2194560" cy="2194560"/>
          </a:xfrm>
          <a:prstGeom prst="ellipse">
            <a:avLst/>
          </a:prstGeom>
          <a:solidFill>
            <a:schemeClr val="accent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Educational </a:t>
            </a:r>
            <a:r>
              <a:rPr lang="en-US" b="1" dirty="0" smtClean="0"/>
              <a:t>Goals</a:t>
            </a:r>
            <a:endParaRPr lang="en-US" b="1" dirty="0"/>
          </a:p>
        </p:txBody>
      </p:sp>
      <p:sp>
        <p:nvSpPr>
          <p:cNvPr id="13" name="Oval 12">
            <a:extLst>
              <a:ext uri="{FF2B5EF4-FFF2-40B4-BE49-F238E27FC236}">
                <a16:creationId xmlns:a16="http://schemas.microsoft.com/office/drawing/2014/main" id="{11183F46-5D36-4FF5-AD2A-72D9DB39CAEE}"/>
              </a:ext>
            </a:extLst>
          </p:cNvPr>
          <p:cNvSpPr/>
          <p:nvPr/>
        </p:nvSpPr>
        <p:spPr>
          <a:xfrm>
            <a:off x="7193280" y="4028861"/>
            <a:ext cx="2194560" cy="21945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Learning Mechanisms</a:t>
            </a:r>
            <a:endParaRPr lang="en-US" b="1" dirty="0"/>
          </a:p>
        </p:txBody>
      </p:sp>
      <p:sp>
        <p:nvSpPr>
          <p:cNvPr id="22" name="Oval 21">
            <a:extLst>
              <a:ext uri="{FF2B5EF4-FFF2-40B4-BE49-F238E27FC236}">
                <a16:creationId xmlns:a16="http://schemas.microsoft.com/office/drawing/2014/main" id="{AD2C5986-433A-4530-9BD1-AD76AE778E1A}"/>
              </a:ext>
            </a:extLst>
          </p:cNvPr>
          <p:cNvSpPr/>
          <p:nvPr/>
        </p:nvSpPr>
        <p:spPr>
          <a:xfrm>
            <a:off x="2804160" y="4028861"/>
            <a:ext cx="2194560" cy="2194560"/>
          </a:xfrm>
          <a:prstGeom prst="ellipse">
            <a:avLst/>
          </a:prstGeom>
          <a:solidFill>
            <a:schemeClr val="accent4"/>
          </a:solidFill>
          <a:ln w="1270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Game Elements</a:t>
            </a:r>
            <a:endParaRPr lang="en-US" b="1" dirty="0"/>
          </a:p>
        </p:txBody>
      </p:sp>
      <p:cxnSp>
        <p:nvCxnSpPr>
          <p:cNvPr id="7" name="Straight Arrow Connector 6">
            <a:extLst>
              <a:ext uri="{FF2B5EF4-FFF2-40B4-BE49-F238E27FC236}">
                <a16:creationId xmlns:a16="http://schemas.microsoft.com/office/drawing/2014/main" id="{DC47FD21-A97A-4B86-9B30-583026F86F9C}"/>
              </a:ext>
            </a:extLst>
          </p:cNvPr>
          <p:cNvCxnSpPr>
            <a:cxnSpLocks/>
            <a:stCxn id="22" idx="6"/>
            <a:endCxn id="13" idx="2"/>
          </p:cNvCxnSpPr>
          <p:nvPr/>
        </p:nvCxnSpPr>
        <p:spPr>
          <a:xfrm>
            <a:off x="4998720" y="5126141"/>
            <a:ext cx="2194560"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6606DAB-C73F-4B92-950E-C3FBF52DF56D}"/>
              </a:ext>
            </a:extLst>
          </p:cNvPr>
          <p:cNvCxnSpPr>
            <a:cxnSpLocks/>
            <a:stCxn id="3" idx="3"/>
            <a:endCxn id="22" idx="7"/>
          </p:cNvCxnSpPr>
          <p:nvPr/>
        </p:nvCxnSpPr>
        <p:spPr>
          <a:xfrm flipH="1">
            <a:off x="4677334" y="3208037"/>
            <a:ext cx="642772" cy="114221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06C05A9-728C-4ADD-8F54-8EB06F01A4B2}"/>
              </a:ext>
            </a:extLst>
          </p:cNvPr>
          <p:cNvCxnSpPr>
            <a:cxnSpLocks/>
            <a:stCxn id="3" idx="5"/>
            <a:endCxn id="13" idx="1"/>
          </p:cNvCxnSpPr>
          <p:nvPr/>
        </p:nvCxnSpPr>
        <p:spPr>
          <a:xfrm>
            <a:off x="6871894" y="3208037"/>
            <a:ext cx="642772" cy="114221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15476554-68C2-411E-B9FE-6526F56FBD95}"/>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6CCC38CC-7DAE-4DF2-AD28-4A9A3606A48D}"/>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0EC1314B-4946-4119-BFC6-272C78E30DD7}"/>
              </a:ext>
            </a:extLst>
          </p:cNvPr>
          <p:cNvSpPr>
            <a:spLocks noGrp="1"/>
          </p:cNvSpPr>
          <p:nvPr>
            <p:ph type="sldNum" sz="quarter" idx="12"/>
          </p:nvPr>
        </p:nvSpPr>
        <p:spPr/>
        <p:txBody>
          <a:bodyPr/>
          <a:lstStyle/>
          <a:p>
            <a:fld id="{4BE96267-9501-4B49-939F-F116B0669874}" type="slidenum">
              <a:rPr lang="en-US" smtClean="0"/>
              <a:t>75</a:t>
            </a:fld>
            <a:endParaRPr lang="en-US"/>
          </a:p>
        </p:txBody>
      </p:sp>
    </p:spTree>
    <p:extLst>
      <p:ext uri="{BB962C8B-B14F-4D97-AF65-F5344CB8AC3E}">
        <p14:creationId xmlns:p14="http://schemas.microsoft.com/office/powerpoint/2010/main" val="310848048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 Elements</a:t>
            </a:r>
            <a:endParaRPr lang="en-US" dirty="0"/>
          </a:p>
        </p:txBody>
      </p:sp>
      <p:sp>
        <p:nvSpPr>
          <p:cNvPr id="6" name="Content Placeholder 5"/>
          <p:cNvSpPr>
            <a:spLocks noGrp="1"/>
          </p:cNvSpPr>
          <p:nvPr>
            <p:ph idx="1"/>
          </p:nvPr>
        </p:nvSpPr>
        <p:spPr/>
        <p:txBody>
          <a:bodyPr/>
          <a:lstStyle/>
          <a:p>
            <a:pPr marL="0" indent="0">
              <a:spcBef>
                <a:spcPts val="1800"/>
              </a:spcBef>
              <a:buNone/>
            </a:pPr>
            <a:r>
              <a:rPr lang="en-US" b="1" dirty="0" smtClean="0"/>
              <a:t>Mechanics + Systems: </a:t>
            </a:r>
            <a:r>
              <a:rPr lang="en-US" dirty="0" smtClean="0"/>
              <a:t>what are the objects in the game and what verbs can players use to interact with them?</a:t>
            </a:r>
          </a:p>
          <a:p>
            <a:pPr marL="0" indent="0">
              <a:spcBef>
                <a:spcPts val="1800"/>
              </a:spcBef>
              <a:buNone/>
            </a:pPr>
            <a:r>
              <a:rPr lang="en-US" b="1" dirty="0" smtClean="0"/>
              <a:t>Gameplay Dynamics: </a:t>
            </a:r>
            <a:r>
              <a:rPr lang="en-US" dirty="0" smtClean="0"/>
              <a:t>what are the activity loops that players go through while playing?</a:t>
            </a:r>
          </a:p>
          <a:p>
            <a:pPr marL="0" indent="0">
              <a:spcBef>
                <a:spcPts val="1800"/>
              </a:spcBef>
              <a:buNone/>
            </a:pPr>
            <a:r>
              <a:rPr lang="en-US" b="1" dirty="0" smtClean="0"/>
              <a:t>Player Experience: </a:t>
            </a:r>
            <a:r>
              <a:rPr lang="en-US" dirty="0" smtClean="0"/>
              <a:t>what is the experience that the mechanics, systems, and loops create for the player?</a:t>
            </a:r>
            <a:endParaRPr lang="en-US" dirty="0"/>
          </a:p>
        </p:txBody>
      </p:sp>
      <p:sp>
        <p:nvSpPr>
          <p:cNvPr id="3" name="Date Placeholder 2"/>
          <p:cNvSpPr>
            <a:spLocks noGrp="1"/>
          </p:cNvSpPr>
          <p:nvPr>
            <p:ph type="dt" sz="half" idx="10"/>
          </p:nvPr>
        </p:nvSpPr>
        <p:spPr/>
        <p:txBody>
          <a:bodyPr/>
          <a:lstStyle/>
          <a:p>
            <a:r>
              <a:rPr lang="en-US" smtClean="0"/>
              <a:t>2023-01-17</a:t>
            </a:r>
            <a:endParaRPr lang="en-US"/>
          </a:p>
        </p:txBody>
      </p:sp>
      <p:sp>
        <p:nvSpPr>
          <p:cNvPr id="4" name="Footer Placeholder 3"/>
          <p:cNvSpPr>
            <a:spLocks noGrp="1"/>
          </p:cNvSpPr>
          <p:nvPr>
            <p:ph type="ftr" sz="quarter" idx="11"/>
          </p:nvPr>
        </p:nvSpPr>
        <p:spPr/>
        <p:txBody>
          <a:bodyPr/>
          <a:lstStyle/>
          <a:p>
            <a:r>
              <a:rPr lang="en-US" smtClean="0"/>
              <a:t>05-418/818 | Spring 2023 | Design of Educational Games</a:t>
            </a:r>
            <a:endParaRPr lang="en-US"/>
          </a:p>
        </p:txBody>
      </p:sp>
      <p:sp>
        <p:nvSpPr>
          <p:cNvPr id="5" name="Slide Number Placeholder 4"/>
          <p:cNvSpPr>
            <a:spLocks noGrp="1"/>
          </p:cNvSpPr>
          <p:nvPr>
            <p:ph type="sldNum" sz="quarter" idx="12"/>
          </p:nvPr>
        </p:nvSpPr>
        <p:spPr/>
        <p:txBody>
          <a:bodyPr/>
          <a:lstStyle/>
          <a:p>
            <a:fld id="{4BE96267-9501-4B49-939F-F116B0669874}" type="slidenum">
              <a:rPr lang="en-US" smtClean="0"/>
              <a:t>76</a:t>
            </a:fld>
            <a:endParaRPr lang="en-US"/>
          </a:p>
        </p:txBody>
      </p:sp>
    </p:spTree>
    <p:extLst>
      <p:ext uri="{BB962C8B-B14F-4D97-AF65-F5344CB8AC3E}">
        <p14:creationId xmlns:p14="http://schemas.microsoft.com/office/powerpoint/2010/main" val="234530323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dirty="0"/>
              <a:t>Zombie Division </a:t>
            </a:r>
            <a:r>
              <a:rPr lang="en-US" dirty="0" smtClean="0"/>
              <a:t>Mechanics</a:t>
            </a:r>
            <a:endParaRPr lang="en-US" dirty="0"/>
          </a:p>
        </p:txBody>
      </p:sp>
      <p:sp>
        <p:nvSpPr>
          <p:cNvPr id="23555" name="Rectangle 3"/>
          <p:cNvSpPr>
            <a:spLocks noGrp="1" noChangeArrowheads="1"/>
          </p:cNvSpPr>
          <p:nvPr>
            <p:ph idx="1"/>
          </p:nvPr>
        </p:nvSpPr>
        <p:spPr/>
        <p:txBody>
          <a:bodyPr>
            <a:normAutofit fontScale="62500" lnSpcReduction="20000"/>
          </a:bodyPr>
          <a:lstStyle/>
          <a:p>
            <a:pPr marL="0" indent="0">
              <a:buNone/>
            </a:pPr>
            <a:r>
              <a:rPr lang="en-US" i="1" dirty="0" smtClean="0"/>
              <a:t>Objects</a:t>
            </a:r>
          </a:p>
          <a:p>
            <a:pPr lvl="1"/>
            <a:r>
              <a:rPr lang="en-US" dirty="0" smtClean="0"/>
              <a:t>Skeletons around the dungeon with numbers on their chests</a:t>
            </a:r>
          </a:p>
          <a:p>
            <a:pPr lvl="1"/>
            <a:r>
              <a:rPr lang="en-US" dirty="0" smtClean="0"/>
              <a:t>Player weapons that correspond to numbers</a:t>
            </a:r>
          </a:p>
          <a:p>
            <a:pPr marL="0" indent="0">
              <a:buNone/>
            </a:pPr>
            <a:r>
              <a:rPr lang="en-US" i="1" dirty="0" smtClean="0"/>
              <a:t>Verbs</a:t>
            </a:r>
          </a:p>
          <a:p>
            <a:pPr lvl="1"/>
            <a:r>
              <a:rPr lang="en-US" dirty="0" smtClean="0"/>
              <a:t>Players can hit skeletons with their weapons</a:t>
            </a:r>
          </a:p>
          <a:p>
            <a:pPr lvl="1"/>
            <a:r>
              <a:rPr lang="en-US" dirty="0" smtClean="0"/>
              <a:t>Players can move around the dungeon</a:t>
            </a:r>
          </a:p>
          <a:p>
            <a:pPr marL="0" indent="0">
              <a:buNone/>
            </a:pPr>
            <a:r>
              <a:rPr lang="en-US" i="1" dirty="0" smtClean="0"/>
              <a:t>Rules</a:t>
            </a:r>
            <a:endParaRPr lang="en-US" i="1" dirty="0"/>
          </a:p>
          <a:p>
            <a:pPr lvl="1"/>
            <a:r>
              <a:rPr lang="en-US" dirty="0" smtClean="0"/>
              <a:t>Player </a:t>
            </a:r>
            <a:r>
              <a:rPr lang="en-US" dirty="0"/>
              <a:t>gathers points by defeating skeletons</a:t>
            </a:r>
          </a:p>
          <a:p>
            <a:pPr lvl="1"/>
            <a:r>
              <a:rPr lang="en-US" dirty="0"/>
              <a:t>Skeleton succumbs if the weapon’s number is a divisor of the skeleton’s number </a:t>
            </a:r>
          </a:p>
          <a:p>
            <a:pPr lvl="1"/>
            <a:r>
              <a:rPr lang="en-US" dirty="0"/>
              <a:t>Skeleton can fend off the attack if it has the same weapon with which it is attacked</a:t>
            </a:r>
          </a:p>
          <a:p>
            <a:pPr lvl="1"/>
            <a:r>
              <a:rPr lang="en-US" dirty="0"/>
              <a:t>Players looses health if the attack is with the wrong weapon (not a divisor), or if skeleton strikes first</a:t>
            </a:r>
          </a:p>
          <a:p>
            <a:pPr>
              <a:spcAft>
                <a:spcPts val="1200"/>
              </a:spcAft>
            </a:pPr>
            <a:endParaRPr lang="en-US" dirty="0"/>
          </a:p>
          <a:p>
            <a:pPr marL="0" indent="0">
              <a:buNone/>
            </a:pPr>
            <a:r>
              <a:rPr lang="en-US" dirty="0"/>
              <a:t>Relation with ZD learning </a:t>
            </a:r>
            <a:r>
              <a:rPr lang="en-US" dirty="0" smtClean="0"/>
              <a:t>goals:</a:t>
            </a:r>
            <a:endParaRPr lang="en-US" dirty="0"/>
          </a:p>
          <a:p>
            <a:pPr lvl="1"/>
            <a:r>
              <a:rPr lang="en-US" dirty="0"/>
              <a:t>Learning content is tightly integrated in the game’s core mechanic</a:t>
            </a:r>
          </a:p>
          <a:p>
            <a:pPr marL="0" indent="0">
              <a:buNone/>
            </a:pPr>
            <a:r>
              <a:rPr lang="en-US" dirty="0"/>
              <a:t>Reflection: How does walking through the dungeon (another key mechanic) relate to learning objectives?</a:t>
            </a:r>
          </a:p>
          <a:p>
            <a:pPr lvl="1">
              <a:spcAft>
                <a:spcPts val="1200"/>
              </a:spcAft>
            </a:pPr>
            <a:endParaRPr lang="en-US" dirty="0"/>
          </a:p>
        </p:txBody>
      </p:sp>
      <p:sp>
        <p:nvSpPr>
          <p:cNvPr id="4" name="Date Placeholder 3">
            <a:extLst>
              <a:ext uri="{FF2B5EF4-FFF2-40B4-BE49-F238E27FC236}">
                <a16:creationId xmlns:a16="http://schemas.microsoft.com/office/drawing/2014/main" id="{84A4270C-E644-449E-8133-79903E61B3F7}"/>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01FED049-EB0E-43CC-B5AF-367883AE1479}"/>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5FAD60A6-E25C-4479-B1CE-139C056547F3}"/>
              </a:ext>
            </a:extLst>
          </p:cNvPr>
          <p:cNvSpPr>
            <a:spLocks noGrp="1"/>
          </p:cNvSpPr>
          <p:nvPr>
            <p:ph type="sldNum" sz="quarter" idx="12"/>
          </p:nvPr>
        </p:nvSpPr>
        <p:spPr/>
        <p:txBody>
          <a:bodyPr/>
          <a:lstStyle/>
          <a:p>
            <a:fld id="{4BE96267-9501-4B49-939F-F116B0669874}" type="slidenum">
              <a:rPr lang="en-US" smtClean="0"/>
              <a:t>77</a:t>
            </a:fld>
            <a:endParaRPr lang="en-US"/>
          </a:p>
        </p:txBody>
      </p:sp>
    </p:spTree>
    <p:extLst>
      <p:ext uri="{BB962C8B-B14F-4D97-AF65-F5344CB8AC3E}">
        <p14:creationId xmlns:p14="http://schemas.microsoft.com/office/powerpoint/2010/main" val="29381408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Zombie Division Gameplay Dynamics </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i="1" dirty="0" smtClean="0"/>
              <a:t>Core Gameplay Loop:</a:t>
            </a:r>
          </a:p>
          <a:p>
            <a:pPr lvl="1"/>
            <a:r>
              <a:rPr lang="en-US" dirty="0" smtClean="0"/>
              <a:t>A </a:t>
            </a:r>
            <a:r>
              <a:rPr lang="en-US" dirty="0"/>
              <a:t>“deliberate style of suspenseful </a:t>
            </a:r>
            <a:r>
              <a:rPr lang="en-US" dirty="0" smtClean="0"/>
              <a:t>hunting” navigating the dungeon looking for skeletons they can defeat and avoiding those they can’t</a:t>
            </a:r>
            <a:endParaRPr lang="en-US" dirty="0"/>
          </a:p>
          <a:p>
            <a:pPr lvl="1">
              <a:spcBef>
                <a:spcPts val="0"/>
              </a:spcBef>
            </a:pPr>
            <a:r>
              <a:rPr lang="en-US" dirty="0"/>
              <a:t>Need to apply math skills under mild time </a:t>
            </a:r>
            <a:r>
              <a:rPr lang="en-US" dirty="0" smtClean="0"/>
              <a:t>pressure but skeletons can be avoided by </a:t>
            </a:r>
            <a:r>
              <a:rPr lang="en-US" dirty="0"/>
              <a:t>walking out of the room, or by stopping when </a:t>
            </a:r>
            <a:r>
              <a:rPr lang="en-US" dirty="0" smtClean="0"/>
              <a:t>they’re far away</a:t>
            </a:r>
            <a:endParaRPr lang="en-US" dirty="0"/>
          </a:p>
          <a:p>
            <a:pPr marL="0" indent="0">
              <a:spcBef>
                <a:spcPts val="1500"/>
              </a:spcBef>
              <a:buNone/>
            </a:pPr>
            <a:r>
              <a:rPr lang="en-US" i="1" dirty="0" smtClean="0"/>
              <a:t>Other loops:</a:t>
            </a:r>
            <a:endParaRPr lang="en-US" i="1" dirty="0"/>
          </a:p>
          <a:p>
            <a:pPr lvl="1"/>
            <a:r>
              <a:rPr lang="en-US" dirty="0"/>
              <a:t>Bone-dragging exercise on the help screen is very slow</a:t>
            </a:r>
          </a:p>
          <a:p>
            <a:pPr lvl="1">
              <a:spcBef>
                <a:spcPts val="0"/>
              </a:spcBef>
            </a:pPr>
            <a:r>
              <a:rPr lang="en-US" dirty="0" smtClean="0"/>
              <a:t>Some levels have fast-skeleton </a:t>
            </a:r>
            <a:r>
              <a:rPr lang="en-US" dirty="0" err="1" smtClean="0"/>
              <a:t>spawners</a:t>
            </a:r>
            <a:r>
              <a:rPr lang="en-US" dirty="0" smtClean="0"/>
              <a:t> that ramp up the time pressure</a:t>
            </a:r>
            <a:endParaRPr lang="en-US" dirty="0"/>
          </a:p>
          <a:p>
            <a:pPr marL="0" indent="0">
              <a:spcBef>
                <a:spcPts val="1500"/>
              </a:spcBef>
              <a:buNone/>
            </a:pPr>
            <a:r>
              <a:rPr lang="en-US" dirty="0" smtClean="0"/>
              <a:t>Relation to learning </a:t>
            </a:r>
            <a:r>
              <a:rPr lang="en-US" dirty="0" smtClean="0"/>
              <a:t>goals: </a:t>
            </a:r>
            <a:endParaRPr lang="en-US" dirty="0" smtClean="0"/>
          </a:p>
          <a:p>
            <a:pPr lvl="1">
              <a:spcBef>
                <a:spcPts val="0"/>
              </a:spcBef>
            </a:pPr>
            <a:r>
              <a:rPr lang="en-US" dirty="0" smtClean="0"/>
              <a:t>Different levels of urgency allow for both initial learning and fluency practice</a:t>
            </a:r>
          </a:p>
          <a:p>
            <a:pPr lvl="1">
              <a:spcBef>
                <a:spcPts val="0"/>
              </a:spcBef>
            </a:pPr>
            <a:r>
              <a:rPr lang="en-US" dirty="0" smtClean="0"/>
              <a:t>Contrast between slow bone-dragging and fluent gameplay gives reason for learning</a:t>
            </a:r>
            <a:endParaRPr lang="en-US" dirty="0"/>
          </a:p>
          <a:p>
            <a:pPr lvl="1"/>
            <a:endParaRPr lang="en-US" dirty="0"/>
          </a:p>
          <a:p>
            <a:pPr lvl="1"/>
            <a:endParaRPr lang="en-US" dirty="0"/>
          </a:p>
          <a:p>
            <a:endParaRPr lang="en-US" dirty="0"/>
          </a:p>
        </p:txBody>
      </p:sp>
      <p:sp>
        <p:nvSpPr>
          <p:cNvPr id="4" name="Date Placeholder 3"/>
          <p:cNvSpPr>
            <a:spLocks noGrp="1"/>
          </p:cNvSpPr>
          <p:nvPr>
            <p:ph type="dt" sz="half" idx="10"/>
          </p:nvPr>
        </p:nvSpPr>
        <p:spPr/>
        <p:txBody>
          <a:bodyPr/>
          <a:lstStyle/>
          <a:p>
            <a:r>
              <a:rPr lang="en-US" smtClean="0"/>
              <a:t>2023-01-17</a:t>
            </a:r>
            <a:endParaRPr lang="en-US"/>
          </a:p>
        </p:txBody>
      </p:sp>
      <p:sp>
        <p:nvSpPr>
          <p:cNvPr id="5" name="Footer Placeholder 4"/>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p:cNvSpPr>
            <a:spLocks noGrp="1"/>
          </p:cNvSpPr>
          <p:nvPr>
            <p:ph type="sldNum" sz="quarter" idx="12"/>
          </p:nvPr>
        </p:nvSpPr>
        <p:spPr/>
        <p:txBody>
          <a:bodyPr/>
          <a:lstStyle/>
          <a:p>
            <a:fld id="{4BE96267-9501-4B49-939F-F116B0669874}" type="slidenum">
              <a:rPr lang="en-US" smtClean="0"/>
              <a:t>78</a:t>
            </a:fld>
            <a:endParaRPr lang="en-US"/>
          </a:p>
        </p:txBody>
      </p:sp>
    </p:spTree>
    <p:extLst>
      <p:ext uri="{BB962C8B-B14F-4D97-AF65-F5344CB8AC3E}">
        <p14:creationId xmlns:p14="http://schemas.microsoft.com/office/powerpoint/2010/main" val="126582091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dirty="0"/>
              <a:t>Zombie Division </a:t>
            </a:r>
            <a:r>
              <a:rPr lang="en-US" dirty="0" smtClean="0"/>
              <a:t>Player Experience</a:t>
            </a:r>
            <a:endParaRPr lang="en-US" dirty="0"/>
          </a:p>
        </p:txBody>
      </p:sp>
      <p:sp>
        <p:nvSpPr>
          <p:cNvPr id="22531" name="Rectangle 3"/>
          <p:cNvSpPr>
            <a:spLocks noGrp="1" noChangeArrowheads="1"/>
          </p:cNvSpPr>
          <p:nvPr>
            <p:ph idx="1"/>
          </p:nvPr>
        </p:nvSpPr>
        <p:spPr/>
        <p:txBody>
          <a:bodyPr>
            <a:normAutofit lnSpcReduction="10000"/>
          </a:bodyPr>
          <a:lstStyle/>
          <a:p>
            <a:pPr marL="0" indent="0">
              <a:buNone/>
            </a:pPr>
            <a:r>
              <a:rPr lang="en-US" i="1" dirty="0"/>
              <a:t>Challenge: </a:t>
            </a:r>
            <a:r>
              <a:rPr lang="en-US" dirty="0"/>
              <a:t>Attacking Zombies</a:t>
            </a:r>
          </a:p>
          <a:p>
            <a:pPr marL="457200" lvl="1" indent="0">
              <a:buNone/>
            </a:pPr>
            <a:r>
              <a:rPr lang="en-US" dirty="0"/>
              <a:t>The math adds to the challenge</a:t>
            </a:r>
            <a:r>
              <a:rPr lang="en-US" dirty="0" smtClean="0"/>
              <a:t>.</a:t>
            </a:r>
            <a:endParaRPr lang="en-US" dirty="0"/>
          </a:p>
          <a:p>
            <a:pPr marL="0" indent="0">
              <a:spcBef>
                <a:spcPts val="1800"/>
              </a:spcBef>
              <a:buNone/>
            </a:pPr>
            <a:r>
              <a:rPr lang="en-US" i="1" dirty="0"/>
              <a:t>Fantasy:  </a:t>
            </a:r>
            <a:r>
              <a:rPr lang="en-US" dirty="0"/>
              <a:t>Greek warrior identity, kill monsters in a dungeon</a:t>
            </a:r>
          </a:p>
          <a:p>
            <a:pPr marL="0" indent="0">
              <a:spcBef>
                <a:spcPts val="1800"/>
              </a:spcBef>
              <a:buNone/>
            </a:pPr>
            <a:r>
              <a:rPr lang="en-US" i="1" dirty="0"/>
              <a:t>Discovery: </a:t>
            </a:r>
            <a:r>
              <a:rPr lang="en-US" dirty="0"/>
              <a:t>Explore the </a:t>
            </a:r>
            <a:r>
              <a:rPr lang="en-US" dirty="0" smtClean="0"/>
              <a:t>dungeon, </a:t>
            </a:r>
            <a:r>
              <a:rPr lang="en-US" dirty="0"/>
              <a:t>find keys</a:t>
            </a:r>
          </a:p>
          <a:p>
            <a:endParaRPr lang="en-US" dirty="0"/>
          </a:p>
          <a:p>
            <a:pPr marL="0" indent="0">
              <a:buNone/>
            </a:pPr>
            <a:r>
              <a:rPr lang="en-US" dirty="0"/>
              <a:t>Relation with </a:t>
            </a:r>
            <a:r>
              <a:rPr lang="en-US" dirty="0" smtClean="0"/>
              <a:t>educational goals</a:t>
            </a:r>
            <a:endParaRPr lang="en-US" dirty="0"/>
          </a:p>
          <a:p>
            <a:pPr lvl="1"/>
            <a:r>
              <a:rPr lang="en-US" dirty="0" smtClean="0"/>
              <a:t>Challenge </a:t>
            </a:r>
            <a:r>
              <a:rPr lang="en-US" dirty="0"/>
              <a:t>of doing math </a:t>
            </a:r>
            <a:r>
              <a:rPr lang="en-US" dirty="0" smtClean="0"/>
              <a:t>helps </a:t>
            </a:r>
            <a:r>
              <a:rPr lang="en-US" dirty="0"/>
              <a:t>learning</a:t>
            </a:r>
          </a:p>
          <a:p>
            <a:pPr lvl="1"/>
            <a:r>
              <a:rPr lang="en-US" dirty="0"/>
              <a:t>Tedium of the bone-dragging exercise may have an educational purpose: Division as an operator avoids the tedium of dragging items one-by-one into piles</a:t>
            </a:r>
          </a:p>
          <a:p>
            <a:endParaRPr lang="en-US" dirty="0"/>
          </a:p>
        </p:txBody>
      </p:sp>
      <p:sp>
        <p:nvSpPr>
          <p:cNvPr id="4" name="Date Placeholder 3">
            <a:extLst>
              <a:ext uri="{FF2B5EF4-FFF2-40B4-BE49-F238E27FC236}">
                <a16:creationId xmlns:a16="http://schemas.microsoft.com/office/drawing/2014/main" id="{4C7613E9-7569-4937-9AF6-FF566B99A7E4}"/>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86B03227-078F-42B5-9C18-3D5F832A1C0E}"/>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B19C781A-72E4-4276-90AA-45B272AEC869}"/>
              </a:ext>
            </a:extLst>
          </p:cNvPr>
          <p:cNvSpPr>
            <a:spLocks noGrp="1"/>
          </p:cNvSpPr>
          <p:nvPr>
            <p:ph type="sldNum" sz="quarter" idx="12"/>
          </p:nvPr>
        </p:nvSpPr>
        <p:spPr/>
        <p:txBody>
          <a:bodyPr/>
          <a:lstStyle/>
          <a:p>
            <a:fld id="{4BE96267-9501-4B49-939F-F116B0669874}" type="slidenum">
              <a:rPr lang="en-US" smtClean="0"/>
              <a:t>79</a:t>
            </a:fld>
            <a:endParaRPr lang="en-US"/>
          </a:p>
        </p:txBody>
      </p:sp>
    </p:spTree>
    <p:extLst>
      <p:ext uri="{BB962C8B-B14F-4D97-AF65-F5344CB8AC3E}">
        <p14:creationId xmlns:p14="http://schemas.microsoft.com/office/powerpoint/2010/main" val="7518023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The EDGE Framework</a:t>
            </a:r>
          </a:p>
        </p:txBody>
      </p:sp>
      <p:sp>
        <p:nvSpPr>
          <p:cNvPr id="3" name="Oval 2">
            <a:extLst>
              <a:ext uri="{FF2B5EF4-FFF2-40B4-BE49-F238E27FC236}">
                <a16:creationId xmlns:a16="http://schemas.microsoft.com/office/drawing/2014/main" id="{F0C34CD3-70C7-4F81-A228-679C549CEAB8}"/>
              </a:ext>
            </a:extLst>
          </p:cNvPr>
          <p:cNvSpPr/>
          <p:nvPr/>
        </p:nvSpPr>
        <p:spPr>
          <a:xfrm>
            <a:off x="4998720" y="1334863"/>
            <a:ext cx="2194560" cy="219456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Educational Goals</a:t>
            </a:r>
            <a:endParaRPr lang="en-US" b="1" dirty="0"/>
          </a:p>
        </p:txBody>
      </p:sp>
      <p:sp>
        <p:nvSpPr>
          <p:cNvPr id="13" name="Oval 12">
            <a:extLst>
              <a:ext uri="{FF2B5EF4-FFF2-40B4-BE49-F238E27FC236}">
                <a16:creationId xmlns:a16="http://schemas.microsoft.com/office/drawing/2014/main" id="{11183F46-5D36-4FF5-AD2A-72D9DB39CAEE}"/>
              </a:ext>
            </a:extLst>
          </p:cNvPr>
          <p:cNvSpPr/>
          <p:nvPr/>
        </p:nvSpPr>
        <p:spPr>
          <a:xfrm>
            <a:off x="7193280" y="4028861"/>
            <a:ext cx="2194560" cy="21945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Learning Mechanisms</a:t>
            </a:r>
            <a:endParaRPr lang="en-US" b="1" dirty="0"/>
          </a:p>
        </p:txBody>
      </p:sp>
      <p:sp>
        <p:nvSpPr>
          <p:cNvPr id="22" name="Oval 21">
            <a:extLst>
              <a:ext uri="{FF2B5EF4-FFF2-40B4-BE49-F238E27FC236}">
                <a16:creationId xmlns:a16="http://schemas.microsoft.com/office/drawing/2014/main" id="{AD2C5986-433A-4530-9BD1-AD76AE778E1A}"/>
              </a:ext>
            </a:extLst>
          </p:cNvPr>
          <p:cNvSpPr/>
          <p:nvPr/>
        </p:nvSpPr>
        <p:spPr>
          <a:xfrm>
            <a:off x="2804160" y="4028861"/>
            <a:ext cx="2194560" cy="219456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Game Elements</a:t>
            </a:r>
            <a:endParaRPr lang="en-US" b="1" dirty="0"/>
          </a:p>
        </p:txBody>
      </p:sp>
      <p:cxnSp>
        <p:nvCxnSpPr>
          <p:cNvPr id="7" name="Straight Arrow Connector 6">
            <a:extLst>
              <a:ext uri="{FF2B5EF4-FFF2-40B4-BE49-F238E27FC236}">
                <a16:creationId xmlns:a16="http://schemas.microsoft.com/office/drawing/2014/main" id="{DC47FD21-A97A-4B86-9B30-583026F86F9C}"/>
              </a:ext>
            </a:extLst>
          </p:cNvPr>
          <p:cNvCxnSpPr>
            <a:cxnSpLocks/>
            <a:stCxn id="22" idx="6"/>
            <a:endCxn id="13" idx="2"/>
          </p:cNvCxnSpPr>
          <p:nvPr/>
        </p:nvCxnSpPr>
        <p:spPr>
          <a:xfrm>
            <a:off x="4998720" y="5126141"/>
            <a:ext cx="2194560"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6606DAB-C73F-4B92-950E-C3FBF52DF56D}"/>
              </a:ext>
            </a:extLst>
          </p:cNvPr>
          <p:cNvCxnSpPr>
            <a:cxnSpLocks/>
            <a:stCxn id="3" idx="3"/>
            <a:endCxn id="22" idx="7"/>
          </p:cNvCxnSpPr>
          <p:nvPr/>
        </p:nvCxnSpPr>
        <p:spPr>
          <a:xfrm flipH="1">
            <a:off x="4677334" y="3208037"/>
            <a:ext cx="642772" cy="114221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06C05A9-728C-4ADD-8F54-8EB06F01A4B2}"/>
              </a:ext>
            </a:extLst>
          </p:cNvPr>
          <p:cNvCxnSpPr>
            <a:cxnSpLocks/>
            <a:stCxn id="3" idx="5"/>
            <a:endCxn id="13" idx="1"/>
          </p:cNvCxnSpPr>
          <p:nvPr/>
        </p:nvCxnSpPr>
        <p:spPr>
          <a:xfrm>
            <a:off x="6871894" y="3208037"/>
            <a:ext cx="642772" cy="114221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15476554-68C2-411E-B9FE-6526F56FBD95}"/>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6CCC38CC-7DAE-4DF2-AD28-4A9A3606A48D}"/>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0EC1314B-4946-4119-BFC6-272C78E30DD7}"/>
              </a:ext>
            </a:extLst>
          </p:cNvPr>
          <p:cNvSpPr>
            <a:spLocks noGrp="1"/>
          </p:cNvSpPr>
          <p:nvPr>
            <p:ph type="sldNum" sz="quarter" idx="12"/>
          </p:nvPr>
        </p:nvSpPr>
        <p:spPr/>
        <p:txBody>
          <a:bodyPr/>
          <a:lstStyle/>
          <a:p>
            <a:fld id="{4BE96267-9501-4B49-939F-F116B0669874}" type="slidenum">
              <a:rPr lang="en-US" smtClean="0"/>
              <a:t>8</a:t>
            </a:fld>
            <a:endParaRPr lang="en-US"/>
          </a:p>
        </p:txBody>
      </p:sp>
    </p:spTree>
    <p:extLst>
      <p:ext uri="{BB962C8B-B14F-4D97-AF65-F5344CB8AC3E}">
        <p14:creationId xmlns:p14="http://schemas.microsoft.com/office/powerpoint/2010/main" val="175983038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The EDGE Framework</a:t>
            </a:r>
          </a:p>
        </p:txBody>
      </p:sp>
      <p:sp>
        <p:nvSpPr>
          <p:cNvPr id="3" name="Oval 2">
            <a:extLst>
              <a:ext uri="{FF2B5EF4-FFF2-40B4-BE49-F238E27FC236}">
                <a16:creationId xmlns:a16="http://schemas.microsoft.com/office/drawing/2014/main" id="{F0C34CD3-70C7-4F81-A228-679C549CEAB8}"/>
              </a:ext>
            </a:extLst>
          </p:cNvPr>
          <p:cNvSpPr/>
          <p:nvPr/>
        </p:nvSpPr>
        <p:spPr>
          <a:xfrm>
            <a:off x="4998720" y="1334863"/>
            <a:ext cx="2194560" cy="2194560"/>
          </a:xfrm>
          <a:prstGeom prst="ellipse">
            <a:avLst/>
          </a:prstGeom>
          <a:solidFill>
            <a:schemeClr val="accent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Educational Objectives</a:t>
            </a:r>
          </a:p>
        </p:txBody>
      </p:sp>
      <p:sp>
        <p:nvSpPr>
          <p:cNvPr id="13" name="Oval 12">
            <a:extLst>
              <a:ext uri="{FF2B5EF4-FFF2-40B4-BE49-F238E27FC236}">
                <a16:creationId xmlns:a16="http://schemas.microsoft.com/office/drawing/2014/main" id="{11183F46-5D36-4FF5-AD2A-72D9DB39CAEE}"/>
              </a:ext>
            </a:extLst>
          </p:cNvPr>
          <p:cNvSpPr/>
          <p:nvPr/>
        </p:nvSpPr>
        <p:spPr>
          <a:xfrm>
            <a:off x="7193280" y="4028861"/>
            <a:ext cx="2194560" cy="2194560"/>
          </a:xfrm>
          <a:prstGeom prst="ellipse">
            <a:avLst/>
          </a:prstGeom>
          <a:ln w="1270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Learning Mechanisms</a:t>
            </a:r>
            <a:endParaRPr lang="en-US" b="1" dirty="0"/>
          </a:p>
        </p:txBody>
      </p:sp>
      <p:sp>
        <p:nvSpPr>
          <p:cNvPr id="22" name="Oval 21">
            <a:extLst>
              <a:ext uri="{FF2B5EF4-FFF2-40B4-BE49-F238E27FC236}">
                <a16:creationId xmlns:a16="http://schemas.microsoft.com/office/drawing/2014/main" id="{AD2C5986-433A-4530-9BD1-AD76AE778E1A}"/>
              </a:ext>
            </a:extLst>
          </p:cNvPr>
          <p:cNvSpPr/>
          <p:nvPr/>
        </p:nvSpPr>
        <p:spPr>
          <a:xfrm>
            <a:off x="2804160" y="4028861"/>
            <a:ext cx="2194560" cy="2194560"/>
          </a:xfrm>
          <a:prstGeom prst="ellipse">
            <a:avLst/>
          </a:prstGeom>
          <a:solidFill>
            <a:schemeClr val="accent4"/>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Game Elements</a:t>
            </a:r>
            <a:endParaRPr lang="en-US" b="1" dirty="0"/>
          </a:p>
        </p:txBody>
      </p:sp>
      <p:cxnSp>
        <p:nvCxnSpPr>
          <p:cNvPr id="7" name="Straight Arrow Connector 6">
            <a:extLst>
              <a:ext uri="{FF2B5EF4-FFF2-40B4-BE49-F238E27FC236}">
                <a16:creationId xmlns:a16="http://schemas.microsoft.com/office/drawing/2014/main" id="{DC47FD21-A97A-4B86-9B30-583026F86F9C}"/>
              </a:ext>
            </a:extLst>
          </p:cNvPr>
          <p:cNvCxnSpPr>
            <a:cxnSpLocks/>
            <a:stCxn id="22" idx="6"/>
            <a:endCxn id="13" idx="2"/>
          </p:cNvCxnSpPr>
          <p:nvPr/>
        </p:nvCxnSpPr>
        <p:spPr>
          <a:xfrm>
            <a:off x="4998720" y="5126141"/>
            <a:ext cx="2194560"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6606DAB-C73F-4B92-950E-C3FBF52DF56D}"/>
              </a:ext>
            </a:extLst>
          </p:cNvPr>
          <p:cNvCxnSpPr>
            <a:cxnSpLocks/>
            <a:stCxn id="3" idx="3"/>
            <a:endCxn id="22" idx="7"/>
          </p:cNvCxnSpPr>
          <p:nvPr/>
        </p:nvCxnSpPr>
        <p:spPr>
          <a:xfrm flipH="1">
            <a:off x="4677334" y="3208037"/>
            <a:ext cx="642772" cy="114221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06C05A9-728C-4ADD-8F54-8EB06F01A4B2}"/>
              </a:ext>
            </a:extLst>
          </p:cNvPr>
          <p:cNvCxnSpPr>
            <a:cxnSpLocks/>
            <a:stCxn id="3" idx="5"/>
            <a:endCxn id="13" idx="1"/>
          </p:cNvCxnSpPr>
          <p:nvPr/>
        </p:nvCxnSpPr>
        <p:spPr>
          <a:xfrm>
            <a:off x="6871894" y="3208037"/>
            <a:ext cx="642772" cy="114221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15476554-68C2-411E-B9FE-6526F56FBD95}"/>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6CCC38CC-7DAE-4DF2-AD28-4A9A3606A48D}"/>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0EC1314B-4946-4119-BFC6-272C78E30DD7}"/>
              </a:ext>
            </a:extLst>
          </p:cNvPr>
          <p:cNvSpPr>
            <a:spLocks noGrp="1"/>
          </p:cNvSpPr>
          <p:nvPr>
            <p:ph type="sldNum" sz="quarter" idx="12"/>
          </p:nvPr>
        </p:nvSpPr>
        <p:spPr/>
        <p:txBody>
          <a:bodyPr/>
          <a:lstStyle/>
          <a:p>
            <a:fld id="{4BE96267-9501-4B49-939F-F116B0669874}" type="slidenum">
              <a:rPr lang="en-US" smtClean="0"/>
              <a:t>80</a:t>
            </a:fld>
            <a:endParaRPr lang="en-US"/>
          </a:p>
        </p:txBody>
      </p:sp>
    </p:spTree>
    <p:extLst>
      <p:ext uri="{BB962C8B-B14F-4D97-AF65-F5344CB8AC3E}">
        <p14:creationId xmlns:p14="http://schemas.microsoft.com/office/powerpoint/2010/main" val="188685257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Learning Mechanisms</a:t>
            </a:r>
            <a:endParaRPr lang="en-US" dirty="0"/>
          </a:p>
        </p:txBody>
      </p:sp>
      <p:sp>
        <p:nvSpPr>
          <p:cNvPr id="7" name="Content Placeholder 6"/>
          <p:cNvSpPr>
            <a:spLocks noGrp="1"/>
          </p:cNvSpPr>
          <p:nvPr>
            <p:ph idx="1"/>
          </p:nvPr>
        </p:nvSpPr>
        <p:spPr/>
        <p:txBody>
          <a:bodyPr/>
          <a:lstStyle/>
          <a:p>
            <a:pPr marL="0" indent="0">
              <a:spcBef>
                <a:spcPts val="2200"/>
              </a:spcBef>
              <a:buNone/>
            </a:pPr>
            <a:r>
              <a:rPr lang="en-US" b="1" dirty="0" smtClean="0"/>
              <a:t>Learning </a:t>
            </a:r>
            <a:r>
              <a:rPr lang="en-US" b="1" dirty="0" smtClean="0"/>
              <a:t>Mechanisms: </a:t>
            </a:r>
            <a:r>
              <a:rPr lang="en-US" dirty="0" smtClean="0"/>
              <a:t>What </a:t>
            </a:r>
            <a:r>
              <a:rPr lang="en-US" dirty="0" smtClean="0"/>
              <a:t>processes </a:t>
            </a:r>
            <a:r>
              <a:rPr lang="en-US" dirty="0" smtClean="0"/>
              <a:t>of learning does the game encourage?</a:t>
            </a:r>
          </a:p>
          <a:p>
            <a:pPr marL="0" indent="0">
              <a:spcBef>
                <a:spcPts val="2200"/>
              </a:spcBef>
              <a:buNone/>
            </a:pPr>
            <a:r>
              <a:rPr lang="en-US" b="1" dirty="0" smtClean="0"/>
              <a:t>Learning Science Principles: </a:t>
            </a:r>
            <a:r>
              <a:rPr lang="en-US" dirty="0" smtClean="0"/>
              <a:t>What research results provide evidence for the learning supports in the game?</a:t>
            </a:r>
            <a:endParaRPr lang="en-US" dirty="0"/>
          </a:p>
        </p:txBody>
      </p:sp>
      <p:sp>
        <p:nvSpPr>
          <p:cNvPr id="3" name="Date Placeholder 2"/>
          <p:cNvSpPr>
            <a:spLocks noGrp="1"/>
          </p:cNvSpPr>
          <p:nvPr>
            <p:ph type="dt" sz="half" idx="10"/>
          </p:nvPr>
        </p:nvSpPr>
        <p:spPr/>
        <p:txBody>
          <a:bodyPr/>
          <a:lstStyle/>
          <a:p>
            <a:r>
              <a:rPr lang="en-US" smtClean="0"/>
              <a:t>2023-01-17</a:t>
            </a:r>
            <a:endParaRPr lang="en-US"/>
          </a:p>
        </p:txBody>
      </p:sp>
      <p:sp>
        <p:nvSpPr>
          <p:cNvPr id="4" name="Footer Placeholder 3"/>
          <p:cNvSpPr>
            <a:spLocks noGrp="1"/>
          </p:cNvSpPr>
          <p:nvPr>
            <p:ph type="ftr" sz="quarter" idx="11"/>
          </p:nvPr>
        </p:nvSpPr>
        <p:spPr/>
        <p:txBody>
          <a:bodyPr/>
          <a:lstStyle/>
          <a:p>
            <a:r>
              <a:rPr lang="en-US" smtClean="0"/>
              <a:t>05-418/818 | Spring 2023 | Design of Educational Games</a:t>
            </a:r>
            <a:endParaRPr lang="en-US"/>
          </a:p>
        </p:txBody>
      </p:sp>
      <p:sp>
        <p:nvSpPr>
          <p:cNvPr id="5" name="Slide Number Placeholder 4"/>
          <p:cNvSpPr>
            <a:spLocks noGrp="1"/>
          </p:cNvSpPr>
          <p:nvPr>
            <p:ph type="sldNum" sz="quarter" idx="12"/>
          </p:nvPr>
        </p:nvSpPr>
        <p:spPr/>
        <p:txBody>
          <a:bodyPr/>
          <a:lstStyle/>
          <a:p>
            <a:fld id="{4BE96267-9501-4B49-939F-F116B0669874}" type="slidenum">
              <a:rPr lang="en-US" smtClean="0"/>
              <a:t>81</a:t>
            </a:fld>
            <a:endParaRPr lang="en-US"/>
          </a:p>
        </p:txBody>
      </p:sp>
    </p:spTree>
    <p:extLst>
      <p:ext uri="{BB962C8B-B14F-4D97-AF65-F5344CB8AC3E}">
        <p14:creationId xmlns:p14="http://schemas.microsoft.com/office/powerpoint/2010/main" val="23575550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Zombie Division Learning </a:t>
            </a:r>
            <a:r>
              <a:rPr lang="en-US" dirty="0" smtClean="0"/>
              <a:t>Mechanisms </a:t>
            </a:r>
            <a:endParaRPr lang="en-US" dirty="0"/>
          </a:p>
        </p:txBody>
      </p:sp>
      <p:sp>
        <p:nvSpPr>
          <p:cNvPr id="3" name="Content Placeholder 2"/>
          <p:cNvSpPr>
            <a:spLocks noGrp="1"/>
          </p:cNvSpPr>
          <p:nvPr>
            <p:ph idx="1"/>
          </p:nvPr>
        </p:nvSpPr>
        <p:spPr/>
        <p:txBody>
          <a:bodyPr>
            <a:normAutofit/>
          </a:bodyPr>
          <a:lstStyle/>
          <a:p>
            <a:pPr marL="0" indent="0">
              <a:buNone/>
            </a:pPr>
            <a:r>
              <a:rPr lang="en-US" i="1" dirty="0" smtClean="0"/>
              <a:t>Memory and fluency-building</a:t>
            </a:r>
          </a:p>
          <a:p>
            <a:pPr lvl="1"/>
            <a:r>
              <a:rPr lang="en-US" dirty="0" smtClean="0"/>
              <a:t>Lots of practice opportunities to help build fluency with division judgements</a:t>
            </a:r>
          </a:p>
          <a:p>
            <a:pPr marL="0" indent="0">
              <a:spcBef>
                <a:spcPts val="1500"/>
              </a:spcBef>
              <a:buNone/>
            </a:pPr>
            <a:r>
              <a:rPr lang="en-US" i="1" dirty="0" smtClean="0"/>
              <a:t>Induction and refinement</a:t>
            </a:r>
          </a:p>
          <a:p>
            <a:pPr lvl="1"/>
            <a:r>
              <a:rPr lang="en-US" dirty="0" smtClean="0"/>
              <a:t>Immediate feedback and varied number values support skill induction</a:t>
            </a:r>
          </a:p>
          <a:p>
            <a:pPr marL="0" indent="0">
              <a:spcBef>
                <a:spcPts val="1500"/>
              </a:spcBef>
              <a:buNone/>
            </a:pPr>
            <a:r>
              <a:rPr lang="en-US" i="1" dirty="0" smtClean="0"/>
              <a:t>Understanding and sense-making</a:t>
            </a:r>
          </a:p>
          <a:p>
            <a:pPr lvl="1"/>
            <a:r>
              <a:rPr lang="en-US" dirty="0" smtClean="0"/>
              <a:t>Bone dragging exercise provides opportunities to see the conceptual basis for division</a:t>
            </a:r>
          </a:p>
        </p:txBody>
      </p:sp>
      <p:sp>
        <p:nvSpPr>
          <p:cNvPr id="4" name="Date Placeholder 3"/>
          <p:cNvSpPr>
            <a:spLocks noGrp="1"/>
          </p:cNvSpPr>
          <p:nvPr>
            <p:ph type="dt" sz="half" idx="10"/>
          </p:nvPr>
        </p:nvSpPr>
        <p:spPr/>
        <p:txBody>
          <a:bodyPr/>
          <a:lstStyle/>
          <a:p>
            <a:r>
              <a:rPr lang="en-US" smtClean="0"/>
              <a:t>2023-01-17</a:t>
            </a:r>
            <a:endParaRPr lang="en-US"/>
          </a:p>
        </p:txBody>
      </p:sp>
      <p:sp>
        <p:nvSpPr>
          <p:cNvPr id="5" name="Footer Placeholder 4"/>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p:cNvSpPr>
            <a:spLocks noGrp="1"/>
          </p:cNvSpPr>
          <p:nvPr>
            <p:ph type="sldNum" sz="quarter" idx="12"/>
          </p:nvPr>
        </p:nvSpPr>
        <p:spPr/>
        <p:txBody>
          <a:bodyPr/>
          <a:lstStyle/>
          <a:p>
            <a:fld id="{4BE96267-9501-4B49-939F-F116B0669874}" type="slidenum">
              <a:rPr lang="en-US" smtClean="0"/>
              <a:t>82</a:t>
            </a:fld>
            <a:endParaRPr lang="en-US"/>
          </a:p>
        </p:txBody>
      </p:sp>
    </p:spTree>
    <p:extLst>
      <p:ext uri="{BB962C8B-B14F-4D97-AF65-F5344CB8AC3E}">
        <p14:creationId xmlns:p14="http://schemas.microsoft.com/office/powerpoint/2010/main" val="214945979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mtClean="0"/>
              <a:t>What are learning science principles?</a:t>
            </a:r>
            <a:endParaRPr lang="en-US" dirty="0"/>
          </a:p>
        </p:txBody>
      </p:sp>
      <p:sp>
        <p:nvSpPr>
          <p:cNvPr id="34819" name="Content Placeholder 2"/>
          <p:cNvSpPr>
            <a:spLocks noGrp="1"/>
          </p:cNvSpPr>
          <p:nvPr>
            <p:ph idx="1"/>
          </p:nvPr>
        </p:nvSpPr>
        <p:spPr/>
        <p:txBody>
          <a:bodyPr/>
          <a:lstStyle/>
          <a:p>
            <a:pPr marL="0" indent="0">
              <a:spcBef>
                <a:spcPts val="2200"/>
              </a:spcBef>
              <a:buNone/>
            </a:pPr>
            <a:r>
              <a:rPr lang="en-US" dirty="0" smtClean="0"/>
              <a:t>Key way in which educational researchers communicate the results of their research to practitioners</a:t>
            </a:r>
          </a:p>
          <a:p>
            <a:pPr marL="0" indent="0">
              <a:spcBef>
                <a:spcPts val="2200"/>
              </a:spcBef>
              <a:buNone/>
            </a:pPr>
            <a:r>
              <a:rPr lang="en-US" dirty="0" smtClean="0"/>
              <a:t>Statements of the form:</a:t>
            </a:r>
          </a:p>
          <a:p>
            <a:pPr lvl="1"/>
            <a:r>
              <a:rPr lang="en-US" dirty="0" smtClean="0"/>
              <a:t>“all else being equal, instruction that has feature X leads to more robust learning and/or greater interest than instruction that does not have feature X”</a:t>
            </a:r>
          </a:p>
          <a:p>
            <a:pPr marL="0" indent="0">
              <a:spcBef>
                <a:spcPts val="2200"/>
              </a:spcBef>
              <a:buNone/>
            </a:pPr>
            <a:r>
              <a:rPr lang="en-US" dirty="0" smtClean="0"/>
              <a:t>Ideally, backed up by A theoretical rationale and empirical evidence</a:t>
            </a:r>
            <a:endParaRPr lang="en-US" dirty="0"/>
          </a:p>
        </p:txBody>
      </p:sp>
      <p:sp>
        <p:nvSpPr>
          <p:cNvPr id="5" name="Date Placeholder 4">
            <a:extLst>
              <a:ext uri="{FF2B5EF4-FFF2-40B4-BE49-F238E27FC236}">
                <a16:creationId xmlns:a16="http://schemas.microsoft.com/office/drawing/2014/main" id="{3472A7F1-55D0-43AC-8DC7-1352328D54CE}"/>
              </a:ext>
            </a:extLst>
          </p:cNvPr>
          <p:cNvSpPr>
            <a:spLocks noGrp="1"/>
          </p:cNvSpPr>
          <p:nvPr>
            <p:ph type="dt" sz="half" idx="10"/>
          </p:nvPr>
        </p:nvSpPr>
        <p:spPr/>
        <p:txBody>
          <a:bodyPr/>
          <a:lstStyle/>
          <a:p>
            <a:r>
              <a:rPr lang="en-US" smtClean="0"/>
              <a:t>2023-01-17</a:t>
            </a:r>
            <a:endParaRPr lang="en-US"/>
          </a:p>
        </p:txBody>
      </p:sp>
      <p:sp>
        <p:nvSpPr>
          <p:cNvPr id="6" name="Footer Placeholder 5">
            <a:extLst>
              <a:ext uri="{FF2B5EF4-FFF2-40B4-BE49-F238E27FC236}">
                <a16:creationId xmlns:a16="http://schemas.microsoft.com/office/drawing/2014/main" id="{D6FEC1E4-796E-4BBA-82E1-F25380FB0367}"/>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7" name="Slide Number Placeholder 6">
            <a:extLst>
              <a:ext uri="{FF2B5EF4-FFF2-40B4-BE49-F238E27FC236}">
                <a16:creationId xmlns:a16="http://schemas.microsoft.com/office/drawing/2014/main" id="{F7EAD23C-B65D-4732-B414-EB27AA79205D}"/>
              </a:ext>
            </a:extLst>
          </p:cNvPr>
          <p:cNvSpPr>
            <a:spLocks noGrp="1"/>
          </p:cNvSpPr>
          <p:nvPr>
            <p:ph type="sldNum" sz="quarter" idx="12"/>
          </p:nvPr>
        </p:nvSpPr>
        <p:spPr/>
        <p:txBody>
          <a:bodyPr/>
          <a:lstStyle/>
          <a:p>
            <a:fld id="{4BE96267-9501-4B49-939F-F116B0669874}" type="slidenum">
              <a:rPr lang="en-US" smtClean="0"/>
              <a:pPr/>
              <a:t>83</a:t>
            </a:fld>
            <a:endParaRPr lang="en-US"/>
          </a:p>
        </p:txBody>
      </p:sp>
    </p:spTree>
    <p:extLst>
      <p:ext uri="{BB962C8B-B14F-4D97-AF65-F5344CB8AC3E}">
        <p14:creationId xmlns:p14="http://schemas.microsoft.com/office/powerpoint/2010/main" val="3226286892"/>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normAutofit/>
          </a:bodyPr>
          <a:lstStyle/>
          <a:p>
            <a:r>
              <a:rPr lang="en-US" dirty="0">
                <a:ea typeface="ＭＳ Ｐゴシック" pitchFamily="-105" charset="-128"/>
              </a:rPr>
              <a:t>Lots of Lists of Principles</a:t>
            </a:r>
          </a:p>
        </p:txBody>
      </p:sp>
      <p:sp>
        <p:nvSpPr>
          <p:cNvPr id="29699" name="Rectangle 3"/>
          <p:cNvSpPr>
            <a:spLocks noGrp="1" noChangeArrowheads="1"/>
          </p:cNvSpPr>
          <p:nvPr>
            <p:ph idx="1"/>
          </p:nvPr>
        </p:nvSpPr>
        <p:spPr/>
        <p:txBody>
          <a:bodyPr>
            <a:normAutofit fontScale="85000" lnSpcReduction="20000"/>
          </a:bodyPr>
          <a:lstStyle/>
          <a:p>
            <a:pPr marL="0" indent="0">
              <a:lnSpc>
                <a:spcPct val="90000"/>
              </a:lnSpc>
              <a:buNone/>
            </a:pPr>
            <a:r>
              <a:rPr lang="en-US" sz="1800" dirty="0">
                <a:ea typeface="ＭＳ Ｐゴシック" pitchFamily="-105" charset="-128"/>
              </a:rPr>
              <a:t>PSLC Principles</a:t>
            </a:r>
          </a:p>
          <a:p>
            <a:pPr marL="457200" lvl="1" indent="0">
              <a:lnSpc>
                <a:spcPct val="90000"/>
              </a:lnSpc>
              <a:buNone/>
            </a:pPr>
            <a:r>
              <a:rPr lang="en-US" sz="1400" dirty="0">
                <a:ea typeface="ＭＳ Ｐゴシック" pitchFamily="-105" charset="-128"/>
              </a:rPr>
              <a:t>Distilled from classroom research </a:t>
            </a:r>
          </a:p>
          <a:p>
            <a:pPr marL="0" indent="0">
              <a:lnSpc>
                <a:spcPct val="90000"/>
              </a:lnSpc>
              <a:buNone/>
            </a:pPr>
            <a:r>
              <a:rPr lang="en-US" sz="1800" dirty="0">
                <a:ea typeface="ＭＳ Ｐゴシック" pitchFamily="-105" charset="-128"/>
              </a:rPr>
              <a:t>IES Practice Guide</a:t>
            </a:r>
          </a:p>
          <a:p>
            <a:pPr marL="457200" lvl="1" indent="0">
              <a:lnSpc>
                <a:spcPct val="90000"/>
              </a:lnSpc>
              <a:buNone/>
            </a:pPr>
            <a:r>
              <a:rPr lang="en-US" sz="1400" dirty="0" err="1">
                <a:ea typeface="ＭＳ Ｐゴシック" pitchFamily="-105" charset="-128"/>
              </a:rPr>
              <a:t>Pashler</a:t>
            </a:r>
            <a:r>
              <a:rPr lang="en-US" sz="1400" dirty="0">
                <a:ea typeface="ＭＳ Ｐゴシック" pitchFamily="-105" charset="-128"/>
              </a:rPr>
              <a:t>, H., Bain, P., </a:t>
            </a:r>
            <a:r>
              <a:rPr lang="en-US" sz="1400" dirty="0" err="1">
                <a:ea typeface="ＭＳ Ｐゴシック" pitchFamily="-105" charset="-128"/>
              </a:rPr>
              <a:t>Bottge</a:t>
            </a:r>
            <a:r>
              <a:rPr lang="en-US" sz="1400" dirty="0">
                <a:ea typeface="ＭＳ Ｐゴシック" pitchFamily="-105" charset="-128"/>
              </a:rPr>
              <a:t>, B., </a:t>
            </a:r>
            <a:r>
              <a:rPr lang="en-US" sz="1400" dirty="0" err="1">
                <a:ea typeface="ＭＳ Ｐゴシック" pitchFamily="-105" charset="-128"/>
              </a:rPr>
              <a:t>Graesser</a:t>
            </a:r>
            <a:r>
              <a:rPr lang="en-US" sz="1400" dirty="0">
                <a:ea typeface="ＭＳ Ｐゴシック" pitchFamily="-105" charset="-128"/>
              </a:rPr>
              <a:t>, A., </a:t>
            </a:r>
            <a:r>
              <a:rPr lang="en-US" sz="1400" dirty="0" err="1">
                <a:ea typeface="ＭＳ Ｐゴシック" pitchFamily="-105" charset="-128"/>
              </a:rPr>
              <a:t>Koedinger</a:t>
            </a:r>
            <a:r>
              <a:rPr lang="en-US" sz="1400" dirty="0">
                <a:ea typeface="ＭＳ Ｐゴシック" pitchFamily="-105" charset="-128"/>
              </a:rPr>
              <a:t>, K., McDaniel, M., &amp; Metcalfe, J. (2007). Organizing instruction and study to improve student learning (NCER 2007-2004). Washington, DC: National Center for Education Research, Institute of Education Sciences, U.S. Department of Education. http://</a:t>
            </a:r>
            <a:r>
              <a:rPr lang="en-US" sz="1400" dirty="0" err="1">
                <a:ea typeface="ＭＳ Ｐゴシック" pitchFamily="-105" charset="-128"/>
              </a:rPr>
              <a:t>ies.ed.gov</a:t>
            </a:r>
            <a:r>
              <a:rPr lang="en-US" sz="1400" dirty="0">
                <a:ea typeface="ＭＳ Ｐゴシック" pitchFamily="-105" charset="-128"/>
              </a:rPr>
              <a:t>/</a:t>
            </a:r>
            <a:r>
              <a:rPr lang="en-US" sz="1400" dirty="0" err="1">
                <a:ea typeface="ＭＳ Ｐゴシック" pitchFamily="-105" charset="-128"/>
              </a:rPr>
              <a:t>ncer</a:t>
            </a:r>
            <a:r>
              <a:rPr lang="en-US" sz="1400" dirty="0">
                <a:ea typeface="ＭＳ Ｐゴシック" pitchFamily="-105" charset="-128"/>
              </a:rPr>
              <a:t>/pubs/</a:t>
            </a:r>
            <a:r>
              <a:rPr lang="en-US" sz="1400" dirty="0" err="1">
                <a:ea typeface="ＭＳ Ｐゴシック" pitchFamily="-105" charset="-128"/>
              </a:rPr>
              <a:t>practiceguides</a:t>
            </a:r>
            <a:r>
              <a:rPr lang="en-US" sz="1400" dirty="0">
                <a:ea typeface="ＭＳ Ｐゴシック" pitchFamily="-105" charset="-128"/>
              </a:rPr>
              <a:t>/20072004.asp</a:t>
            </a:r>
          </a:p>
          <a:p>
            <a:pPr marL="0" indent="0">
              <a:lnSpc>
                <a:spcPct val="90000"/>
              </a:lnSpc>
              <a:buNone/>
            </a:pPr>
            <a:r>
              <a:rPr lang="en-US" sz="1800" dirty="0">
                <a:ea typeface="ＭＳ Ｐゴシック" pitchFamily="-105" charset="-128"/>
              </a:rPr>
              <a:t>Cognitive Tutor (CT) Principles</a:t>
            </a:r>
          </a:p>
          <a:p>
            <a:pPr marL="457200" lvl="1" indent="0">
              <a:lnSpc>
                <a:spcPct val="90000"/>
              </a:lnSpc>
              <a:buNone/>
            </a:pPr>
            <a:r>
              <a:rPr lang="en-US" sz="1200" dirty="0" err="1">
                <a:ea typeface="ＭＳ Ｐゴシック" pitchFamily="-105" charset="-128"/>
              </a:rPr>
              <a:t>Koedinger</a:t>
            </a:r>
            <a:r>
              <a:rPr lang="en-US" sz="1200" dirty="0">
                <a:ea typeface="ＭＳ Ｐゴシック" pitchFamily="-105" charset="-128"/>
              </a:rPr>
              <a:t>, K. R. &amp; Corbett, A. T. (2006). Cognitive Tutors: Technology bringing learning science to the classroom. </a:t>
            </a:r>
            <a:r>
              <a:rPr lang="en-US" sz="1200" i="1" dirty="0">
                <a:ea typeface="ＭＳ Ｐゴシック" pitchFamily="-105" charset="-128"/>
              </a:rPr>
              <a:t>Handbook of the Learning Sciences.</a:t>
            </a:r>
          </a:p>
          <a:p>
            <a:pPr marL="457200" lvl="1" indent="0">
              <a:lnSpc>
                <a:spcPct val="90000"/>
              </a:lnSpc>
              <a:buNone/>
            </a:pPr>
            <a:r>
              <a:rPr lang="en-US" sz="1200" dirty="0">
                <a:ea typeface="ＭＳ Ｐゴシック" pitchFamily="-105" charset="-128"/>
              </a:rPr>
              <a:t>Anderson, J. R., Corbett, A. T., </a:t>
            </a:r>
            <a:r>
              <a:rPr lang="en-US" sz="1200" dirty="0" err="1">
                <a:ea typeface="ＭＳ Ｐゴシック" pitchFamily="-105" charset="-128"/>
              </a:rPr>
              <a:t>Koedinger</a:t>
            </a:r>
            <a:r>
              <a:rPr lang="en-US" sz="1200" dirty="0">
                <a:ea typeface="ＭＳ Ｐゴシック" pitchFamily="-105" charset="-128"/>
              </a:rPr>
              <a:t>, K. R., &amp; Pelletier, R. (1995).  Cognitive tutors: Lessons learned.  </a:t>
            </a:r>
            <a:r>
              <a:rPr lang="en-US" sz="1200" i="1" dirty="0">
                <a:ea typeface="ＭＳ Ｐゴシック" pitchFamily="-105" charset="-128"/>
              </a:rPr>
              <a:t>The Journal of the Learning Sciences</a:t>
            </a:r>
            <a:r>
              <a:rPr lang="en-US" sz="1200" dirty="0">
                <a:ea typeface="ＭＳ Ｐゴシック" pitchFamily="-105" charset="-128"/>
              </a:rPr>
              <a:t>, 4 (2), 167-207.</a:t>
            </a:r>
          </a:p>
          <a:p>
            <a:pPr marL="0" indent="0">
              <a:lnSpc>
                <a:spcPct val="90000"/>
              </a:lnSpc>
              <a:buNone/>
            </a:pPr>
            <a:r>
              <a:rPr lang="en-US" sz="1800" dirty="0">
                <a:ea typeface="ＭＳ Ｐゴシック" pitchFamily="-105" charset="-128"/>
              </a:rPr>
              <a:t>Multimedia &amp; eLearning (MM) Principles</a:t>
            </a:r>
          </a:p>
          <a:p>
            <a:pPr marL="457200" lvl="1" indent="0">
              <a:lnSpc>
                <a:spcPct val="90000"/>
              </a:lnSpc>
              <a:buNone/>
            </a:pPr>
            <a:r>
              <a:rPr lang="en-US" sz="1200" dirty="0">
                <a:ea typeface="Times" pitchFamily="-105" charset="0"/>
              </a:rPr>
              <a:t>Mayer, R. E., &amp; Moreno, R. (2003). Nine ways to reduce cognitive load in multimedia learning. </a:t>
            </a:r>
            <a:r>
              <a:rPr lang="en-US" sz="1200" i="1" dirty="0">
                <a:ea typeface="Times" pitchFamily="-105" charset="0"/>
              </a:rPr>
              <a:t>Educational Psychologist, 38(1), 43-52.</a:t>
            </a:r>
            <a:endParaRPr lang="en-US" sz="1200" dirty="0">
              <a:ea typeface="Times" pitchFamily="-105" charset="0"/>
            </a:endParaRPr>
          </a:p>
          <a:p>
            <a:pPr marL="457200" lvl="1" indent="0">
              <a:lnSpc>
                <a:spcPct val="90000"/>
              </a:lnSpc>
              <a:buNone/>
            </a:pPr>
            <a:r>
              <a:rPr lang="en-US" sz="1200" dirty="0">
                <a:ea typeface="ＭＳ Ｐゴシック" pitchFamily="-105" charset="-128"/>
              </a:rPr>
              <a:t>Mayer, R. E. (2001). </a:t>
            </a:r>
            <a:r>
              <a:rPr lang="en-US" sz="1200" i="1" dirty="0">
                <a:ea typeface="ＭＳ Ｐゴシック" pitchFamily="-105" charset="-128"/>
              </a:rPr>
              <a:t>Multimedia Learning</a:t>
            </a:r>
            <a:r>
              <a:rPr lang="en-US" sz="1200" dirty="0">
                <a:ea typeface="ＭＳ Ｐゴシック" pitchFamily="-105" charset="-128"/>
              </a:rPr>
              <a:t>.  Cambridge University Press.</a:t>
            </a:r>
          </a:p>
          <a:p>
            <a:pPr marL="457200" lvl="1" indent="0">
              <a:spcBef>
                <a:spcPts val="300"/>
              </a:spcBef>
              <a:buNone/>
            </a:pPr>
            <a:r>
              <a:rPr lang="en-US" sz="1200" dirty="0">
                <a:ea typeface="ＭＳ Ｐゴシック" pitchFamily="-105" charset="-128"/>
              </a:rPr>
              <a:t>Clark, R. C., &amp; Mayer, R. E. (2003). </a:t>
            </a:r>
            <a:r>
              <a:rPr lang="en-US" sz="1200" i="1" dirty="0" err="1">
                <a:ea typeface="ＭＳ Ｐゴシック" pitchFamily="-105" charset="-128"/>
              </a:rPr>
              <a:t>e</a:t>
            </a:r>
            <a:r>
              <a:rPr lang="en-US" sz="1200" i="1" dirty="0">
                <a:ea typeface="ＭＳ Ｐゴシック" pitchFamily="-105" charset="-128"/>
              </a:rPr>
              <a:t>-Learning and the Science of Instruction: Proven Guidelines for Consumers and Designers of Multimedia Learning</a:t>
            </a:r>
            <a:r>
              <a:rPr lang="en-US" sz="1200" dirty="0">
                <a:ea typeface="ＭＳ Ｐゴシック" pitchFamily="-105" charset="-128"/>
              </a:rPr>
              <a:t>. San Francisco: </a:t>
            </a:r>
            <a:r>
              <a:rPr lang="en-US" sz="1200" dirty="0" err="1">
                <a:ea typeface="ＭＳ Ｐゴシック" pitchFamily="-105" charset="-128"/>
              </a:rPr>
              <a:t>Jossey</a:t>
            </a:r>
            <a:r>
              <a:rPr lang="en-US" sz="1200" dirty="0">
                <a:ea typeface="ＭＳ Ｐゴシック" pitchFamily="-105" charset="-128"/>
              </a:rPr>
              <a:t>-Bass.</a:t>
            </a:r>
          </a:p>
          <a:p>
            <a:pPr marL="0" indent="0">
              <a:lnSpc>
                <a:spcPct val="90000"/>
              </a:lnSpc>
              <a:buNone/>
            </a:pPr>
            <a:r>
              <a:rPr lang="en-US" sz="1800" dirty="0">
                <a:ea typeface="ＭＳ Ｐゴシック" pitchFamily="-105" charset="-128"/>
              </a:rPr>
              <a:t>Life-Long Learning Principles (LLL)</a:t>
            </a:r>
          </a:p>
          <a:p>
            <a:pPr marL="457200" lvl="1" indent="0">
              <a:lnSpc>
                <a:spcPct val="90000"/>
              </a:lnSpc>
              <a:buNone/>
            </a:pPr>
            <a:r>
              <a:rPr lang="en-US" sz="1200" dirty="0">
                <a:ea typeface="ＭＳ Ｐゴシック" pitchFamily="-105" charset="-128"/>
              </a:rPr>
              <a:t>http://</a:t>
            </a:r>
            <a:r>
              <a:rPr lang="en-US" sz="1200" dirty="0" err="1">
                <a:ea typeface="ＭＳ Ｐゴシック" pitchFamily="-105" charset="-128"/>
              </a:rPr>
              <a:t>www.psyc.memphis.edu/learning/whatweknow/index.shtml</a:t>
            </a:r>
            <a:endParaRPr lang="en-US" sz="1200" dirty="0">
              <a:ea typeface="ＭＳ Ｐゴシック" pitchFamily="-105" charset="-128"/>
            </a:endParaRPr>
          </a:p>
          <a:p>
            <a:pPr marL="0" indent="0">
              <a:lnSpc>
                <a:spcPct val="90000"/>
              </a:lnSpc>
              <a:buNone/>
            </a:pPr>
            <a:r>
              <a:rPr lang="en-US" sz="1800" dirty="0">
                <a:ea typeface="ＭＳ Ｐゴシック" pitchFamily="-105" charset="-128"/>
              </a:rPr>
              <a:t>Jim Gee’s principles of learning embedded in video games (Gee)</a:t>
            </a:r>
          </a:p>
          <a:p>
            <a:pPr marL="457200" lvl="1" indent="0">
              <a:lnSpc>
                <a:spcPct val="90000"/>
              </a:lnSpc>
              <a:buNone/>
            </a:pPr>
            <a:r>
              <a:rPr lang="en-US" sz="1200" dirty="0">
                <a:ea typeface="Times" pitchFamily="-105" charset="0"/>
              </a:rPr>
              <a:t>Gee, J. P. (2007). </a:t>
            </a:r>
            <a:r>
              <a:rPr lang="en-US" sz="1200" i="1" dirty="0">
                <a:ea typeface="Times" pitchFamily="-105" charset="0"/>
              </a:rPr>
              <a:t>What video games have to teach us about learning and literacy (2</a:t>
            </a:r>
            <a:r>
              <a:rPr lang="en-US" sz="1200" i="1" baseline="30000" dirty="0">
                <a:ea typeface="Times" pitchFamily="-105" charset="0"/>
              </a:rPr>
              <a:t>nd</a:t>
            </a:r>
            <a:r>
              <a:rPr lang="en-US" sz="1200" i="1" dirty="0">
                <a:ea typeface="Times" pitchFamily="-105" charset="0"/>
              </a:rPr>
              <a:t>  ed.). </a:t>
            </a:r>
            <a:r>
              <a:rPr lang="en-US" sz="1200" dirty="0">
                <a:ea typeface="Times" pitchFamily="-105" charset="0"/>
              </a:rPr>
              <a:t>New York: Palgrave Macmillan</a:t>
            </a:r>
            <a:r>
              <a:rPr lang="en-US" sz="1200" dirty="0" smtClean="0">
                <a:ea typeface="Times" pitchFamily="-105" charset="0"/>
              </a:rPr>
              <a:t>.</a:t>
            </a:r>
          </a:p>
          <a:p>
            <a:pPr marL="0" indent="0">
              <a:buNone/>
            </a:pPr>
            <a:r>
              <a:rPr lang="en-US" dirty="0">
                <a:hlinkClick r:id="rId3"/>
              </a:rPr>
              <a:t>https://</a:t>
            </a:r>
            <a:r>
              <a:rPr lang="en-US" dirty="0" smtClean="0">
                <a:hlinkClick r:id="rId3"/>
              </a:rPr>
              <a:t>canvas.cmu.edu/courses/32318/pages/list-of-lists-of-learning-science-principles</a:t>
            </a:r>
            <a:endParaRPr lang="en-US" dirty="0" smtClean="0"/>
          </a:p>
          <a:p>
            <a:pPr marL="0" indent="0">
              <a:buNone/>
            </a:pPr>
            <a:endParaRPr lang="en-US" sz="1200" dirty="0">
              <a:ea typeface="Times" pitchFamily="-105" charset="0"/>
            </a:endParaRPr>
          </a:p>
        </p:txBody>
      </p:sp>
      <p:sp>
        <p:nvSpPr>
          <p:cNvPr id="2" name="Date Placeholder 1">
            <a:extLst>
              <a:ext uri="{FF2B5EF4-FFF2-40B4-BE49-F238E27FC236}">
                <a16:creationId xmlns:a16="http://schemas.microsoft.com/office/drawing/2014/main" id="{EEB74C8C-F2CA-4E67-8C64-854938DE67C1}"/>
              </a:ext>
            </a:extLst>
          </p:cNvPr>
          <p:cNvSpPr>
            <a:spLocks noGrp="1"/>
          </p:cNvSpPr>
          <p:nvPr>
            <p:ph type="dt" sz="half" idx="10"/>
          </p:nvPr>
        </p:nvSpPr>
        <p:spPr/>
        <p:txBody>
          <a:bodyPr/>
          <a:lstStyle/>
          <a:p>
            <a:r>
              <a:rPr lang="en-US" smtClean="0"/>
              <a:t>2023-01-17</a:t>
            </a:r>
            <a:endParaRPr lang="en-US"/>
          </a:p>
        </p:txBody>
      </p:sp>
      <p:sp>
        <p:nvSpPr>
          <p:cNvPr id="3" name="Footer Placeholder 2">
            <a:extLst>
              <a:ext uri="{FF2B5EF4-FFF2-40B4-BE49-F238E27FC236}">
                <a16:creationId xmlns:a16="http://schemas.microsoft.com/office/drawing/2014/main" id="{0AAB025A-E47A-4452-A0EF-2DA0D2836434}"/>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4" name="Slide Number Placeholder 3">
            <a:extLst>
              <a:ext uri="{FF2B5EF4-FFF2-40B4-BE49-F238E27FC236}">
                <a16:creationId xmlns:a16="http://schemas.microsoft.com/office/drawing/2014/main" id="{7F17067D-5EB8-4C07-ACF9-9B3E69866CCC}"/>
              </a:ext>
            </a:extLst>
          </p:cNvPr>
          <p:cNvSpPr>
            <a:spLocks noGrp="1"/>
          </p:cNvSpPr>
          <p:nvPr>
            <p:ph type="sldNum" sz="quarter" idx="12"/>
          </p:nvPr>
        </p:nvSpPr>
        <p:spPr/>
        <p:txBody>
          <a:bodyPr/>
          <a:lstStyle/>
          <a:p>
            <a:fld id="{4BE96267-9501-4B49-939F-F116B0669874}" type="slidenum">
              <a:rPr lang="en-US" smtClean="0"/>
              <a:t>84</a:t>
            </a:fld>
            <a:endParaRPr lang="en-US"/>
          </a:p>
        </p:txBody>
      </p:sp>
    </p:spTree>
    <p:extLst>
      <p:ext uri="{BB962C8B-B14F-4D97-AF65-F5344CB8AC3E}">
        <p14:creationId xmlns:p14="http://schemas.microsoft.com/office/powerpoint/2010/main" val="4232073929"/>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31004" y="1063875"/>
            <a:ext cx="4014473" cy="1143000"/>
          </a:xfrm>
        </p:spPr>
        <p:txBody>
          <a:bodyPr>
            <a:normAutofit/>
          </a:bodyPr>
          <a:lstStyle/>
          <a:p>
            <a:r>
              <a:rPr lang="en-US" sz="2800" dirty="0"/>
              <a:t>A unified list of instructional principles</a:t>
            </a:r>
          </a:p>
        </p:txBody>
      </p:sp>
      <p:sp>
        <p:nvSpPr>
          <p:cNvPr id="6" name="Content Placeholder 5"/>
          <p:cNvSpPr>
            <a:spLocks noGrp="1"/>
          </p:cNvSpPr>
          <p:nvPr>
            <p:ph idx="1"/>
          </p:nvPr>
        </p:nvSpPr>
        <p:spPr>
          <a:xfrm>
            <a:off x="6892955" y="2653377"/>
            <a:ext cx="4114800" cy="775623"/>
          </a:xfrm>
        </p:spPr>
        <p:txBody>
          <a:bodyPr/>
          <a:lstStyle/>
          <a:p>
            <a:pPr marL="0" indent="0">
              <a:buNone/>
            </a:pPr>
            <a:r>
              <a:rPr lang="en-US" sz="1200" dirty="0"/>
              <a:t>Koedinger, K. R., Booth, J. L., &amp; </a:t>
            </a:r>
            <a:r>
              <a:rPr lang="en-US" sz="1200" dirty="0" err="1"/>
              <a:t>Klahr</a:t>
            </a:r>
            <a:r>
              <a:rPr lang="en-US" sz="1200" dirty="0"/>
              <a:t>, D. (2013, November). Instructional complexity and the science to constrain it. </a:t>
            </a:r>
            <a:r>
              <a:rPr lang="en-US" sz="1200" i="1" dirty="0"/>
              <a:t>Science</a:t>
            </a:r>
            <a:r>
              <a:rPr lang="en-US" sz="1200" dirty="0"/>
              <a:t>, </a:t>
            </a:r>
            <a:r>
              <a:rPr lang="en-US" sz="1200" i="1" dirty="0"/>
              <a:t>342</a:t>
            </a:r>
            <a:r>
              <a:rPr lang="en-US" sz="1200" dirty="0"/>
              <a:t>(6161), 935-937. doi:10.1126/science.1238056</a:t>
            </a:r>
          </a:p>
        </p:txBody>
      </p:sp>
      <p:sp>
        <p:nvSpPr>
          <p:cNvPr id="2" name="Date Placeholder 1">
            <a:extLst>
              <a:ext uri="{FF2B5EF4-FFF2-40B4-BE49-F238E27FC236}">
                <a16:creationId xmlns:a16="http://schemas.microsoft.com/office/drawing/2014/main" id="{D9E109CB-8851-4410-837F-A2751E1E949B}"/>
              </a:ext>
            </a:extLst>
          </p:cNvPr>
          <p:cNvSpPr>
            <a:spLocks noGrp="1"/>
          </p:cNvSpPr>
          <p:nvPr>
            <p:ph type="dt" sz="half" idx="10"/>
          </p:nvPr>
        </p:nvSpPr>
        <p:spPr/>
        <p:txBody>
          <a:bodyPr/>
          <a:lstStyle/>
          <a:p>
            <a:r>
              <a:rPr lang="en-US" smtClean="0"/>
              <a:t>2023-01-17</a:t>
            </a:r>
            <a:endParaRPr lang="en-US"/>
          </a:p>
        </p:txBody>
      </p:sp>
      <p:sp>
        <p:nvSpPr>
          <p:cNvPr id="3" name="Footer Placeholder 2">
            <a:extLst>
              <a:ext uri="{FF2B5EF4-FFF2-40B4-BE49-F238E27FC236}">
                <a16:creationId xmlns:a16="http://schemas.microsoft.com/office/drawing/2014/main" id="{9AADA50A-9A9A-4C39-B5E7-8AA9B6523C81}"/>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7" name="Slide Number Placeholder 6">
            <a:extLst>
              <a:ext uri="{FF2B5EF4-FFF2-40B4-BE49-F238E27FC236}">
                <a16:creationId xmlns:a16="http://schemas.microsoft.com/office/drawing/2014/main" id="{1E442377-BE28-4285-B4BB-E1DF8340ED6D}"/>
              </a:ext>
            </a:extLst>
          </p:cNvPr>
          <p:cNvSpPr>
            <a:spLocks noGrp="1"/>
          </p:cNvSpPr>
          <p:nvPr>
            <p:ph type="sldNum" sz="quarter" idx="12"/>
          </p:nvPr>
        </p:nvSpPr>
        <p:spPr/>
        <p:txBody>
          <a:bodyPr/>
          <a:lstStyle/>
          <a:p>
            <a:fld id="{4BE96267-9501-4B49-939F-F116B0669874}" type="slidenum">
              <a:rPr lang="en-US" smtClean="0"/>
              <a:t>85</a:t>
            </a:fld>
            <a:endParaRPr lang="en-US"/>
          </a:p>
        </p:txBody>
      </p:sp>
      <p:sp>
        <p:nvSpPr>
          <p:cNvPr id="8" name="TextBox 7">
            <a:extLst>
              <a:ext uri="{FF2B5EF4-FFF2-40B4-BE49-F238E27FC236}">
                <a16:creationId xmlns:a16="http://schemas.microsoft.com/office/drawing/2014/main" id="{BF38893B-509A-4A51-8687-AC3B080E1FD6}"/>
              </a:ext>
            </a:extLst>
          </p:cNvPr>
          <p:cNvSpPr txBox="1"/>
          <p:nvPr/>
        </p:nvSpPr>
        <p:spPr>
          <a:xfrm>
            <a:off x="6892955" y="3690836"/>
            <a:ext cx="4334488" cy="369332"/>
          </a:xfrm>
          <a:prstGeom prst="rect">
            <a:avLst/>
          </a:prstGeom>
          <a:noFill/>
        </p:spPr>
        <p:txBody>
          <a:bodyPr wrap="square" rtlCol="0">
            <a:spAutoFit/>
          </a:bodyPr>
          <a:lstStyle/>
          <a:p>
            <a:r>
              <a:rPr lang="en-US" dirty="0"/>
              <a:t>We will talk about these more next week</a:t>
            </a:r>
          </a:p>
        </p:txBody>
      </p:sp>
      <p:graphicFrame>
        <p:nvGraphicFramePr>
          <p:cNvPr id="9" name="Table 8">
            <a:extLst>
              <a:ext uri="{FF2B5EF4-FFF2-40B4-BE49-F238E27FC236}">
                <a16:creationId xmlns:a16="http://schemas.microsoft.com/office/drawing/2014/main" id="{71CE8622-2951-4CAE-B515-FEB2DCBE678A}"/>
              </a:ext>
            </a:extLst>
          </p:cNvPr>
          <p:cNvGraphicFramePr>
            <a:graphicFrameLocks noGrp="1"/>
          </p:cNvGraphicFramePr>
          <p:nvPr/>
        </p:nvGraphicFramePr>
        <p:xfrm>
          <a:off x="838199" y="1063875"/>
          <a:ext cx="5872252" cy="5292488"/>
        </p:xfrm>
        <a:graphic>
          <a:graphicData uri="http://schemas.openxmlformats.org/drawingml/2006/table">
            <a:tbl>
              <a:tblPr>
                <a:tableStyleId>{5C22544A-7EE6-4342-B048-85BDC9FD1C3A}</a:tableStyleId>
              </a:tblPr>
              <a:tblGrid>
                <a:gridCol w="405382">
                  <a:extLst>
                    <a:ext uri="{9D8B030D-6E8A-4147-A177-3AD203B41FA5}">
                      <a16:colId xmlns:a16="http://schemas.microsoft.com/office/drawing/2014/main" val="4040195719"/>
                    </a:ext>
                  </a:extLst>
                </a:gridCol>
                <a:gridCol w="445920">
                  <a:extLst>
                    <a:ext uri="{9D8B030D-6E8A-4147-A177-3AD203B41FA5}">
                      <a16:colId xmlns:a16="http://schemas.microsoft.com/office/drawing/2014/main" val="2169380078"/>
                    </a:ext>
                  </a:extLst>
                </a:gridCol>
                <a:gridCol w="1150110">
                  <a:extLst>
                    <a:ext uri="{9D8B030D-6E8A-4147-A177-3AD203B41FA5}">
                      <a16:colId xmlns:a16="http://schemas.microsoft.com/office/drawing/2014/main" val="3110197186"/>
                    </a:ext>
                  </a:extLst>
                </a:gridCol>
                <a:gridCol w="3870840">
                  <a:extLst>
                    <a:ext uri="{9D8B030D-6E8A-4147-A177-3AD203B41FA5}">
                      <a16:colId xmlns:a16="http://schemas.microsoft.com/office/drawing/2014/main" val="1048945578"/>
                    </a:ext>
                  </a:extLst>
                </a:gridCol>
              </a:tblGrid>
              <a:tr h="168465">
                <a:tc rowSpan="6">
                  <a:txBody>
                    <a:bodyPr/>
                    <a:lstStyle/>
                    <a:p>
                      <a:pPr algn="ctr" fontAlgn="ctr"/>
                      <a:r>
                        <a:rPr lang="en-US" sz="800" u="none" strike="noStrike" dirty="0">
                          <a:effectLst/>
                        </a:rPr>
                        <a:t>Memory/Fluency</a:t>
                      </a:r>
                      <a:endParaRPr lang="en-US" sz="800" b="0" i="0" u="none" strike="noStrike" dirty="0">
                        <a:solidFill>
                          <a:srgbClr val="000000"/>
                        </a:solidFill>
                        <a:effectLst/>
                        <a:latin typeface="Calibri" panose="020F0502020204030204" pitchFamily="34" charset="0"/>
                      </a:endParaRPr>
                    </a:p>
                  </a:txBody>
                  <a:tcPr marL="178366" marR="178366" marT="89183" marB="89183" vert="vert270" anchor="ctr">
                    <a:solidFill>
                      <a:schemeClr val="accent1">
                        <a:lumMod val="20000"/>
                        <a:lumOff val="80000"/>
                      </a:schemeClr>
                    </a:solidFill>
                  </a:tcPr>
                </a:tc>
                <a:tc>
                  <a:txBody>
                    <a:bodyPr/>
                    <a:lstStyle/>
                    <a:p>
                      <a:pPr algn="ctr" fontAlgn="b"/>
                      <a:r>
                        <a:rPr lang="en-US" sz="800" u="none" strike="noStrike" dirty="0">
                          <a:effectLst/>
                        </a:rPr>
                        <a:t>1</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1">
                        <a:lumMod val="20000"/>
                        <a:lumOff val="80000"/>
                      </a:schemeClr>
                    </a:solidFill>
                  </a:tcPr>
                </a:tc>
                <a:tc>
                  <a:txBody>
                    <a:bodyPr/>
                    <a:lstStyle/>
                    <a:p>
                      <a:pPr algn="l" fontAlgn="b"/>
                      <a:r>
                        <a:rPr lang="en-US" sz="800" u="none" strike="noStrike">
                          <a:effectLst/>
                        </a:rPr>
                        <a:t>Spacing</a:t>
                      </a:r>
                      <a:endParaRPr lang="en-US" sz="800" b="0" i="0" u="none" strike="noStrike">
                        <a:solidFill>
                          <a:srgbClr val="000000"/>
                        </a:solidFill>
                        <a:effectLst/>
                        <a:latin typeface="Calibri" panose="020F0502020204030204" pitchFamily="34" charset="0"/>
                      </a:endParaRPr>
                    </a:p>
                  </a:txBody>
                  <a:tcPr marL="825" marR="825" marT="825" marB="0" anchor="b">
                    <a:solidFill>
                      <a:schemeClr val="accent1">
                        <a:lumMod val="20000"/>
                        <a:lumOff val="80000"/>
                      </a:schemeClr>
                    </a:solidFill>
                  </a:tcPr>
                </a:tc>
                <a:tc>
                  <a:txBody>
                    <a:bodyPr/>
                    <a:lstStyle/>
                    <a:p>
                      <a:pPr algn="l" fontAlgn="b"/>
                      <a:r>
                        <a:rPr lang="en-US" sz="800" u="none" strike="noStrike">
                          <a:effectLst/>
                        </a:rPr>
                        <a:t>Space practice across time &gt; mass practice all at once</a:t>
                      </a:r>
                      <a:endParaRPr lang="en-US" sz="800" b="0" i="0" u="none" strike="noStrike">
                        <a:solidFill>
                          <a:srgbClr val="000000"/>
                        </a:solidFill>
                        <a:effectLst/>
                        <a:latin typeface="Calibri" panose="020F0502020204030204" pitchFamily="34" charset="0"/>
                      </a:endParaRPr>
                    </a:p>
                  </a:txBody>
                  <a:tcPr marL="825" marR="825" marT="825" marB="0" anchor="b">
                    <a:solidFill>
                      <a:schemeClr val="accent1">
                        <a:lumMod val="20000"/>
                        <a:lumOff val="80000"/>
                      </a:schemeClr>
                    </a:solidFill>
                  </a:tcPr>
                </a:tc>
                <a:extLst>
                  <a:ext uri="{0D108BD9-81ED-4DB2-BD59-A6C34878D82A}">
                    <a16:rowId xmlns:a16="http://schemas.microsoft.com/office/drawing/2014/main" val="3862025288"/>
                  </a:ext>
                </a:extLst>
              </a:tr>
              <a:tr h="168465">
                <a:tc vMerge="1">
                  <a:txBody>
                    <a:bodyPr/>
                    <a:lstStyle/>
                    <a:p>
                      <a:endParaRPr lang="en-US"/>
                    </a:p>
                  </a:txBody>
                  <a:tcPr/>
                </a:tc>
                <a:tc>
                  <a:txBody>
                    <a:bodyPr/>
                    <a:lstStyle/>
                    <a:p>
                      <a:pPr algn="ctr" fontAlgn="b"/>
                      <a:r>
                        <a:rPr lang="en-US" sz="800" u="none" strike="noStrike" dirty="0">
                          <a:effectLst/>
                        </a:rPr>
                        <a:t>2</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1">
                        <a:lumMod val="20000"/>
                        <a:lumOff val="80000"/>
                      </a:schemeClr>
                    </a:solidFill>
                  </a:tcPr>
                </a:tc>
                <a:tc>
                  <a:txBody>
                    <a:bodyPr/>
                    <a:lstStyle/>
                    <a:p>
                      <a:pPr algn="l" fontAlgn="b"/>
                      <a:r>
                        <a:rPr lang="en-US" sz="800" u="none" strike="noStrike" dirty="0">
                          <a:effectLst/>
                        </a:rPr>
                        <a:t>Scaffolding</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1">
                        <a:lumMod val="20000"/>
                        <a:lumOff val="80000"/>
                      </a:schemeClr>
                    </a:solidFill>
                  </a:tcPr>
                </a:tc>
                <a:tc>
                  <a:txBody>
                    <a:bodyPr/>
                    <a:lstStyle/>
                    <a:p>
                      <a:pPr algn="l" fontAlgn="b"/>
                      <a:r>
                        <a:rPr lang="en-US" sz="800" u="none" strike="noStrike" dirty="0">
                          <a:effectLst/>
                        </a:rPr>
                        <a:t>Sequence instruction toward higher goals &gt; no sequencing</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1">
                        <a:lumMod val="20000"/>
                        <a:lumOff val="80000"/>
                      </a:schemeClr>
                    </a:solidFill>
                  </a:tcPr>
                </a:tc>
                <a:extLst>
                  <a:ext uri="{0D108BD9-81ED-4DB2-BD59-A6C34878D82A}">
                    <a16:rowId xmlns:a16="http://schemas.microsoft.com/office/drawing/2014/main" val="1323673698"/>
                  </a:ext>
                </a:extLst>
              </a:tr>
              <a:tr h="168465">
                <a:tc vMerge="1">
                  <a:txBody>
                    <a:bodyPr/>
                    <a:lstStyle/>
                    <a:p>
                      <a:endParaRPr lang="en-US"/>
                    </a:p>
                  </a:txBody>
                  <a:tcPr/>
                </a:tc>
                <a:tc>
                  <a:txBody>
                    <a:bodyPr/>
                    <a:lstStyle/>
                    <a:p>
                      <a:pPr algn="ctr" fontAlgn="b"/>
                      <a:r>
                        <a:rPr lang="en-US" sz="800" u="none" strike="noStrike" dirty="0">
                          <a:effectLst/>
                        </a:rPr>
                        <a:t>3</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1">
                        <a:lumMod val="20000"/>
                        <a:lumOff val="80000"/>
                      </a:schemeClr>
                    </a:solidFill>
                  </a:tcPr>
                </a:tc>
                <a:tc>
                  <a:txBody>
                    <a:bodyPr/>
                    <a:lstStyle/>
                    <a:p>
                      <a:pPr algn="l" fontAlgn="b"/>
                      <a:r>
                        <a:rPr lang="en-US" sz="800" u="none" strike="noStrike" dirty="0">
                          <a:effectLst/>
                        </a:rPr>
                        <a:t>Exam expectations</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1">
                        <a:lumMod val="20000"/>
                        <a:lumOff val="80000"/>
                      </a:schemeClr>
                    </a:solidFill>
                  </a:tcPr>
                </a:tc>
                <a:tc>
                  <a:txBody>
                    <a:bodyPr/>
                    <a:lstStyle/>
                    <a:p>
                      <a:pPr algn="l" fontAlgn="b"/>
                      <a:r>
                        <a:rPr lang="en-US" sz="800" u="none" strike="noStrike" dirty="0">
                          <a:effectLst/>
                        </a:rPr>
                        <a:t>Students expect to be tested &gt; no testing expected</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1">
                        <a:lumMod val="20000"/>
                        <a:lumOff val="80000"/>
                      </a:schemeClr>
                    </a:solidFill>
                  </a:tcPr>
                </a:tc>
                <a:extLst>
                  <a:ext uri="{0D108BD9-81ED-4DB2-BD59-A6C34878D82A}">
                    <a16:rowId xmlns:a16="http://schemas.microsoft.com/office/drawing/2014/main" val="118419094"/>
                  </a:ext>
                </a:extLst>
              </a:tr>
              <a:tr h="168465">
                <a:tc vMerge="1">
                  <a:txBody>
                    <a:bodyPr/>
                    <a:lstStyle/>
                    <a:p>
                      <a:endParaRPr lang="en-US"/>
                    </a:p>
                  </a:txBody>
                  <a:tcPr/>
                </a:tc>
                <a:tc>
                  <a:txBody>
                    <a:bodyPr/>
                    <a:lstStyle/>
                    <a:p>
                      <a:pPr algn="ctr" fontAlgn="b"/>
                      <a:r>
                        <a:rPr lang="en-US" sz="800" u="none" strike="noStrike" dirty="0">
                          <a:effectLst/>
                        </a:rPr>
                        <a:t>4</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1">
                        <a:lumMod val="20000"/>
                        <a:lumOff val="80000"/>
                      </a:schemeClr>
                    </a:solidFill>
                  </a:tcPr>
                </a:tc>
                <a:tc>
                  <a:txBody>
                    <a:bodyPr/>
                    <a:lstStyle/>
                    <a:p>
                      <a:pPr algn="l" fontAlgn="b"/>
                      <a:r>
                        <a:rPr lang="en-US" sz="800" u="none" strike="noStrike">
                          <a:effectLst/>
                        </a:rPr>
                        <a:t>Testing</a:t>
                      </a:r>
                      <a:endParaRPr lang="en-US" sz="800" b="0" i="0" u="none" strike="noStrike">
                        <a:solidFill>
                          <a:srgbClr val="000000"/>
                        </a:solidFill>
                        <a:effectLst/>
                        <a:latin typeface="Calibri" panose="020F0502020204030204" pitchFamily="34" charset="0"/>
                      </a:endParaRPr>
                    </a:p>
                  </a:txBody>
                  <a:tcPr marL="825" marR="825" marT="825" marB="0" anchor="b">
                    <a:solidFill>
                      <a:schemeClr val="accent1">
                        <a:lumMod val="20000"/>
                        <a:lumOff val="80000"/>
                      </a:schemeClr>
                    </a:solidFill>
                  </a:tcPr>
                </a:tc>
                <a:tc>
                  <a:txBody>
                    <a:bodyPr/>
                    <a:lstStyle/>
                    <a:p>
                      <a:pPr algn="l" fontAlgn="b"/>
                      <a:r>
                        <a:rPr lang="en-US" sz="800" u="none" strike="noStrike" dirty="0">
                          <a:effectLst/>
                        </a:rPr>
                        <a:t>Quiz for retrieval practice &gt; study same material</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1">
                        <a:lumMod val="20000"/>
                        <a:lumOff val="80000"/>
                      </a:schemeClr>
                    </a:solidFill>
                  </a:tcPr>
                </a:tc>
                <a:extLst>
                  <a:ext uri="{0D108BD9-81ED-4DB2-BD59-A6C34878D82A}">
                    <a16:rowId xmlns:a16="http://schemas.microsoft.com/office/drawing/2014/main" val="1652869627"/>
                  </a:ext>
                </a:extLst>
              </a:tr>
              <a:tr h="202873">
                <a:tc vMerge="1">
                  <a:txBody>
                    <a:bodyPr/>
                    <a:lstStyle/>
                    <a:p>
                      <a:endParaRPr lang="en-US"/>
                    </a:p>
                  </a:txBody>
                  <a:tcPr/>
                </a:tc>
                <a:tc>
                  <a:txBody>
                    <a:bodyPr/>
                    <a:lstStyle/>
                    <a:p>
                      <a:pPr algn="ctr" fontAlgn="b"/>
                      <a:r>
                        <a:rPr lang="en-US" sz="800" u="none" strike="noStrike" dirty="0">
                          <a:effectLst/>
                        </a:rPr>
                        <a:t>5</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1">
                        <a:lumMod val="20000"/>
                        <a:lumOff val="80000"/>
                      </a:schemeClr>
                    </a:solidFill>
                  </a:tcPr>
                </a:tc>
                <a:tc>
                  <a:txBody>
                    <a:bodyPr/>
                    <a:lstStyle/>
                    <a:p>
                      <a:pPr algn="l" fontAlgn="b"/>
                      <a:r>
                        <a:rPr lang="en-US" sz="800" u="none" strike="noStrike">
                          <a:effectLst/>
                        </a:rPr>
                        <a:t>Segmenting</a:t>
                      </a:r>
                      <a:endParaRPr lang="en-US" sz="800" b="0" i="0" u="none" strike="noStrike">
                        <a:solidFill>
                          <a:srgbClr val="000000"/>
                        </a:solidFill>
                        <a:effectLst/>
                        <a:latin typeface="Calibri" panose="020F0502020204030204" pitchFamily="34" charset="0"/>
                      </a:endParaRPr>
                    </a:p>
                  </a:txBody>
                  <a:tcPr marL="825" marR="825" marT="825" marB="0" anchor="b">
                    <a:solidFill>
                      <a:schemeClr val="accent1">
                        <a:lumMod val="20000"/>
                        <a:lumOff val="80000"/>
                      </a:schemeClr>
                    </a:solidFill>
                  </a:tcPr>
                </a:tc>
                <a:tc>
                  <a:txBody>
                    <a:bodyPr/>
                    <a:lstStyle/>
                    <a:p>
                      <a:pPr algn="l" fontAlgn="b"/>
                      <a:r>
                        <a:rPr lang="en-US" sz="800" u="none" strike="noStrike" dirty="0">
                          <a:effectLst/>
                        </a:rPr>
                        <a:t>Present lesson in learner-paced segments &gt; as a continuous unit</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1">
                        <a:lumMod val="20000"/>
                        <a:lumOff val="80000"/>
                      </a:schemeClr>
                    </a:solidFill>
                  </a:tcPr>
                </a:tc>
                <a:extLst>
                  <a:ext uri="{0D108BD9-81ED-4DB2-BD59-A6C34878D82A}">
                    <a16:rowId xmlns:a16="http://schemas.microsoft.com/office/drawing/2014/main" val="4096350217"/>
                  </a:ext>
                </a:extLst>
              </a:tr>
              <a:tr h="168465">
                <a:tc vMerge="1">
                  <a:txBody>
                    <a:bodyPr/>
                    <a:lstStyle/>
                    <a:p>
                      <a:endParaRPr lang="en-US"/>
                    </a:p>
                  </a:txBody>
                  <a:tcPr/>
                </a:tc>
                <a:tc>
                  <a:txBody>
                    <a:bodyPr/>
                    <a:lstStyle/>
                    <a:p>
                      <a:pPr algn="ctr" fontAlgn="b"/>
                      <a:r>
                        <a:rPr lang="en-US" sz="800" u="none" strike="noStrike" dirty="0">
                          <a:effectLst/>
                        </a:rPr>
                        <a:t>6</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1">
                        <a:lumMod val="20000"/>
                        <a:lumOff val="80000"/>
                      </a:schemeClr>
                    </a:solidFill>
                  </a:tcPr>
                </a:tc>
                <a:tc>
                  <a:txBody>
                    <a:bodyPr/>
                    <a:lstStyle/>
                    <a:p>
                      <a:pPr algn="l" fontAlgn="b"/>
                      <a:r>
                        <a:rPr lang="en-US" sz="800" u="none" strike="noStrike">
                          <a:effectLst/>
                        </a:rPr>
                        <a:t>Feedback</a:t>
                      </a:r>
                      <a:endParaRPr lang="en-US" sz="800" b="0" i="0" u="none" strike="noStrike">
                        <a:solidFill>
                          <a:srgbClr val="000000"/>
                        </a:solidFill>
                        <a:effectLst/>
                        <a:latin typeface="Calibri" panose="020F0502020204030204" pitchFamily="34" charset="0"/>
                      </a:endParaRPr>
                    </a:p>
                  </a:txBody>
                  <a:tcPr marL="825" marR="825" marT="825" marB="0" anchor="b">
                    <a:solidFill>
                      <a:schemeClr val="accent1">
                        <a:lumMod val="20000"/>
                        <a:lumOff val="80000"/>
                      </a:schemeClr>
                    </a:solidFill>
                  </a:tcPr>
                </a:tc>
                <a:tc>
                  <a:txBody>
                    <a:bodyPr/>
                    <a:lstStyle/>
                    <a:p>
                      <a:pPr algn="l" fontAlgn="b"/>
                      <a:r>
                        <a:rPr lang="en-US" sz="800" u="none" strike="noStrike" dirty="0">
                          <a:effectLst/>
                        </a:rPr>
                        <a:t>Provide feedback during learning &gt; no feedback provided</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1">
                        <a:lumMod val="20000"/>
                        <a:lumOff val="80000"/>
                      </a:schemeClr>
                    </a:solidFill>
                  </a:tcPr>
                </a:tc>
                <a:extLst>
                  <a:ext uri="{0D108BD9-81ED-4DB2-BD59-A6C34878D82A}">
                    <a16:rowId xmlns:a16="http://schemas.microsoft.com/office/drawing/2014/main" val="118551149"/>
                  </a:ext>
                </a:extLst>
              </a:tr>
              <a:tr h="168465">
                <a:tc rowSpan="11">
                  <a:txBody>
                    <a:bodyPr/>
                    <a:lstStyle/>
                    <a:p>
                      <a:pPr algn="ctr" fontAlgn="ctr"/>
                      <a:r>
                        <a:rPr lang="en-US" sz="800" u="none" strike="noStrike" dirty="0">
                          <a:effectLst/>
                        </a:rPr>
                        <a:t>Induction/Refinement</a:t>
                      </a:r>
                      <a:endParaRPr lang="en-US" sz="800" b="0" i="0" u="none" strike="noStrike" dirty="0">
                        <a:solidFill>
                          <a:srgbClr val="000000"/>
                        </a:solidFill>
                        <a:effectLst/>
                        <a:latin typeface="Calibri" panose="020F0502020204030204" pitchFamily="34" charset="0"/>
                      </a:endParaRPr>
                    </a:p>
                  </a:txBody>
                  <a:tcPr marL="178366" marR="178366" marT="89183" marB="89183" vert="vert270" anchor="ctr">
                    <a:solidFill>
                      <a:schemeClr val="accent2">
                        <a:lumMod val="20000"/>
                        <a:lumOff val="80000"/>
                      </a:schemeClr>
                    </a:solidFill>
                  </a:tcPr>
                </a:tc>
                <a:tc>
                  <a:txBody>
                    <a:bodyPr/>
                    <a:lstStyle/>
                    <a:p>
                      <a:pPr algn="ctr" fontAlgn="b"/>
                      <a:r>
                        <a:rPr lang="en-US" sz="800" u="none" strike="noStrike" dirty="0">
                          <a:effectLst/>
                        </a:rPr>
                        <a:t>7</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2">
                        <a:lumMod val="20000"/>
                        <a:lumOff val="80000"/>
                      </a:schemeClr>
                    </a:solidFill>
                  </a:tcPr>
                </a:tc>
                <a:tc>
                  <a:txBody>
                    <a:bodyPr/>
                    <a:lstStyle/>
                    <a:p>
                      <a:pPr algn="l" fontAlgn="b"/>
                      <a:r>
                        <a:rPr lang="en-US" sz="800" u="none" strike="noStrike">
                          <a:effectLst/>
                        </a:rPr>
                        <a:t>Pretraining</a:t>
                      </a:r>
                      <a:endParaRPr lang="en-US" sz="800" b="0" i="0" u="none" strike="noStrike">
                        <a:solidFill>
                          <a:srgbClr val="000000"/>
                        </a:solidFill>
                        <a:effectLst/>
                        <a:latin typeface="Calibri" panose="020F0502020204030204" pitchFamily="34" charset="0"/>
                      </a:endParaRPr>
                    </a:p>
                  </a:txBody>
                  <a:tcPr marL="825" marR="825" marT="825" marB="0" anchor="b">
                    <a:solidFill>
                      <a:schemeClr val="accent2">
                        <a:lumMod val="20000"/>
                        <a:lumOff val="80000"/>
                      </a:schemeClr>
                    </a:solidFill>
                  </a:tcPr>
                </a:tc>
                <a:tc>
                  <a:txBody>
                    <a:bodyPr/>
                    <a:lstStyle/>
                    <a:p>
                      <a:pPr algn="l" fontAlgn="b"/>
                      <a:r>
                        <a:rPr lang="en-US" sz="800" u="none" strike="noStrike" dirty="0">
                          <a:effectLst/>
                        </a:rPr>
                        <a:t>Practice key prior skills before lesson &gt; jump in</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2">
                        <a:lumMod val="20000"/>
                        <a:lumOff val="80000"/>
                      </a:schemeClr>
                    </a:solidFill>
                  </a:tcPr>
                </a:tc>
                <a:extLst>
                  <a:ext uri="{0D108BD9-81ED-4DB2-BD59-A6C34878D82A}">
                    <a16:rowId xmlns:a16="http://schemas.microsoft.com/office/drawing/2014/main" val="3408258822"/>
                  </a:ext>
                </a:extLst>
              </a:tr>
              <a:tr h="177644">
                <a:tc vMerge="1">
                  <a:txBody>
                    <a:bodyPr/>
                    <a:lstStyle/>
                    <a:p>
                      <a:endParaRPr lang="en-US"/>
                    </a:p>
                  </a:txBody>
                  <a:tcPr/>
                </a:tc>
                <a:tc>
                  <a:txBody>
                    <a:bodyPr/>
                    <a:lstStyle/>
                    <a:p>
                      <a:pPr algn="ctr" fontAlgn="b"/>
                      <a:r>
                        <a:rPr lang="en-US" sz="800" u="none" strike="noStrike" dirty="0">
                          <a:effectLst/>
                        </a:rPr>
                        <a:t>8</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2">
                        <a:lumMod val="20000"/>
                        <a:lumOff val="80000"/>
                      </a:schemeClr>
                    </a:solidFill>
                  </a:tcPr>
                </a:tc>
                <a:tc>
                  <a:txBody>
                    <a:bodyPr/>
                    <a:lstStyle/>
                    <a:p>
                      <a:pPr algn="l" fontAlgn="b"/>
                      <a:r>
                        <a:rPr lang="en-US" sz="800" u="none" strike="noStrike" dirty="0">
                          <a:effectLst/>
                        </a:rPr>
                        <a:t>Worked example</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2">
                        <a:lumMod val="20000"/>
                        <a:lumOff val="80000"/>
                      </a:schemeClr>
                    </a:solidFill>
                  </a:tcPr>
                </a:tc>
                <a:tc>
                  <a:txBody>
                    <a:bodyPr/>
                    <a:lstStyle/>
                    <a:p>
                      <a:pPr algn="l" fontAlgn="b"/>
                      <a:r>
                        <a:rPr lang="en-US" sz="800" u="none" strike="noStrike" dirty="0">
                          <a:effectLst/>
                        </a:rPr>
                        <a:t>Worked examples + problem-solving practice &gt; practice alone</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2">
                        <a:lumMod val="20000"/>
                        <a:lumOff val="80000"/>
                      </a:schemeClr>
                    </a:solidFill>
                  </a:tcPr>
                </a:tc>
                <a:extLst>
                  <a:ext uri="{0D108BD9-81ED-4DB2-BD59-A6C34878D82A}">
                    <a16:rowId xmlns:a16="http://schemas.microsoft.com/office/drawing/2014/main" val="439708330"/>
                  </a:ext>
                </a:extLst>
              </a:tr>
              <a:tr h="168465">
                <a:tc vMerge="1">
                  <a:txBody>
                    <a:bodyPr/>
                    <a:lstStyle/>
                    <a:p>
                      <a:endParaRPr lang="en-US"/>
                    </a:p>
                  </a:txBody>
                  <a:tcPr/>
                </a:tc>
                <a:tc>
                  <a:txBody>
                    <a:bodyPr/>
                    <a:lstStyle/>
                    <a:p>
                      <a:pPr algn="ctr" fontAlgn="b"/>
                      <a:r>
                        <a:rPr lang="en-US" sz="800" u="none" strike="noStrike" dirty="0">
                          <a:effectLst/>
                        </a:rPr>
                        <a:t>9</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2">
                        <a:lumMod val="20000"/>
                        <a:lumOff val="80000"/>
                      </a:schemeClr>
                    </a:solidFill>
                  </a:tcPr>
                </a:tc>
                <a:tc>
                  <a:txBody>
                    <a:bodyPr/>
                    <a:lstStyle/>
                    <a:p>
                      <a:pPr algn="l" fontAlgn="b"/>
                      <a:r>
                        <a:rPr lang="en-US" sz="800" u="none" strike="noStrike">
                          <a:effectLst/>
                        </a:rPr>
                        <a:t>Concreteness fading</a:t>
                      </a:r>
                      <a:endParaRPr lang="en-US" sz="800" b="0" i="0" u="none" strike="noStrike">
                        <a:solidFill>
                          <a:srgbClr val="000000"/>
                        </a:solidFill>
                        <a:effectLst/>
                        <a:latin typeface="Calibri" panose="020F0502020204030204" pitchFamily="34" charset="0"/>
                      </a:endParaRPr>
                    </a:p>
                  </a:txBody>
                  <a:tcPr marL="825" marR="825" marT="825" marB="0" anchor="b">
                    <a:solidFill>
                      <a:schemeClr val="accent2">
                        <a:lumMod val="20000"/>
                        <a:lumOff val="80000"/>
                      </a:schemeClr>
                    </a:solidFill>
                  </a:tcPr>
                </a:tc>
                <a:tc>
                  <a:txBody>
                    <a:bodyPr/>
                    <a:lstStyle/>
                    <a:p>
                      <a:pPr algn="l" fontAlgn="b"/>
                      <a:r>
                        <a:rPr lang="en-US" sz="800" u="none" strike="noStrike" dirty="0">
                          <a:effectLst/>
                        </a:rPr>
                        <a:t>Concrete to abstract representations &gt; starting with abstract</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2">
                        <a:lumMod val="20000"/>
                        <a:lumOff val="80000"/>
                      </a:schemeClr>
                    </a:solidFill>
                  </a:tcPr>
                </a:tc>
                <a:extLst>
                  <a:ext uri="{0D108BD9-81ED-4DB2-BD59-A6C34878D82A}">
                    <a16:rowId xmlns:a16="http://schemas.microsoft.com/office/drawing/2014/main" val="2928528306"/>
                  </a:ext>
                </a:extLst>
              </a:tr>
              <a:tr h="177644">
                <a:tc vMerge="1">
                  <a:txBody>
                    <a:bodyPr/>
                    <a:lstStyle/>
                    <a:p>
                      <a:endParaRPr lang="en-US"/>
                    </a:p>
                  </a:txBody>
                  <a:tcPr/>
                </a:tc>
                <a:tc>
                  <a:txBody>
                    <a:bodyPr/>
                    <a:lstStyle/>
                    <a:p>
                      <a:pPr algn="ctr" fontAlgn="b"/>
                      <a:r>
                        <a:rPr lang="en-US" sz="800" u="none" strike="noStrike" dirty="0">
                          <a:effectLst/>
                        </a:rPr>
                        <a:t>10</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2">
                        <a:lumMod val="20000"/>
                        <a:lumOff val="80000"/>
                      </a:schemeClr>
                    </a:solidFill>
                  </a:tcPr>
                </a:tc>
                <a:tc>
                  <a:txBody>
                    <a:bodyPr/>
                    <a:lstStyle/>
                    <a:p>
                      <a:pPr algn="l" fontAlgn="b"/>
                      <a:r>
                        <a:rPr lang="en-US" sz="800" u="none" strike="noStrike" dirty="0">
                          <a:effectLst/>
                        </a:rPr>
                        <a:t>Guided attention</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2">
                        <a:lumMod val="20000"/>
                        <a:lumOff val="80000"/>
                      </a:schemeClr>
                    </a:solidFill>
                  </a:tcPr>
                </a:tc>
                <a:tc>
                  <a:txBody>
                    <a:bodyPr/>
                    <a:lstStyle/>
                    <a:p>
                      <a:pPr algn="l" fontAlgn="b"/>
                      <a:r>
                        <a:rPr lang="en-US" sz="800" u="none" strike="noStrike" dirty="0">
                          <a:effectLst/>
                        </a:rPr>
                        <a:t>Words include cues about organization &gt; no organization cues</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2">
                        <a:lumMod val="20000"/>
                        <a:lumOff val="80000"/>
                      </a:schemeClr>
                    </a:solidFill>
                  </a:tcPr>
                </a:tc>
                <a:extLst>
                  <a:ext uri="{0D108BD9-81ED-4DB2-BD59-A6C34878D82A}">
                    <a16:rowId xmlns:a16="http://schemas.microsoft.com/office/drawing/2014/main" val="2446798902"/>
                  </a:ext>
                </a:extLst>
              </a:tr>
              <a:tr h="168465">
                <a:tc vMerge="1">
                  <a:txBody>
                    <a:bodyPr/>
                    <a:lstStyle/>
                    <a:p>
                      <a:endParaRPr lang="en-US"/>
                    </a:p>
                  </a:txBody>
                  <a:tcPr/>
                </a:tc>
                <a:tc>
                  <a:txBody>
                    <a:bodyPr/>
                    <a:lstStyle/>
                    <a:p>
                      <a:pPr algn="ctr" fontAlgn="b"/>
                      <a:r>
                        <a:rPr lang="en-US" sz="800" u="none" strike="noStrike" dirty="0">
                          <a:effectLst/>
                        </a:rPr>
                        <a:t>11</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2">
                        <a:lumMod val="20000"/>
                        <a:lumOff val="80000"/>
                      </a:schemeClr>
                    </a:solidFill>
                  </a:tcPr>
                </a:tc>
                <a:tc>
                  <a:txBody>
                    <a:bodyPr/>
                    <a:lstStyle/>
                    <a:p>
                      <a:pPr algn="l" fontAlgn="b"/>
                      <a:r>
                        <a:rPr lang="en-US" sz="800" u="none" strike="noStrike">
                          <a:effectLst/>
                        </a:rPr>
                        <a:t>Linking</a:t>
                      </a:r>
                      <a:endParaRPr lang="en-US" sz="800" b="0" i="0" u="none" strike="noStrike">
                        <a:solidFill>
                          <a:srgbClr val="000000"/>
                        </a:solidFill>
                        <a:effectLst/>
                        <a:latin typeface="Calibri" panose="020F0502020204030204" pitchFamily="34" charset="0"/>
                      </a:endParaRPr>
                    </a:p>
                  </a:txBody>
                  <a:tcPr marL="825" marR="825" marT="825" marB="0" anchor="b">
                    <a:solidFill>
                      <a:schemeClr val="accent2">
                        <a:lumMod val="20000"/>
                        <a:lumOff val="80000"/>
                      </a:schemeClr>
                    </a:solidFill>
                  </a:tcPr>
                </a:tc>
                <a:tc>
                  <a:txBody>
                    <a:bodyPr/>
                    <a:lstStyle/>
                    <a:p>
                      <a:pPr algn="l" fontAlgn="b"/>
                      <a:r>
                        <a:rPr lang="en-US" sz="800" u="none" strike="noStrike" dirty="0">
                          <a:effectLst/>
                        </a:rPr>
                        <a:t>Integrate instructional components &gt; no integration</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2">
                        <a:lumMod val="20000"/>
                        <a:lumOff val="80000"/>
                      </a:schemeClr>
                    </a:solidFill>
                  </a:tcPr>
                </a:tc>
                <a:extLst>
                  <a:ext uri="{0D108BD9-81ED-4DB2-BD59-A6C34878D82A}">
                    <a16:rowId xmlns:a16="http://schemas.microsoft.com/office/drawing/2014/main" val="405459243"/>
                  </a:ext>
                </a:extLst>
              </a:tr>
              <a:tr h="168465">
                <a:tc vMerge="1">
                  <a:txBody>
                    <a:bodyPr/>
                    <a:lstStyle/>
                    <a:p>
                      <a:endParaRPr lang="en-US"/>
                    </a:p>
                  </a:txBody>
                  <a:tcPr/>
                </a:tc>
                <a:tc>
                  <a:txBody>
                    <a:bodyPr/>
                    <a:lstStyle/>
                    <a:p>
                      <a:pPr algn="ctr" fontAlgn="b"/>
                      <a:r>
                        <a:rPr lang="en-US" sz="800" u="none" strike="noStrike" dirty="0">
                          <a:effectLst/>
                        </a:rPr>
                        <a:t>12</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2">
                        <a:lumMod val="20000"/>
                        <a:lumOff val="80000"/>
                      </a:schemeClr>
                    </a:solidFill>
                  </a:tcPr>
                </a:tc>
                <a:tc>
                  <a:txBody>
                    <a:bodyPr/>
                    <a:lstStyle/>
                    <a:p>
                      <a:pPr algn="l" fontAlgn="b"/>
                      <a:r>
                        <a:rPr lang="en-US" sz="800" u="none" strike="noStrike">
                          <a:effectLst/>
                        </a:rPr>
                        <a:t>Goldilocks</a:t>
                      </a:r>
                      <a:endParaRPr lang="en-US" sz="800" b="0" i="0" u="none" strike="noStrike">
                        <a:solidFill>
                          <a:srgbClr val="000000"/>
                        </a:solidFill>
                        <a:effectLst/>
                        <a:latin typeface="Calibri" panose="020F0502020204030204" pitchFamily="34" charset="0"/>
                      </a:endParaRPr>
                    </a:p>
                  </a:txBody>
                  <a:tcPr marL="825" marR="825" marT="825" marB="0" anchor="b">
                    <a:solidFill>
                      <a:schemeClr val="accent2">
                        <a:lumMod val="20000"/>
                        <a:lumOff val="80000"/>
                      </a:schemeClr>
                    </a:solidFill>
                  </a:tcPr>
                </a:tc>
                <a:tc>
                  <a:txBody>
                    <a:bodyPr/>
                    <a:lstStyle/>
                    <a:p>
                      <a:pPr algn="l" fontAlgn="b"/>
                      <a:r>
                        <a:rPr lang="en-US" sz="800" u="none" strike="noStrike" dirty="0">
                          <a:effectLst/>
                        </a:rPr>
                        <a:t>Instruct at intermediate difficulty level &gt; too hard or too easy</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2">
                        <a:lumMod val="20000"/>
                        <a:lumOff val="80000"/>
                      </a:schemeClr>
                    </a:solidFill>
                  </a:tcPr>
                </a:tc>
                <a:extLst>
                  <a:ext uri="{0D108BD9-81ED-4DB2-BD59-A6C34878D82A}">
                    <a16:rowId xmlns:a16="http://schemas.microsoft.com/office/drawing/2014/main" val="329519165"/>
                  </a:ext>
                </a:extLst>
              </a:tr>
              <a:tr h="335879">
                <a:tc vMerge="1">
                  <a:txBody>
                    <a:bodyPr/>
                    <a:lstStyle/>
                    <a:p>
                      <a:endParaRPr lang="en-US"/>
                    </a:p>
                  </a:txBody>
                  <a:tcPr/>
                </a:tc>
                <a:tc>
                  <a:txBody>
                    <a:bodyPr/>
                    <a:lstStyle/>
                    <a:p>
                      <a:pPr algn="ctr" fontAlgn="b"/>
                      <a:r>
                        <a:rPr lang="en-US" sz="800" u="none" strike="noStrike" dirty="0">
                          <a:effectLst/>
                        </a:rPr>
                        <a:t>13</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2">
                        <a:lumMod val="20000"/>
                        <a:lumOff val="80000"/>
                      </a:schemeClr>
                    </a:solidFill>
                  </a:tcPr>
                </a:tc>
                <a:tc>
                  <a:txBody>
                    <a:bodyPr/>
                    <a:lstStyle/>
                    <a:p>
                      <a:pPr algn="l" fontAlgn="b"/>
                      <a:r>
                        <a:rPr lang="en-US" sz="800" u="none" strike="noStrike" dirty="0">
                          <a:effectLst/>
                        </a:rPr>
                        <a:t>Activate preconceptions</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2">
                        <a:lumMod val="20000"/>
                        <a:lumOff val="80000"/>
                      </a:schemeClr>
                    </a:solidFill>
                  </a:tcPr>
                </a:tc>
                <a:tc>
                  <a:txBody>
                    <a:bodyPr/>
                    <a:lstStyle/>
                    <a:p>
                      <a:pPr algn="l" fontAlgn="b"/>
                      <a:r>
                        <a:rPr lang="en-US" sz="800" u="none" strike="noStrike" dirty="0">
                          <a:effectLst/>
                        </a:rPr>
                        <a:t>Cue student's prior knowledge &gt; no prior knowledge cues</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2">
                        <a:lumMod val="20000"/>
                        <a:lumOff val="80000"/>
                      </a:schemeClr>
                    </a:solidFill>
                  </a:tcPr>
                </a:tc>
                <a:extLst>
                  <a:ext uri="{0D108BD9-81ED-4DB2-BD59-A6C34878D82A}">
                    <a16:rowId xmlns:a16="http://schemas.microsoft.com/office/drawing/2014/main" val="831218595"/>
                  </a:ext>
                </a:extLst>
              </a:tr>
              <a:tr h="168465">
                <a:tc vMerge="1">
                  <a:txBody>
                    <a:bodyPr/>
                    <a:lstStyle/>
                    <a:p>
                      <a:endParaRPr lang="en-US"/>
                    </a:p>
                  </a:txBody>
                  <a:tcPr/>
                </a:tc>
                <a:tc>
                  <a:txBody>
                    <a:bodyPr/>
                    <a:lstStyle/>
                    <a:p>
                      <a:pPr algn="ctr" fontAlgn="b"/>
                      <a:r>
                        <a:rPr lang="en-US" sz="800" u="none" strike="noStrike" dirty="0">
                          <a:effectLst/>
                        </a:rPr>
                        <a:t>14</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2">
                        <a:lumMod val="20000"/>
                        <a:lumOff val="80000"/>
                      </a:schemeClr>
                    </a:solidFill>
                  </a:tcPr>
                </a:tc>
                <a:tc>
                  <a:txBody>
                    <a:bodyPr/>
                    <a:lstStyle/>
                    <a:p>
                      <a:pPr algn="l" fontAlgn="b"/>
                      <a:r>
                        <a:rPr lang="en-US" sz="800" u="none" strike="noStrike">
                          <a:effectLst/>
                        </a:rPr>
                        <a:t>Feedback timing</a:t>
                      </a:r>
                      <a:endParaRPr lang="en-US" sz="800" b="0" i="0" u="none" strike="noStrike">
                        <a:solidFill>
                          <a:srgbClr val="000000"/>
                        </a:solidFill>
                        <a:effectLst/>
                        <a:latin typeface="Calibri" panose="020F0502020204030204" pitchFamily="34" charset="0"/>
                      </a:endParaRPr>
                    </a:p>
                  </a:txBody>
                  <a:tcPr marL="825" marR="825" marT="825" marB="0" anchor="b">
                    <a:solidFill>
                      <a:schemeClr val="accent2">
                        <a:lumMod val="20000"/>
                        <a:lumOff val="80000"/>
                      </a:schemeClr>
                    </a:solidFill>
                  </a:tcPr>
                </a:tc>
                <a:tc>
                  <a:txBody>
                    <a:bodyPr/>
                    <a:lstStyle/>
                    <a:p>
                      <a:pPr algn="l" fontAlgn="b"/>
                      <a:r>
                        <a:rPr lang="en-US" sz="800" u="none" strike="noStrike" dirty="0">
                          <a:effectLst/>
                        </a:rPr>
                        <a:t>Immediate feedback on errors &gt; delayed feedback</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2">
                        <a:lumMod val="20000"/>
                        <a:lumOff val="80000"/>
                      </a:schemeClr>
                    </a:solidFill>
                  </a:tcPr>
                </a:tc>
                <a:extLst>
                  <a:ext uri="{0D108BD9-81ED-4DB2-BD59-A6C34878D82A}">
                    <a16:rowId xmlns:a16="http://schemas.microsoft.com/office/drawing/2014/main" val="3748599820"/>
                  </a:ext>
                </a:extLst>
              </a:tr>
              <a:tr h="168465">
                <a:tc vMerge="1">
                  <a:txBody>
                    <a:bodyPr/>
                    <a:lstStyle/>
                    <a:p>
                      <a:endParaRPr lang="en-US"/>
                    </a:p>
                  </a:txBody>
                  <a:tcPr/>
                </a:tc>
                <a:tc>
                  <a:txBody>
                    <a:bodyPr/>
                    <a:lstStyle/>
                    <a:p>
                      <a:pPr algn="ctr" fontAlgn="b"/>
                      <a:r>
                        <a:rPr lang="en-US" sz="800" u="none" strike="noStrike" dirty="0">
                          <a:effectLst/>
                        </a:rPr>
                        <a:t>15</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2">
                        <a:lumMod val="20000"/>
                        <a:lumOff val="80000"/>
                      </a:schemeClr>
                    </a:solidFill>
                  </a:tcPr>
                </a:tc>
                <a:tc>
                  <a:txBody>
                    <a:bodyPr/>
                    <a:lstStyle/>
                    <a:p>
                      <a:pPr algn="l" fontAlgn="b"/>
                      <a:r>
                        <a:rPr lang="en-US" sz="800" u="none" strike="noStrike" dirty="0">
                          <a:effectLst/>
                        </a:rPr>
                        <a:t>Interleaving</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2">
                        <a:lumMod val="20000"/>
                        <a:lumOff val="80000"/>
                      </a:schemeClr>
                    </a:solidFill>
                  </a:tcPr>
                </a:tc>
                <a:tc>
                  <a:txBody>
                    <a:bodyPr/>
                    <a:lstStyle/>
                    <a:p>
                      <a:pPr algn="l" fontAlgn="b"/>
                      <a:r>
                        <a:rPr lang="en-US" sz="800" u="none" strike="noStrike" dirty="0">
                          <a:effectLst/>
                        </a:rPr>
                        <a:t>Intermix practice on different skills &gt; block practice all at once</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2">
                        <a:lumMod val="20000"/>
                        <a:lumOff val="80000"/>
                      </a:schemeClr>
                    </a:solidFill>
                  </a:tcPr>
                </a:tc>
                <a:extLst>
                  <a:ext uri="{0D108BD9-81ED-4DB2-BD59-A6C34878D82A}">
                    <a16:rowId xmlns:a16="http://schemas.microsoft.com/office/drawing/2014/main" val="3369154946"/>
                  </a:ext>
                </a:extLst>
              </a:tr>
              <a:tr h="168465">
                <a:tc vMerge="1">
                  <a:txBody>
                    <a:bodyPr/>
                    <a:lstStyle/>
                    <a:p>
                      <a:endParaRPr lang="en-US"/>
                    </a:p>
                  </a:txBody>
                  <a:tcPr/>
                </a:tc>
                <a:tc>
                  <a:txBody>
                    <a:bodyPr/>
                    <a:lstStyle/>
                    <a:p>
                      <a:pPr algn="ctr" fontAlgn="b"/>
                      <a:r>
                        <a:rPr lang="en-US" sz="800" u="none" strike="noStrike" dirty="0">
                          <a:effectLst/>
                        </a:rPr>
                        <a:t>16</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2">
                        <a:lumMod val="20000"/>
                        <a:lumOff val="80000"/>
                      </a:schemeClr>
                    </a:solidFill>
                  </a:tcPr>
                </a:tc>
                <a:tc>
                  <a:txBody>
                    <a:bodyPr/>
                    <a:lstStyle/>
                    <a:p>
                      <a:pPr algn="l" fontAlgn="b"/>
                      <a:r>
                        <a:rPr lang="en-US" sz="800" u="none" strike="noStrike">
                          <a:effectLst/>
                        </a:rPr>
                        <a:t>Application</a:t>
                      </a:r>
                      <a:endParaRPr lang="en-US" sz="800" b="0" i="0" u="none" strike="noStrike">
                        <a:solidFill>
                          <a:srgbClr val="000000"/>
                        </a:solidFill>
                        <a:effectLst/>
                        <a:latin typeface="Calibri" panose="020F0502020204030204" pitchFamily="34" charset="0"/>
                      </a:endParaRPr>
                    </a:p>
                  </a:txBody>
                  <a:tcPr marL="825" marR="825" marT="825" marB="0" anchor="b">
                    <a:solidFill>
                      <a:schemeClr val="accent2">
                        <a:lumMod val="20000"/>
                        <a:lumOff val="80000"/>
                      </a:schemeClr>
                    </a:solidFill>
                  </a:tcPr>
                </a:tc>
                <a:tc>
                  <a:txBody>
                    <a:bodyPr/>
                    <a:lstStyle/>
                    <a:p>
                      <a:pPr algn="l" fontAlgn="b"/>
                      <a:r>
                        <a:rPr lang="en-US" sz="800" u="none" strike="noStrike" dirty="0">
                          <a:effectLst/>
                        </a:rPr>
                        <a:t>Practice applying new knowledge &gt; no application</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2">
                        <a:lumMod val="20000"/>
                        <a:lumOff val="80000"/>
                      </a:schemeClr>
                    </a:solidFill>
                  </a:tcPr>
                </a:tc>
                <a:extLst>
                  <a:ext uri="{0D108BD9-81ED-4DB2-BD59-A6C34878D82A}">
                    <a16:rowId xmlns:a16="http://schemas.microsoft.com/office/drawing/2014/main" val="2873678294"/>
                  </a:ext>
                </a:extLst>
              </a:tr>
              <a:tr h="168465">
                <a:tc vMerge="1">
                  <a:txBody>
                    <a:bodyPr/>
                    <a:lstStyle/>
                    <a:p>
                      <a:endParaRPr lang="en-US"/>
                    </a:p>
                  </a:txBody>
                  <a:tcPr/>
                </a:tc>
                <a:tc>
                  <a:txBody>
                    <a:bodyPr/>
                    <a:lstStyle/>
                    <a:p>
                      <a:pPr algn="ctr" fontAlgn="b"/>
                      <a:r>
                        <a:rPr lang="en-US" sz="800" u="none" strike="noStrike" dirty="0">
                          <a:effectLst/>
                        </a:rPr>
                        <a:t>17</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2">
                        <a:lumMod val="20000"/>
                        <a:lumOff val="80000"/>
                      </a:schemeClr>
                    </a:solidFill>
                  </a:tcPr>
                </a:tc>
                <a:tc>
                  <a:txBody>
                    <a:bodyPr/>
                    <a:lstStyle/>
                    <a:p>
                      <a:pPr algn="l" fontAlgn="b"/>
                      <a:r>
                        <a:rPr lang="en-US" sz="800" u="none" strike="noStrike">
                          <a:effectLst/>
                        </a:rPr>
                        <a:t>Variability</a:t>
                      </a:r>
                      <a:endParaRPr lang="en-US" sz="800" b="0" i="0" u="none" strike="noStrike">
                        <a:solidFill>
                          <a:srgbClr val="000000"/>
                        </a:solidFill>
                        <a:effectLst/>
                        <a:latin typeface="Calibri" panose="020F0502020204030204" pitchFamily="34" charset="0"/>
                      </a:endParaRPr>
                    </a:p>
                  </a:txBody>
                  <a:tcPr marL="825" marR="825" marT="825" marB="0" anchor="b">
                    <a:solidFill>
                      <a:schemeClr val="accent2">
                        <a:lumMod val="20000"/>
                        <a:lumOff val="80000"/>
                      </a:schemeClr>
                    </a:solidFill>
                  </a:tcPr>
                </a:tc>
                <a:tc>
                  <a:txBody>
                    <a:bodyPr/>
                    <a:lstStyle/>
                    <a:p>
                      <a:pPr algn="l" fontAlgn="b"/>
                      <a:r>
                        <a:rPr lang="en-US" sz="800" u="none" strike="noStrike" dirty="0">
                          <a:effectLst/>
                        </a:rPr>
                        <a:t>Practice with varied instances &gt; similar instances</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2">
                        <a:lumMod val="20000"/>
                        <a:lumOff val="80000"/>
                      </a:schemeClr>
                    </a:solidFill>
                  </a:tcPr>
                </a:tc>
                <a:extLst>
                  <a:ext uri="{0D108BD9-81ED-4DB2-BD59-A6C34878D82A}">
                    <a16:rowId xmlns:a16="http://schemas.microsoft.com/office/drawing/2014/main" val="2438073128"/>
                  </a:ext>
                </a:extLst>
              </a:tr>
              <a:tr h="168465">
                <a:tc rowSpan="13">
                  <a:txBody>
                    <a:bodyPr/>
                    <a:lstStyle/>
                    <a:p>
                      <a:pPr algn="ctr" fontAlgn="ctr"/>
                      <a:r>
                        <a:rPr lang="en-US" sz="800" u="none" strike="noStrike" dirty="0">
                          <a:effectLst/>
                        </a:rPr>
                        <a:t>Sense-making/Understanding</a:t>
                      </a:r>
                      <a:endParaRPr lang="en-US" sz="800" b="0" i="0" u="none" strike="noStrike" dirty="0">
                        <a:solidFill>
                          <a:srgbClr val="000000"/>
                        </a:solidFill>
                        <a:effectLst/>
                        <a:latin typeface="Calibri" panose="020F0502020204030204" pitchFamily="34" charset="0"/>
                      </a:endParaRPr>
                    </a:p>
                  </a:txBody>
                  <a:tcPr marL="178366" marR="178366" marT="89183" marB="89183" vert="vert270" anchor="ctr">
                    <a:solidFill>
                      <a:schemeClr val="accent4">
                        <a:lumMod val="20000"/>
                        <a:lumOff val="80000"/>
                      </a:schemeClr>
                    </a:solidFill>
                  </a:tcPr>
                </a:tc>
                <a:tc>
                  <a:txBody>
                    <a:bodyPr/>
                    <a:lstStyle/>
                    <a:p>
                      <a:pPr algn="ctr" fontAlgn="b"/>
                      <a:r>
                        <a:rPr lang="en-US" sz="800" u="none" strike="noStrike" dirty="0">
                          <a:effectLst/>
                        </a:rPr>
                        <a:t>18</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4">
                        <a:lumMod val="20000"/>
                        <a:lumOff val="80000"/>
                      </a:schemeClr>
                    </a:solidFill>
                  </a:tcPr>
                </a:tc>
                <a:tc>
                  <a:txBody>
                    <a:bodyPr/>
                    <a:lstStyle/>
                    <a:p>
                      <a:pPr algn="l" fontAlgn="b"/>
                      <a:r>
                        <a:rPr lang="en-US" sz="800" u="none" strike="noStrike" dirty="0">
                          <a:effectLst/>
                        </a:rPr>
                        <a:t>Comparison</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4">
                        <a:lumMod val="20000"/>
                        <a:lumOff val="80000"/>
                      </a:schemeClr>
                    </a:solidFill>
                  </a:tcPr>
                </a:tc>
                <a:tc>
                  <a:txBody>
                    <a:bodyPr/>
                    <a:lstStyle/>
                    <a:p>
                      <a:pPr algn="l" fontAlgn="b"/>
                      <a:r>
                        <a:rPr lang="en-US" sz="800" u="none" strike="noStrike" dirty="0">
                          <a:effectLst/>
                        </a:rPr>
                        <a:t>Compare multiple instances &gt; only one instance</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4">
                        <a:lumMod val="20000"/>
                        <a:lumOff val="80000"/>
                      </a:schemeClr>
                    </a:solidFill>
                  </a:tcPr>
                </a:tc>
                <a:extLst>
                  <a:ext uri="{0D108BD9-81ED-4DB2-BD59-A6C34878D82A}">
                    <a16:rowId xmlns:a16="http://schemas.microsoft.com/office/drawing/2014/main" val="1740796282"/>
                  </a:ext>
                </a:extLst>
              </a:tr>
              <a:tr h="168465">
                <a:tc vMerge="1">
                  <a:txBody>
                    <a:bodyPr/>
                    <a:lstStyle/>
                    <a:p>
                      <a:endParaRPr lang="en-US"/>
                    </a:p>
                  </a:txBody>
                  <a:tcPr/>
                </a:tc>
                <a:tc>
                  <a:txBody>
                    <a:bodyPr/>
                    <a:lstStyle/>
                    <a:p>
                      <a:pPr algn="ctr" fontAlgn="b"/>
                      <a:r>
                        <a:rPr lang="en-US" sz="800" u="none" strike="noStrike" dirty="0">
                          <a:effectLst/>
                        </a:rPr>
                        <a:t>19</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4">
                        <a:lumMod val="20000"/>
                        <a:lumOff val="80000"/>
                      </a:schemeClr>
                    </a:solidFill>
                  </a:tcPr>
                </a:tc>
                <a:tc>
                  <a:txBody>
                    <a:bodyPr/>
                    <a:lstStyle/>
                    <a:p>
                      <a:pPr algn="l" fontAlgn="b"/>
                      <a:r>
                        <a:rPr lang="en-US" sz="800" u="none" strike="noStrike" dirty="0">
                          <a:effectLst/>
                        </a:rPr>
                        <a:t>Multimedia</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4">
                        <a:lumMod val="20000"/>
                        <a:lumOff val="80000"/>
                      </a:schemeClr>
                    </a:solidFill>
                  </a:tcPr>
                </a:tc>
                <a:tc>
                  <a:txBody>
                    <a:bodyPr/>
                    <a:lstStyle/>
                    <a:p>
                      <a:pPr algn="l" fontAlgn="b"/>
                      <a:r>
                        <a:rPr lang="fr-FR" sz="800" u="none" strike="noStrike" dirty="0">
                          <a:effectLst/>
                        </a:rPr>
                        <a:t>Graphics + verbal descriptions &gt; verbal descriptions </a:t>
                      </a:r>
                      <a:r>
                        <a:rPr lang="fr-FR" sz="800" u="none" strike="noStrike" dirty="0" err="1">
                          <a:effectLst/>
                        </a:rPr>
                        <a:t>alone</a:t>
                      </a:r>
                      <a:endParaRPr lang="fr-FR" sz="800" b="0" i="0" u="none" strike="noStrike" dirty="0">
                        <a:solidFill>
                          <a:srgbClr val="000000"/>
                        </a:solidFill>
                        <a:effectLst/>
                        <a:latin typeface="Calibri" panose="020F0502020204030204" pitchFamily="34" charset="0"/>
                      </a:endParaRPr>
                    </a:p>
                  </a:txBody>
                  <a:tcPr marL="825" marR="825" marT="825" marB="0" anchor="b">
                    <a:solidFill>
                      <a:schemeClr val="accent4">
                        <a:lumMod val="20000"/>
                        <a:lumOff val="80000"/>
                      </a:schemeClr>
                    </a:solidFill>
                  </a:tcPr>
                </a:tc>
                <a:extLst>
                  <a:ext uri="{0D108BD9-81ED-4DB2-BD59-A6C34878D82A}">
                    <a16:rowId xmlns:a16="http://schemas.microsoft.com/office/drawing/2014/main" val="648373877"/>
                  </a:ext>
                </a:extLst>
              </a:tr>
              <a:tr h="168465">
                <a:tc vMerge="1">
                  <a:txBody>
                    <a:bodyPr/>
                    <a:lstStyle/>
                    <a:p>
                      <a:endParaRPr lang="en-US"/>
                    </a:p>
                  </a:txBody>
                  <a:tcPr/>
                </a:tc>
                <a:tc>
                  <a:txBody>
                    <a:bodyPr/>
                    <a:lstStyle/>
                    <a:p>
                      <a:pPr algn="ctr" fontAlgn="b"/>
                      <a:r>
                        <a:rPr lang="en-US" sz="800" u="none" strike="noStrike" dirty="0">
                          <a:effectLst/>
                        </a:rPr>
                        <a:t>20</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4">
                        <a:lumMod val="20000"/>
                        <a:lumOff val="80000"/>
                      </a:schemeClr>
                    </a:solidFill>
                  </a:tcPr>
                </a:tc>
                <a:tc>
                  <a:txBody>
                    <a:bodyPr/>
                    <a:lstStyle/>
                    <a:p>
                      <a:pPr algn="l" fontAlgn="b"/>
                      <a:r>
                        <a:rPr lang="en-US" sz="800" u="none" strike="noStrike" dirty="0">
                          <a:effectLst/>
                        </a:rPr>
                        <a:t>Modality</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4">
                        <a:lumMod val="20000"/>
                        <a:lumOff val="80000"/>
                      </a:schemeClr>
                    </a:solidFill>
                  </a:tcPr>
                </a:tc>
                <a:tc>
                  <a:txBody>
                    <a:bodyPr/>
                    <a:lstStyle/>
                    <a:p>
                      <a:pPr algn="l" fontAlgn="b"/>
                      <a:r>
                        <a:rPr lang="en-US" sz="800" u="none" strike="noStrike" dirty="0">
                          <a:effectLst/>
                        </a:rPr>
                        <a:t>Verbal descriptions presented in audio &gt; in written form</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4">
                        <a:lumMod val="20000"/>
                        <a:lumOff val="80000"/>
                      </a:schemeClr>
                    </a:solidFill>
                  </a:tcPr>
                </a:tc>
                <a:extLst>
                  <a:ext uri="{0D108BD9-81ED-4DB2-BD59-A6C34878D82A}">
                    <a16:rowId xmlns:a16="http://schemas.microsoft.com/office/drawing/2014/main" val="1153761991"/>
                  </a:ext>
                </a:extLst>
              </a:tr>
              <a:tr h="168465">
                <a:tc vMerge="1">
                  <a:txBody>
                    <a:bodyPr/>
                    <a:lstStyle/>
                    <a:p>
                      <a:endParaRPr lang="en-US"/>
                    </a:p>
                  </a:txBody>
                  <a:tcPr/>
                </a:tc>
                <a:tc>
                  <a:txBody>
                    <a:bodyPr/>
                    <a:lstStyle/>
                    <a:p>
                      <a:pPr algn="ctr" fontAlgn="b"/>
                      <a:r>
                        <a:rPr lang="en-US" sz="800" u="none" strike="noStrike" dirty="0">
                          <a:effectLst/>
                        </a:rPr>
                        <a:t>21</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4">
                        <a:lumMod val="20000"/>
                        <a:lumOff val="80000"/>
                      </a:schemeClr>
                    </a:solidFill>
                  </a:tcPr>
                </a:tc>
                <a:tc>
                  <a:txBody>
                    <a:bodyPr/>
                    <a:lstStyle/>
                    <a:p>
                      <a:pPr algn="l" fontAlgn="b"/>
                      <a:r>
                        <a:rPr lang="en-US" sz="800" u="none" strike="noStrike" dirty="0">
                          <a:effectLst/>
                        </a:rPr>
                        <a:t>Redundancy</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4">
                        <a:lumMod val="20000"/>
                        <a:lumOff val="80000"/>
                      </a:schemeClr>
                    </a:solidFill>
                  </a:tcPr>
                </a:tc>
                <a:tc>
                  <a:txBody>
                    <a:bodyPr/>
                    <a:lstStyle/>
                    <a:p>
                      <a:pPr algn="l" fontAlgn="b"/>
                      <a:r>
                        <a:rPr lang="en-US" sz="800" u="none" strike="noStrike" dirty="0">
                          <a:effectLst/>
                        </a:rPr>
                        <a:t>Verbal descriptions in audio &gt; both audio &amp; written</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4">
                        <a:lumMod val="20000"/>
                        <a:lumOff val="80000"/>
                      </a:schemeClr>
                    </a:solidFill>
                  </a:tcPr>
                </a:tc>
                <a:extLst>
                  <a:ext uri="{0D108BD9-81ED-4DB2-BD59-A6C34878D82A}">
                    <a16:rowId xmlns:a16="http://schemas.microsoft.com/office/drawing/2014/main" val="3130910810"/>
                  </a:ext>
                </a:extLst>
              </a:tr>
              <a:tr h="177644">
                <a:tc vMerge="1">
                  <a:txBody>
                    <a:bodyPr/>
                    <a:lstStyle/>
                    <a:p>
                      <a:endParaRPr lang="en-US"/>
                    </a:p>
                  </a:txBody>
                  <a:tcPr/>
                </a:tc>
                <a:tc>
                  <a:txBody>
                    <a:bodyPr/>
                    <a:lstStyle/>
                    <a:p>
                      <a:pPr algn="ctr" fontAlgn="b"/>
                      <a:r>
                        <a:rPr lang="en-US" sz="800" u="none" strike="noStrike" dirty="0">
                          <a:effectLst/>
                        </a:rPr>
                        <a:t>22</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4">
                        <a:lumMod val="20000"/>
                        <a:lumOff val="80000"/>
                      </a:schemeClr>
                    </a:solidFill>
                  </a:tcPr>
                </a:tc>
                <a:tc>
                  <a:txBody>
                    <a:bodyPr/>
                    <a:lstStyle/>
                    <a:p>
                      <a:pPr algn="l" fontAlgn="b"/>
                      <a:r>
                        <a:rPr lang="en-US" sz="800" u="none" strike="noStrike" dirty="0">
                          <a:effectLst/>
                        </a:rPr>
                        <a:t>Spatial contiguity</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4">
                        <a:lumMod val="20000"/>
                        <a:lumOff val="80000"/>
                      </a:schemeClr>
                    </a:solidFill>
                  </a:tcPr>
                </a:tc>
                <a:tc>
                  <a:txBody>
                    <a:bodyPr/>
                    <a:lstStyle/>
                    <a:p>
                      <a:pPr algn="l" fontAlgn="b"/>
                      <a:r>
                        <a:rPr lang="en-US" sz="800" u="none" strike="noStrike" dirty="0">
                          <a:effectLst/>
                        </a:rPr>
                        <a:t>Present description next to image element described &gt; separated</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4">
                        <a:lumMod val="20000"/>
                        <a:lumOff val="80000"/>
                      </a:schemeClr>
                    </a:solidFill>
                  </a:tcPr>
                </a:tc>
                <a:extLst>
                  <a:ext uri="{0D108BD9-81ED-4DB2-BD59-A6C34878D82A}">
                    <a16:rowId xmlns:a16="http://schemas.microsoft.com/office/drawing/2014/main" val="1782126335"/>
                  </a:ext>
                </a:extLst>
              </a:tr>
              <a:tr h="177644">
                <a:tc vMerge="1">
                  <a:txBody>
                    <a:bodyPr/>
                    <a:lstStyle/>
                    <a:p>
                      <a:endParaRPr lang="en-US"/>
                    </a:p>
                  </a:txBody>
                  <a:tcPr/>
                </a:tc>
                <a:tc>
                  <a:txBody>
                    <a:bodyPr/>
                    <a:lstStyle/>
                    <a:p>
                      <a:pPr algn="ctr" fontAlgn="b"/>
                      <a:r>
                        <a:rPr lang="en-US" sz="800" u="none" strike="noStrike" dirty="0">
                          <a:effectLst/>
                        </a:rPr>
                        <a:t>23</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4">
                        <a:lumMod val="20000"/>
                        <a:lumOff val="80000"/>
                      </a:schemeClr>
                    </a:solidFill>
                  </a:tcPr>
                </a:tc>
                <a:tc>
                  <a:txBody>
                    <a:bodyPr/>
                    <a:lstStyle/>
                    <a:p>
                      <a:pPr algn="l" fontAlgn="b"/>
                      <a:r>
                        <a:rPr lang="en-US" sz="800" u="none" strike="noStrike" dirty="0">
                          <a:effectLst/>
                        </a:rPr>
                        <a:t>Temporal contiguity</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4">
                        <a:lumMod val="20000"/>
                        <a:lumOff val="80000"/>
                      </a:schemeClr>
                    </a:solidFill>
                  </a:tcPr>
                </a:tc>
                <a:tc>
                  <a:txBody>
                    <a:bodyPr/>
                    <a:lstStyle/>
                    <a:p>
                      <a:pPr algn="l" fontAlgn="b"/>
                      <a:r>
                        <a:rPr lang="en-US" sz="800" u="none" strike="noStrike" dirty="0">
                          <a:effectLst/>
                        </a:rPr>
                        <a:t>Present audio &amp; image element at the same time &gt; separated</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4">
                        <a:lumMod val="20000"/>
                        <a:lumOff val="80000"/>
                      </a:schemeClr>
                    </a:solidFill>
                  </a:tcPr>
                </a:tc>
                <a:extLst>
                  <a:ext uri="{0D108BD9-81ED-4DB2-BD59-A6C34878D82A}">
                    <a16:rowId xmlns:a16="http://schemas.microsoft.com/office/drawing/2014/main" val="3587358815"/>
                  </a:ext>
                </a:extLst>
              </a:tr>
              <a:tr h="168465">
                <a:tc vMerge="1">
                  <a:txBody>
                    <a:bodyPr/>
                    <a:lstStyle/>
                    <a:p>
                      <a:endParaRPr lang="en-US"/>
                    </a:p>
                  </a:txBody>
                  <a:tcPr/>
                </a:tc>
                <a:tc>
                  <a:txBody>
                    <a:bodyPr/>
                    <a:lstStyle/>
                    <a:p>
                      <a:pPr algn="ctr" fontAlgn="b"/>
                      <a:r>
                        <a:rPr lang="en-US" sz="800" u="none" strike="noStrike" dirty="0">
                          <a:effectLst/>
                        </a:rPr>
                        <a:t>24</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4">
                        <a:lumMod val="20000"/>
                        <a:lumOff val="80000"/>
                      </a:schemeClr>
                    </a:solidFill>
                  </a:tcPr>
                </a:tc>
                <a:tc>
                  <a:txBody>
                    <a:bodyPr/>
                    <a:lstStyle/>
                    <a:p>
                      <a:pPr algn="l" fontAlgn="b"/>
                      <a:r>
                        <a:rPr lang="en-US" sz="800" u="none" strike="noStrike" dirty="0">
                          <a:effectLst/>
                        </a:rPr>
                        <a:t>Coherence</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4">
                        <a:lumMod val="20000"/>
                        <a:lumOff val="80000"/>
                      </a:schemeClr>
                    </a:solidFill>
                  </a:tcPr>
                </a:tc>
                <a:tc>
                  <a:txBody>
                    <a:bodyPr/>
                    <a:lstStyle/>
                    <a:p>
                      <a:pPr algn="l" fontAlgn="b"/>
                      <a:r>
                        <a:rPr lang="en-US" sz="800" u="none" strike="noStrike" dirty="0">
                          <a:effectLst/>
                        </a:rPr>
                        <a:t>Extraneous words, pictures, sounds excluded &gt; included</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4">
                        <a:lumMod val="20000"/>
                        <a:lumOff val="80000"/>
                      </a:schemeClr>
                    </a:solidFill>
                  </a:tcPr>
                </a:tc>
                <a:extLst>
                  <a:ext uri="{0D108BD9-81ED-4DB2-BD59-A6C34878D82A}">
                    <a16:rowId xmlns:a16="http://schemas.microsoft.com/office/drawing/2014/main" val="57975542"/>
                  </a:ext>
                </a:extLst>
              </a:tr>
              <a:tr h="168465">
                <a:tc vMerge="1">
                  <a:txBody>
                    <a:bodyPr/>
                    <a:lstStyle/>
                    <a:p>
                      <a:endParaRPr lang="en-US"/>
                    </a:p>
                  </a:txBody>
                  <a:tcPr/>
                </a:tc>
                <a:tc>
                  <a:txBody>
                    <a:bodyPr/>
                    <a:lstStyle/>
                    <a:p>
                      <a:pPr algn="ctr" fontAlgn="b"/>
                      <a:r>
                        <a:rPr lang="en-US" sz="800" u="none" strike="noStrike" dirty="0">
                          <a:effectLst/>
                        </a:rPr>
                        <a:t>25</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4">
                        <a:lumMod val="20000"/>
                        <a:lumOff val="80000"/>
                      </a:schemeClr>
                    </a:solidFill>
                  </a:tcPr>
                </a:tc>
                <a:tc>
                  <a:txBody>
                    <a:bodyPr/>
                    <a:lstStyle/>
                    <a:p>
                      <a:pPr algn="l" fontAlgn="b"/>
                      <a:r>
                        <a:rPr lang="en-US" sz="800" u="none" strike="noStrike" dirty="0">
                          <a:effectLst/>
                        </a:rPr>
                        <a:t>Anchored learning</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4">
                        <a:lumMod val="20000"/>
                        <a:lumOff val="80000"/>
                      </a:schemeClr>
                    </a:solidFill>
                  </a:tcPr>
                </a:tc>
                <a:tc>
                  <a:txBody>
                    <a:bodyPr/>
                    <a:lstStyle/>
                    <a:p>
                      <a:pPr algn="l" fontAlgn="b"/>
                      <a:r>
                        <a:rPr lang="en-US" sz="800" u="none" strike="noStrike" dirty="0">
                          <a:effectLst/>
                        </a:rPr>
                        <a:t>Real-world problems &gt; abstract problems</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4">
                        <a:lumMod val="20000"/>
                        <a:lumOff val="80000"/>
                      </a:schemeClr>
                    </a:solidFill>
                  </a:tcPr>
                </a:tc>
                <a:extLst>
                  <a:ext uri="{0D108BD9-81ED-4DB2-BD59-A6C34878D82A}">
                    <a16:rowId xmlns:a16="http://schemas.microsoft.com/office/drawing/2014/main" val="3163891182"/>
                  </a:ext>
                </a:extLst>
              </a:tr>
              <a:tr h="168465">
                <a:tc vMerge="1">
                  <a:txBody>
                    <a:bodyPr/>
                    <a:lstStyle/>
                    <a:p>
                      <a:endParaRPr lang="en-US"/>
                    </a:p>
                  </a:txBody>
                  <a:tcPr/>
                </a:tc>
                <a:tc>
                  <a:txBody>
                    <a:bodyPr/>
                    <a:lstStyle/>
                    <a:p>
                      <a:pPr algn="ctr" fontAlgn="b"/>
                      <a:r>
                        <a:rPr lang="en-US" sz="800" u="none" strike="noStrike" dirty="0">
                          <a:effectLst/>
                        </a:rPr>
                        <a:t>26</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4">
                        <a:lumMod val="20000"/>
                        <a:lumOff val="80000"/>
                      </a:schemeClr>
                    </a:solidFill>
                  </a:tcPr>
                </a:tc>
                <a:tc>
                  <a:txBody>
                    <a:bodyPr/>
                    <a:lstStyle/>
                    <a:p>
                      <a:pPr algn="l" fontAlgn="b"/>
                      <a:r>
                        <a:rPr lang="en-US" sz="800" u="none" strike="noStrike">
                          <a:effectLst/>
                        </a:rPr>
                        <a:t>Metacognition</a:t>
                      </a:r>
                      <a:endParaRPr lang="en-US" sz="800" b="0" i="0" u="none" strike="noStrike">
                        <a:solidFill>
                          <a:srgbClr val="000000"/>
                        </a:solidFill>
                        <a:effectLst/>
                        <a:latin typeface="Calibri" panose="020F0502020204030204" pitchFamily="34" charset="0"/>
                      </a:endParaRPr>
                    </a:p>
                  </a:txBody>
                  <a:tcPr marL="825" marR="825" marT="825" marB="0" anchor="b">
                    <a:solidFill>
                      <a:schemeClr val="accent4">
                        <a:lumMod val="20000"/>
                        <a:lumOff val="80000"/>
                      </a:schemeClr>
                    </a:solidFill>
                  </a:tcPr>
                </a:tc>
                <a:tc>
                  <a:txBody>
                    <a:bodyPr/>
                    <a:lstStyle/>
                    <a:p>
                      <a:pPr algn="l" fontAlgn="b"/>
                      <a:r>
                        <a:rPr lang="en-US" sz="800" u="none" strike="noStrike" dirty="0">
                          <a:effectLst/>
                        </a:rPr>
                        <a:t>Metacognition supported &gt; no support for metacognition</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4">
                        <a:lumMod val="20000"/>
                        <a:lumOff val="80000"/>
                      </a:schemeClr>
                    </a:solidFill>
                  </a:tcPr>
                </a:tc>
                <a:extLst>
                  <a:ext uri="{0D108BD9-81ED-4DB2-BD59-A6C34878D82A}">
                    <a16:rowId xmlns:a16="http://schemas.microsoft.com/office/drawing/2014/main" val="3547490330"/>
                  </a:ext>
                </a:extLst>
              </a:tr>
              <a:tr h="168465">
                <a:tc vMerge="1">
                  <a:txBody>
                    <a:bodyPr/>
                    <a:lstStyle/>
                    <a:p>
                      <a:endParaRPr lang="en-US"/>
                    </a:p>
                  </a:txBody>
                  <a:tcPr/>
                </a:tc>
                <a:tc>
                  <a:txBody>
                    <a:bodyPr/>
                    <a:lstStyle/>
                    <a:p>
                      <a:pPr algn="ctr" fontAlgn="b"/>
                      <a:r>
                        <a:rPr lang="en-US" sz="800" u="none" strike="noStrike" dirty="0">
                          <a:effectLst/>
                        </a:rPr>
                        <a:t>27</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4">
                        <a:lumMod val="20000"/>
                        <a:lumOff val="80000"/>
                      </a:schemeClr>
                    </a:solidFill>
                  </a:tcPr>
                </a:tc>
                <a:tc>
                  <a:txBody>
                    <a:bodyPr/>
                    <a:lstStyle/>
                    <a:p>
                      <a:pPr algn="l" fontAlgn="b"/>
                      <a:r>
                        <a:rPr lang="en-US" sz="800" u="none" strike="noStrike" dirty="0">
                          <a:effectLst/>
                        </a:rPr>
                        <a:t>Explanation</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4">
                        <a:lumMod val="20000"/>
                        <a:lumOff val="80000"/>
                      </a:schemeClr>
                    </a:solidFill>
                  </a:tcPr>
                </a:tc>
                <a:tc>
                  <a:txBody>
                    <a:bodyPr/>
                    <a:lstStyle/>
                    <a:p>
                      <a:pPr algn="l" fontAlgn="b"/>
                      <a:r>
                        <a:rPr lang="en-US" sz="800" u="none" strike="noStrike" dirty="0">
                          <a:effectLst/>
                        </a:rPr>
                        <a:t>Prompt for self-explanation &gt; give explanation &gt; no prompt</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4">
                        <a:lumMod val="20000"/>
                        <a:lumOff val="80000"/>
                      </a:schemeClr>
                    </a:solidFill>
                  </a:tcPr>
                </a:tc>
                <a:extLst>
                  <a:ext uri="{0D108BD9-81ED-4DB2-BD59-A6C34878D82A}">
                    <a16:rowId xmlns:a16="http://schemas.microsoft.com/office/drawing/2014/main" val="1363557395"/>
                  </a:ext>
                </a:extLst>
              </a:tr>
              <a:tr h="168465">
                <a:tc vMerge="1">
                  <a:txBody>
                    <a:bodyPr/>
                    <a:lstStyle/>
                    <a:p>
                      <a:endParaRPr lang="en-US"/>
                    </a:p>
                  </a:txBody>
                  <a:tcPr/>
                </a:tc>
                <a:tc>
                  <a:txBody>
                    <a:bodyPr/>
                    <a:lstStyle/>
                    <a:p>
                      <a:pPr algn="ctr" fontAlgn="b"/>
                      <a:r>
                        <a:rPr lang="en-US" sz="800" u="none" strike="noStrike" dirty="0">
                          <a:effectLst/>
                        </a:rPr>
                        <a:t>28</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4">
                        <a:lumMod val="20000"/>
                        <a:lumOff val="80000"/>
                      </a:schemeClr>
                    </a:solidFill>
                  </a:tcPr>
                </a:tc>
                <a:tc>
                  <a:txBody>
                    <a:bodyPr/>
                    <a:lstStyle/>
                    <a:p>
                      <a:pPr algn="l" fontAlgn="b"/>
                      <a:r>
                        <a:rPr lang="en-US" sz="800" u="none" strike="noStrike" dirty="0">
                          <a:effectLst/>
                        </a:rPr>
                        <a:t>Questioning</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4">
                        <a:lumMod val="20000"/>
                        <a:lumOff val="80000"/>
                      </a:schemeClr>
                    </a:solidFill>
                  </a:tcPr>
                </a:tc>
                <a:tc>
                  <a:txBody>
                    <a:bodyPr/>
                    <a:lstStyle/>
                    <a:p>
                      <a:pPr algn="l" fontAlgn="b"/>
                      <a:r>
                        <a:rPr lang="en-US" sz="800" u="none" strike="noStrike" dirty="0">
                          <a:effectLst/>
                        </a:rPr>
                        <a:t>Time for reflection &amp; questioning &gt; instruction alone</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4">
                        <a:lumMod val="20000"/>
                        <a:lumOff val="80000"/>
                      </a:schemeClr>
                    </a:solidFill>
                  </a:tcPr>
                </a:tc>
                <a:extLst>
                  <a:ext uri="{0D108BD9-81ED-4DB2-BD59-A6C34878D82A}">
                    <a16:rowId xmlns:a16="http://schemas.microsoft.com/office/drawing/2014/main" val="3206556635"/>
                  </a:ext>
                </a:extLst>
              </a:tr>
              <a:tr h="168465">
                <a:tc vMerge="1">
                  <a:txBody>
                    <a:bodyPr/>
                    <a:lstStyle/>
                    <a:p>
                      <a:endParaRPr lang="en-US"/>
                    </a:p>
                  </a:txBody>
                  <a:tcPr/>
                </a:tc>
                <a:tc>
                  <a:txBody>
                    <a:bodyPr/>
                    <a:lstStyle/>
                    <a:p>
                      <a:pPr algn="ctr" fontAlgn="b"/>
                      <a:r>
                        <a:rPr lang="en-US" sz="800" u="none" strike="noStrike" dirty="0">
                          <a:effectLst/>
                        </a:rPr>
                        <a:t>29</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4">
                        <a:lumMod val="20000"/>
                        <a:lumOff val="80000"/>
                      </a:schemeClr>
                    </a:solidFill>
                  </a:tcPr>
                </a:tc>
                <a:tc>
                  <a:txBody>
                    <a:bodyPr/>
                    <a:lstStyle/>
                    <a:p>
                      <a:pPr algn="l" fontAlgn="b"/>
                      <a:r>
                        <a:rPr lang="en-US" sz="800" u="none" strike="noStrike" dirty="0">
                          <a:effectLst/>
                        </a:rPr>
                        <a:t>Cognitive dissonance</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4">
                        <a:lumMod val="20000"/>
                        <a:lumOff val="80000"/>
                      </a:schemeClr>
                    </a:solidFill>
                  </a:tcPr>
                </a:tc>
                <a:tc>
                  <a:txBody>
                    <a:bodyPr/>
                    <a:lstStyle/>
                    <a:p>
                      <a:pPr algn="l" fontAlgn="b"/>
                      <a:r>
                        <a:rPr lang="en-US" sz="800" u="none" strike="noStrike" dirty="0">
                          <a:effectLst/>
                        </a:rPr>
                        <a:t>Present incorrect or alternate perspectives &gt; only correct</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4">
                        <a:lumMod val="20000"/>
                        <a:lumOff val="80000"/>
                      </a:schemeClr>
                    </a:solidFill>
                  </a:tcPr>
                </a:tc>
                <a:extLst>
                  <a:ext uri="{0D108BD9-81ED-4DB2-BD59-A6C34878D82A}">
                    <a16:rowId xmlns:a16="http://schemas.microsoft.com/office/drawing/2014/main" val="3165753537"/>
                  </a:ext>
                </a:extLst>
              </a:tr>
              <a:tr h="168465">
                <a:tc vMerge="1">
                  <a:txBody>
                    <a:bodyPr/>
                    <a:lstStyle/>
                    <a:p>
                      <a:endParaRPr lang="en-US"/>
                    </a:p>
                  </a:txBody>
                  <a:tcPr/>
                </a:tc>
                <a:tc>
                  <a:txBody>
                    <a:bodyPr/>
                    <a:lstStyle/>
                    <a:p>
                      <a:pPr algn="ctr" fontAlgn="b"/>
                      <a:r>
                        <a:rPr lang="en-US" sz="800" u="none" strike="noStrike" dirty="0">
                          <a:effectLst/>
                        </a:rPr>
                        <a:t>30</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4">
                        <a:lumMod val="20000"/>
                        <a:lumOff val="80000"/>
                      </a:schemeClr>
                    </a:solidFill>
                  </a:tcPr>
                </a:tc>
                <a:tc>
                  <a:txBody>
                    <a:bodyPr/>
                    <a:lstStyle/>
                    <a:p>
                      <a:pPr algn="l" fontAlgn="b"/>
                      <a:r>
                        <a:rPr lang="en-US" sz="800" u="none" strike="noStrike">
                          <a:effectLst/>
                        </a:rPr>
                        <a:t>Interest</a:t>
                      </a:r>
                      <a:endParaRPr lang="en-US" sz="800" b="0" i="0" u="none" strike="noStrike">
                        <a:solidFill>
                          <a:srgbClr val="000000"/>
                        </a:solidFill>
                        <a:effectLst/>
                        <a:latin typeface="Calibri" panose="020F0502020204030204" pitchFamily="34" charset="0"/>
                      </a:endParaRPr>
                    </a:p>
                  </a:txBody>
                  <a:tcPr marL="825" marR="825" marT="825" marB="0" anchor="b">
                    <a:solidFill>
                      <a:schemeClr val="accent4">
                        <a:lumMod val="20000"/>
                        <a:lumOff val="80000"/>
                      </a:schemeClr>
                    </a:solidFill>
                  </a:tcPr>
                </a:tc>
                <a:tc>
                  <a:txBody>
                    <a:bodyPr/>
                    <a:lstStyle/>
                    <a:p>
                      <a:pPr algn="l" fontAlgn="b"/>
                      <a:r>
                        <a:rPr lang="en-US" sz="800" u="none" strike="noStrike" dirty="0">
                          <a:effectLst/>
                        </a:rPr>
                        <a:t>Instruction relevant to student interests &gt; not relevant</a:t>
                      </a:r>
                      <a:endParaRPr lang="en-US" sz="800" b="0" i="0" u="none" strike="noStrike" dirty="0">
                        <a:solidFill>
                          <a:srgbClr val="000000"/>
                        </a:solidFill>
                        <a:effectLst/>
                        <a:latin typeface="Calibri" panose="020F0502020204030204" pitchFamily="34" charset="0"/>
                      </a:endParaRPr>
                    </a:p>
                  </a:txBody>
                  <a:tcPr marL="825" marR="825" marT="825" marB="0" anchor="b">
                    <a:solidFill>
                      <a:schemeClr val="accent4">
                        <a:lumMod val="20000"/>
                        <a:lumOff val="80000"/>
                      </a:schemeClr>
                    </a:solidFill>
                  </a:tcPr>
                </a:tc>
                <a:extLst>
                  <a:ext uri="{0D108BD9-81ED-4DB2-BD59-A6C34878D82A}">
                    <a16:rowId xmlns:a16="http://schemas.microsoft.com/office/drawing/2014/main" val="3176201776"/>
                  </a:ext>
                </a:extLst>
              </a:tr>
            </a:tbl>
          </a:graphicData>
        </a:graphic>
      </p:graphicFrame>
    </p:spTree>
    <p:extLst>
      <p:ext uri="{BB962C8B-B14F-4D97-AF65-F5344CB8AC3E}">
        <p14:creationId xmlns:p14="http://schemas.microsoft.com/office/powerpoint/2010/main" val="3907124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Principles supported in </a:t>
            </a:r>
            <a:r>
              <a:rPr lang="en-US" i="1" dirty="0"/>
              <a:t>Zombie Division</a:t>
            </a:r>
            <a:endParaRPr lang="en-US" dirty="0"/>
          </a:p>
        </p:txBody>
      </p:sp>
      <p:sp>
        <p:nvSpPr>
          <p:cNvPr id="3" name="Content Placeholder 2"/>
          <p:cNvSpPr>
            <a:spLocks noGrp="1"/>
          </p:cNvSpPr>
          <p:nvPr>
            <p:ph idx="1"/>
          </p:nvPr>
        </p:nvSpPr>
        <p:spPr/>
        <p:txBody>
          <a:bodyPr/>
          <a:lstStyle/>
          <a:p>
            <a:pPr>
              <a:spcAft>
                <a:spcPts val="1200"/>
              </a:spcAft>
              <a:buNone/>
            </a:pPr>
            <a:r>
              <a:rPr lang="en-US" sz="2000" dirty="0"/>
              <a:t>Gee #12: “Learners get lots and lots of practice in a context where the practice is not boring.”</a:t>
            </a:r>
          </a:p>
          <a:p>
            <a:pPr>
              <a:spcAft>
                <a:spcPts val="1200"/>
              </a:spcAft>
              <a:buNone/>
            </a:pPr>
            <a:r>
              <a:rPr lang="en-US" sz="2000" dirty="0"/>
              <a:t>CT #6: “Provide immediate feedback on errors”</a:t>
            </a:r>
          </a:p>
          <a:p>
            <a:pPr>
              <a:spcAft>
                <a:spcPts val="1200"/>
              </a:spcAft>
              <a:buNone/>
            </a:pPr>
            <a:r>
              <a:rPr lang="en-US" sz="2000" dirty="0"/>
              <a:t>LLL #13: “Learning wrong information can be reduced when feedback is immediate.” </a:t>
            </a:r>
          </a:p>
          <a:p>
            <a:pPr>
              <a:spcAft>
                <a:spcPts val="1200"/>
              </a:spcAft>
              <a:buNone/>
            </a:pPr>
            <a:r>
              <a:rPr lang="en-US" sz="2000" dirty="0"/>
              <a:t>LLL #11: “An understanding of an abstract concept improves with multiple and varied examples.” </a:t>
            </a:r>
          </a:p>
          <a:p>
            <a:pPr>
              <a:spcAft>
                <a:spcPts val="1200"/>
              </a:spcAft>
              <a:buNone/>
            </a:pPr>
            <a:r>
              <a:rPr lang="en-US" sz="2000" dirty="0"/>
              <a:t>Gee # 27 “The learner is given explicit information both on-demand and just-in-time. … ”</a:t>
            </a:r>
          </a:p>
          <a:p>
            <a:pPr>
              <a:spcAft>
                <a:spcPts val="1200"/>
              </a:spcAft>
              <a:buNone/>
            </a:pPr>
            <a:r>
              <a:rPr lang="en-US" sz="2000" dirty="0"/>
              <a:t>LLL #21 “Assignments should … be … at the right level of difficulty for the student’s level of skill or prior knowledge.”</a:t>
            </a:r>
          </a:p>
        </p:txBody>
      </p:sp>
      <p:sp>
        <p:nvSpPr>
          <p:cNvPr id="4" name="Date Placeholder 3">
            <a:extLst>
              <a:ext uri="{FF2B5EF4-FFF2-40B4-BE49-F238E27FC236}">
                <a16:creationId xmlns:a16="http://schemas.microsoft.com/office/drawing/2014/main" id="{4EB50501-42C8-4939-92CA-44631A2FCB51}"/>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B8560AD5-A2DD-4B39-8607-686E172266F2}"/>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1D91FB34-67A9-47D9-BB44-BC7956DF8496}"/>
              </a:ext>
            </a:extLst>
          </p:cNvPr>
          <p:cNvSpPr>
            <a:spLocks noGrp="1"/>
          </p:cNvSpPr>
          <p:nvPr>
            <p:ph type="sldNum" sz="quarter" idx="12"/>
          </p:nvPr>
        </p:nvSpPr>
        <p:spPr/>
        <p:txBody>
          <a:bodyPr/>
          <a:lstStyle/>
          <a:p>
            <a:fld id="{4BE96267-9501-4B49-939F-F116B0669874}" type="slidenum">
              <a:rPr lang="en-US" smtClean="0"/>
              <a:t>86</a:t>
            </a:fld>
            <a:endParaRPr lang="en-US"/>
          </a:p>
        </p:txBody>
      </p:sp>
    </p:spTree>
    <p:extLst>
      <p:ext uri="{BB962C8B-B14F-4D97-AF65-F5344CB8AC3E}">
        <p14:creationId xmlns:p14="http://schemas.microsoft.com/office/powerpoint/2010/main" val="83304758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Summary: Use of framework for analysis</a:t>
            </a:r>
            <a:endParaRPr lang="en-US" dirty="0"/>
          </a:p>
        </p:txBody>
      </p:sp>
      <p:sp>
        <p:nvSpPr>
          <p:cNvPr id="3" name="Content Placeholder 2"/>
          <p:cNvSpPr>
            <a:spLocks noGrp="1"/>
          </p:cNvSpPr>
          <p:nvPr>
            <p:ph idx="1"/>
          </p:nvPr>
        </p:nvSpPr>
        <p:spPr/>
        <p:txBody>
          <a:bodyPr>
            <a:normAutofit fontScale="92500" lnSpcReduction="10000"/>
          </a:bodyPr>
          <a:lstStyle/>
          <a:p>
            <a:pPr marL="0" indent="0">
              <a:spcAft>
                <a:spcPts val="1200"/>
              </a:spcAft>
              <a:buNone/>
            </a:pPr>
            <a:r>
              <a:rPr lang="en-US" dirty="0" smtClean="0"/>
              <a:t>Viewing </a:t>
            </a:r>
            <a:r>
              <a:rPr lang="en-US" dirty="0"/>
              <a:t>the game from 3 analytical </a:t>
            </a:r>
            <a:r>
              <a:rPr lang="en-US" dirty="0" smtClean="0"/>
              <a:t>angles and relations </a:t>
            </a:r>
            <a:r>
              <a:rPr lang="en-US" dirty="0"/>
              <a:t>between them</a:t>
            </a:r>
          </a:p>
          <a:p>
            <a:pPr marL="0" indent="0">
              <a:buNone/>
            </a:pPr>
            <a:r>
              <a:rPr lang="en-US" dirty="0"/>
              <a:t>Yields rich description (and appreciation) of the thoughtful design of the game</a:t>
            </a:r>
          </a:p>
          <a:p>
            <a:pPr lvl="1">
              <a:buFont typeface="Segoe UI" panose="020B0502040204020203" pitchFamily="34" charset="0"/>
              <a:buChar char="–"/>
            </a:pPr>
            <a:r>
              <a:rPr lang="en-US" dirty="0"/>
              <a:t>Not just fluency!  Conceptual understanding as well</a:t>
            </a:r>
          </a:p>
          <a:p>
            <a:pPr lvl="1">
              <a:buFont typeface="Segoe UI" panose="020B0502040204020203" pitchFamily="34" charset="0"/>
              <a:buChar char="–"/>
            </a:pPr>
            <a:r>
              <a:rPr lang="en-US" dirty="0"/>
              <a:t>“Deliberate hunting” dynamic</a:t>
            </a:r>
          </a:p>
          <a:p>
            <a:pPr lvl="1">
              <a:buFont typeface="Segoe UI" panose="020B0502040204020203" pitchFamily="34" charset="0"/>
              <a:buChar char="–"/>
            </a:pPr>
            <a:r>
              <a:rPr lang="en-US" dirty="0"/>
              <a:t>Time pressure is varied consistent with the varying learning objectives </a:t>
            </a:r>
          </a:p>
          <a:p>
            <a:pPr lvl="1">
              <a:buFont typeface="Segoe UI" panose="020B0502040204020203" pitchFamily="34" charset="0"/>
              <a:buChar char="–"/>
            </a:pPr>
            <a:r>
              <a:rPr lang="en-US" dirty="0"/>
              <a:t>Tedium aesthetic </a:t>
            </a:r>
            <a:r>
              <a:rPr lang="en-US" dirty="0" smtClean="0"/>
              <a:t>reinforces value of </a:t>
            </a:r>
            <a:r>
              <a:rPr lang="en-US" dirty="0"/>
              <a:t>educational </a:t>
            </a:r>
            <a:r>
              <a:rPr lang="en-US" dirty="0" smtClean="0"/>
              <a:t>goals</a:t>
            </a:r>
            <a:endParaRPr lang="en-US" dirty="0"/>
          </a:p>
          <a:p>
            <a:pPr lvl="1">
              <a:buFont typeface="Segoe UI" panose="020B0502040204020203" pitchFamily="34" charset="0"/>
              <a:buChar char="–"/>
            </a:pPr>
            <a:r>
              <a:rPr lang="en-US" dirty="0" smtClean="0"/>
              <a:t>Rich </a:t>
            </a:r>
            <a:r>
              <a:rPr lang="en-US" dirty="0"/>
              <a:t>coverage of learning principles</a:t>
            </a:r>
          </a:p>
          <a:p>
            <a:pPr lvl="1"/>
            <a:endParaRPr lang="en-US" dirty="0"/>
          </a:p>
          <a:p>
            <a:pPr marL="0" indent="0">
              <a:buNone/>
            </a:pPr>
            <a:r>
              <a:rPr lang="en-US" dirty="0"/>
              <a:t>We see interesting connections between </a:t>
            </a:r>
            <a:r>
              <a:rPr lang="en-US" dirty="0" smtClean="0"/>
              <a:t>Game Elements </a:t>
            </a:r>
            <a:r>
              <a:rPr lang="en-US" dirty="0"/>
              <a:t>and </a:t>
            </a:r>
            <a:r>
              <a:rPr lang="en-US" dirty="0" smtClean="0"/>
              <a:t>Learning </a:t>
            </a:r>
            <a:r>
              <a:rPr lang="en-US" dirty="0"/>
              <a:t>at all three levels</a:t>
            </a:r>
          </a:p>
        </p:txBody>
      </p:sp>
      <p:sp>
        <p:nvSpPr>
          <p:cNvPr id="6" name="Date Placeholder 5">
            <a:extLst>
              <a:ext uri="{FF2B5EF4-FFF2-40B4-BE49-F238E27FC236}">
                <a16:creationId xmlns:a16="http://schemas.microsoft.com/office/drawing/2014/main" id="{C2E5CFD9-AEBA-42AE-8DE8-F6BC26A531DB}"/>
              </a:ext>
            </a:extLst>
          </p:cNvPr>
          <p:cNvSpPr>
            <a:spLocks noGrp="1"/>
          </p:cNvSpPr>
          <p:nvPr>
            <p:ph type="dt" sz="half" idx="10"/>
          </p:nvPr>
        </p:nvSpPr>
        <p:spPr/>
        <p:txBody>
          <a:bodyPr/>
          <a:lstStyle/>
          <a:p>
            <a:r>
              <a:rPr lang="en-US" smtClean="0"/>
              <a:t>2023-01-17</a:t>
            </a:r>
            <a:endParaRPr lang="en-US" dirty="0"/>
          </a:p>
        </p:txBody>
      </p:sp>
      <p:sp>
        <p:nvSpPr>
          <p:cNvPr id="7" name="Footer Placeholder 6">
            <a:extLst>
              <a:ext uri="{FF2B5EF4-FFF2-40B4-BE49-F238E27FC236}">
                <a16:creationId xmlns:a16="http://schemas.microsoft.com/office/drawing/2014/main" id="{ECB42B71-F10C-4C1A-A8A0-5F8A93C01466}"/>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8" name="Slide Number Placeholder 7">
            <a:extLst>
              <a:ext uri="{FF2B5EF4-FFF2-40B4-BE49-F238E27FC236}">
                <a16:creationId xmlns:a16="http://schemas.microsoft.com/office/drawing/2014/main" id="{C1030619-ECD7-4DDC-973B-F712A0035FE6}"/>
              </a:ext>
            </a:extLst>
          </p:cNvPr>
          <p:cNvSpPr>
            <a:spLocks noGrp="1"/>
          </p:cNvSpPr>
          <p:nvPr>
            <p:ph type="sldNum" sz="quarter" idx="12"/>
          </p:nvPr>
        </p:nvSpPr>
        <p:spPr/>
        <p:txBody>
          <a:bodyPr/>
          <a:lstStyle/>
          <a:p>
            <a:fld id="{4BE96267-9501-4B49-939F-F116B0669874}" type="slidenum">
              <a:rPr lang="en-US" smtClean="0"/>
              <a:t>87</a:t>
            </a:fld>
            <a:endParaRPr lang="en-US"/>
          </a:p>
        </p:txBody>
      </p:sp>
    </p:spTree>
    <p:extLst>
      <p:ext uri="{BB962C8B-B14F-4D97-AF65-F5344CB8AC3E}">
        <p14:creationId xmlns:p14="http://schemas.microsoft.com/office/powerpoint/2010/main" val="146207542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8E8C142-87D9-487B-9EB8-63C715D0405B}"/>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67C35C51-85DA-43EE-88FD-B0EE9EBC7CFF}"/>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6A904F94-4107-4A46-88F1-115198E6121F}"/>
              </a:ext>
            </a:extLst>
          </p:cNvPr>
          <p:cNvSpPr>
            <a:spLocks noGrp="1"/>
          </p:cNvSpPr>
          <p:nvPr>
            <p:ph type="sldNum" sz="quarter" idx="12"/>
          </p:nvPr>
        </p:nvSpPr>
        <p:spPr/>
        <p:txBody>
          <a:bodyPr/>
          <a:lstStyle/>
          <a:p>
            <a:fld id="{4BE96267-9501-4B49-939F-F116B0669874}" type="slidenum">
              <a:rPr lang="en-US" smtClean="0"/>
              <a:t>88</a:t>
            </a:fld>
            <a:endParaRPr lang="en-US"/>
          </a:p>
        </p:txBody>
      </p:sp>
      <p:pic>
        <p:nvPicPr>
          <p:cNvPr id="7" name="Picture 4" descr="Image result for mario question block">
            <a:extLst>
              <a:ext uri="{FF2B5EF4-FFF2-40B4-BE49-F238E27FC236}">
                <a16:creationId xmlns:a16="http://schemas.microsoft.com/office/drawing/2014/main" id="{5E1515CC-5515-46BA-911E-AA9B5E33DC3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3917950" y="1253331"/>
            <a:ext cx="4356100"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93801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D9EC4-F728-4D03-9B8C-A52AD3B585F1}"/>
              </a:ext>
            </a:extLst>
          </p:cNvPr>
          <p:cNvSpPr>
            <a:spLocks noGrp="1"/>
          </p:cNvSpPr>
          <p:nvPr>
            <p:ph type="ctrTitle"/>
          </p:nvPr>
        </p:nvSpPr>
        <p:spPr/>
        <p:txBody>
          <a:bodyPr/>
          <a:lstStyle/>
          <a:p>
            <a:r>
              <a:rPr lang="en-US" dirty="0"/>
              <a:t>Critique </a:t>
            </a:r>
            <a:r>
              <a:rPr lang="en-US" dirty="0" smtClean="0"/>
              <a:t>Blogs</a:t>
            </a:r>
            <a:endParaRPr lang="en-US" dirty="0"/>
          </a:p>
        </p:txBody>
      </p:sp>
      <p:sp>
        <p:nvSpPr>
          <p:cNvPr id="3" name="Date Placeholder 2">
            <a:extLst>
              <a:ext uri="{FF2B5EF4-FFF2-40B4-BE49-F238E27FC236}">
                <a16:creationId xmlns:a16="http://schemas.microsoft.com/office/drawing/2014/main" id="{B2FD5FAB-EF0E-4120-995A-0718A1491E54}"/>
              </a:ext>
            </a:extLst>
          </p:cNvPr>
          <p:cNvSpPr>
            <a:spLocks noGrp="1"/>
          </p:cNvSpPr>
          <p:nvPr>
            <p:ph type="dt" sz="half" idx="10"/>
          </p:nvPr>
        </p:nvSpPr>
        <p:spPr/>
        <p:txBody>
          <a:bodyPr/>
          <a:lstStyle/>
          <a:p>
            <a:r>
              <a:rPr lang="en-US" smtClean="0"/>
              <a:t>2023-01-17</a:t>
            </a:r>
            <a:endParaRPr lang="en-US"/>
          </a:p>
        </p:txBody>
      </p:sp>
      <p:sp>
        <p:nvSpPr>
          <p:cNvPr id="4" name="Footer Placeholder 3">
            <a:extLst>
              <a:ext uri="{FF2B5EF4-FFF2-40B4-BE49-F238E27FC236}">
                <a16:creationId xmlns:a16="http://schemas.microsoft.com/office/drawing/2014/main" id="{CAC7FE21-992C-4085-9F93-E844A63AF10D}"/>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5" name="Slide Number Placeholder 4">
            <a:extLst>
              <a:ext uri="{FF2B5EF4-FFF2-40B4-BE49-F238E27FC236}">
                <a16:creationId xmlns:a16="http://schemas.microsoft.com/office/drawing/2014/main" id="{E3C28B56-948B-4FE5-A2E3-7A2C21C5EE59}"/>
              </a:ext>
            </a:extLst>
          </p:cNvPr>
          <p:cNvSpPr>
            <a:spLocks noGrp="1"/>
          </p:cNvSpPr>
          <p:nvPr>
            <p:ph type="sldNum" sz="quarter" idx="12"/>
          </p:nvPr>
        </p:nvSpPr>
        <p:spPr/>
        <p:txBody>
          <a:bodyPr/>
          <a:lstStyle/>
          <a:p>
            <a:fld id="{4BE96267-9501-4B49-939F-F116B0669874}" type="slidenum">
              <a:rPr lang="en-US" smtClean="0"/>
              <a:t>89</a:t>
            </a:fld>
            <a:endParaRPr lang="en-US"/>
          </a:p>
        </p:txBody>
      </p:sp>
    </p:spTree>
    <p:extLst>
      <p:ext uri="{BB962C8B-B14F-4D97-AF65-F5344CB8AC3E}">
        <p14:creationId xmlns:p14="http://schemas.microsoft.com/office/powerpoint/2010/main" val="25983526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C1F10-0F13-45C0-92B3-D2F529089D2B}"/>
              </a:ext>
            </a:extLst>
          </p:cNvPr>
          <p:cNvSpPr>
            <a:spLocks noGrp="1"/>
          </p:cNvSpPr>
          <p:nvPr>
            <p:ph type="title"/>
          </p:nvPr>
        </p:nvSpPr>
        <p:spPr/>
        <p:txBody>
          <a:bodyPr/>
          <a:lstStyle/>
          <a:p>
            <a:r>
              <a:rPr lang="en-US" dirty="0"/>
              <a:t>Useful Design Tools</a:t>
            </a:r>
          </a:p>
        </p:txBody>
      </p:sp>
      <p:sp>
        <p:nvSpPr>
          <p:cNvPr id="3" name="Date Placeholder 2">
            <a:extLst>
              <a:ext uri="{FF2B5EF4-FFF2-40B4-BE49-F238E27FC236}">
                <a16:creationId xmlns:a16="http://schemas.microsoft.com/office/drawing/2014/main" id="{5C68CE70-3954-493C-ACF0-617D79005566}"/>
              </a:ext>
            </a:extLst>
          </p:cNvPr>
          <p:cNvSpPr>
            <a:spLocks noGrp="1"/>
          </p:cNvSpPr>
          <p:nvPr>
            <p:ph type="dt" sz="half" idx="10"/>
          </p:nvPr>
        </p:nvSpPr>
        <p:spPr/>
        <p:txBody>
          <a:bodyPr/>
          <a:lstStyle/>
          <a:p>
            <a:r>
              <a:rPr lang="en-US" smtClean="0"/>
              <a:t>2023-01-17</a:t>
            </a:r>
            <a:endParaRPr lang="en-US"/>
          </a:p>
        </p:txBody>
      </p:sp>
      <p:sp>
        <p:nvSpPr>
          <p:cNvPr id="4" name="Footer Placeholder 3">
            <a:extLst>
              <a:ext uri="{FF2B5EF4-FFF2-40B4-BE49-F238E27FC236}">
                <a16:creationId xmlns:a16="http://schemas.microsoft.com/office/drawing/2014/main" id="{EBA5D425-9AE7-4387-964D-1FD7BC960EEE}"/>
              </a:ext>
            </a:extLst>
          </p:cNvPr>
          <p:cNvSpPr>
            <a:spLocks noGrp="1"/>
          </p:cNvSpPr>
          <p:nvPr>
            <p:ph type="ftr" sz="quarter" idx="11"/>
          </p:nvPr>
        </p:nvSpPr>
        <p:spPr/>
        <p:txBody>
          <a:bodyPr/>
          <a:lstStyle/>
          <a:p>
            <a:r>
              <a:rPr lang="en-US" smtClean="0"/>
              <a:t>05-418/818 | Spring 2023 | Design of Educational Games</a:t>
            </a:r>
            <a:endParaRPr lang="en-US" dirty="0"/>
          </a:p>
        </p:txBody>
      </p:sp>
      <p:sp>
        <p:nvSpPr>
          <p:cNvPr id="5" name="Slide Number Placeholder 4">
            <a:extLst>
              <a:ext uri="{FF2B5EF4-FFF2-40B4-BE49-F238E27FC236}">
                <a16:creationId xmlns:a16="http://schemas.microsoft.com/office/drawing/2014/main" id="{98CF1D60-7705-4659-80A4-A3E3AC4D9136}"/>
              </a:ext>
            </a:extLst>
          </p:cNvPr>
          <p:cNvSpPr>
            <a:spLocks noGrp="1"/>
          </p:cNvSpPr>
          <p:nvPr>
            <p:ph type="sldNum" sz="quarter" idx="12"/>
          </p:nvPr>
        </p:nvSpPr>
        <p:spPr/>
        <p:txBody>
          <a:bodyPr/>
          <a:lstStyle/>
          <a:p>
            <a:fld id="{4BE96267-9501-4B49-939F-F116B0669874}" type="slidenum">
              <a:rPr lang="en-US" smtClean="0"/>
              <a:t>9</a:t>
            </a:fld>
            <a:endParaRPr lang="en-US"/>
          </a:p>
        </p:txBody>
      </p:sp>
      <p:grpSp>
        <p:nvGrpSpPr>
          <p:cNvPr id="12" name="Group 11">
            <a:extLst>
              <a:ext uri="{FF2B5EF4-FFF2-40B4-BE49-F238E27FC236}">
                <a16:creationId xmlns:a16="http://schemas.microsoft.com/office/drawing/2014/main" id="{F2549C06-3201-449D-96A2-233A18CA38E0}"/>
              </a:ext>
            </a:extLst>
          </p:cNvPr>
          <p:cNvGrpSpPr/>
          <p:nvPr/>
        </p:nvGrpSpPr>
        <p:grpSpPr>
          <a:xfrm>
            <a:off x="824385" y="1792063"/>
            <a:ext cx="3012703" cy="2237012"/>
            <a:chOff x="2804160" y="1334863"/>
            <a:chExt cx="6583680" cy="4888558"/>
          </a:xfrm>
        </p:grpSpPr>
        <p:sp>
          <p:nvSpPr>
            <p:cNvPr id="6" name="Oval 5">
              <a:extLst>
                <a:ext uri="{FF2B5EF4-FFF2-40B4-BE49-F238E27FC236}">
                  <a16:creationId xmlns:a16="http://schemas.microsoft.com/office/drawing/2014/main" id="{19C24928-8F5B-411D-99DA-595834126591}"/>
                </a:ext>
              </a:extLst>
            </p:cNvPr>
            <p:cNvSpPr/>
            <p:nvPr/>
          </p:nvSpPr>
          <p:spPr>
            <a:xfrm>
              <a:off x="4998719" y="1334863"/>
              <a:ext cx="2194559" cy="219456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smtClean="0"/>
                <a:t>Educational Goals</a:t>
              </a:r>
              <a:endParaRPr lang="en-US" sz="700" b="1" dirty="0"/>
            </a:p>
          </p:txBody>
        </p:sp>
        <p:sp>
          <p:nvSpPr>
            <p:cNvPr id="7" name="Oval 6">
              <a:extLst>
                <a:ext uri="{FF2B5EF4-FFF2-40B4-BE49-F238E27FC236}">
                  <a16:creationId xmlns:a16="http://schemas.microsoft.com/office/drawing/2014/main" id="{D2F97012-762C-47AD-9060-460794BEF032}"/>
                </a:ext>
              </a:extLst>
            </p:cNvPr>
            <p:cNvSpPr/>
            <p:nvPr/>
          </p:nvSpPr>
          <p:spPr>
            <a:xfrm>
              <a:off x="7193280" y="4028861"/>
              <a:ext cx="2194560" cy="21945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smtClean="0"/>
                <a:t>Learning Mechanisms</a:t>
              </a:r>
              <a:endParaRPr lang="en-US" sz="700" b="1" dirty="0"/>
            </a:p>
          </p:txBody>
        </p:sp>
        <p:sp>
          <p:nvSpPr>
            <p:cNvPr id="8" name="Oval 7">
              <a:extLst>
                <a:ext uri="{FF2B5EF4-FFF2-40B4-BE49-F238E27FC236}">
                  <a16:creationId xmlns:a16="http://schemas.microsoft.com/office/drawing/2014/main" id="{55841EB0-EAB7-4334-B5E2-E2EA0A2DAF50}"/>
                </a:ext>
              </a:extLst>
            </p:cNvPr>
            <p:cNvSpPr/>
            <p:nvPr/>
          </p:nvSpPr>
          <p:spPr>
            <a:xfrm>
              <a:off x="2804160" y="4028861"/>
              <a:ext cx="2194560" cy="219456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t>Game Elements</a:t>
              </a:r>
              <a:endParaRPr lang="en-US" sz="800" b="1" dirty="0"/>
            </a:p>
          </p:txBody>
        </p:sp>
        <p:cxnSp>
          <p:nvCxnSpPr>
            <p:cNvPr id="9" name="Straight Arrow Connector 8">
              <a:extLst>
                <a:ext uri="{FF2B5EF4-FFF2-40B4-BE49-F238E27FC236}">
                  <a16:creationId xmlns:a16="http://schemas.microsoft.com/office/drawing/2014/main" id="{86DF9855-5C27-4430-A887-D90E92BA4D49}"/>
                </a:ext>
              </a:extLst>
            </p:cNvPr>
            <p:cNvCxnSpPr>
              <a:cxnSpLocks/>
              <a:stCxn id="8" idx="6"/>
              <a:endCxn id="7" idx="2"/>
            </p:cNvCxnSpPr>
            <p:nvPr/>
          </p:nvCxnSpPr>
          <p:spPr>
            <a:xfrm>
              <a:off x="4998720" y="5126141"/>
              <a:ext cx="2194560"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9A45493-A8D3-4D9A-8D1B-FCAA85259BFD}"/>
                </a:ext>
              </a:extLst>
            </p:cNvPr>
            <p:cNvCxnSpPr>
              <a:cxnSpLocks/>
              <a:stCxn id="6" idx="3"/>
              <a:endCxn id="8" idx="7"/>
            </p:cNvCxnSpPr>
            <p:nvPr/>
          </p:nvCxnSpPr>
          <p:spPr>
            <a:xfrm flipH="1">
              <a:off x="4677334" y="3208037"/>
              <a:ext cx="642772" cy="114221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6913D20-45BC-4AF7-BF44-D2591FA405F3}"/>
                </a:ext>
              </a:extLst>
            </p:cNvPr>
            <p:cNvCxnSpPr>
              <a:cxnSpLocks/>
              <a:stCxn id="6" idx="5"/>
              <a:endCxn id="7" idx="1"/>
            </p:cNvCxnSpPr>
            <p:nvPr/>
          </p:nvCxnSpPr>
          <p:spPr>
            <a:xfrm>
              <a:off x="6871894" y="3208037"/>
              <a:ext cx="642772" cy="114221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6938D22C-6E4C-42D0-AA66-235E55C713F6}"/>
              </a:ext>
            </a:extLst>
          </p:cNvPr>
          <p:cNvPicPr>
            <a:picLocks noChangeAspect="1"/>
          </p:cNvPicPr>
          <p:nvPr/>
        </p:nvPicPr>
        <p:blipFill>
          <a:blip r:embed="rId2"/>
          <a:stretch>
            <a:fillRect/>
          </a:stretch>
        </p:blipFill>
        <p:spPr>
          <a:xfrm>
            <a:off x="343827" y="4769914"/>
            <a:ext cx="3606127" cy="1494525"/>
          </a:xfrm>
          <a:prstGeom prst="rect">
            <a:avLst/>
          </a:prstGeom>
        </p:spPr>
      </p:pic>
      <p:grpSp>
        <p:nvGrpSpPr>
          <p:cNvPr id="52" name="Group 51">
            <a:extLst>
              <a:ext uri="{FF2B5EF4-FFF2-40B4-BE49-F238E27FC236}">
                <a16:creationId xmlns:a16="http://schemas.microsoft.com/office/drawing/2014/main" id="{E88E4B5C-13CD-4ACB-ACD2-8E00EF79BF30}"/>
              </a:ext>
            </a:extLst>
          </p:cNvPr>
          <p:cNvGrpSpPr/>
          <p:nvPr/>
        </p:nvGrpSpPr>
        <p:grpSpPr>
          <a:xfrm>
            <a:off x="7977601" y="4338201"/>
            <a:ext cx="4207351" cy="1992504"/>
            <a:chOff x="0" y="1020766"/>
            <a:chExt cx="12325851" cy="5837234"/>
          </a:xfrm>
        </p:grpSpPr>
        <p:sp>
          <p:nvSpPr>
            <p:cNvPr id="22" name="Rigor">
              <a:extLst>
                <a:ext uri="{FF2B5EF4-FFF2-40B4-BE49-F238E27FC236}">
                  <a16:creationId xmlns:a16="http://schemas.microsoft.com/office/drawing/2014/main" id="{40C0DCD1-C997-4C15-BA1C-10CF59A25780}"/>
                </a:ext>
              </a:extLst>
            </p:cNvPr>
            <p:cNvSpPr/>
            <p:nvPr/>
          </p:nvSpPr>
          <p:spPr>
            <a:xfrm>
              <a:off x="684551" y="1679618"/>
              <a:ext cx="10707349" cy="3107713"/>
            </a:xfrm>
            <a:prstGeom prst="triangle">
              <a:avLst>
                <a:gd name="adj" fmla="val 100000"/>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23" name="Fidelity">
              <a:extLst>
                <a:ext uri="{FF2B5EF4-FFF2-40B4-BE49-F238E27FC236}">
                  <a16:creationId xmlns:a16="http://schemas.microsoft.com/office/drawing/2014/main" id="{103C64D0-6332-4C44-8E37-7D1302BD2D62}"/>
                </a:ext>
              </a:extLst>
            </p:cNvPr>
            <p:cNvSpPr/>
            <p:nvPr/>
          </p:nvSpPr>
          <p:spPr>
            <a:xfrm>
              <a:off x="662173" y="1670770"/>
              <a:ext cx="10707349" cy="3107713"/>
            </a:xfrm>
            <a:prstGeom prst="triangle">
              <a:avLst>
                <a:gd name="adj" fmla="val 0"/>
              </a:avLst>
            </a:prstGeom>
            <a:solidFill>
              <a:schemeClr val="accent5">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grpSp>
          <p:nvGrpSpPr>
            <p:cNvPr id="24" name="Cost">
              <a:extLst>
                <a:ext uri="{FF2B5EF4-FFF2-40B4-BE49-F238E27FC236}">
                  <a16:creationId xmlns:a16="http://schemas.microsoft.com/office/drawing/2014/main" id="{BD261293-544E-4722-92EA-7E417AD7D27C}"/>
                </a:ext>
              </a:extLst>
            </p:cNvPr>
            <p:cNvGrpSpPr/>
            <p:nvPr/>
          </p:nvGrpSpPr>
          <p:grpSpPr>
            <a:xfrm>
              <a:off x="627899" y="1020766"/>
              <a:ext cx="11697952" cy="3995165"/>
              <a:chOff x="627899" y="1020766"/>
              <a:chExt cx="11697952" cy="3995165"/>
            </a:xfrm>
          </p:grpSpPr>
          <p:sp>
            <p:nvSpPr>
              <p:cNvPr id="25" name="Freeform: Shape 24">
                <a:extLst>
                  <a:ext uri="{FF2B5EF4-FFF2-40B4-BE49-F238E27FC236}">
                    <a16:creationId xmlns:a16="http://schemas.microsoft.com/office/drawing/2014/main" id="{4457BA49-612C-44AB-9A96-B3081A62EBCB}"/>
                  </a:ext>
                </a:extLst>
              </p:cNvPr>
              <p:cNvSpPr/>
              <p:nvPr/>
            </p:nvSpPr>
            <p:spPr>
              <a:xfrm>
                <a:off x="719528" y="1685373"/>
                <a:ext cx="11571345" cy="3314189"/>
              </a:xfrm>
              <a:custGeom>
                <a:avLst/>
                <a:gdLst>
                  <a:gd name="connsiteX0" fmla="*/ 0 w 11571345"/>
                  <a:gd name="connsiteY0" fmla="*/ 3096489 h 3314189"/>
                  <a:gd name="connsiteX1" fmla="*/ 1319134 w 11571345"/>
                  <a:gd name="connsiteY1" fmla="*/ 2976568 h 3314189"/>
                  <a:gd name="connsiteX2" fmla="*/ 2623279 w 11571345"/>
                  <a:gd name="connsiteY2" fmla="*/ 2541853 h 3314189"/>
                  <a:gd name="connsiteX3" fmla="*/ 4047344 w 11571345"/>
                  <a:gd name="connsiteY3" fmla="*/ 2811676 h 3314189"/>
                  <a:gd name="connsiteX4" fmla="*/ 5381469 w 11571345"/>
                  <a:gd name="connsiteY4" fmla="*/ 2781696 h 3314189"/>
                  <a:gd name="connsiteX5" fmla="*/ 6505731 w 11571345"/>
                  <a:gd name="connsiteY5" fmla="*/ 2242050 h 3314189"/>
                  <a:gd name="connsiteX6" fmla="*/ 8034728 w 11571345"/>
                  <a:gd name="connsiteY6" fmla="*/ 2167099 h 3314189"/>
                  <a:gd name="connsiteX7" fmla="*/ 10658006 w 11571345"/>
                  <a:gd name="connsiteY7" fmla="*/ 8516 h 3314189"/>
                  <a:gd name="connsiteX8" fmla="*/ 10687987 w 11571345"/>
                  <a:gd name="connsiteY8" fmla="*/ 3081499 h 3314189"/>
                  <a:gd name="connsiteX9" fmla="*/ 59961 w 11571345"/>
                  <a:gd name="connsiteY9" fmla="*/ 3096489 h 3314189"/>
                  <a:gd name="connsiteX10" fmla="*/ 59961 w 11571345"/>
                  <a:gd name="connsiteY10" fmla="*/ 3096489 h 331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71345" h="3314189">
                    <a:moveTo>
                      <a:pt x="0" y="3096489"/>
                    </a:moveTo>
                    <a:cubicBezTo>
                      <a:pt x="440960" y="3082748"/>
                      <a:pt x="881921" y="3069007"/>
                      <a:pt x="1319134" y="2976568"/>
                    </a:cubicBezTo>
                    <a:cubicBezTo>
                      <a:pt x="1756347" y="2884129"/>
                      <a:pt x="2168577" y="2569335"/>
                      <a:pt x="2623279" y="2541853"/>
                    </a:cubicBezTo>
                    <a:cubicBezTo>
                      <a:pt x="3077981" y="2514371"/>
                      <a:pt x="3587646" y="2771702"/>
                      <a:pt x="4047344" y="2811676"/>
                    </a:cubicBezTo>
                    <a:cubicBezTo>
                      <a:pt x="4507042" y="2851650"/>
                      <a:pt x="4971738" y="2876634"/>
                      <a:pt x="5381469" y="2781696"/>
                    </a:cubicBezTo>
                    <a:cubicBezTo>
                      <a:pt x="5791200" y="2686758"/>
                      <a:pt x="6063521" y="2344483"/>
                      <a:pt x="6505731" y="2242050"/>
                    </a:cubicBezTo>
                    <a:cubicBezTo>
                      <a:pt x="6947941" y="2139617"/>
                      <a:pt x="7342682" y="2539355"/>
                      <a:pt x="8034728" y="2167099"/>
                    </a:cubicBezTo>
                    <a:cubicBezTo>
                      <a:pt x="8726774" y="1794843"/>
                      <a:pt x="10215796" y="-143884"/>
                      <a:pt x="10658006" y="8516"/>
                    </a:cubicBezTo>
                    <a:cubicBezTo>
                      <a:pt x="11100216" y="160916"/>
                      <a:pt x="12454328" y="2566837"/>
                      <a:pt x="10687987" y="3081499"/>
                    </a:cubicBezTo>
                    <a:cubicBezTo>
                      <a:pt x="8921646" y="3596161"/>
                      <a:pt x="59961" y="3096489"/>
                      <a:pt x="59961" y="3096489"/>
                    </a:cubicBezTo>
                    <a:lnTo>
                      <a:pt x="59961" y="3096489"/>
                    </a:lnTo>
                  </a:path>
                </a:pathLst>
              </a:custGeom>
              <a:solidFill>
                <a:schemeClr val="accent2">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26" name="Rectangle 25">
                <a:extLst>
                  <a:ext uri="{FF2B5EF4-FFF2-40B4-BE49-F238E27FC236}">
                    <a16:creationId xmlns:a16="http://schemas.microsoft.com/office/drawing/2014/main" id="{94A5872E-406E-490E-BD81-5255B513A0C5}"/>
                  </a:ext>
                </a:extLst>
              </p:cNvPr>
              <p:cNvSpPr/>
              <p:nvPr/>
            </p:nvSpPr>
            <p:spPr>
              <a:xfrm>
                <a:off x="11391901" y="1020766"/>
                <a:ext cx="933950" cy="3766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p>
            </p:txBody>
          </p:sp>
          <p:sp>
            <p:nvSpPr>
              <p:cNvPr id="27" name="Rectangle 26">
                <a:extLst>
                  <a:ext uri="{FF2B5EF4-FFF2-40B4-BE49-F238E27FC236}">
                    <a16:creationId xmlns:a16="http://schemas.microsoft.com/office/drawing/2014/main" id="{697B409D-D4BA-4F59-A63A-4B634A214898}"/>
                  </a:ext>
                </a:extLst>
              </p:cNvPr>
              <p:cNvSpPr/>
              <p:nvPr/>
            </p:nvSpPr>
            <p:spPr>
              <a:xfrm>
                <a:off x="627899" y="4787331"/>
                <a:ext cx="11416073"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grpSp>
        <p:grpSp>
          <p:nvGrpSpPr>
            <p:cNvPr id="28" name="Market Value">
              <a:extLst>
                <a:ext uri="{FF2B5EF4-FFF2-40B4-BE49-F238E27FC236}">
                  <a16:creationId xmlns:a16="http://schemas.microsoft.com/office/drawing/2014/main" id="{852A61D9-E49C-4EEC-B354-1B9B6416A36B}"/>
                </a:ext>
              </a:extLst>
            </p:cNvPr>
            <p:cNvGrpSpPr/>
            <p:nvPr/>
          </p:nvGrpSpPr>
          <p:grpSpPr>
            <a:xfrm>
              <a:off x="0" y="1297636"/>
              <a:ext cx="12303473" cy="5560364"/>
              <a:chOff x="0" y="1297636"/>
              <a:chExt cx="12303473" cy="5560364"/>
            </a:xfrm>
          </p:grpSpPr>
          <p:sp>
            <p:nvSpPr>
              <p:cNvPr id="29" name="Freeform: Shape 28">
                <a:extLst>
                  <a:ext uri="{FF2B5EF4-FFF2-40B4-BE49-F238E27FC236}">
                    <a16:creationId xmlns:a16="http://schemas.microsoft.com/office/drawing/2014/main" id="{DA36EFFE-9238-454A-9F1E-BB5268A5248E}"/>
                  </a:ext>
                </a:extLst>
              </p:cNvPr>
              <p:cNvSpPr/>
              <p:nvPr/>
            </p:nvSpPr>
            <p:spPr>
              <a:xfrm>
                <a:off x="92366" y="2126900"/>
                <a:ext cx="12157427" cy="4523272"/>
              </a:xfrm>
              <a:custGeom>
                <a:avLst/>
                <a:gdLst>
                  <a:gd name="connsiteX0" fmla="*/ 481375 w 12157427"/>
                  <a:gd name="connsiteY0" fmla="*/ 4489053 h 4523272"/>
                  <a:gd name="connsiteX1" fmla="*/ 1987446 w 12157427"/>
                  <a:gd name="connsiteY1" fmla="*/ 1010747 h 4523272"/>
                  <a:gd name="connsiteX2" fmla="*/ 3063210 w 12157427"/>
                  <a:gd name="connsiteY2" fmla="*/ 185994 h 4523272"/>
                  <a:gd name="connsiteX3" fmla="*/ 4640999 w 12157427"/>
                  <a:gd name="connsiteY3" fmla="*/ 78418 h 4523272"/>
                  <a:gd name="connsiteX4" fmla="*/ 5896058 w 12157427"/>
                  <a:gd name="connsiteY4" fmla="*/ 1154182 h 4523272"/>
                  <a:gd name="connsiteX5" fmla="*/ 7312481 w 12157427"/>
                  <a:gd name="connsiteY5" fmla="*/ 1297618 h 4523272"/>
                  <a:gd name="connsiteX6" fmla="*/ 8621328 w 12157427"/>
                  <a:gd name="connsiteY6" fmla="*/ 688018 h 4523272"/>
                  <a:gd name="connsiteX7" fmla="*/ 11274881 w 12157427"/>
                  <a:gd name="connsiteY7" fmla="*/ 598371 h 4523272"/>
                  <a:gd name="connsiteX8" fmla="*/ 11239022 w 12157427"/>
                  <a:gd name="connsiteY8" fmla="*/ 2660253 h 4523272"/>
                  <a:gd name="connsiteX9" fmla="*/ 481375 w 12157427"/>
                  <a:gd name="connsiteY9" fmla="*/ 4489053 h 452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7427" h="4523272">
                    <a:moveTo>
                      <a:pt x="481375" y="4489053"/>
                    </a:moveTo>
                    <a:cubicBezTo>
                      <a:pt x="-1060554" y="4214135"/>
                      <a:pt x="1557140" y="1727923"/>
                      <a:pt x="1987446" y="1010747"/>
                    </a:cubicBezTo>
                    <a:cubicBezTo>
                      <a:pt x="2417752" y="293570"/>
                      <a:pt x="2620951" y="341382"/>
                      <a:pt x="3063210" y="185994"/>
                    </a:cubicBezTo>
                    <a:cubicBezTo>
                      <a:pt x="3505469" y="30606"/>
                      <a:pt x="4168858" y="-82947"/>
                      <a:pt x="4640999" y="78418"/>
                    </a:cubicBezTo>
                    <a:cubicBezTo>
                      <a:pt x="5113140" y="239783"/>
                      <a:pt x="5450811" y="950982"/>
                      <a:pt x="5896058" y="1154182"/>
                    </a:cubicBezTo>
                    <a:cubicBezTo>
                      <a:pt x="6341305" y="1357382"/>
                      <a:pt x="6858269" y="1375312"/>
                      <a:pt x="7312481" y="1297618"/>
                    </a:cubicBezTo>
                    <a:cubicBezTo>
                      <a:pt x="7766693" y="1219924"/>
                      <a:pt x="7960928" y="804559"/>
                      <a:pt x="8621328" y="688018"/>
                    </a:cubicBezTo>
                    <a:cubicBezTo>
                      <a:pt x="9281728" y="571477"/>
                      <a:pt x="10838599" y="269665"/>
                      <a:pt x="11274881" y="598371"/>
                    </a:cubicBezTo>
                    <a:cubicBezTo>
                      <a:pt x="11711163" y="927077"/>
                      <a:pt x="13040928" y="2008818"/>
                      <a:pt x="11239022" y="2660253"/>
                    </a:cubicBezTo>
                    <a:cubicBezTo>
                      <a:pt x="9437116" y="3311688"/>
                      <a:pt x="2023304" y="4763971"/>
                      <a:pt x="481375" y="4489053"/>
                    </a:cubicBezTo>
                    <a:close/>
                  </a:path>
                </a:pathLst>
              </a:custGeom>
              <a:solidFill>
                <a:schemeClr val="accent3">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30" name="Rectangle 29">
                <a:extLst>
                  <a:ext uri="{FF2B5EF4-FFF2-40B4-BE49-F238E27FC236}">
                    <a16:creationId xmlns:a16="http://schemas.microsoft.com/office/drawing/2014/main" id="{8128E572-2DEB-4CC0-AF8D-299B2B5457FA}"/>
                  </a:ext>
                </a:extLst>
              </p:cNvPr>
              <p:cNvSpPr/>
              <p:nvPr/>
            </p:nvSpPr>
            <p:spPr>
              <a:xfrm>
                <a:off x="11369523" y="1297636"/>
                <a:ext cx="933950" cy="3766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p>
            </p:txBody>
          </p:sp>
          <p:sp>
            <p:nvSpPr>
              <p:cNvPr id="31" name="Rectangle 30">
                <a:extLst>
                  <a:ext uri="{FF2B5EF4-FFF2-40B4-BE49-F238E27FC236}">
                    <a16:creationId xmlns:a16="http://schemas.microsoft.com/office/drawing/2014/main" id="{092CF2B4-7CBA-491E-8E52-B22001E17CE0}"/>
                  </a:ext>
                </a:extLst>
              </p:cNvPr>
              <p:cNvSpPr/>
              <p:nvPr/>
            </p:nvSpPr>
            <p:spPr>
              <a:xfrm>
                <a:off x="0" y="4787330"/>
                <a:ext cx="11984085" cy="2070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p>
            </p:txBody>
          </p:sp>
        </p:grpSp>
        <p:grpSp>
          <p:nvGrpSpPr>
            <p:cNvPr id="32" name="Spectrum">
              <a:extLst>
                <a:ext uri="{FF2B5EF4-FFF2-40B4-BE49-F238E27FC236}">
                  <a16:creationId xmlns:a16="http://schemas.microsoft.com/office/drawing/2014/main" id="{2E18D779-9157-40BE-94AF-4DABEAE0EB5B}"/>
                </a:ext>
              </a:extLst>
            </p:cNvPr>
            <p:cNvGrpSpPr/>
            <p:nvPr/>
          </p:nvGrpSpPr>
          <p:grpSpPr>
            <a:xfrm>
              <a:off x="0" y="4949782"/>
              <a:ext cx="12192000" cy="1655169"/>
              <a:chOff x="0" y="3318699"/>
              <a:chExt cx="12192000" cy="1655169"/>
            </a:xfrm>
          </p:grpSpPr>
          <p:sp>
            <p:nvSpPr>
              <p:cNvPr id="33" name="TextBox 32">
                <a:extLst>
                  <a:ext uri="{FF2B5EF4-FFF2-40B4-BE49-F238E27FC236}">
                    <a16:creationId xmlns:a16="http://schemas.microsoft.com/office/drawing/2014/main" id="{221B5822-CBFF-4CF5-AA63-E0F3EF60F426}"/>
                  </a:ext>
                </a:extLst>
              </p:cNvPr>
              <p:cNvSpPr txBox="1"/>
              <p:nvPr/>
            </p:nvSpPr>
            <p:spPr>
              <a:xfrm>
                <a:off x="0" y="3621376"/>
                <a:ext cx="1371600" cy="1081993"/>
              </a:xfrm>
              <a:prstGeom prst="rect">
                <a:avLst/>
              </a:prstGeom>
              <a:noFill/>
            </p:spPr>
            <p:txBody>
              <a:bodyPr wrap="square" rtlCol="0">
                <a:spAutoFit/>
              </a:bodyPr>
              <a:lstStyle/>
              <a:p>
                <a:pPr algn="ctr"/>
                <a:r>
                  <a:rPr lang="en-US" sz="600" dirty="0"/>
                  <a:t>Self </a:t>
                </a:r>
              </a:p>
              <a:p>
                <a:pPr algn="ctr"/>
                <a:r>
                  <a:rPr lang="en-US" sz="600" dirty="0"/>
                  <a:t>Reflection</a:t>
                </a:r>
              </a:p>
            </p:txBody>
          </p:sp>
          <p:sp>
            <p:nvSpPr>
              <p:cNvPr id="34" name="TextBox 33">
                <a:extLst>
                  <a:ext uri="{FF2B5EF4-FFF2-40B4-BE49-F238E27FC236}">
                    <a16:creationId xmlns:a16="http://schemas.microsoft.com/office/drawing/2014/main" id="{1D9AEEF9-7A23-4ED4-8C91-DA9C885E678E}"/>
                  </a:ext>
                </a:extLst>
              </p:cNvPr>
              <p:cNvSpPr txBox="1"/>
              <p:nvPr/>
            </p:nvSpPr>
            <p:spPr>
              <a:xfrm>
                <a:off x="1352549" y="3621376"/>
                <a:ext cx="1371600" cy="1352492"/>
              </a:xfrm>
              <a:prstGeom prst="rect">
                <a:avLst/>
              </a:prstGeom>
              <a:noFill/>
            </p:spPr>
            <p:txBody>
              <a:bodyPr wrap="square" rtlCol="0">
                <a:spAutoFit/>
              </a:bodyPr>
              <a:lstStyle/>
              <a:p>
                <a:pPr algn="ctr"/>
                <a:r>
                  <a:rPr lang="en-US" sz="600" dirty="0"/>
                  <a:t>Theoretical Justification</a:t>
                </a:r>
              </a:p>
            </p:txBody>
          </p:sp>
          <p:sp>
            <p:nvSpPr>
              <p:cNvPr id="35" name="TextBox 34">
                <a:extLst>
                  <a:ext uri="{FF2B5EF4-FFF2-40B4-BE49-F238E27FC236}">
                    <a16:creationId xmlns:a16="http://schemas.microsoft.com/office/drawing/2014/main" id="{AD5003DD-A573-48DF-B290-A73F71330011}"/>
                  </a:ext>
                </a:extLst>
              </p:cNvPr>
              <p:cNvSpPr txBox="1"/>
              <p:nvPr/>
            </p:nvSpPr>
            <p:spPr>
              <a:xfrm>
                <a:off x="2705101" y="3621376"/>
                <a:ext cx="1371600" cy="1081993"/>
              </a:xfrm>
              <a:prstGeom prst="rect">
                <a:avLst/>
              </a:prstGeom>
              <a:noFill/>
            </p:spPr>
            <p:txBody>
              <a:bodyPr wrap="square" rtlCol="0">
                <a:spAutoFit/>
              </a:bodyPr>
              <a:lstStyle/>
              <a:p>
                <a:pPr algn="ctr"/>
                <a:r>
                  <a:rPr lang="en-US" sz="600" dirty="0"/>
                  <a:t>Expert Evaluation</a:t>
                </a:r>
              </a:p>
            </p:txBody>
          </p:sp>
          <p:sp>
            <p:nvSpPr>
              <p:cNvPr id="36" name="TextBox 35">
                <a:extLst>
                  <a:ext uri="{FF2B5EF4-FFF2-40B4-BE49-F238E27FC236}">
                    <a16:creationId xmlns:a16="http://schemas.microsoft.com/office/drawing/2014/main" id="{D32B9D13-C67F-4BFF-A859-6CAA0C4E1329}"/>
                  </a:ext>
                </a:extLst>
              </p:cNvPr>
              <p:cNvSpPr txBox="1"/>
              <p:nvPr/>
            </p:nvSpPr>
            <p:spPr>
              <a:xfrm>
                <a:off x="4057650" y="3729097"/>
                <a:ext cx="1371600" cy="811495"/>
              </a:xfrm>
              <a:prstGeom prst="rect">
                <a:avLst/>
              </a:prstGeom>
              <a:noFill/>
            </p:spPr>
            <p:txBody>
              <a:bodyPr wrap="square" rtlCol="0">
                <a:spAutoFit/>
              </a:bodyPr>
              <a:lstStyle/>
              <a:p>
                <a:pPr algn="ctr"/>
                <a:r>
                  <a:rPr lang="en-US" sz="600" dirty="0"/>
                  <a:t>Anecdata</a:t>
                </a:r>
              </a:p>
            </p:txBody>
          </p:sp>
          <p:sp>
            <p:nvSpPr>
              <p:cNvPr id="37" name="TextBox 36">
                <a:extLst>
                  <a:ext uri="{FF2B5EF4-FFF2-40B4-BE49-F238E27FC236}">
                    <a16:creationId xmlns:a16="http://schemas.microsoft.com/office/drawing/2014/main" id="{C0E2D1F1-A024-4664-8A3B-937D33B8480A}"/>
                  </a:ext>
                </a:extLst>
              </p:cNvPr>
              <p:cNvSpPr txBox="1"/>
              <p:nvPr/>
            </p:nvSpPr>
            <p:spPr>
              <a:xfrm>
                <a:off x="5410201" y="3621376"/>
                <a:ext cx="1371600" cy="811495"/>
              </a:xfrm>
              <a:prstGeom prst="rect">
                <a:avLst/>
              </a:prstGeom>
              <a:noFill/>
            </p:spPr>
            <p:txBody>
              <a:bodyPr wrap="square" rtlCol="0">
                <a:spAutoFit/>
              </a:bodyPr>
              <a:lstStyle/>
              <a:p>
                <a:pPr algn="ctr"/>
                <a:r>
                  <a:rPr lang="en-US" sz="600" dirty="0"/>
                  <a:t>Descriptive Data</a:t>
                </a:r>
              </a:p>
            </p:txBody>
          </p:sp>
          <p:sp>
            <p:nvSpPr>
              <p:cNvPr id="38" name="TextBox 37">
                <a:extLst>
                  <a:ext uri="{FF2B5EF4-FFF2-40B4-BE49-F238E27FC236}">
                    <a16:creationId xmlns:a16="http://schemas.microsoft.com/office/drawing/2014/main" id="{82DF6B8E-3345-4043-8F0F-D4A7B30640BC}"/>
                  </a:ext>
                </a:extLst>
              </p:cNvPr>
              <p:cNvSpPr txBox="1"/>
              <p:nvPr/>
            </p:nvSpPr>
            <p:spPr>
              <a:xfrm>
                <a:off x="6762750" y="3621376"/>
                <a:ext cx="1371600" cy="1081993"/>
              </a:xfrm>
              <a:prstGeom prst="rect">
                <a:avLst/>
              </a:prstGeom>
              <a:noFill/>
            </p:spPr>
            <p:txBody>
              <a:bodyPr wrap="square" rtlCol="0">
                <a:spAutoFit/>
              </a:bodyPr>
              <a:lstStyle/>
              <a:p>
                <a:pPr algn="ctr"/>
                <a:r>
                  <a:rPr lang="en-US" sz="600" dirty="0"/>
                  <a:t>Correlational Data</a:t>
                </a:r>
              </a:p>
            </p:txBody>
          </p:sp>
          <p:sp>
            <p:nvSpPr>
              <p:cNvPr id="39" name="TextBox 38">
                <a:extLst>
                  <a:ext uri="{FF2B5EF4-FFF2-40B4-BE49-F238E27FC236}">
                    <a16:creationId xmlns:a16="http://schemas.microsoft.com/office/drawing/2014/main" id="{5D414D2B-93B7-4CB6-8264-72F1E97246FE}"/>
                  </a:ext>
                </a:extLst>
              </p:cNvPr>
              <p:cNvSpPr txBox="1"/>
              <p:nvPr/>
            </p:nvSpPr>
            <p:spPr>
              <a:xfrm>
                <a:off x="8115299" y="3621376"/>
                <a:ext cx="1371600" cy="1352492"/>
              </a:xfrm>
              <a:prstGeom prst="rect">
                <a:avLst/>
              </a:prstGeom>
              <a:noFill/>
            </p:spPr>
            <p:txBody>
              <a:bodyPr wrap="square" rtlCol="0">
                <a:spAutoFit/>
              </a:bodyPr>
              <a:lstStyle/>
              <a:p>
                <a:pPr algn="ctr"/>
                <a:r>
                  <a:rPr lang="en-US" sz="600" dirty="0"/>
                  <a:t>Pre-Experimental Studies</a:t>
                </a:r>
              </a:p>
            </p:txBody>
          </p:sp>
          <p:sp>
            <p:nvSpPr>
              <p:cNvPr id="40" name="TextBox 39">
                <a:extLst>
                  <a:ext uri="{FF2B5EF4-FFF2-40B4-BE49-F238E27FC236}">
                    <a16:creationId xmlns:a16="http://schemas.microsoft.com/office/drawing/2014/main" id="{231D0CCC-8A18-416F-92E7-2A55D3600DC2}"/>
                  </a:ext>
                </a:extLst>
              </p:cNvPr>
              <p:cNvSpPr txBox="1"/>
              <p:nvPr/>
            </p:nvSpPr>
            <p:spPr>
              <a:xfrm>
                <a:off x="9467851" y="3621376"/>
                <a:ext cx="1371600" cy="1352492"/>
              </a:xfrm>
              <a:prstGeom prst="rect">
                <a:avLst/>
              </a:prstGeom>
              <a:noFill/>
            </p:spPr>
            <p:txBody>
              <a:bodyPr wrap="square" rtlCol="0">
                <a:spAutoFit/>
              </a:bodyPr>
              <a:lstStyle/>
              <a:p>
                <a:pPr algn="ctr"/>
                <a:r>
                  <a:rPr lang="en-US" sz="600" dirty="0"/>
                  <a:t>Quasi-Experimental Studies</a:t>
                </a:r>
              </a:p>
            </p:txBody>
          </p:sp>
          <p:sp>
            <p:nvSpPr>
              <p:cNvPr id="41" name="TextBox 40">
                <a:extLst>
                  <a:ext uri="{FF2B5EF4-FFF2-40B4-BE49-F238E27FC236}">
                    <a16:creationId xmlns:a16="http://schemas.microsoft.com/office/drawing/2014/main" id="{D80E5894-F47A-4076-99D2-1368DFD84A4F}"/>
                  </a:ext>
                </a:extLst>
              </p:cNvPr>
              <p:cNvSpPr txBox="1"/>
              <p:nvPr/>
            </p:nvSpPr>
            <p:spPr>
              <a:xfrm>
                <a:off x="10820400" y="3621376"/>
                <a:ext cx="1371600" cy="1081994"/>
              </a:xfrm>
              <a:prstGeom prst="rect">
                <a:avLst/>
              </a:prstGeom>
              <a:noFill/>
            </p:spPr>
            <p:txBody>
              <a:bodyPr wrap="square" rtlCol="0">
                <a:spAutoFit/>
              </a:bodyPr>
              <a:lstStyle/>
              <a:p>
                <a:pPr algn="ctr"/>
                <a:r>
                  <a:rPr lang="en-US" sz="600" dirty="0"/>
                  <a:t>True </a:t>
                </a:r>
              </a:p>
              <a:p>
                <a:pPr algn="ctr"/>
                <a:r>
                  <a:rPr lang="en-US" sz="600" dirty="0"/>
                  <a:t>Experiments</a:t>
                </a:r>
              </a:p>
            </p:txBody>
          </p:sp>
          <p:cxnSp>
            <p:nvCxnSpPr>
              <p:cNvPr id="42" name="Straight Connector 41">
                <a:extLst>
                  <a:ext uri="{FF2B5EF4-FFF2-40B4-BE49-F238E27FC236}">
                    <a16:creationId xmlns:a16="http://schemas.microsoft.com/office/drawing/2014/main" id="{0AB7D2D4-3C60-460E-BD86-10E96447AC85}"/>
                  </a:ext>
                </a:extLst>
              </p:cNvPr>
              <p:cNvCxnSpPr/>
              <p:nvPr/>
            </p:nvCxnSpPr>
            <p:spPr>
              <a:xfrm>
                <a:off x="684551" y="3432999"/>
                <a:ext cx="1082289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93C48ADF-3BE7-4DE8-951B-251567F3CA88}"/>
                  </a:ext>
                </a:extLst>
              </p:cNvPr>
              <p:cNvSpPr/>
              <p:nvPr/>
            </p:nvSpPr>
            <p:spPr>
              <a:xfrm>
                <a:off x="571500" y="3318699"/>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44" name="Oval 43">
                <a:extLst>
                  <a:ext uri="{FF2B5EF4-FFF2-40B4-BE49-F238E27FC236}">
                    <a16:creationId xmlns:a16="http://schemas.microsoft.com/office/drawing/2014/main" id="{27A682A4-93FA-4B36-A0F9-17C67E83F121}"/>
                  </a:ext>
                </a:extLst>
              </p:cNvPr>
              <p:cNvSpPr/>
              <p:nvPr/>
            </p:nvSpPr>
            <p:spPr>
              <a:xfrm>
                <a:off x="1924050" y="3318699"/>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45" name="Oval 44">
                <a:extLst>
                  <a:ext uri="{FF2B5EF4-FFF2-40B4-BE49-F238E27FC236}">
                    <a16:creationId xmlns:a16="http://schemas.microsoft.com/office/drawing/2014/main" id="{32F610C6-8215-4401-AA19-028738D9E8BF}"/>
                  </a:ext>
                </a:extLst>
              </p:cNvPr>
              <p:cNvSpPr/>
              <p:nvPr/>
            </p:nvSpPr>
            <p:spPr>
              <a:xfrm>
                <a:off x="3276600" y="3318699"/>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46" name="Oval 45">
                <a:extLst>
                  <a:ext uri="{FF2B5EF4-FFF2-40B4-BE49-F238E27FC236}">
                    <a16:creationId xmlns:a16="http://schemas.microsoft.com/office/drawing/2014/main" id="{97489C5D-D261-47BD-AF50-904BBC5092A6}"/>
                  </a:ext>
                </a:extLst>
              </p:cNvPr>
              <p:cNvSpPr/>
              <p:nvPr/>
            </p:nvSpPr>
            <p:spPr>
              <a:xfrm>
                <a:off x="4629150" y="3318699"/>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47" name="Oval 46">
                <a:extLst>
                  <a:ext uri="{FF2B5EF4-FFF2-40B4-BE49-F238E27FC236}">
                    <a16:creationId xmlns:a16="http://schemas.microsoft.com/office/drawing/2014/main" id="{1A55ABB6-18AD-4BD0-B84D-8C7B6C74BDDF}"/>
                  </a:ext>
                </a:extLst>
              </p:cNvPr>
              <p:cNvSpPr/>
              <p:nvPr/>
            </p:nvSpPr>
            <p:spPr>
              <a:xfrm>
                <a:off x="5981700" y="3318699"/>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48" name="Oval 47">
                <a:extLst>
                  <a:ext uri="{FF2B5EF4-FFF2-40B4-BE49-F238E27FC236}">
                    <a16:creationId xmlns:a16="http://schemas.microsoft.com/office/drawing/2014/main" id="{2930E711-ABF5-49D4-BB52-27699EBB2A8A}"/>
                  </a:ext>
                </a:extLst>
              </p:cNvPr>
              <p:cNvSpPr/>
              <p:nvPr/>
            </p:nvSpPr>
            <p:spPr>
              <a:xfrm>
                <a:off x="7334250" y="3318699"/>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49" name="Oval 48">
                <a:extLst>
                  <a:ext uri="{FF2B5EF4-FFF2-40B4-BE49-F238E27FC236}">
                    <a16:creationId xmlns:a16="http://schemas.microsoft.com/office/drawing/2014/main" id="{A7DB00C7-9E85-4339-9143-8C8E8A7470A8}"/>
                  </a:ext>
                </a:extLst>
              </p:cNvPr>
              <p:cNvSpPr/>
              <p:nvPr/>
            </p:nvSpPr>
            <p:spPr>
              <a:xfrm>
                <a:off x="8686800" y="3318699"/>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50" name="Oval 49">
                <a:extLst>
                  <a:ext uri="{FF2B5EF4-FFF2-40B4-BE49-F238E27FC236}">
                    <a16:creationId xmlns:a16="http://schemas.microsoft.com/office/drawing/2014/main" id="{9FCF528B-1305-43C3-A671-1DF3E1FABE23}"/>
                  </a:ext>
                </a:extLst>
              </p:cNvPr>
              <p:cNvSpPr/>
              <p:nvPr/>
            </p:nvSpPr>
            <p:spPr>
              <a:xfrm>
                <a:off x="10039350" y="3318699"/>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51" name="Oval 50">
                <a:extLst>
                  <a:ext uri="{FF2B5EF4-FFF2-40B4-BE49-F238E27FC236}">
                    <a16:creationId xmlns:a16="http://schemas.microsoft.com/office/drawing/2014/main" id="{E6A46976-5FFF-449C-9348-32177CE2D385}"/>
                  </a:ext>
                </a:extLst>
              </p:cNvPr>
              <p:cNvSpPr/>
              <p:nvPr/>
            </p:nvSpPr>
            <p:spPr>
              <a:xfrm>
                <a:off x="11391900" y="3318699"/>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grpSp>
      </p:grpSp>
      <p:sp>
        <p:nvSpPr>
          <p:cNvPr id="55" name="TextBox 54">
            <a:extLst>
              <a:ext uri="{FF2B5EF4-FFF2-40B4-BE49-F238E27FC236}">
                <a16:creationId xmlns:a16="http://schemas.microsoft.com/office/drawing/2014/main" id="{BA209D62-1046-4AAE-9779-40B42CFA6B4C}"/>
              </a:ext>
            </a:extLst>
          </p:cNvPr>
          <p:cNvSpPr txBox="1"/>
          <p:nvPr/>
        </p:nvSpPr>
        <p:spPr>
          <a:xfrm>
            <a:off x="4632747" y="1428671"/>
            <a:ext cx="2856013" cy="369332"/>
          </a:xfrm>
          <a:prstGeom prst="rect">
            <a:avLst/>
          </a:prstGeom>
          <a:noFill/>
        </p:spPr>
        <p:txBody>
          <a:bodyPr wrap="square" rtlCol="0">
            <a:spAutoFit/>
          </a:bodyPr>
          <a:lstStyle/>
          <a:p>
            <a:pPr algn="ctr"/>
            <a:r>
              <a:rPr lang="en-US" b="1" dirty="0"/>
              <a:t>The </a:t>
            </a:r>
            <a:r>
              <a:rPr lang="en-US" b="1" dirty="0" smtClean="0"/>
              <a:t>“MDA Framework”</a:t>
            </a:r>
            <a:endParaRPr lang="en-US" b="1" dirty="0"/>
          </a:p>
        </p:txBody>
      </p:sp>
      <p:sp>
        <p:nvSpPr>
          <p:cNvPr id="56" name="TextBox 55">
            <a:extLst>
              <a:ext uri="{FF2B5EF4-FFF2-40B4-BE49-F238E27FC236}">
                <a16:creationId xmlns:a16="http://schemas.microsoft.com/office/drawing/2014/main" id="{FDD90C08-4F75-4160-9626-1F44B0D53864}"/>
              </a:ext>
            </a:extLst>
          </p:cNvPr>
          <p:cNvSpPr txBox="1"/>
          <p:nvPr/>
        </p:nvSpPr>
        <p:spPr>
          <a:xfrm>
            <a:off x="8311485" y="1422166"/>
            <a:ext cx="3254234" cy="369332"/>
          </a:xfrm>
          <a:prstGeom prst="rect">
            <a:avLst/>
          </a:prstGeom>
          <a:noFill/>
        </p:spPr>
        <p:txBody>
          <a:bodyPr wrap="square" rtlCol="0">
            <a:spAutoFit/>
          </a:bodyPr>
          <a:lstStyle/>
          <a:p>
            <a:pPr algn="ctr"/>
            <a:r>
              <a:rPr lang="en-US" b="1" dirty="0"/>
              <a:t>Learning Science Principles</a:t>
            </a:r>
          </a:p>
        </p:txBody>
      </p:sp>
      <p:sp>
        <p:nvSpPr>
          <p:cNvPr id="57" name="TextBox 56">
            <a:extLst>
              <a:ext uri="{FF2B5EF4-FFF2-40B4-BE49-F238E27FC236}">
                <a16:creationId xmlns:a16="http://schemas.microsoft.com/office/drawing/2014/main" id="{F8EAC774-1A38-441B-AEEA-846308244739}"/>
              </a:ext>
            </a:extLst>
          </p:cNvPr>
          <p:cNvSpPr txBox="1"/>
          <p:nvPr/>
        </p:nvSpPr>
        <p:spPr>
          <a:xfrm>
            <a:off x="368715" y="4180261"/>
            <a:ext cx="3556350" cy="646331"/>
          </a:xfrm>
          <a:prstGeom prst="rect">
            <a:avLst/>
          </a:prstGeom>
          <a:noFill/>
        </p:spPr>
        <p:txBody>
          <a:bodyPr wrap="square" rtlCol="0">
            <a:spAutoFit/>
          </a:bodyPr>
          <a:lstStyle/>
          <a:p>
            <a:pPr algn="ctr"/>
            <a:r>
              <a:rPr lang="en-US" b="1" dirty="0"/>
              <a:t>Tandem Transformation Game Design</a:t>
            </a:r>
          </a:p>
        </p:txBody>
      </p:sp>
      <p:sp>
        <p:nvSpPr>
          <p:cNvPr id="58" name="TextBox 57">
            <a:extLst>
              <a:ext uri="{FF2B5EF4-FFF2-40B4-BE49-F238E27FC236}">
                <a16:creationId xmlns:a16="http://schemas.microsoft.com/office/drawing/2014/main" id="{41CD7888-C4F3-4E1A-A852-FD6D2D97E806}"/>
              </a:ext>
            </a:extLst>
          </p:cNvPr>
          <p:cNvSpPr txBox="1"/>
          <p:nvPr/>
        </p:nvSpPr>
        <p:spPr>
          <a:xfrm>
            <a:off x="8185307" y="4093825"/>
            <a:ext cx="3654886" cy="369332"/>
          </a:xfrm>
          <a:prstGeom prst="rect">
            <a:avLst/>
          </a:prstGeom>
          <a:noFill/>
        </p:spPr>
        <p:txBody>
          <a:bodyPr wrap="square" rtlCol="0">
            <a:spAutoFit/>
          </a:bodyPr>
          <a:lstStyle/>
          <a:p>
            <a:pPr algn="ctr"/>
            <a:r>
              <a:rPr lang="en-US" b="1" dirty="0"/>
              <a:t>The Spectrum of Evaluation</a:t>
            </a:r>
          </a:p>
        </p:txBody>
      </p:sp>
      <p:sp>
        <p:nvSpPr>
          <p:cNvPr id="59" name="TextBox 58">
            <a:extLst>
              <a:ext uri="{FF2B5EF4-FFF2-40B4-BE49-F238E27FC236}">
                <a16:creationId xmlns:a16="http://schemas.microsoft.com/office/drawing/2014/main" id="{5E9ABF83-D98D-4CAB-A06D-47B207723E3D}"/>
              </a:ext>
            </a:extLst>
          </p:cNvPr>
          <p:cNvSpPr txBox="1"/>
          <p:nvPr/>
        </p:nvSpPr>
        <p:spPr>
          <a:xfrm>
            <a:off x="902730" y="1409700"/>
            <a:ext cx="2856013" cy="369332"/>
          </a:xfrm>
          <a:prstGeom prst="rect">
            <a:avLst/>
          </a:prstGeom>
          <a:noFill/>
        </p:spPr>
        <p:txBody>
          <a:bodyPr wrap="square" rtlCol="0">
            <a:spAutoFit/>
          </a:bodyPr>
          <a:lstStyle/>
          <a:p>
            <a:pPr algn="ctr"/>
            <a:r>
              <a:rPr lang="en-US" b="1" dirty="0"/>
              <a:t>The EDGE Framework</a:t>
            </a:r>
          </a:p>
        </p:txBody>
      </p:sp>
      <p:pic>
        <p:nvPicPr>
          <p:cNvPr id="13" name="Picture 12">
            <a:extLst>
              <a:ext uri="{FF2B5EF4-FFF2-40B4-BE49-F238E27FC236}">
                <a16:creationId xmlns:a16="http://schemas.microsoft.com/office/drawing/2014/main" id="{3B11F175-6E99-4301-B7C0-F37B8CE40B3D}"/>
              </a:ext>
            </a:extLst>
          </p:cNvPr>
          <p:cNvPicPr>
            <a:picLocks noChangeAspect="1"/>
          </p:cNvPicPr>
          <p:nvPr/>
        </p:nvPicPr>
        <p:blipFill>
          <a:blip r:embed="rId3"/>
          <a:stretch>
            <a:fillRect/>
          </a:stretch>
        </p:blipFill>
        <p:spPr>
          <a:xfrm>
            <a:off x="8782172" y="1869720"/>
            <a:ext cx="2400056" cy="2185169"/>
          </a:xfrm>
          <a:prstGeom prst="rect">
            <a:avLst/>
          </a:prstGeom>
        </p:spPr>
      </p:pic>
      <p:pic>
        <p:nvPicPr>
          <p:cNvPr id="60" name="Picture 59"/>
          <p:cNvPicPr>
            <a:picLocks noChangeAspect="1"/>
          </p:cNvPicPr>
          <p:nvPr/>
        </p:nvPicPr>
        <p:blipFill>
          <a:blip r:embed="rId4"/>
          <a:stretch>
            <a:fillRect/>
          </a:stretch>
        </p:blipFill>
        <p:spPr>
          <a:xfrm>
            <a:off x="4143906" y="2203780"/>
            <a:ext cx="3833695" cy="1376953"/>
          </a:xfrm>
          <a:prstGeom prst="rect">
            <a:avLst/>
          </a:prstGeom>
        </p:spPr>
      </p:pic>
      <p:grpSp>
        <p:nvGrpSpPr>
          <p:cNvPr id="16" name="Group 15"/>
          <p:cNvGrpSpPr/>
          <p:nvPr/>
        </p:nvGrpSpPr>
        <p:grpSpPr>
          <a:xfrm>
            <a:off x="4483304" y="4681198"/>
            <a:ext cx="3312072" cy="1493961"/>
            <a:chOff x="1968500" y="1757363"/>
            <a:chExt cx="8219078" cy="3707340"/>
          </a:xfrm>
        </p:grpSpPr>
        <p:sp>
          <p:nvSpPr>
            <p:cNvPr id="62" name="Line 2"/>
            <p:cNvSpPr>
              <a:spLocks noChangeShapeType="1"/>
            </p:cNvSpPr>
            <p:nvPr/>
          </p:nvSpPr>
          <p:spPr bwMode="auto">
            <a:xfrm>
              <a:off x="2214564" y="3429000"/>
              <a:ext cx="7762875" cy="0"/>
            </a:xfrm>
            <a:prstGeom prst="line">
              <a:avLst/>
            </a:prstGeom>
            <a:noFill/>
            <a:ln w="57150">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a:p>
          </p:txBody>
        </p:sp>
        <p:sp>
          <p:nvSpPr>
            <p:cNvPr id="63" name="Text Box 5"/>
            <p:cNvSpPr txBox="1">
              <a:spLocks noChangeArrowheads="1"/>
            </p:cNvSpPr>
            <p:nvPr/>
          </p:nvSpPr>
          <p:spPr bwMode="auto">
            <a:xfrm>
              <a:off x="5807076" y="1757363"/>
              <a:ext cx="4380502" cy="91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ＭＳ Ｐゴシック" panose="020B0600070205080204" pitchFamily="34" charset="-128"/>
                </a:defRPr>
              </a:lvl1pPr>
              <a:lvl2pPr marL="37931725" indent="-37474525">
                <a:defRPr sz="2000">
                  <a:solidFill>
                    <a:schemeClr val="tx1"/>
                  </a:solidFill>
                  <a:latin typeface="Times New Roman" panose="02020603050405020304" pitchFamily="18" charset="0"/>
                  <a:ea typeface="ＭＳ Ｐゴシック" panose="020B0600070205080204" pitchFamily="34" charset="-128"/>
                </a:defRPr>
              </a:lvl2pPr>
              <a:lvl3pPr>
                <a:defRPr sz="2000">
                  <a:solidFill>
                    <a:schemeClr val="tx1"/>
                  </a:solidFill>
                  <a:latin typeface="Times New Roman" panose="02020603050405020304" pitchFamily="18" charset="0"/>
                  <a:ea typeface="ＭＳ Ｐゴシック" panose="020B0600070205080204" pitchFamily="34" charset="-128"/>
                </a:defRPr>
              </a:lvl3pPr>
              <a:lvl4pPr>
                <a:defRPr sz="2000">
                  <a:solidFill>
                    <a:schemeClr val="tx1"/>
                  </a:solidFill>
                  <a:latin typeface="Times New Roman" panose="02020603050405020304" pitchFamily="18" charset="0"/>
                  <a:ea typeface="ＭＳ Ｐゴシック" panose="020B0600070205080204" pitchFamily="34" charset="-128"/>
                </a:defRPr>
              </a:lvl4pPr>
              <a:lvl5pPr>
                <a:defRPr sz="2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9pPr>
            </a:lstStyle>
            <a:p>
              <a:r>
                <a:rPr lang="en-US" altLang="en-US" sz="900" dirty="0">
                  <a:latin typeface="Futura" pitchFamily="-102" charset="0"/>
                </a:rPr>
                <a:t>Tight = Gameplay and learning</a:t>
              </a:r>
              <a:br>
                <a:rPr lang="en-US" altLang="en-US" sz="900" dirty="0">
                  <a:latin typeface="Futura" pitchFamily="-102" charset="0"/>
                </a:rPr>
              </a:br>
              <a:r>
                <a:rPr lang="en-US" altLang="en-US" sz="900" dirty="0">
                  <a:latin typeface="Futura" pitchFamily="-102" charset="0"/>
                </a:rPr>
                <a:t>are one and the same</a:t>
              </a:r>
            </a:p>
          </p:txBody>
        </p:sp>
        <p:cxnSp>
          <p:nvCxnSpPr>
            <p:cNvPr id="64" name="AutoShape 6"/>
            <p:cNvCxnSpPr>
              <a:cxnSpLocks noChangeShapeType="1"/>
            </p:cNvCxnSpPr>
            <p:nvPr/>
          </p:nvCxnSpPr>
          <p:spPr bwMode="auto">
            <a:xfrm>
              <a:off x="7848601" y="2579688"/>
              <a:ext cx="1992313" cy="7112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5" name="Text Box 4"/>
            <p:cNvSpPr txBox="1">
              <a:spLocks noChangeArrowheads="1"/>
            </p:cNvSpPr>
            <p:nvPr/>
          </p:nvSpPr>
          <p:spPr bwMode="auto">
            <a:xfrm>
              <a:off x="1968500" y="4548187"/>
              <a:ext cx="4523708" cy="91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ＭＳ Ｐゴシック" panose="020B0600070205080204" pitchFamily="34" charset="-128"/>
                </a:defRPr>
              </a:lvl1pPr>
              <a:lvl2pPr marL="37931725" indent="-37474525">
                <a:defRPr sz="2000">
                  <a:solidFill>
                    <a:schemeClr val="tx1"/>
                  </a:solidFill>
                  <a:latin typeface="Times New Roman" panose="02020603050405020304" pitchFamily="18" charset="0"/>
                  <a:ea typeface="ＭＳ Ｐゴシック" panose="020B0600070205080204" pitchFamily="34" charset="-128"/>
                </a:defRPr>
              </a:lvl2pPr>
              <a:lvl3pPr>
                <a:defRPr sz="2000">
                  <a:solidFill>
                    <a:schemeClr val="tx1"/>
                  </a:solidFill>
                  <a:latin typeface="Times New Roman" panose="02020603050405020304" pitchFamily="18" charset="0"/>
                  <a:ea typeface="ＭＳ Ｐゴシック" panose="020B0600070205080204" pitchFamily="34" charset="-128"/>
                </a:defRPr>
              </a:lvl3pPr>
              <a:lvl4pPr>
                <a:defRPr sz="2000">
                  <a:solidFill>
                    <a:schemeClr val="tx1"/>
                  </a:solidFill>
                  <a:latin typeface="Times New Roman" panose="02020603050405020304" pitchFamily="18" charset="0"/>
                  <a:ea typeface="ＭＳ Ｐゴシック" panose="020B0600070205080204" pitchFamily="34" charset="-128"/>
                </a:defRPr>
              </a:lvl4pPr>
              <a:lvl5pPr>
                <a:defRPr sz="20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9pPr>
            </a:lstStyle>
            <a:p>
              <a:r>
                <a:rPr lang="en-US" altLang="en-US" sz="900" dirty="0">
                  <a:latin typeface="Futura" pitchFamily="-102" charset="0"/>
                </a:rPr>
                <a:t>Loose = Gameplay and learning</a:t>
              </a:r>
              <a:br>
                <a:rPr lang="en-US" altLang="en-US" sz="900" dirty="0">
                  <a:latin typeface="Futura" pitchFamily="-102" charset="0"/>
                </a:rPr>
              </a:br>
              <a:r>
                <a:rPr lang="en-US" altLang="en-US" sz="900" dirty="0">
                  <a:latin typeface="Futura" pitchFamily="-102" charset="0"/>
                </a:rPr>
                <a:t>are separate choices</a:t>
              </a:r>
            </a:p>
          </p:txBody>
        </p:sp>
        <p:cxnSp>
          <p:nvCxnSpPr>
            <p:cNvPr id="66" name="AutoShape 7"/>
            <p:cNvCxnSpPr>
              <a:cxnSpLocks noChangeShapeType="1"/>
              <a:stCxn id="65" idx="0"/>
            </p:cNvCxnSpPr>
            <p:nvPr/>
          </p:nvCxnSpPr>
          <p:spPr bwMode="auto">
            <a:xfrm flipH="1" flipV="1">
              <a:off x="2297115" y="3679825"/>
              <a:ext cx="1933240" cy="868362"/>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grpSp>
      <p:sp>
        <p:nvSpPr>
          <p:cNvPr id="67" name="TextBox 66">
            <a:extLst>
              <a:ext uri="{FF2B5EF4-FFF2-40B4-BE49-F238E27FC236}">
                <a16:creationId xmlns:a16="http://schemas.microsoft.com/office/drawing/2014/main" id="{41CD7888-C4F3-4E1A-A852-FD6D2D97E806}"/>
              </a:ext>
            </a:extLst>
          </p:cNvPr>
          <p:cNvSpPr txBox="1"/>
          <p:nvPr/>
        </p:nvSpPr>
        <p:spPr>
          <a:xfrm>
            <a:off x="4311897" y="4111271"/>
            <a:ext cx="3654886" cy="646331"/>
          </a:xfrm>
          <a:prstGeom prst="rect">
            <a:avLst/>
          </a:prstGeom>
          <a:noFill/>
        </p:spPr>
        <p:txBody>
          <a:bodyPr wrap="square" rtlCol="0">
            <a:spAutoFit/>
          </a:bodyPr>
          <a:lstStyle/>
          <a:p>
            <a:pPr algn="ctr"/>
            <a:r>
              <a:rPr lang="en-US" b="1" dirty="0" smtClean="0"/>
              <a:t>Learning / Gameplay Integration Continuum</a:t>
            </a:r>
            <a:endParaRPr lang="en-US" b="1" dirty="0"/>
          </a:p>
        </p:txBody>
      </p:sp>
    </p:spTree>
    <p:extLst>
      <p:ext uri="{BB962C8B-B14F-4D97-AF65-F5344CB8AC3E}">
        <p14:creationId xmlns:p14="http://schemas.microsoft.com/office/powerpoint/2010/main" val="234553655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595B2-AAC6-4830-B865-5E1CB30B8C40}"/>
              </a:ext>
            </a:extLst>
          </p:cNvPr>
          <p:cNvSpPr>
            <a:spLocks noGrp="1"/>
          </p:cNvSpPr>
          <p:nvPr>
            <p:ph type="title"/>
          </p:nvPr>
        </p:nvSpPr>
        <p:spPr/>
        <p:txBody>
          <a:bodyPr/>
          <a:lstStyle/>
          <a:p>
            <a:r>
              <a:rPr lang="en-US" smtClean="0"/>
              <a:t>Game Critique Blog Posts</a:t>
            </a:r>
            <a:endParaRPr lang="en-US" dirty="0"/>
          </a:p>
        </p:txBody>
      </p:sp>
      <p:sp>
        <p:nvSpPr>
          <p:cNvPr id="3" name="Content Placeholder 2">
            <a:extLst>
              <a:ext uri="{FF2B5EF4-FFF2-40B4-BE49-F238E27FC236}">
                <a16:creationId xmlns:a16="http://schemas.microsoft.com/office/drawing/2014/main" id="{9D4AC18C-B979-468E-9443-85E8918FD5A7}"/>
              </a:ext>
            </a:extLst>
          </p:cNvPr>
          <p:cNvSpPr>
            <a:spLocks noGrp="1"/>
          </p:cNvSpPr>
          <p:nvPr>
            <p:ph idx="1"/>
          </p:nvPr>
        </p:nvSpPr>
        <p:spPr/>
        <p:txBody>
          <a:bodyPr/>
          <a:lstStyle/>
          <a:p>
            <a:pPr marL="0" indent="0">
              <a:buNone/>
            </a:pPr>
            <a:r>
              <a:rPr lang="en-US" dirty="0" smtClean="0"/>
              <a:t>Find existing educational games, play them, then make a blog post / video critiquing them in terms of topics we discuss in class</a:t>
            </a:r>
          </a:p>
          <a:p>
            <a:pPr marL="0" indent="0">
              <a:spcBef>
                <a:spcPts val="2200"/>
              </a:spcBef>
              <a:buNone/>
            </a:pPr>
            <a:r>
              <a:rPr lang="en-US" dirty="0" smtClean="0"/>
              <a:t>The goals of this assignment are:</a:t>
            </a:r>
          </a:p>
          <a:p>
            <a:pPr marL="914400" lvl="1" indent="-457200">
              <a:buFont typeface="+mj-lt"/>
              <a:buAutoNum type="arabicPeriod"/>
            </a:pPr>
            <a:r>
              <a:rPr lang="en-US" dirty="0" smtClean="0"/>
              <a:t>Get yo</a:t>
            </a:r>
            <a:r>
              <a:rPr lang="en-US" dirty="0" smtClean="0"/>
              <a:t>u to play more games</a:t>
            </a:r>
          </a:p>
          <a:p>
            <a:pPr marL="914400" lvl="1" indent="-457200">
              <a:buFont typeface="+mj-lt"/>
              <a:buAutoNum type="arabicPeriod"/>
            </a:pPr>
            <a:r>
              <a:rPr lang="en-US" dirty="0" smtClean="0"/>
              <a:t>Get you to practice breaking down how games are structured</a:t>
            </a:r>
          </a:p>
          <a:p>
            <a:pPr marL="914400" lvl="1" indent="-457200">
              <a:buFont typeface="+mj-lt"/>
              <a:buAutoNum type="arabicPeriod"/>
            </a:pPr>
            <a:r>
              <a:rPr lang="en-US" dirty="0" smtClean="0"/>
              <a:t>Foster a community of practice around critique</a:t>
            </a:r>
            <a:endParaRPr lang="en-US" dirty="0" smtClean="0"/>
          </a:p>
          <a:p>
            <a:endParaRPr lang="en-US" dirty="0" smtClean="0"/>
          </a:p>
        </p:txBody>
      </p:sp>
      <p:sp>
        <p:nvSpPr>
          <p:cNvPr id="4" name="Date Placeholder 3">
            <a:extLst>
              <a:ext uri="{FF2B5EF4-FFF2-40B4-BE49-F238E27FC236}">
                <a16:creationId xmlns:a16="http://schemas.microsoft.com/office/drawing/2014/main" id="{561AA9F0-66A5-4F61-9346-710FAC92E0A6}"/>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5BE7D4E8-4822-46E5-A110-325685EBC292}"/>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49633B57-D92C-4338-BD00-AF0BB6B30BBC}"/>
              </a:ext>
            </a:extLst>
          </p:cNvPr>
          <p:cNvSpPr>
            <a:spLocks noGrp="1"/>
          </p:cNvSpPr>
          <p:nvPr>
            <p:ph type="sldNum" sz="quarter" idx="12"/>
          </p:nvPr>
        </p:nvSpPr>
        <p:spPr/>
        <p:txBody>
          <a:bodyPr/>
          <a:lstStyle/>
          <a:p>
            <a:fld id="{4BE96267-9501-4B49-939F-F116B0669874}" type="slidenum">
              <a:rPr lang="en-US" smtClean="0"/>
              <a:pPr/>
              <a:t>90</a:t>
            </a:fld>
            <a:endParaRPr lang="en-US"/>
          </a:p>
        </p:txBody>
      </p:sp>
    </p:spTree>
    <p:extLst>
      <p:ext uri="{BB962C8B-B14F-4D97-AF65-F5344CB8AC3E}">
        <p14:creationId xmlns:p14="http://schemas.microsoft.com/office/powerpoint/2010/main" val="348431449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FBB33-6C37-4864-BEF2-F2478577CC42}"/>
              </a:ext>
            </a:extLst>
          </p:cNvPr>
          <p:cNvSpPr>
            <a:spLocks noGrp="1"/>
          </p:cNvSpPr>
          <p:nvPr>
            <p:ph type="title"/>
          </p:nvPr>
        </p:nvSpPr>
        <p:spPr/>
        <p:txBody>
          <a:bodyPr/>
          <a:lstStyle/>
          <a:p>
            <a:r>
              <a:rPr lang="en-US" smtClean="0"/>
              <a:t>How do I find games?</a:t>
            </a:r>
            <a:endParaRPr lang="en-US" dirty="0"/>
          </a:p>
        </p:txBody>
      </p:sp>
      <p:sp>
        <p:nvSpPr>
          <p:cNvPr id="3" name="Content Placeholder 2">
            <a:extLst>
              <a:ext uri="{FF2B5EF4-FFF2-40B4-BE49-F238E27FC236}">
                <a16:creationId xmlns:a16="http://schemas.microsoft.com/office/drawing/2014/main" id="{3BCF4DCC-556E-4D68-9F96-F4CD17AA0C7B}"/>
              </a:ext>
            </a:extLst>
          </p:cNvPr>
          <p:cNvSpPr>
            <a:spLocks noGrp="1"/>
          </p:cNvSpPr>
          <p:nvPr>
            <p:ph idx="1"/>
          </p:nvPr>
        </p:nvSpPr>
        <p:spPr/>
        <p:txBody>
          <a:bodyPr/>
          <a:lstStyle/>
          <a:p>
            <a:pPr marL="0" indent="0">
              <a:spcBef>
                <a:spcPts val="2200"/>
              </a:spcBef>
              <a:buNone/>
            </a:pPr>
            <a:r>
              <a:rPr lang="en-US" dirty="0" smtClean="0"/>
              <a:t>We have been building a Big List of Educational Games (</a:t>
            </a:r>
            <a:r>
              <a:rPr lang="en-US" dirty="0" smtClean="0">
                <a:hlinkClick r:id="rId2"/>
              </a:rPr>
              <a:t>http://edugames.design/big-list</a:t>
            </a:r>
            <a:r>
              <a:rPr lang="en-US" dirty="0" smtClean="0"/>
              <a:t>) to help you find them</a:t>
            </a:r>
          </a:p>
          <a:p>
            <a:pPr marL="0" indent="0">
              <a:spcBef>
                <a:spcPts val="2200"/>
              </a:spcBef>
              <a:buNone/>
            </a:pPr>
            <a:r>
              <a:rPr lang="en-US" dirty="0" smtClean="0"/>
              <a:t>One of your posts for the semester </a:t>
            </a:r>
            <a:r>
              <a:rPr lang="en-US" b="1" dirty="0" smtClean="0"/>
              <a:t>MUST</a:t>
            </a:r>
            <a:r>
              <a:rPr lang="en-US" dirty="0" smtClean="0"/>
              <a:t> add a new game (</a:t>
            </a:r>
            <a:r>
              <a:rPr lang="en-US" dirty="0" smtClean="0">
                <a:hlinkClick r:id="rId3"/>
              </a:rPr>
              <a:t>http://edugames.design/new-game</a:t>
            </a:r>
            <a:r>
              <a:rPr lang="en-US" dirty="0" smtClean="0"/>
              <a:t>) to the list</a:t>
            </a:r>
          </a:p>
          <a:p>
            <a:pPr marL="0" indent="0">
              <a:spcBef>
                <a:spcPts val="2200"/>
              </a:spcBef>
              <a:buNone/>
            </a:pPr>
            <a:r>
              <a:rPr lang="en-US" dirty="0" smtClean="0"/>
              <a:t>You </a:t>
            </a:r>
            <a:r>
              <a:rPr lang="en-US" b="1" dirty="0" smtClean="0"/>
              <a:t>MAY</a:t>
            </a:r>
            <a:r>
              <a:rPr lang="en-US" dirty="0" smtClean="0"/>
              <a:t> add more than one new game to the list</a:t>
            </a:r>
          </a:p>
          <a:p>
            <a:pPr marL="0" indent="0">
              <a:spcBef>
                <a:spcPts val="2200"/>
              </a:spcBef>
              <a:buNone/>
            </a:pPr>
            <a:r>
              <a:rPr lang="en-US" dirty="0" smtClean="0"/>
              <a:t>If you do add a game please at least make a post about it whether or not you submit that post for grading</a:t>
            </a:r>
            <a:endParaRPr lang="en-US" dirty="0"/>
          </a:p>
        </p:txBody>
      </p:sp>
      <p:sp>
        <p:nvSpPr>
          <p:cNvPr id="4" name="Date Placeholder 3">
            <a:extLst>
              <a:ext uri="{FF2B5EF4-FFF2-40B4-BE49-F238E27FC236}">
                <a16:creationId xmlns:a16="http://schemas.microsoft.com/office/drawing/2014/main" id="{C5C525DD-B57B-4680-8A52-1FDD2848B737}"/>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7DD9F124-FB13-4B22-AC90-7E1D38484C6F}"/>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6086D530-6C49-49A8-B51C-EA56EB0215EC}"/>
              </a:ext>
            </a:extLst>
          </p:cNvPr>
          <p:cNvSpPr>
            <a:spLocks noGrp="1"/>
          </p:cNvSpPr>
          <p:nvPr>
            <p:ph type="sldNum" sz="quarter" idx="12"/>
          </p:nvPr>
        </p:nvSpPr>
        <p:spPr/>
        <p:txBody>
          <a:bodyPr/>
          <a:lstStyle/>
          <a:p>
            <a:fld id="{4BE96267-9501-4B49-939F-F116B0669874}" type="slidenum">
              <a:rPr lang="en-US" smtClean="0"/>
              <a:pPr/>
              <a:t>91</a:t>
            </a:fld>
            <a:endParaRPr lang="en-US"/>
          </a:p>
        </p:txBody>
      </p:sp>
    </p:spTree>
    <p:extLst>
      <p:ext uri="{BB962C8B-B14F-4D97-AF65-F5344CB8AC3E}">
        <p14:creationId xmlns:p14="http://schemas.microsoft.com/office/powerpoint/2010/main" val="32486750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DF91D-B674-45CA-A01E-1C70CC782EAA}"/>
              </a:ext>
            </a:extLst>
          </p:cNvPr>
          <p:cNvSpPr>
            <a:spLocks noGrp="1"/>
          </p:cNvSpPr>
          <p:nvPr>
            <p:ph type="title"/>
          </p:nvPr>
        </p:nvSpPr>
        <p:spPr/>
        <p:txBody>
          <a:bodyPr/>
          <a:lstStyle/>
          <a:p>
            <a:r>
              <a:rPr lang="en-US" dirty="0"/>
              <a:t>Requirements for adding a new game</a:t>
            </a:r>
          </a:p>
        </p:txBody>
      </p:sp>
      <p:sp>
        <p:nvSpPr>
          <p:cNvPr id="3" name="Content Placeholder 2">
            <a:extLst>
              <a:ext uri="{FF2B5EF4-FFF2-40B4-BE49-F238E27FC236}">
                <a16:creationId xmlns:a16="http://schemas.microsoft.com/office/drawing/2014/main" id="{8D0E6033-C9C4-4B4A-8D3E-A680551E493A}"/>
              </a:ext>
            </a:extLst>
          </p:cNvPr>
          <p:cNvSpPr>
            <a:spLocks noGrp="1"/>
          </p:cNvSpPr>
          <p:nvPr>
            <p:ph idx="1"/>
          </p:nvPr>
        </p:nvSpPr>
        <p:spPr/>
        <p:txBody>
          <a:bodyPr>
            <a:normAutofit/>
          </a:bodyPr>
          <a:lstStyle/>
          <a:p>
            <a:pPr marL="0" indent="0">
              <a:spcAft>
                <a:spcPts val="1200"/>
              </a:spcAft>
              <a:buNone/>
            </a:pPr>
            <a:r>
              <a:rPr lang="en-US" dirty="0"/>
              <a:t>You may select any games you like as long as you are able to fill out the fields in the submission form, and one of these is true:</a:t>
            </a:r>
          </a:p>
          <a:p>
            <a:pPr marL="514350" indent="-514350">
              <a:buFont typeface="+mj-lt"/>
              <a:buAutoNum type="arabicPeriod"/>
            </a:pPr>
            <a:r>
              <a:rPr lang="en-US" dirty="0" smtClean="0"/>
              <a:t>You can demonstrate that the </a:t>
            </a:r>
            <a:r>
              <a:rPr lang="en-US" dirty="0"/>
              <a:t>game is clearly meant to be educational by its creators</a:t>
            </a:r>
          </a:p>
          <a:p>
            <a:pPr marL="514350" indent="-514350">
              <a:buFont typeface="+mj-lt"/>
              <a:buAutoNum type="arabicPeriod"/>
            </a:pPr>
            <a:r>
              <a:rPr lang="en-US" dirty="0"/>
              <a:t>You can find an example of the game being used in some educational setting for a learning purpose</a:t>
            </a:r>
          </a:p>
          <a:p>
            <a:pPr marL="514350" indent="-514350">
              <a:buFont typeface="+mj-lt"/>
              <a:buAutoNum type="arabicPeriod"/>
            </a:pPr>
            <a:r>
              <a:rPr lang="en-US" dirty="0"/>
              <a:t>You can make a strong argument that the game could be building some transferable knowledge/skill/disposition/etc.</a:t>
            </a:r>
          </a:p>
          <a:p>
            <a:pPr marL="0" indent="0">
              <a:spcAft>
                <a:spcPts val="1200"/>
              </a:spcAft>
              <a:buNone/>
            </a:pPr>
            <a:endParaRPr lang="en-US" dirty="0"/>
          </a:p>
        </p:txBody>
      </p:sp>
      <p:sp>
        <p:nvSpPr>
          <p:cNvPr id="4" name="Date Placeholder 3">
            <a:extLst>
              <a:ext uri="{FF2B5EF4-FFF2-40B4-BE49-F238E27FC236}">
                <a16:creationId xmlns:a16="http://schemas.microsoft.com/office/drawing/2014/main" id="{729B1CCE-FAD8-4829-8100-F9DD1B799AC8}"/>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F57714E2-519A-4E47-8D66-B2297516A0B2}"/>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8CBB29E7-6317-4CD5-8A5D-1195987AF471}"/>
              </a:ext>
            </a:extLst>
          </p:cNvPr>
          <p:cNvSpPr>
            <a:spLocks noGrp="1"/>
          </p:cNvSpPr>
          <p:nvPr>
            <p:ph type="sldNum" sz="quarter" idx="12"/>
          </p:nvPr>
        </p:nvSpPr>
        <p:spPr/>
        <p:txBody>
          <a:bodyPr/>
          <a:lstStyle/>
          <a:p>
            <a:fld id="{4BE96267-9501-4B49-939F-F116B0669874}" type="slidenum">
              <a:rPr lang="en-US" smtClean="0"/>
              <a:t>92</a:t>
            </a:fld>
            <a:endParaRPr lang="en-US"/>
          </a:p>
        </p:txBody>
      </p:sp>
    </p:spTree>
    <p:extLst>
      <p:ext uri="{BB962C8B-B14F-4D97-AF65-F5344CB8AC3E}">
        <p14:creationId xmlns:p14="http://schemas.microsoft.com/office/powerpoint/2010/main" val="387557516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DAA87BB-3C15-4339-9AEC-1BB2F7CDCF73}"/>
              </a:ext>
            </a:extLst>
          </p:cNvPr>
          <p:cNvSpPr>
            <a:spLocks noGrp="1"/>
          </p:cNvSpPr>
          <p:nvPr>
            <p:ph type="title"/>
          </p:nvPr>
        </p:nvSpPr>
        <p:spPr/>
        <p:txBody>
          <a:bodyPr/>
          <a:lstStyle/>
          <a:p>
            <a:r>
              <a:rPr lang="en-US" dirty="0"/>
              <a:t>Critique Elements</a:t>
            </a:r>
          </a:p>
        </p:txBody>
      </p:sp>
      <p:sp>
        <p:nvSpPr>
          <p:cNvPr id="8" name="Content Placeholder 7">
            <a:extLst>
              <a:ext uri="{FF2B5EF4-FFF2-40B4-BE49-F238E27FC236}">
                <a16:creationId xmlns:a16="http://schemas.microsoft.com/office/drawing/2014/main" id="{9F41E3AE-2D22-4698-85FD-F6485EEAEF63}"/>
              </a:ext>
            </a:extLst>
          </p:cNvPr>
          <p:cNvSpPr>
            <a:spLocks noGrp="1"/>
          </p:cNvSpPr>
          <p:nvPr>
            <p:ph idx="1"/>
          </p:nvPr>
        </p:nvSpPr>
        <p:spPr/>
        <p:txBody>
          <a:bodyPr>
            <a:normAutofit/>
          </a:bodyPr>
          <a:lstStyle/>
          <a:p>
            <a:pPr marL="514350" indent="-514350">
              <a:buFont typeface="+mj-lt"/>
              <a:buAutoNum type="arabicPeriod"/>
            </a:pPr>
            <a:r>
              <a:rPr lang="en-US" dirty="0" smtClean="0"/>
              <a:t>Game metadata - title/developer/platform/target knowledge/link</a:t>
            </a:r>
            <a:endParaRPr lang="en-US" dirty="0"/>
          </a:p>
          <a:p>
            <a:pPr marL="514350" indent="-514350">
              <a:buFont typeface="+mj-lt"/>
              <a:buAutoNum type="arabicPeriod"/>
            </a:pPr>
            <a:r>
              <a:rPr lang="en-US" dirty="0" smtClean="0"/>
              <a:t>Educational Goals </a:t>
            </a:r>
            <a:r>
              <a:rPr lang="en-US" dirty="0" smtClean="0"/>
              <a:t>- Describe the apparent learning objectives</a:t>
            </a:r>
            <a:endParaRPr lang="en-US" dirty="0"/>
          </a:p>
          <a:p>
            <a:pPr marL="514350" indent="-514350">
              <a:buFont typeface="+mj-lt"/>
              <a:buAutoNum type="arabicPeriod"/>
            </a:pPr>
            <a:r>
              <a:rPr lang="en-US" dirty="0" smtClean="0"/>
              <a:t>Game Elements- Describe </a:t>
            </a:r>
            <a:r>
              <a:rPr lang="en-US" dirty="0"/>
              <a:t>the </a:t>
            </a:r>
            <a:r>
              <a:rPr lang="en-US" dirty="0" smtClean="0"/>
              <a:t>game’s main elements (mechanics, systems, gameplay dynamics, experience etc.)</a:t>
            </a:r>
            <a:endParaRPr lang="en-US" dirty="0"/>
          </a:p>
          <a:p>
            <a:pPr marL="514350" indent="-514350">
              <a:buFont typeface="+mj-lt"/>
              <a:buAutoNum type="arabicPeriod"/>
            </a:pPr>
            <a:r>
              <a:rPr lang="en-US" dirty="0"/>
              <a:t>Learning </a:t>
            </a:r>
            <a:r>
              <a:rPr lang="en-US" dirty="0" smtClean="0"/>
              <a:t>Mechanisms - Describe any </a:t>
            </a:r>
            <a:r>
              <a:rPr lang="en-US" dirty="0"/>
              <a:t>relevant learning science principles</a:t>
            </a:r>
          </a:p>
          <a:p>
            <a:pPr marL="514350" indent="-514350">
              <a:buFont typeface="+mj-lt"/>
              <a:buAutoNum type="arabicPeriod"/>
            </a:pPr>
            <a:r>
              <a:rPr lang="en-US" dirty="0" smtClean="0"/>
              <a:t>Overall Critique – Come to a final verdict on the game’s success as a game or a learning experience.</a:t>
            </a:r>
            <a:endParaRPr lang="en-US" dirty="0"/>
          </a:p>
        </p:txBody>
      </p:sp>
      <p:sp>
        <p:nvSpPr>
          <p:cNvPr id="4" name="Date Placeholder 3">
            <a:extLst>
              <a:ext uri="{FF2B5EF4-FFF2-40B4-BE49-F238E27FC236}">
                <a16:creationId xmlns:a16="http://schemas.microsoft.com/office/drawing/2014/main" id="{6B91C83E-0DDB-4859-8EE2-D079935BA935}"/>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D0D83E04-366B-41A1-91BC-7733A7D74AF1}"/>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1B88B0CA-8847-4E02-9B6C-BDD13C6A8DB1}"/>
              </a:ext>
            </a:extLst>
          </p:cNvPr>
          <p:cNvSpPr>
            <a:spLocks noGrp="1"/>
          </p:cNvSpPr>
          <p:nvPr>
            <p:ph type="sldNum" sz="quarter" idx="12"/>
          </p:nvPr>
        </p:nvSpPr>
        <p:spPr/>
        <p:txBody>
          <a:bodyPr/>
          <a:lstStyle/>
          <a:p>
            <a:fld id="{4BE96267-9501-4B49-939F-F116B0669874}" type="slidenum">
              <a:rPr lang="en-US" smtClean="0"/>
              <a:t>93</a:t>
            </a:fld>
            <a:endParaRPr lang="en-US"/>
          </a:p>
        </p:txBody>
      </p:sp>
    </p:spTree>
    <p:extLst>
      <p:ext uri="{BB962C8B-B14F-4D97-AF65-F5344CB8AC3E}">
        <p14:creationId xmlns:p14="http://schemas.microsoft.com/office/powerpoint/2010/main" val="206050004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D1093-3B01-4EFA-9EF0-44F1AC8A3F8D}"/>
              </a:ext>
            </a:extLst>
          </p:cNvPr>
          <p:cNvSpPr>
            <a:spLocks noGrp="1"/>
          </p:cNvSpPr>
          <p:nvPr>
            <p:ph type="title"/>
          </p:nvPr>
        </p:nvSpPr>
        <p:spPr/>
        <p:txBody>
          <a:bodyPr/>
          <a:lstStyle/>
          <a:p>
            <a:r>
              <a:rPr lang="en-US" dirty="0"/>
              <a:t>Submission Format</a:t>
            </a:r>
          </a:p>
        </p:txBody>
      </p:sp>
      <p:sp>
        <p:nvSpPr>
          <p:cNvPr id="3" name="Content Placeholder 2">
            <a:extLst>
              <a:ext uri="{FF2B5EF4-FFF2-40B4-BE49-F238E27FC236}">
                <a16:creationId xmlns:a16="http://schemas.microsoft.com/office/drawing/2014/main" id="{4C21FDC2-D533-42FC-B4F0-518A5EA9750B}"/>
              </a:ext>
            </a:extLst>
          </p:cNvPr>
          <p:cNvSpPr>
            <a:spLocks noGrp="1"/>
          </p:cNvSpPr>
          <p:nvPr>
            <p:ph idx="1"/>
          </p:nvPr>
        </p:nvSpPr>
        <p:spPr/>
        <p:txBody>
          <a:bodyPr/>
          <a:lstStyle/>
          <a:p>
            <a:pPr marL="0" indent="0">
              <a:buNone/>
            </a:pPr>
            <a:r>
              <a:rPr lang="en-US" dirty="0"/>
              <a:t>Create a blog post or video of your analysis and submit it to the assignment page on Canvas</a:t>
            </a:r>
          </a:p>
          <a:p>
            <a:pPr marL="0" indent="0">
              <a:spcBef>
                <a:spcPts val="1800"/>
              </a:spcBef>
              <a:buNone/>
            </a:pPr>
            <a:r>
              <a:rPr lang="en-US" dirty="0"/>
              <a:t>Don’t have a blog? You can create one:</a:t>
            </a:r>
          </a:p>
          <a:p>
            <a:pPr marL="971550" lvl="1" indent="-514350">
              <a:buFont typeface="+mj-lt"/>
              <a:buAutoNum type="arabicPeriod"/>
            </a:pPr>
            <a:r>
              <a:rPr lang="en-US" u="sng" dirty="0">
                <a:hlinkClick r:id="rId2"/>
              </a:rPr>
              <a:t>https://medium.com/</a:t>
            </a:r>
            <a:endParaRPr lang="en-US" dirty="0"/>
          </a:p>
          <a:p>
            <a:pPr marL="971550" lvl="1" indent="-514350">
              <a:buFont typeface="+mj-lt"/>
              <a:buAutoNum type="arabicPeriod"/>
            </a:pPr>
            <a:r>
              <a:rPr lang="en-US" u="sng" dirty="0">
                <a:hlinkClick r:id="rId3"/>
              </a:rPr>
              <a:t>https://wordpress.com</a:t>
            </a:r>
            <a:r>
              <a:rPr lang="en-US" u="sng" dirty="0" smtClean="0">
                <a:hlinkClick r:id="rId3"/>
              </a:rPr>
              <a:t>/</a:t>
            </a:r>
            <a:endParaRPr lang="en-US" u="sng" dirty="0"/>
          </a:p>
          <a:p>
            <a:pPr marL="0" indent="0">
              <a:spcBef>
                <a:spcPts val="1200"/>
              </a:spcBef>
              <a:buNone/>
            </a:pPr>
            <a:r>
              <a:rPr lang="en-US" dirty="0" smtClean="0"/>
              <a:t>You can also use a YouTube channel or Twitch stream for video</a:t>
            </a:r>
            <a:endParaRPr lang="en-US" dirty="0"/>
          </a:p>
          <a:p>
            <a:pPr marL="0" indent="0">
              <a:spcBef>
                <a:spcPts val="1200"/>
              </a:spcBef>
              <a:buNone/>
            </a:pPr>
            <a:r>
              <a:rPr lang="en-US" dirty="0" smtClean="0"/>
              <a:t>Blogs will be shared with the rest of the class so please post a link to yours in the [Slack/Discord] channel.</a:t>
            </a:r>
            <a:endParaRPr lang="en-US" dirty="0"/>
          </a:p>
        </p:txBody>
      </p:sp>
      <p:sp>
        <p:nvSpPr>
          <p:cNvPr id="4" name="Date Placeholder 3">
            <a:extLst>
              <a:ext uri="{FF2B5EF4-FFF2-40B4-BE49-F238E27FC236}">
                <a16:creationId xmlns:a16="http://schemas.microsoft.com/office/drawing/2014/main" id="{D23C657E-3FEF-4736-A47F-6D0B9826AC95}"/>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986815CE-3A11-43F0-91CF-885319715B48}"/>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EF0006DC-E2AA-4C2F-B551-F428397A969A}"/>
              </a:ext>
            </a:extLst>
          </p:cNvPr>
          <p:cNvSpPr>
            <a:spLocks noGrp="1"/>
          </p:cNvSpPr>
          <p:nvPr>
            <p:ph type="sldNum" sz="quarter" idx="12"/>
          </p:nvPr>
        </p:nvSpPr>
        <p:spPr/>
        <p:txBody>
          <a:bodyPr/>
          <a:lstStyle/>
          <a:p>
            <a:fld id="{4BE96267-9501-4B49-939F-F116B0669874}" type="slidenum">
              <a:rPr lang="en-US" smtClean="0"/>
              <a:t>94</a:t>
            </a:fld>
            <a:endParaRPr lang="en-US"/>
          </a:p>
        </p:txBody>
      </p:sp>
    </p:spTree>
    <p:extLst>
      <p:ext uri="{BB962C8B-B14F-4D97-AF65-F5344CB8AC3E}">
        <p14:creationId xmlns:p14="http://schemas.microsoft.com/office/powerpoint/2010/main" val="343296595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Submission Opportunities</a:t>
            </a:r>
            <a:endParaRPr lang="en-US" dirty="0"/>
          </a:p>
        </p:txBody>
      </p:sp>
      <p:sp>
        <p:nvSpPr>
          <p:cNvPr id="3" name="Content Placeholder 2"/>
          <p:cNvSpPr>
            <a:spLocks noGrp="1"/>
          </p:cNvSpPr>
          <p:nvPr>
            <p:ph idx="1"/>
          </p:nvPr>
        </p:nvSpPr>
        <p:spPr/>
        <p:txBody>
          <a:bodyPr/>
          <a:lstStyle/>
          <a:p>
            <a:pPr marL="0" indent="0">
              <a:spcAft>
                <a:spcPts val="1200"/>
              </a:spcAft>
              <a:buNone/>
            </a:pPr>
            <a:r>
              <a:rPr lang="en-US" dirty="0"/>
              <a:t>There will be submission opportunities to turn in a post for grading every 3 weeks for a total of 5 all semester</a:t>
            </a:r>
          </a:p>
          <a:p>
            <a:pPr marL="0" indent="0">
              <a:spcAft>
                <a:spcPts val="1200"/>
              </a:spcAft>
              <a:buNone/>
            </a:pPr>
            <a:r>
              <a:rPr lang="en-US" dirty="0"/>
              <a:t>We will only keep your 3 best </a:t>
            </a:r>
            <a:r>
              <a:rPr lang="en-US" dirty="0" smtClean="0"/>
              <a:t>scores </a:t>
            </a:r>
            <a:r>
              <a:rPr lang="en-US" dirty="0"/>
              <a:t>for grading</a:t>
            </a:r>
          </a:p>
          <a:p>
            <a:pPr marL="0" indent="0">
              <a:spcAft>
                <a:spcPts val="1200"/>
              </a:spcAft>
              <a:buNone/>
            </a:pPr>
            <a:r>
              <a:rPr lang="en-US" dirty="0"/>
              <a:t>First submission opportunity is Feb 7</a:t>
            </a:r>
          </a:p>
          <a:p>
            <a:endParaRPr lang="en-US" dirty="0"/>
          </a:p>
        </p:txBody>
      </p:sp>
      <p:sp>
        <p:nvSpPr>
          <p:cNvPr id="4" name="Date Placeholder 3"/>
          <p:cNvSpPr>
            <a:spLocks noGrp="1"/>
          </p:cNvSpPr>
          <p:nvPr>
            <p:ph type="dt" sz="half" idx="10"/>
          </p:nvPr>
        </p:nvSpPr>
        <p:spPr/>
        <p:txBody>
          <a:bodyPr/>
          <a:lstStyle/>
          <a:p>
            <a:r>
              <a:rPr lang="en-US" smtClean="0"/>
              <a:t>2023-01-17</a:t>
            </a:r>
            <a:endParaRPr lang="en-US"/>
          </a:p>
        </p:txBody>
      </p:sp>
      <p:sp>
        <p:nvSpPr>
          <p:cNvPr id="5" name="Footer Placeholder 4"/>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p:cNvSpPr>
            <a:spLocks noGrp="1"/>
          </p:cNvSpPr>
          <p:nvPr>
            <p:ph type="sldNum" sz="quarter" idx="12"/>
          </p:nvPr>
        </p:nvSpPr>
        <p:spPr/>
        <p:txBody>
          <a:bodyPr/>
          <a:lstStyle/>
          <a:p>
            <a:fld id="{4BE96267-9501-4B49-939F-F116B0669874}" type="slidenum">
              <a:rPr lang="en-US" smtClean="0"/>
              <a:t>95</a:t>
            </a:fld>
            <a:endParaRPr lang="en-US"/>
          </a:p>
        </p:txBody>
      </p:sp>
    </p:spTree>
    <p:extLst>
      <p:ext uri="{BB962C8B-B14F-4D97-AF65-F5344CB8AC3E}">
        <p14:creationId xmlns:p14="http://schemas.microsoft.com/office/powerpoint/2010/main" val="203549904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54FF5CE-7E0E-4349-A03A-04CECCF458B7}"/>
              </a:ext>
            </a:extLst>
          </p:cNvPr>
          <p:cNvSpPr>
            <a:spLocks noGrp="1"/>
          </p:cNvSpPr>
          <p:nvPr>
            <p:ph type="dt" sz="half" idx="10"/>
          </p:nvPr>
        </p:nvSpPr>
        <p:spPr/>
        <p:txBody>
          <a:bodyPr/>
          <a:lstStyle/>
          <a:p>
            <a:r>
              <a:rPr lang="en-US" smtClean="0"/>
              <a:t>2023-01-17</a:t>
            </a:r>
            <a:endParaRPr lang="en-US"/>
          </a:p>
        </p:txBody>
      </p:sp>
      <p:sp>
        <p:nvSpPr>
          <p:cNvPr id="6" name="Footer Placeholder 5">
            <a:extLst>
              <a:ext uri="{FF2B5EF4-FFF2-40B4-BE49-F238E27FC236}">
                <a16:creationId xmlns:a16="http://schemas.microsoft.com/office/drawing/2014/main" id="{9D30C0A8-9CC2-4FD4-AED2-E77FCB2D8616}"/>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7" name="Slide Number Placeholder 6">
            <a:extLst>
              <a:ext uri="{FF2B5EF4-FFF2-40B4-BE49-F238E27FC236}">
                <a16:creationId xmlns:a16="http://schemas.microsoft.com/office/drawing/2014/main" id="{85D40AB8-CEBF-4B7C-B349-43893EA043A9}"/>
              </a:ext>
            </a:extLst>
          </p:cNvPr>
          <p:cNvSpPr>
            <a:spLocks noGrp="1"/>
          </p:cNvSpPr>
          <p:nvPr>
            <p:ph type="sldNum" sz="quarter" idx="12"/>
          </p:nvPr>
        </p:nvSpPr>
        <p:spPr/>
        <p:txBody>
          <a:bodyPr/>
          <a:lstStyle/>
          <a:p>
            <a:fld id="{4BE96267-9501-4B49-939F-F116B0669874}" type="slidenum">
              <a:rPr lang="en-US" smtClean="0"/>
              <a:t>96</a:t>
            </a:fld>
            <a:endParaRPr lang="en-US"/>
          </a:p>
        </p:txBody>
      </p:sp>
      <p:pic>
        <p:nvPicPr>
          <p:cNvPr id="7172" name="Picture 4" descr="Image result for mario question block">
            <a:extLst>
              <a:ext uri="{FF2B5EF4-FFF2-40B4-BE49-F238E27FC236}">
                <a16:creationId xmlns:a16="http://schemas.microsoft.com/office/drawing/2014/main" id="{7950ACED-572C-4EB3-A847-233C45A5DD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8536" y="1160362"/>
            <a:ext cx="4542527" cy="4537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45943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07870-5C6B-4908-86E3-90C748BD75B8}"/>
              </a:ext>
            </a:extLst>
          </p:cNvPr>
          <p:cNvSpPr>
            <a:spLocks noGrp="1"/>
          </p:cNvSpPr>
          <p:nvPr>
            <p:ph type="title"/>
          </p:nvPr>
        </p:nvSpPr>
        <p:spPr/>
        <p:txBody>
          <a:bodyPr/>
          <a:lstStyle/>
          <a:p>
            <a:r>
              <a:rPr lang="en-US" dirty="0"/>
              <a:t>For next time</a:t>
            </a:r>
          </a:p>
        </p:txBody>
      </p:sp>
      <p:sp>
        <p:nvSpPr>
          <p:cNvPr id="3" name="Content Placeholder 2">
            <a:extLst>
              <a:ext uri="{FF2B5EF4-FFF2-40B4-BE49-F238E27FC236}">
                <a16:creationId xmlns:a16="http://schemas.microsoft.com/office/drawing/2014/main" id="{2DFA51F6-58C5-425D-AB8D-5B522CD75A42}"/>
              </a:ext>
            </a:extLst>
          </p:cNvPr>
          <p:cNvSpPr>
            <a:spLocks noGrp="1"/>
          </p:cNvSpPr>
          <p:nvPr>
            <p:ph idx="1"/>
          </p:nvPr>
        </p:nvSpPr>
        <p:spPr/>
        <p:txBody>
          <a:bodyPr>
            <a:normAutofit fontScale="92500" lnSpcReduction="20000"/>
          </a:bodyPr>
          <a:lstStyle/>
          <a:p>
            <a:pPr marL="514350" indent="-514350">
              <a:buFont typeface="+mj-lt"/>
              <a:buAutoNum type="arabicPeriod"/>
            </a:pPr>
            <a:r>
              <a:rPr lang="en-US" dirty="0"/>
              <a:t>RWPs for Thursday are posted</a:t>
            </a:r>
          </a:p>
          <a:p>
            <a:pPr marL="514350" indent="-514350">
              <a:buFont typeface="+mj-lt"/>
              <a:buAutoNum type="arabicPeriod"/>
            </a:pPr>
            <a:r>
              <a:rPr lang="en-US" dirty="0" smtClean="0"/>
              <a:t>Join and introduce </a:t>
            </a:r>
            <a:r>
              <a:rPr lang="en-US" dirty="0"/>
              <a:t>yourself on </a:t>
            </a:r>
            <a:r>
              <a:rPr lang="en-US" dirty="0" smtClean="0"/>
              <a:t>the Slack </a:t>
            </a:r>
            <a:r>
              <a:rPr lang="en-US" dirty="0" smtClean="0"/>
              <a:t>channel:</a:t>
            </a:r>
          </a:p>
          <a:p>
            <a:pPr marL="971550" lvl="1" indent="-514350">
              <a:buFont typeface="+mj-lt"/>
              <a:buAutoNum type="arabicPeriod"/>
            </a:pPr>
            <a:r>
              <a:rPr lang="en-US" dirty="0" smtClean="0">
                <a:hlinkClick r:id="rId2"/>
              </a:rPr>
              <a:t>http://edugames.design/slack</a:t>
            </a:r>
            <a:endParaRPr lang="en-US" dirty="0" smtClean="0"/>
          </a:p>
          <a:p>
            <a:pPr marL="514350" indent="-514350">
              <a:buFont typeface="+mj-lt"/>
              <a:buAutoNum type="arabicPeriod"/>
            </a:pPr>
            <a:r>
              <a:rPr lang="en-US" dirty="0" smtClean="0"/>
              <a:t>Fill </a:t>
            </a:r>
            <a:r>
              <a:rPr lang="en-US" dirty="0"/>
              <a:t>out the pre </a:t>
            </a:r>
            <a:r>
              <a:rPr lang="en-US" dirty="0" smtClean="0"/>
              <a:t>survey: </a:t>
            </a:r>
          </a:p>
          <a:p>
            <a:pPr marL="971550" lvl="1" indent="-514350">
              <a:buFont typeface="+mj-lt"/>
              <a:buAutoNum type="arabicPeriod"/>
            </a:pPr>
            <a:r>
              <a:rPr lang="en-US" dirty="0" smtClean="0">
                <a:hlinkClick r:id="rId3"/>
              </a:rPr>
              <a:t>http://edugames.design/pre-survey</a:t>
            </a:r>
            <a:endParaRPr lang="en-US" dirty="0" smtClean="0"/>
          </a:p>
          <a:p>
            <a:pPr marL="514350" indent="-514350">
              <a:buFont typeface="+mj-lt"/>
              <a:buAutoNum type="arabicPeriod"/>
            </a:pPr>
            <a:r>
              <a:rPr lang="en-US" dirty="0" smtClean="0"/>
              <a:t>Start </a:t>
            </a:r>
            <a:r>
              <a:rPr lang="en-US" dirty="0"/>
              <a:t>looking for Educational Games to </a:t>
            </a:r>
            <a:r>
              <a:rPr lang="en-US" dirty="0" smtClean="0"/>
              <a:t>critique:</a:t>
            </a:r>
          </a:p>
          <a:p>
            <a:pPr marL="971550" lvl="1" indent="-514350">
              <a:buFont typeface="+mj-lt"/>
              <a:buAutoNum type="arabicPeriod"/>
            </a:pPr>
            <a:r>
              <a:rPr lang="en-US" dirty="0" smtClean="0">
                <a:hlinkClick r:id="rId4"/>
              </a:rPr>
              <a:t>http://edugames.design/big-list</a:t>
            </a:r>
            <a:endParaRPr lang="en-US" dirty="0" smtClean="0"/>
          </a:p>
          <a:p>
            <a:pPr marL="514350" indent="-514350">
              <a:buFont typeface="+mj-lt"/>
              <a:buAutoNum type="arabicPeriod"/>
            </a:pPr>
            <a:r>
              <a:rPr lang="en-US" dirty="0" smtClean="0"/>
              <a:t>If </a:t>
            </a:r>
            <a:r>
              <a:rPr lang="en-US" dirty="0" smtClean="0"/>
              <a:t>you have any feedback about how live sessions are going please let me know: </a:t>
            </a:r>
            <a:endParaRPr lang="en-US" dirty="0" smtClean="0"/>
          </a:p>
          <a:p>
            <a:pPr marL="971550" lvl="1" indent="-514350">
              <a:buFont typeface="+mj-lt"/>
              <a:buAutoNum type="arabicPeriod"/>
            </a:pPr>
            <a:r>
              <a:rPr lang="en-US" dirty="0" smtClean="0">
                <a:hlinkClick r:id="rId5"/>
              </a:rPr>
              <a:t>https</a:t>
            </a:r>
            <a:r>
              <a:rPr lang="en-US" dirty="0" smtClean="0">
                <a:hlinkClick r:id="rId5"/>
              </a:rPr>
              <a:t>://edugames.design/feedback</a:t>
            </a:r>
            <a:r>
              <a:rPr lang="en-US" dirty="0" smtClean="0"/>
              <a:t> </a:t>
            </a:r>
          </a:p>
          <a:p>
            <a:pPr marL="514350" indent="-514350">
              <a:buFont typeface="+mj-lt"/>
              <a:buAutoNum type="arabicPeriod"/>
            </a:pPr>
            <a:r>
              <a:rPr lang="en-US" b="1" dirty="0"/>
              <a:t>*If you’re on the Waitlist</a:t>
            </a:r>
            <a:r>
              <a:rPr lang="en-US" b="1" dirty="0" smtClean="0"/>
              <a:t>* </a:t>
            </a:r>
            <a:r>
              <a:rPr lang="en-US" dirty="0" smtClean="0"/>
              <a:t>please send me a </a:t>
            </a:r>
            <a:r>
              <a:rPr lang="en-US" dirty="0" smtClean="0"/>
              <a:t>message so I know you were here</a:t>
            </a:r>
            <a:endParaRPr lang="en-US" dirty="0"/>
          </a:p>
        </p:txBody>
      </p:sp>
      <p:sp>
        <p:nvSpPr>
          <p:cNvPr id="4" name="Date Placeholder 3">
            <a:extLst>
              <a:ext uri="{FF2B5EF4-FFF2-40B4-BE49-F238E27FC236}">
                <a16:creationId xmlns:a16="http://schemas.microsoft.com/office/drawing/2014/main" id="{E9B868A9-0E80-47EA-9A9D-445FF63189DB}"/>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ED6CE8DE-D8FD-4BB6-AB75-D3BFDC84ADCC}"/>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BF168941-AC1C-4BBB-9DEA-CA54FDD17267}"/>
              </a:ext>
            </a:extLst>
          </p:cNvPr>
          <p:cNvSpPr>
            <a:spLocks noGrp="1"/>
          </p:cNvSpPr>
          <p:nvPr>
            <p:ph type="sldNum" sz="quarter" idx="12"/>
          </p:nvPr>
        </p:nvSpPr>
        <p:spPr/>
        <p:txBody>
          <a:bodyPr/>
          <a:lstStyle/>
          <a:p>
            <a:fld id="{4BE96267-9501-4B49-939F-F116B0669874}" type="slidenum">
              <a:rPr lang="en-US" smtClean="0"/>
              <a:t>97</a:t>
            </a:fld>
            <a:endParaRPr lang="en-US"/>
          </a:p>
        </p:txBody>
      </p:sp>
    </p:spTree>
    <p:extLst>
      <p:ext uri="{BB962C8B-B14F-4D97-AF65-F5344CB8AC3E}">
        <p14:creationId xmlns:p14="http://schemas.microsoft.com/office/powerpoint/2010/main" val="421294803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A6F89D9-86D6-41D6-ADC5-5718D6AAB703}"/>
              </a:ext>
            </a:extLst>
          </p:cNvPr>
          <p:cNvSpPr>
            <a:spLocks noGrp="1"/>
          </p:cNvSpPr>
          <p:nvPr>
            <p:ph type="dt" sz="half" idx="10"/>
          </p:nvPr>
        </p:nvSpPr>
        <p:spPr/>
        <p:txBody>
          <a:bodyPr/>
          <a:lstStyle/>
          <a:p>
            <a:r>
              <a:rPr lang="en-US" smtClean="0"/>
              <a:t>2023-01-17</a:t>
            </a:r>
            <a:endParaRPr lang="en-US"/>
          </a:p>
        </p:txBody>
      </p:sp>
      <p:sp>
        <p:nvSpPr>
          <p:cNvPr id="5" name="Footer Placeholder 4">
            <a:extLst>
              <a:ext uri="{FF2B5EF4-FFF2-40B4-BE49-F238E27FC236}">
                <a16:creationId xmlns:a16="http://schemas.microsoft.com/office/drawing/2014/main" id="{D994A041-DAD2-413F-A678-6C8814A45837}"/>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B4EF21B0-8419-41D7-90CE-CC95BE225F4C}"/>
              </a:ext>
            </a:extLst>
          </p:cNvPr>
          <p:cNvSpPr>
            <a:spLocks noGrp="1"/>
          </p:cNvSpPr>
          <p:nvPr>
            <p:ph type="sldNum" sz="quarter" idx="12"/>
          </p:nvPr>
        </p:nvSpPr>
        <p:spPr/>
        <p:txBody>
          <a:bodyPr/>
          <a:lstStyle/>
          <a:p>
            <a:fld id="{4BE96267-9501-4B49-939F-F116B0669874}" type="slidenum">
              <a:rPr lang="en-US" smtClean="0"/>
              <a:t>98</a:t>
            </a:fld>
            <a:endParaRPr lang="en-US"/>
          </a:p>
        </p:txBody>
      </p:sp>
      <p:pic>
        <p:nvPicPr>
          <p:cNvPr id="9" name="Content Placeholder 8">
            <a:extLst>
              <a:ext uri="{FF2B5EF4-FFF2-40B4-BE49-F238E27FC236}">
                <a16:creationId xmlns:a16="http://schemas.microsoft.com/office/drawing/2014/main" id="{62A9AF6E-A98F-428A-9D1F-029C2DEDD782}"/>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736511" y="0"/>
            <a:ext cx="10718978" cy="6858000"/>
          </a:xfrm>
        </p:spPr>
      </p:pic>
    </p:spTree>
    <p:extLst>
      <p:ext uri="{BB962C8B-B14F-4D97-AF65-F5344CB8AC3E}">
        <p14:creationId xmlns:p14="http://schemas.microsoft.com/office/powerpoint/2010/main" val="10650357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olorBrewer12">
      <a:dk1>
        <a:sysClr val="windowText" lastClr="000000"/>
      </a:dk1>
      <a:lt1>
        <a:sysClr val="window" lastClr="FFFFFF"/>
      </a:lt1>
      <a:dk2>
        <a:srgbClr val="44546A"/>
      </a:dk2>
      <a:lt2>
        <a:srgbClr val="E7E6E6"/>
      </a:lt2>
      <a:accent1>
        <a:srgbClr val="1F78B4"/>
      </a:accent1>
      <a:accent2>
        <a:srgbClr val="33A02C"/>
      </a:accent2>
      <a:accent3>
        <a:srgbClr val="E31A1C"/>
      </a:accent3>
      <a:accent4>
        <a:srgbClr val="FF7F00"/>
      </a:accent4>
      <a:accent5>
        <a:srgbClr val="6A3D99"/>
      </a:accent5>
      <a:accent6>
        <a:srgbClr val="FFFF33"/>
      </a:accent6>
      <a:hlink>
        <a:srgbClr val="0563C1"/>
      </a:hlink>
      <a:folHlink>
        <a:srgbClr val="954F72"/>
      </a:folHlink>
    </a:clrScheme>
    <a:fontScheme name="Custom 2">
      <a:majorFont>
        <a:latin typeface="Century Gothic"/>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48091</TotalTime>
  <Words>8886</Words>
  <Application>Microsoft Office PowerPoint</Application>
  <PresentationFormat>Widescreen</PresentationFormat>
  <Paragraphs>1320</Paragraphs>
  <Slides>98</Slides>
  <Notes>42</Notes>
  <HiddenSlides>3</HiddenSlides>
  <MMClips>7</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98</vt:i4>
      </vt:variant>
    </vt:vector>
  </HeadingPairs>
  <TitlesOfParts>
    <vt:vector size="109" baseType="lpstr">
      <vt:lpstr>ＭＳ Ｐゴシック</vt:lpstr>
      <vt:lpstr>Arial</vt:lpstr>
      <vt:lpstr>Calibri</vt:lpstr>
      <vt:lpstr>Century Gothic</vt:lpstr>
      <vt:lpstr>Futura</vt:lpstr>
      <vt:lpstr>Segoe UI</vt:lpstr>
      <vt:lpstr>Segoe UI Light</vt:lpstr>
      <vt:lpstr>Times</vt:lpstr>
      <vt:lpstr>Times New Roman</vt:lpstr>
      <vt:lpstr>Verdana</vt:lpstr>
      <vt:lpstr>Office Theme</vt:lpstr>
      <vt:lpstr>1 – Design of Educational Games</vt:lpstr>
      <vt:lpstr>Who am I?</vt:lpstr>
      <vt:lpstr>PowerPoint Presentation</vt:lpstr>
      <vt:lpstr>Teaching Assistant</vt:lpstr>
      <vt:lpstr>What is this course about?</vt:lpstr>
      <vt:lpstr>PowerPoint Presentation</vt:lpstr>
      <vt:lpstr>The 3 Wisdoms of Ed Game Design</vt:lpstr>
      <vt:lpstr>The EDGE Framework</vt:lpstr>
      <vt:lpstr>Useful Design Tools</vt:lpstr>
      <vt:lpstr>What do you hope to learn from this course?</vt:lpstr>
      <vt:lpstr>What I hope you get out of this course</vt:lpstr>
      <vt:lpstr>What is this course NOT about?</vt:lpstr>
      <vt:lpstr>How will this course be structured?</vt:lpstr>
      <vt:lpstr>PowerPoint Presentation</vt:lpstr>
      <vt:lpstr>PowerPoint Presentation</vt:lpstr>
      <vt:lpstr>Game Critique Blogs</vt:lpstr>
      <vt:lpstr>Skills Assignments</vt:lpstr>
      <vt:lpstr>Final Projects</vt:lpstr>
      <vt:lpstr>Readings, Watchings, &amp; Playings</vt:lpstr>
      <vt:lpstr>Further Reading</vt:lpstr>
      <vt:lpstr>Further Reading (cont)</vt:lpstr>
      <vt:lpstr>Game Development Tutorials</vt:lpstr>
      <vt:lpstr>Communication</vt:lpstr>
      <vt:lpstr>PowerPoint Presentation</vt:lpstr>
      <vt:lpstr>What is an Educational Game?</vt:lpstr>
      <vt:lpstr>What is an Educational Game?</vt:lpstr>
      <vt:lpstr>2 Flavors to the question</vt:lpstr>
      <vt:lpstr>What makes  an educational thing  a game?</vt:lpstr>
      <vt:lpstr>What makes an educational thing  a game?</vt:lpstr>
      <vt:lpstr>What makes  a game  educational?</vt:lpstr>
      <vt:lpstr>Some argue that all games support learning!</vt:lpstr>
      <vt:lpstr>PowerPoint Presentation</vt:lpstr>
      <vt:lpstr>What do you think about Gee’s argument</vt:lpstr>
      <vt:lpstr>What makes a game educational?</vt:lpstr>
      <vt:lpstr>How do you know learning is happening, or happened?</vt:lpstr>
      <vt:lpstr>“Educational Games” Out Dated?</vt:lpstr>
      <vt:lpstr>Other Terms</vt:lpstr>
      <vt:lpstr>Time Check</vt:lpstr>
      <vt:lpstr>The EDGE Framework [Short Version]</vt:lpstr>
      <vt:lpstr>The EDGE Framework</vt:lpstr>
      <vt:lpstr>The EDGE Framework</vt:lpstr>
      <vt:lpstr>Example: Zombie Division</vt:lpstr>
      <vt:lpstr>Example: Zombie Division</vt:lpstr>
      <vt:lpstr>Example: Zombie Division</vt:lpstr>
      <vt:lpstr>Example: Zombie Division</vt:lpstr>
      <vt:lpstr>Example: Zombie Division</vt:lpstr>
      <vt:lpstr>The EDGE Framework</vt:lpstr>
      <vt:lpstr>Educational Goals </vt:lpstr>
      <vt:lpstr>Educational Goals in Zombie Division</vt:lpstr>
      <vt:lpstr>The EDGE Framework</vt:lpstr>
      <vt:lpstr>Game Elements</vt:lpstr>
      <vt:lpstr>Zombie Division Mechanics</vt:lpstr>
      <vt:lpstr>Zombie Division Gameplay Dynamics </vt:lpstr>
      <vt:lpstr>Zombie Division Player Experience</vt:lpstr>
      <vt:lpstr>The EDGE Framework</vt:lpstr>
      <vt:lpstr>Learning Mechanisms</vt:lpstr>
      <vt:lpstr>Zombie Division Learning Mechanisms </vt:lpstr>
      <vt:lpstr>Principles supported in Zombie Division</vt:lpstr>
      <vt:lpstr>Summary: Use of framework for analysis</vt:lpstr>
      <vt:lpstr>PowerPoint Presentation</vt:lpstr>
      <vt:lpstr>The EDGE Framework [Long Version]</vt:lpstr>
      <vt:lpstr>The EDGE Framework</vt:lpstr>
      <vt:lpstr>The EDGE Framework</vt:lpstr>
      <vt:lpstr>Example: Zombie Division</vt:lpstr>
      <vt:lpstr>Example: Zombie Division</vt:lpstr>
      <vt:lpstr>Example: Zombie Division</vt:lpstr>
      <vt:lpstr>Example: Zombie Division</vt:lpstr>
      <vt:lpstr>Example: Zombie Division</vt:lpstr>
      <vt:lpstr>The EDGE Framework</vt:lpstr>
      <vt:lpstr>Educational Goals </vt:lpstr>
      <vt:lpstr>What prior knowledge is needed for Zombie Division? </vt:lpstr>
      <vt:lpstr>What will the player learn from Zombie Division? </vt:lpstr>
      <vt:lpstr>How far will skills and knowledge learned with ZD transfer?</vt:lpstr>
      <vt:lpstr>Educational Goals in Zombie Division</vt:lpstr>
      <vt:lpstr>The EDGE Framework</vt:lpstr>
      <vt:lpstr>Game Elements</vt:lpstr>
      <vt:lpstr>Zombie Division Mechanics</vt:lpstr>
      <vt:lpstr>Zombie Division Gameplay Dynamics </vt:lpstr>
      <vt:lpstr>Zombie Division Player Experience</vt:lpstr>
      <vt:lpstr>The EDGE Framework</vt:lpstr>
      <vt:lpstr>Learning Mechanisms</vt:lpstr>
      <vt:lpstr>Zombie Division Learning Mechanisms </vt:lpstr>
      <vt:lpstr>What are learning science principles?</vt:lpstr>
      <vt:lpstr>Lots of Lists of Principles</vt:lpstr>
      <vt:lpstr>A unified list of instructional principles</vt:lpstr>
      <vt:lpstr>Principles supported in Zombie Division</vt:lpstr>
      <vt:lpstr>Summary: Use of framework for analysis</vt:lpstr>
      <vt:lpstr>PowerPoint Presentation</vt:lpstr>
      <vt:lpstr>Critique Blogs</vt:lpstr>
      <vt:lpstr>Game Critique Blog Posts</vt:lpstr>
      <vt:lpstr>How do I find games?</vt:lpstr>
      <vt:lpstr>Requirements for adding a new game</vt:lpstr>
      <vt:lpstr>Critique Elements</vt:lpstr>
      <vt:lpstr>Submission Format</vt:lpstr>
      <vt:lpstr>Submission Opportunities</vt:lpstr>
      <vt:lpstr>PowerPoint Presentation</vt:lpstr>
      <vt:lpstr>For next time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of Educational Games</dc:title>
  <dc:creator>Erik Harpstead</dc:creator>
  <cp:lastModifiedBy>Erik Harpstead</cp:lastModifiedBy>
  <cp:revision>592</cp:revision>
  <dcterms:created xsi:type="dcterms:W3CDTF">2018-01-16T20:15:15Z</dcterms:created>
  <dcterms:modified xsi:type="dcterms:W3CDTF">2023-01-17T20:33:27Z</dcterms:modified>
</cp:coreProperties>
</file>