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66"/>
  </p:notesMasterIdLst>
  <p:handoutMasterIdLst>
    <p:handoutMasterId r:id="rId67"/>
  </p:handoutMasterIdLst>
  <p:sldIdLst>
    <p:sldId id="256" r:id="rId2"/>
    <p:sldId id="1358" r:id="rId3"/>
    <p:sldId id="1462" r:id="rId4"/>
    <p:sldId id="1359" r:id="rId5"/>
    <p:sldId id="1463" r:id="rId6"/>
    <p:sldId id="1464" r:id="rId7"/>
    <p:sldId id="1465" r:id="rId8"/>
    <p:sldId id="1466" r:id="rId9"/>
    <p:sldId id="1379" r:id="rId10"/>
    <p:sldId id="1451" r:id="rId11"/>
    <p:sldId id="1453" r:id="rId12"/>
    <p:sldId id="1454" r:id="rId13"/>
    <p:sldId id="1455" r:id="rId14"/>
    <p:sldId id="1456" r:id="rId15"/>
    <p:sldId id="1457" r:id="rId16"/>
    <p:sldId id="1360" r:id="rId17"/>
    <p:sldId id="1361" r:id="rId18"/>
    <p:sldId id="1362" r:id="rId19"/>
    <p:sldId id="1364" r:id="rId20"/>
    <p:sldId id="1365" r:id="rId21"/>
    <p:sldId id="1366" r:id="rId22"/>
    <p:sldId id="1367" r:id="rId23"/>
    <p:sldId id="1368" r:id="rId24"/>
    <p:sldId id="1370" r:id="rId25"/>
    <p:sldId id="1371" r:id="rId26"/>
    <p:sldId id="1372" r:id="rId27"/>
    <p:sldId id="1373" r:id="rId28"/>
    <p:sldId id="1374" r:id="rId29"/>
    <p:sldId id="1376" r:id="rId30"/>
    <p:sldId id="1377" r:id="rId31"/>
    <p:sldId id="1446" r:id="rId32"/>
    <p:sldId id="1386" r:id="rId33"/>
    <p:sldId id="1387" r:id="rId34"/>
    <p:sldId id="1389" r:id="rId35"/>
    <p:sldId id="1447" r:id="rId36"/>
    <p:sldId id="1391" r:id="rId37"/>
    <p:sldId id="1392" r:id="rId38"/>
    <p:sldId id="1393" r:id="rId39"/>
    <p:sldId id="1414" r:id="rId40"/>
    <p:sldId id="1395" r:id="rId41"/>
    <p:sldId id="1396" r:id="rId42"/>
    <p:sldId id="1394" r:id="rId43"/>
    <p:sldId id="1397" r:id="rId44"/>
    <p:sldId id="1398" r:id="rId45"/>
    <p:sldId id="1399" r:id="rId46"/>
    <p:sldId id="1400" r:id="rId47"/>
    <p:sldId id="1401" r:id="rId48"/>
    <p:sldId id="1402" r:id="rId49"/>
    <p:sldId id="1403" r:id="rId50"/>
    <p:sldId id="1404" r:id="rId51"/>
    <p:sldId id="1405" r:id="rId52"/>
    <p:sldId id="1406" r:id="rId53"/>
    <p:sldId id="1458" r:id="rId54"/>
    <p:sldId id="1460" r:id="rId55"/>
    <p:sldId id="1407" r:id="rId56"/>
    <p:sldId id="1408" r:id="rId57"/>
    <p:sldId id="1461" r:id="rId58"/>
    <p:sldId id="1409" r:id="rId59"/>
    <p:sldId id="1410" r:id="rId60"/>
    <p:sldId id="1411" r:id="rId61"/>
    <p:sldId id="1412" r:id="rId62"/>
    <p:sldId id="1413" r:id="rId63"/>
    <p:sldId id="1467" r:id="rId64"/>
    <p:sldId id="379"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D6C52A72-EA28-489D-8C2B-CA94E6775BA1}">
          <p14:sldIdLst>
            <p14:sldId id="256"/>
            <p14:sldId id="1358"/>
            <p14:sldId id="1462"/>
            <p14:sldId id="1359"/>
            <p14:sldId id="1463"/>
            <p14:sldId id="1464"/>
            <p14:sldId id="1465"/>
            <p14:sldId id="1466"/>
          </p14:sldIdLst>
        </p14:section>
        <p14:section name="Instructional Design" id="{917F3CC7-E00D-4B19-9FBC-EC9F8AA04B54}">
          <p14:sldIdLst>
            <p14:sldId id="1379"/>
            <p14:sldId id="1451"/>
            <p14:sldId id="1453"/>
            <p14:sldId id="1454"/>
            <p14:sldId id="1455"/>
            <p14:sldId id="1456"/>
            <p14:sldId id="1457"/>
          </p14:sldIdLst>
        </p14:section>
        <p14:section name="Readings" id="{CCE5D4DB-47FD-4548-ACDF-7E8B662E5F13}">
          <p14:sldIdLst>
            <p14:sldId id="1360"/>
            <p14:sldId id="1361"/>
            <p14:sldId id="1362"/>
            <p14:sldId id="1364"/>
            <p14:sldId id="1365"/>
            <p14:sldId id="1366"/>
            <p14:sldId id="1367"/>
            <p14:sldId id="1368"/>
            <p14:sldId id="1370"/>
            <p14:sldId id="1371"/>
            <p14:sldId id="1372"/>
            <p14:sldId id="1373"/>
            <p14:sldId id="1374"/>
            <p14:sldId id="1376"/>
            <p14:sldId id="1377"/>
          </p14:sldIdLst>
        </p14:section>
        <p14:section name="Educational Goals" id="{3D091A47-94BB-4ED6-A0E4-DC72266B463D}">
          <p14:sldIdLst>
            <p14:sldId id="1446"/>
            <p14:sldId id="1386"/>
            <p14:sldId id="1387"/>
            <p14:sldId id="1389"/>
            <p14:sldId id="1447"/>
            <p14:sldId id="1391"/>
            <p14:sldId id="1392"/>
            <p14:sldId id="1393"/>
            <p14:sldId id="1414"/>
            <p14:sldId id="1395"/>
            <p14:sldId id="1396"/>
            <p14:sldId id="1394"/>
            <p14:sldId id="1397"/>
            <p14:sldId id="1398"/>
            <p14:sldId id="1399"/>
            <p14:sldId id="1400"/>
            <p14:sldId id="1401"/>
            <p14:sldId id="1402"/>
            <p14:sldId id="1403"/>
            <p14:sldId id="1404"/>
            <p14:sldId id="1405"/>
            <p14:sldId id="1406"/>
            <p14:sldId id="1458"/>
            <p14:sldId id="1460"/>
            <p14:sldId id="1407"/>
            <p14:sldId id="1408"/>
            <p14:sldId id="1461"/>
            <p14:sldId id="1409"/>
            <p14:sldId id="1410"/>
            <p14:sldId id="1411"/>
            <p14:sldId id="1412"/>
            <p14:sldId id="1413"/>
          </p14:sldIdLst>
        </p14:section>
        <p14:section name="End" id="{48469823-5C6F-4F71-B0BE-1D13F7C2720B}">
          <p14:sldIdLst>
            <p14:sldId id="1467"/>
            <p14:sldId id="379"/>
          </p14:sldIdLst>
        </p14:section>
        <p14:section name="Default Section" id="{D3CF1C8F-9904-4630-83E9-C4B555F5847D}">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Aleven" initials="VA" lastIdx="16" clrIdx="0"/>
  <p:cmAuthor id="2" name="Vincent Aleven" initials="SoCS" lastIdx="8"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FC5E8"/>
    <a:srgbClr val="B6D7A8"/>
    <a:srgbClr val="FFE599"/>
    <a:srgbClr val="342F35"/>
    <a:srgbClr val="6E77FD"/>
    <a:srgbClr val="779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439" autoAdjust="0"/>
  </p:normalViewPr>
  <p:slideViewPr>
    <p:cSldViewPr snapToGrid="0">
      <p:cViewPr varScale="1">
        <p:scale>
          <a:sx n="58" d="100"/>
          <a:sy n="58" d="100"/>
        </p:scale>
        <p:origin x="96" y="86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28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F163F9-C889-4D68-BA7C-958783134C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52576F-8FF4-42FF-925F-A1331C8AF4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507E48-60C0-4E5A-AE70-08D61B08AE1A}" type="datetimeFigureOut">
              <a:rPr lang="en-US" smtClean="0"/>
              <a:t>1/19/2023</a:t>
            </a:fld>
            <a:endParaRPr lang="en-US"/>
          </a:p>
        </p:txBody>
      </p:sp>
      <p:sp>
        <p:nvSpPr>
          <p:cNvPr id="4" name="Footer Placeholder 3">
            <a:extLst>
              <a:ext uri="{FF2B5EF4-FFF2-40B4-BE49-F238E27FC236}">
                <a16:creationId xmlns:a16="http://schemas.microsoft.com/office/drawing/2014/main" id="{B671E5F2-9ECE-4E0D-871A-142DB551A9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60666A-5ABE-4FA1-BC6A-CE121C6E0F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D0BDE5-DA8A-4378-B83B-51EA932725F6}" type="slidenum">
              <a:rPr lang="en-US" smtClean="0"/>
              <a:t>‹#›</a:t>
            </a:fld>
            <a:endParaRPr lang="en-US"/>
          </a:p>
        </p:txBody>
      </p:sp>
    </p:spTree>
    <p:extLst>
      <p:ext uri="{BB962C8B-B14F-4D97-AF65-F5344CB8AC3E}">
        <p14:creationId xmlns:p14="http://schemas.microsoft.com/office/powerpoint/2010/main" val="3007770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E1A3C-3053-4E19-BDA5-5FB368113932}"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0E7FF-258F-4893-9AEA-89A170167471}" type="slidenum">
              <a:rPr lang="en-US" smtClean="0"/>
              <a:t>‹#›</a:t>
            </a:fld>
            <a:endParaRPr lang="en-US"/>
          </a:p>
        </p:txBody>
      </p:sp>
    </p:spTree>
    <p:extLst>
      <p:ext uri="{BB962C8B-B14F-4D97-AF65-F5344CB8AC3E}">
        <p14:creationId xmlns:p14="http://schemas.microsoft.com/office/powerpoint/2010/main" val="82782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orgottenrealms.fandom.com/wiki/Sending_stone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knowyourmeme.com/memes/galaxy-brain" TargetMode="External"/><Relationship Id="rId4" Type="http://schemas.openxmlformats.org/officeDocument/2006/relationships/hyperlink" Target="https://roll20.net/compendium/dnd5e/Sendin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https://forgottenrealms.fandom.com/wiki/Sending_stones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4"/>
              </a:rPr>
              <a:t>https://roll20.net/compendium/dnd5e/Sending</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5"/>
              </a:rPr>
              <a:t>https://knowyourmeme.com/memes/galaxy-brain</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0C90E7FF-258F-4893-9AEA-89A170167471}" type="slidenum">
              <a:rPr lang="en-US" smtClean="0"/>
              <a:t>9</a:t>
            </a:fld>
            <a:endParaRPr lang="en-US"/>
          </a:p>
        </p:txBody>
      </p:sp>
    </p:spTree>
    <p:extLst>
      <p:ext uri="{BB962C8B-B14F-4D97-AF65-F5344CB8AC3E}">
        <p14:creationId xmlns:p14="http://schemas.microsoft.com/office/powerpoint/2010/main" val="2199627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0E7FF-258F-4893-9AEA-89A170167471}" type="slidenum">
              <a:rPr lang="en-US" smtClean="0"/>
              <a:t>64</a:t>
            </a:fld>
            <a:endParaRPr lang="en-US"/>
          </a:p>
        </p:txBody>
      </p:sp>
    </p:spTree>
    <p:extLst>
      <p:ext uri="{BB962C8B-B14F-4D97-AF65-F5344CB8AC3E}">
        <p14:creationId xmlns:p14="http://schemas.microsoft.com/office/powerpoint/2010/main" val="47062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were confused by the concept of semiotics check out the less talk more rock reading for next week</a:t>
            </a:r>
          </a:p>
          <a:p>
            <a:endParaRPr lang="en-US" dirty="0"/>
          </a:p>
          <a:p>
            <a:r>
              <a:rPr lang="en-US" dirty="0"/>
              <a:t>A lot of what we tend to talk about in a domain is the internal bits what is the platonic ideal objective facts and skills?</a:t>
            </a:r>
          </a:p>
          <a:p>
            <a:pPr marL="0" indent="0">
              <a:buFont typeface="Arial" panose="020B0604020202020204" pitchFamily="34" charset="0"/>
              <a:buNone/>
            </a:pPr>
            <a:r>
              <a:rPr lang="en-US" dirty="0"/>
              <a:t>valuable to think about the external view </a:t>
            </a:r>
          </a:p>
          <a:p>
            <a:endParaRPr lang="en-US" dirty="0"/>
          </a:p>
          <a:p>
            <a:r>
              <a:rPr lang="en-US" dirty="0"/>
              <a:t>For internal design grammar he even uses a similar example to Ambrose et al.</a:t>
            </a:r>
          </a:p>
          <a:p>
            <a:endParaRPr lang="en-US" dirty="0"/>
          </a:p>
        </p:txBody>
      </p:sp>
      <p:sp>
        <p:nvSpPr>
          <p:cNvPr id="4" name="Slide Number Placeholder 3"/>
          <p:cNvSpPr>
            <a:spLocks noGrp="1"/>
          </p:cNvSpPr>
          <p:nvPr>
            <p:ph type="sldNum" sz="quarter" idx="10"/>
          </p:nvPr>
        </p:nvSpPr>
        <p:spPr/>
        <p:txBody>
          <a:bodyPr/>
          <a:lstStyle/>
          <a:p>
            <a:fld id="{0C90E7FF-258F-4893-9AEA-89A170167471}" type="slidenum">
              <a:rPr lang="en-US" smtClean="0"/>
              <a:t>25</a:t>
            </a:fld>
            <a:endParaRPr lang="en-US"/>
          </a:p>
        </p:txBody>
      </p:sp>
    </p:spTree>
    <p:extLst>
      <p:ext uri="{BB962C8B-B14F-4D97-AF65-F5344CB8AC3E}">
        <p14:creationId xmlns:p14="http://schemas.microsoft.com/office/powerpoint/2010/main" val="1491534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would type of move should you use if I had: </a:t>
            </a:r>
          </a:p>
          <a:p>
            <a:pPr marL="171450" indent="-171450">
              <a:buFont typeface="Arial" panose="020B0604020202020204" pitchFamily="34" charset="0"/>
              <a:buChar char="•"/>
            </a:pPr>
            <a:r>
              <a:rPr lang="en-US" dirty="0"/>
              <a:t>a </a:t>
            </a:r>
            <a:r>
              <a:rPr lang="en-US" dirty="0" smtClean="0"/>
              <a:t>Fire </a:t>
            </a:r>
            <a:r>
              <a:rPr lang="en-US" dirty="0" err="1"/>
              <a:t>pokemon</a:t>
            </a:r>
            <a:r>
              <a:rPr lang="en-US" dirty="0"/>
              <a:t>? – water, ground, </a:t>
            </a:r>
            <a:r>
              <a:rPr lang="en-US" dirty="0" smtClean="0"/>
              <a:t>rock</a:t>
            </a:r>
          </a:p>
          <a:p>
            <a:pPr marL="171450" indent="-171450">
              <a:buFont typeface="Arial" panose="020B0604020202020204" pitchFamily="34" charset="0"/>
              <a:buChar char="•"/>
            </a:pPr>
            <a:r>
              <a:rPr lang="en-US" dirty="0" smtClean="0"/>
              <a:t>Water/Poison</a:t>
            </a:r>
            <a:r>
              <a:rPr lang="en-US" baseline="0" dirty="0" smtClean="0"/>
              <a:t>? – electric, ground, psychic</a:t>
            </a:r>
            <a:endParaRPr lang="en-US" dirty="0" smtClean="0"/>
          </a:p>
          <a:p>
            <a:pPr marL="171450" indent="-171450">
              <a:buFont typeface="Arial" panose="020B0604020202020204" pitchFamily="34" charset="0"/>
              <a:buChar char="•"/>
            </a:pPr>
            <a:r>
              <a:rPr lang="en-US" dirty="0" smtClean="0"/>
              <a:t>Flying/electric? </a:t>
            </a:r>
            <a:r>
              <a:rPr lang="en-US" dirty="0"/>
              <a:t>– </a:t>
            </a:r>
            <a:r>
              <a:rPr lang="en-US" dirty="0" smtClean="0"/>
              <a:t>Ice/rock</a:t>
            </a:r>
            <a:endParaRPr lang="en-US" dirty="0"/>
          </a:p>
          <a:p>
            <a:pPr marL="171450" indent="-171450">
              <a:buFont typeface="Arial" panose="020B0604020202020204" pitchFamily="34" charset="0"/>
              <a:buChar char="•"/>
            </a:pPr>
            <a:r>
              <a:rPr lang="en-US" dirty="0" smtClean="0"/>
              <a:t>Bug/Dragon? – Ice</a:t>
            </a:r>
            <a:r>
              <a:rPr lang="en-US" baseline="0" dirty="0" smtClean="0"/>
              <a:t> &lt;- doesn’t exist</a:t>
            </a:r>
            <a:endParaRPr lang="en-US" dirty="0"/>
          </a:p>
          <a:p>
            <a:endParaRPr lang="en-US" dirty="0"/>
          </a:p>
        </p:txBody>
      </p:sp>
      <p:sp>
        <p:nvSpPr>
          <p:cNvPr id="4" name="Slide Number Placeholder 3"/>
          <p:cNvSpPr>
            <a:spLocks noGrp="1"/>
          </p:cNvSpPr>
          <p:nvPr>
            <p:ph type="sldNum" sz="quarter" idx="10"/>
          </p:nvPr>
        </p:nvSpPr>
        <p:spPr/>
        <p:txBody>
          <a:bodyPr/>
          <a:lstStyle/>
          <a:p>
            <a:fld id="{0C90E7FF-258F-4893-9AEA-89A170167471}" type="slidenum">
              <a:rPr lang="en-US" smtClean="0"/>
              <a:t>26</a:t>
            </a:fld>
            <a:endParaRPr lang="en-US"/>
          </a:p>
        </p:txBody>
      </p:sp>
    </p:spTree>
    <p:extLst>
      <p:ext uri="{BB962C8B-B14F-4D97-AF65-F5344CB8AC3E}">
        <p14:creationId xmlns:p14="http://schemas.microsoft.com/office/powerpoint/2010/main" val="1328392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were confused by the concept of semiotics check out the less talk more rock reading for next week</a:t>
            </a:r>
          </a:p>
          <a:p>
            <a:endParaRPr lang="en-US" dirty="0"/>
          </a:p>
          <a:p>
            <a:r>
              <a:rPr lang="en-US" dirty="0"/>
              <a:t>A lot of what we tend to talk about in a domain is the internal bits what is the platonic ideal objective facts and skills?</a:t>
            </a:r>
          </a:p>
          <a:p>
            <a:pPr marL="0" indent="0">
              <a:buFont typeface="Arial" panose="020B0604020202020204" pitchFamily="34" charset="0"/>
              <a:buNone/>
            </a:pPr>
            <a:r>
              <a:rPr lang="en-US" dirty="0"/>
              <a:t>valuable to think about the external view </a:t>
            </a:r>
          </a:p>
          <a:p>
            <a:endParaRPr lang="en-US" dirty="0"/>
          </a:p>
          <a:p>
            <a:r>
              <a:rPr lang="en-US" dirty="0"/>
              <a:t>For internal design grammar he even uses a similar example to Ambrose et al.</a:t>
            </a:r>
          </a:p>
          <a:p>
            <a:endParaRPr lang="en-US" dirty="0"/>
          </a:p>
        </p:txBody>
      </p:sp>
      <p:sp>
        <p:nvSpPr>
          <p:cNvPr id="4" name="Slide Number Placeholder 3"/>
          <p:cNvSpPr>
            <a:spLocks noGrp="1"/>
          </p:cNvSpPr>
          <p:nvPr>
            <p:ph type="sldNum" sz="quarter" idx="10"/>
          </p:nvPr>
        </p:nvSpPr>
        <p:spPr/>
        <p:txBody>
          <a:bodyPr/>
          <a:lstStyle/>
          <a:p>
            <a:fld id="{0C90E7FF-258F-4893-9AEA-89A170167471}" type="slidenum">
              <a:rPr lang="en-US" smtClean="0"/>
              <a:t>27</a:t>
            </a:fld>
            <a:endParaRPr lang="en-US"/>
          </a:p>
        </p:txBody>
      </p:sp>
    </p:spTree>
    <p:extLst>
      <p:ext uri="{BB962C8B-B14F-4D97-AF65-F5344CB8AC3E}">
        <p14:creationId xmlns:p14="http://schemas.microsoft.com/office/powerpoint/2010/main" val="150466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sense of linearity</a:t>
            </a:r>
            <a:r>
              <a:rPr lang="en-US" baseline="0" dirty="0" smtClean="0"/>
              <a:t> might be better thought of like a customer journey. It’s not that the “domain” is linear but that each player will necessarily acquire </a:t>
            </a:r>
            <a:r>
              <a:rPr lang="en-US" baseline="0" smtClean="0"/>
              <a:t>knowledge thorugh </a:t>
            </a:r>
            <a:endParaRPr lang="en-US"/>
          </a:p>
        </p:txBody>
      </p:sp>
      <p:sp>
        <p:nvSpPr>
          <p:cNvPr id="4" name="Slide Number Placeholder 3"/>
          <p:cNvSpPr>
            <a:spLocks noGrp="1"/>
          </p:cNvSpPr>
          <p:nvPr>
            <p:ph type="sldNum" sz="quarter" idx="10"/>
          </p:nvPr>
        </p:nvSpPr>
        <p:spPr/>
        <p:txBody>
          <a:bodyPr/>
          <a:lstStyle/>
          <a:p>
            <a:fld id="{0C90E7FF-258F-4893-9AEA-89A170167471}" type="slidenum">
              <a:rPr lang="en-US" smtClean="0"/>
              <a:t>30</a:t>
            </a:fld>
            <a:endParaRPr lang="en-US"/>
          </a:p>
        </p:txBody>
      </p:sp>
    </p:spTree>
    <p:extLst>
      <p:ext uri="{BB962C8B-B14F-4D97-AF65-F5344CB8AC3E}">
        <p14:creationId xmlns:p14="http://schemas.microsoft.com/office/powerpoint/2010/main" val="168556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r>
              <a:rPr lang="en-US" dirty="0"/>
              <a:t>Educational game = game designed to meet pre-defined</a:t>
            </a:r>
            <a:r>
              <a:rPr lang="en-US" baseline="0" dirty="0"/>
              <a:t> educational objectives</a:t>
            </a:r>
          </a:p>
          <a:p>
            <a:endParaRPr lang="en-US" baseline="0" dirty="0"/>
          </a:p>
          <a:p>
            <a:r>
              <a:rPr lang="en-US" sz="2000" dirty="0"/>
              <a:t>Educational game development project will be more successful if:</a:t>
            </a:r>
          </a:p>
          <a:p>
            <a:pPr lvl="1"/>
            <a:r>
              <a:rPr lang="en-US" sz="1800" dirty="0"/>
              <a:t>Educational objectives have been clearly specified early on</a:t>
            </a:r>
          </a:p>
          <a:p>
            <a:pPr lvl="1"/>
            <a:r>
              <a:rPr lang="en-US" sz="1800" dirty="0"/>
              <a:t>Designers have a notion of how the game’s mechanics, though the dynamics, realize the intended aesthetics</a:t>
            </a:r>
          </a:p>
          <a:p>
            <a:pPr lvl="1"/>
            <a:r>
              <a:rPr lang="en-US" sz="1800" dirty="0"/>
              <a:t>Game observes well-established instructional design principles</a:t>
            </a:r>
          </a:p>
          <a:p>
            <a:endParaRPr lang="en-US" dirty="0"/>
          </a:p>
          <a:p>
            <a:endParaRPr lang="en-US" dirty="0"/>
          </a:p>
        </p:txBody>
      </p:sp>
    </p:spTree>
    <p:extLst>
      <p:ext uri="{BB962C8B-B14F-4D97-AF65-F5344CB8AC3E}">
        <p14:creationId xmlns:p14="http://schemas.microsoft.com/office/powerpoint/2010/main" val="2544792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fontScale="77500" lnSpcReduction="20000"/>
          </a:bodyPr>
          <a:lstStyle/>
          <a:p>
            <a:endParaRPr lang="en-US" dirty="0"/>
          </a:p>
          <a:p>
            <a:r>
              <a:rPr lang="en-US" sz="1200" dirty="0"/>
              <a:t>(as in any instructional design project)</a:t>
            </a:r>
            <a:endParaRPr lang="en-US" dirty="0"/>
          </a:p>
          <a:p>
            <a:r>
              <a:rPr lang="en-US" dirty="0"/>
              <a:t>Framework</a:t>
            </a:r>
            <a:r>
              <a:rPr lang="en-US" baseline="0" dirty="0"/>
              <a:t> considers game designed with an explicit set of educational goals in mind</a:t>
            </a:r>
            <a:endParaRPr lang="en-US" dirty="0"/>
          </a:p>
          <a:p>
            <a:endParaRPr lang="en-US" dirty="0"/>
          </a:p>
          <a:p>
            <a:r>
              <a:rPr lang="en-US" dirty="0"/>
              <a:t>rather than an opportunistic and less coherent set of educational goals</a:t>
            </a:r>
          </a:p>
          <a:p>
            <a:endParaRPr lang="en-US" dirty="0"/>
          </a:p>
          <a:p>
            <a:r>
              <a:rPr lang="en-US" sz="2400" dirty="0"/>
              <a:t>Helps avoid creating games that </a:t>
            </a:r>
          </a:p>
          <a:p>
            <a:pPr lvl="1"/>
            <a:r>
              <a:rPr lang="en-US" sz="2000" dirty="0"/>
              <a:t>address only simple instances of a targeted cognitive skill </a:t>
            </a:r>
          </a:p>
          <a:p>
            <a:pPr lvl="1"/>
            <a:r>
              <a:rPr lang="en-US" sz="2000" dirty="0"/>
              <a:t>assume prior knowledge that the student/player is not likely to have</a:t>
            </a:r>
          </a:p>
          <a:p>
            <a:pPr lvl="1"/>
            <a:r>
              <a:rPr lang="en-US" sz="2000" dirty="0"/>
              <a:t>make it easy for the student/player to work around the learning embedded in the game</a:t>
            </a:r>
          </a:p>
          <a:p>
            <a:pPr lvl="1"/>
            <a:r>
              <a:rPr lang="en-US" sz="2000" dirty="0"/>
              <a:t>etc.</a:t>
            </a:r>
          </a:p>
          <a:p>
            <a:endParaRPr lang="en-US" sz="1200" dirty="0"/>
          </a:p>
          <a:p>
            <a:r>
              <a:rPr lang="en-US" sz="1200" dirty="0"/>
              <a:t>may they learn beyond what they encountered in the game? </a:t>
            </a:r>
            <a:endParaRPr lang="en-US" dirty="0"/>
          </a:p>
          <a:p>
            <a:endParaRPr lang="en-US" dirty="0"/>
          </a:p>
          <a:p>
            <a:r>
              <a:rPr lang="en-US" dirty="0"/>
              <a:t>Not</a:t>
            </a:r>
            <a:r>
              <a:rPr lang="en-US" baseline="0" dirty="0"/>
              <a:t> enough to just say that students will learn whole-number division – want something far more specific here.</a:t>
            </a:r>
            <a:endParaRPr lang="en-US" dirty="0"/>
          </a:p>
          <a:p>
            <a:endParaRPr lang="en-US" dirty="0"/>
          </a:p>
          <a:p>
            <a:r>
              <a:rPr lang="en-US" dirty="0"/>
              <a:t>Each question has a three-part answer:</a:t>
            </a:r>
            <a:r>
              <a:rPr lang="en-US" baseline="0" dirty="0"/>
              <a:t> (a) written description, (</a:t>
            </a:r>
            <a:r>
              <a:rPr lang="en-US" baseline="0" dirty="0" err="1"/>
              <a:t>b</a:t>
            </a:r>
            <a:r>
              <a:rPr lang="en-US" baseline="0" dirty="0"/>
              <a:t>) examples of tasks from which to learn each learning objective (may even though this at the level of steps within tasks, rather than tasks) </a:t>
            </a:r>
            <a:r>
              <a:rPr lang="en-US" sz="1200" dirty="0"/>
              <a:t>(may even though this at the level of steps within tasks, rather than tasks)</a:t>
            </a:r>
            <a:endParaRPr lang="en-US" dirty="0"/>
          </a:p>
        </p:txBody>
      </p:sp>
    </p:spTree>
    <p:extLst>
      <p:ext uri="{BB962C8B-B14F-4D97-AF65-F5344CB8AC3E}">
        <p14:creationId xmlns:p14="http://schemas.microsoft.com/office/powerpoint/2010/main" val="1602145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“chess” a skill?</a:t>
            </a:r>
          </a:p>
        </p:txBody>
      </p:sp>
      <p:sp>
        <p:nvSpPr>
          <p:cNvPr id="4" name="Slide Number Placeholder 3"/>
          <p:cNvSpPr>
            <a:spLocks noGrp="1"/>
          </p:cNvSpPr>
          <p:nvPr>
            <p:ph type="sldNum" sz="quarter" idx="10"/>
          </p:nvPr>
        </p:nvSpPr>
        <p:spPr/>
        <p:txBody>
          <a:bodyPr/>
          <a:lstStyle/>
          <a:p>
            <a:fld id="{0C90E7FF-258F-4893-9AEA-89A170167471}" type="slidenum">
              <a:rPr lang="en-US" smtClean="0"/>
              <a:t>48</a:t>
            </a:fld>
            <a:endParaRPr lang="en-US"/>
          </a:p>
        </p:txBody>
      </p:sp>
    </p:spTree>
    <p:extLst>
      <p:ext uri="{BB962C8B-B14F-4D97-AF65-F5344CB8AC3E}">
        <p14:creationId xmlns:p14="http://schemas.microsoft.com/office/powerpoint/2010/main" val="837421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perspective of Ed games in practice</a:t>
            </a:r>
          </a:p>
          <a:p>
            <a:r>
              <a:rPr lang="en-US" dirty="0"/>
              <a:t>We are going to attack this order slightly differently</a:t>
            </a:r>
          </a:p>
        </p:txBody>
      </p:sp>
      <p:sp>
        <p:nvSpPr>
          <p:cNvPr id="4" name="Slide Number Placeholder 3"/>
          <p:cNvSpPr>
            <a:spLocks noGrp="1"/>
          </p:cNvSpPr>
          <p:nvPr>
            <p:ph type="sldNum" sz="quarter" idx="10"/>
          </p:nvPr>
        </p:nvSpPr>
        <p:spPr/>
        <p:txBody>
          <a:bodyPr/>
          <a:lstStyle/>
          <a:p>
            <a:fld id="{0C90E7FF-258F-4893-9AEA-89A170167471}" type="slidenum">
              <a:rPr lang="en-US" smtClean="0"/>
              <a:t>61</a:t>
            </a:fld>
            <a:endParaRPr lang="en-US"/>
          </a:p>
        </p:txBody>
      </p:sp>
    </p:spTree>
    <p:extLst>
      <p:ext uri="{BB962C8B-B14F-4D97-AF65-F5344CB8AC3E}">
        <p14:creationId xmlns:p14="http://schemas.microsoft.com/office/powerpoint/2010/main" val="164187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368C-7392-4304-BF42-7F1D9B50453E}"/>
              </a:ext>
            </a:extLst>
          </p:cNvPr>
          <p:cNvSpPr>
            <a:spLocks noGrp="1"/>
          </p:cNvSpPr>
          <p:nvPr>
            <p:ph type="ctrTitle"/>
          </p:nvPr>
        </p:nvSpPr>
        <p:spPr>
          <a:xfrm>
            <a:off x="1524000" y="1122363"/>
            <a:ext cx="9144000" cy="2387600"/>
          </a:xfrm>
        </p:spPr>
        <p:txBody>
          <a:bodyPr anchor="b">
            <a:normAutofit/>
          </a:bodyPr>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EA8990C8-2C26-4365-B198-6458467E1D0D}"/>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CA59B6-7B42-4F35-A13D-352B3D473A20}"/>
              </a:ext>
            </a:extLst>
          </p:cNvPr>
          <p:cNvSpPr>
            <a:spLocks noGrp="1"/>
          </p:cNvSpPr>
          <p:nvPr>
            <p:ph type="dt" sz="half" idx="10"/>
          </p:nvPr>
        </p:nvSpPr>
        <p:spPr/>
        <p:txBody>
          <a:bodyPr/>
          <a:lstStyle/>
          <a:p>
            <a:r>
              <a:rPr lang="en-US" smtClean="0"/>
              <a:t>2023-01-19</a:t>
            </a:r>
            <a:endParaRPr lang="en-US" dirty="0"/>
          </a:p>
        </p:txBody>
      </p:sp>
      <p:sp>
        <p:nvSpPr>
          <p:cNvPr id="5" name="Footer Placeholder 4">
            <a:extLst>
              <a:ext uri="{FF2B5EF4-FFF2-40B4-BE49-F238E27FC236}">
                <a16:creationId xmlns:a16="http://schemas.microsoft.com/office/drawing/2014/main" id="{754971E9-5F29-4FD1-A1DB-C8533DAD6B71}"/>
              </a:ext>
            </a:extLst>
          </p:cNvPr>
          <p:cNvSpPr>
            <a:spLocks noGrp="1"/>
          </p:cNvSpPr>
          <p:nvPr>
            <p:ph type="ftr" sz="quarter" idx="11"/>
          </p:nvPr>
        </p:nvSpPr>
        <p:spPr/>
        <p:txBody>
          <a:bodyPr/>
          <a:lstStyle/>
          <a:p>
            <a:r>
              <a:rPr lang="en-US" smtClean="0"/>
              <a:t>05-418/818 | Spring 2023 | Design of Educational Games</a:t>
            </a:r>
            <a:endParaRPr lang="en-US" dirty="0"/>
          </a:p>
        </p:txBody>
      </p:sp>
      <p:sp>
        <p:nvSpPr>
          <p:cNvPr id="6" name="Slide Number Placeholder 5">
            <a:extLst>
              <a:ext uri="{FF2B5EF4-FFF2-40B4-BE49-F238E27FC236}">
                <a16:creationId xmlns:a16="http://schemas.microsoft.com/office/drawing/2014/main" id="{E28011B4-310F-4BF1-9A30-C608ED11AE1C}"/>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149358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2CA9-9D7E-4C35-B212-EFFC6C2D8C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0BD87B-0125-42AA-9FC6-3BB35CA667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93FC2F-09D8-40A8-B10B-2FDB259DB424}"/>
              </a:ext>
            </a:extLst>
          </p:cNvPr>
          <p:cNvSpPr>
            <a:spLocks noGrp="1"/>
          </p:cNvSpPr>
          <p:nvPr>
            <p:ph type="dt" sz="half" idx="10"/>
          </p:nvPr>
        </p:nvSpPr>
        <p:spPr/>
        <p:txBody>
          <a:bodyPr/>
          <a:lstStyle/>
          <a:p>
            <a:r>
              <a:rPr lang="en-US" smtClean="0"/>
              <a:t>2023-01-19</a:t>
            </a:r>
            <a:endParaRPr lang="en-US"/>
          </a:p>
        </p:txBody>
      </p:sp>
      <p:sp>
        <p:nvSpPr>
          <p:cNvPr id="5" name="Footer Placeholder 4">
            <a:extLst>
              <a:ext uri="{FF2B5EF4-FFF2-40B4-BE49-F238E27FC236}">
                <a16:creationId xmlns:a16="http://schemas.microsoft.com/office/drawing/2014/main" id="{BE5F52D0-FDF2-47A4-8113-4954951E6F98}"/>
              </a:ext>
            </a:extLst>
          </p:cNvPr>
          <p:cNvSpPr>
            <a:spLocks noGrp="1"/>
          </p:cNvSpPr>
          <p:nvPr>
            <p:ph type="ftr" sz="quarter" idx="11"/>
          </p:nvPr>
        </p:nvSpPr>
        <p:spPr/>
        <p:txBody>
          <a:bodyPr/>
          <a:lstStyle/>
          <a:p>
            <a:r>
              <a:rPr lang="en-US" smtClean="0"/>
              <a:t>05-418/818 | Spring 2023 | Design of Educational Games</a:t>
            </a:r>
            <a:endParaRPr lang="en-US"/>
          </a:p>
        </p:txBody>
      </p:sp>
      <p:sp>
        <p:nvSpPr>
          <p:cNvPr id="6" name="Slide Number Placeholder 5">
            <a:extLst>
              <a:ext uri="{FF2B5EF4-FFF2-40B4-BE49-F238E27FC236}">
                <a16:creationId xmlns:a16="http://schemas.microsoft.com/office/drawing/2014/main" id="{B4E4442A-453E-435F-BD38-A0E2BCECAC8C}"/>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331820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F48C-91C5-4DF3-B326-3544AAA138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8A0823-F04F-47A2-93F0-DEA19CC0DF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D1019A-0B9C-4B13-ABC4-0A362744E3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F84DF-F5B4-453E-82BB-29C84B883808}"/>
              </a:ext>
            </a:extLst>
          </p:cNvPr>
          <p:cNvSpPr>
            <a:spLocks noGrp="1"/>
          </p:cNvSpPr>
          <p:nvPr>
            <p:ph type="dt" sz="half" idx="10"/>
          </p:nvPr>
        </p:nvSpPr>
        <p:spPr/>
        <p:txBody>
          <a:bodyPr/>
          <a:lstStyle/>
          <a:p>
            <a:r>
              <a:rPr lang="en-US" smtClean="0"/>
              <a:t>2023-01-19</a:t>
            </a:r>
            <a:endParaRPr lang="en-US"/>
          </a:p>
        </p:txBody>
      </p:sp>
      <p:sp>
        <p:nvSpPr>
          <p:cNvPr id="6" name="Footer Placeholder 5">
            <a:extLst>
              <a:ext uri="{FF2B5EF4-FFF2-40B4-BE49-F238E27FC236}">
                <a16:creationId xmlns:a16="http://schemas.microsoft.com/office/drawing/2014/main" id="{E8CD8138-596B-4DFB-8A4E-6A5E9D1517C8}"/>
              </a:ext>
            </a:extLst>
          </p:cNvPr>
          <p:cNvSpPr>
            <a:spLocks noGrp="1"/>
          </p:cNvSpPr>
          <p:nvPr>
            <p:ph type="ftr" sz="quarter" idx="11"/>
          </p:nvPr>
        </p:nvSpPr>
        <p:spPr/>
        <p:txBody>
          <a:bodyPr/>
          <a:lstStyle/>
          <a:p>
            <a:r>
              <a:rPr lang="en-US" smtClean="0"/>
              <a:t>05-418/818 | Spring 2023 | Design of Educational Games</a:t>
            </a:r>
            <a:endParaRPr lang="en-US"/>
          </a:p>
        </p:txBody>
      </p:sp>
      <p:sp>
        <p:nvSpPr>
          <p:cNvPr id="7" name="Slide Number Placeholder 6">
            <a:extLst>
              <a:ext uri="{FF2B5EF4-FFF2-40B4-BE49-F238E27FC236}">
                <a16:creationId xmlns:a16="http://schemas.microsoft.com/office/drawing/2014/main" id="{36E42E92-E920-419E-88AE-CC21E286341B}"/>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250194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Thir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F48C-91C5-4DF3-B326-3544AAA138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8A0823-F04F-47A2-93F0-DEA19CC0DF71}"/>
              </a:ext>
            </a:extLst>
          </p:cNvPr>
          <p:cNvSpPr>
            <a:spLocks noGrp="1"/>
          </p:cNvSpPr>
          <p:nvPr>
            <p:ph sz="half" idx="1"/>
          </p:nvPr>
        </p:nvSpPr>
        <p:spPr>
          <a:xfrm>
            <a:off x="838200" y="1825625"/>
            <a:ext cx="7315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D1019A-0B9C-4B13-ABC4-0A362744E31F}"/>
              </a:ext>
            </a:extLst>
          </p:cNvPr>
          <p:cNvSpPr>
            <a:spLocks noGrp="1"/>
          </p:cNvSpPr>
          <p:nvPr>
            <p:ph sz="half" idx="2"/>
          </p:nvPr>
        </p:nvSpPr>
        <p:spPr>
          <a:xfrm>
            <a:off x="8610600" y="1825625"/>
            <a:ext cx="2743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F84DF-F5B4-453E-82BB-29C84B883808}"/>
              </a:ext>
            </a:extLst>
          </p:cNvPr>
          <p:cNvSpPr>
            <a:spLocks noGrp="1"/>
          </p:cNvSpPr>
          <p:nvPr>
            <p:ph type="dt" sz="half" idx="10"/>
          </p:nvPr>
        </p:nvSpPr>
        <p:spPr/>
        <p:txBody>
          <a:bodyPr/>
          <a:lstStyle/>
          <a:p>
            <a:r>
              <a:rPr lang="en-US" smtClean="0"/>
              <a:t>2023-01-19</a:t>
            </a:r>
            <a:endParaRPr lang="en-US"/>
          </a:p>
        </p:txBody>
      </p:sp>
      <p:sp>
        <p:nvSpPr>
          <p:cNvPr id="6" name="Footer Placeholder 5">
            <a:extLst>
              <a:ext uri="{FF2B5EF4-FFF2-40B4-BE49-F238E27FC236}">
                <a16:creationId xmlns:a16="http://schemas.microsoft.com/office/drawing/2014/main" id="{E8CD8138-596B-4DFB-8A4E-6A5E9D1517C8}"/>
              </a:ext>
            </a:extLst>
          </p:cNvPr>
          <p:cNvSpPr>
            <a:spLocks noGrp="1"/>
          </p:cNvSpPr>
          <p:nvPr>
            <p:ph type="ftr" sz="quarter" idx="11"/>
          </p:nvPr>
        </p:nvSpPr>
        <p:spPr/>
        <p:txBody>
          <a:bodyPr/>
          <a:lstStyle/>
          <a:p>
            <a:r>
              <a:rPr lang="en-US" smtClean="0"/>
              <a:t>05-418/818 | Spring 2023 | Design of Educational Games</a:t>
            </a:r>
            <a:endParaRPr lang="en-US"/>
          </a:p>
        </p:txBody>
      </p:sp>
      <p:sp>
        <p:nvSpPr>
          <p:cNvPr id="7" name="Slide Number Placeholder 6">
            <a:extLst>
              <a:ext uri="{FF2B5EF4-FFF2-40B4-BE49-F238E27FC236}">
                <a16:creationId xmlns:a16="http://schemas.microsoft.com/office/drawing/2014/main" id="{36E42E92-E920-419E-88AE-CC21E286341B}"/>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2766932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Third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F48C-91C5-4DF3-B326-3544AAA138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8A0823-F04F-47A2-93F0-DEA19CC0DF71}"/>
              </a:ext>
            </a:extLst>
          </p:cNvPr>
          <p:cNvSpPr>
            <a:spLocks noGrp="1"/>
          </p:cNvSpPr>
          <p:nvPr>
            <p:ph sz="half" idx="1"/>
          </p:nvPr>
        </p:nvSpPr>
        <p:spPr>
          <a:xfrm>
            <a:off x="838200" y="1825625"/>
            <a:ext cx="2743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D1019A-0B9C-4B13-ABC4-0A362744E31F}"/>
              </a:ext>
            </a:extLst>
          </p:cNvPr>
          <p:cNvSpPr>
            <a:spLocks noGrp="1"/>
          </p:cNvSpPr>
          <p:nvPr>
            <p:ph sz="half" idx="2"/>
          </p:nvPr>
        </p:nvSpPr>
        <p:spPr>
          <a:xfrm>
            <a:off x="4038600" y="1825625"/>
            <a:ext cx="7315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F84DF-F5B4-453E-82BB-29C84B883808}"/>
              </a:ext>
            </a:extLst>
          </p:cNvPr>
          <p:cNvSpPr>
            <a:spLocks noGrp="1"/>
          </p:cNvSpPr>
          <p:nvPr>
            <p:ph type="dt" sz="half" idx="10"/>
          </p:nvPr>
        </p:nvSpPr>
        <p:spPr/>
        <p:txBody>
          <a:bodyPr/>
          <a:lstStyle/>
          <a:p>
            <a:r>
              <a:rPr lang="en-US" smtClean="0"/>
              <a:t>2023-01-19</a:t>
            </a:r>
            <a:endParaRPr lang="en-US"/>
          </a:p>
        </p:txBody>
      </p:sp>
      <p:sp>
        <p:nvSpPr>
          <p:cNvPr id="6" name="Footer Placeholder 5">
            <a:extLst>
              <a:ext uri="{FF2B5EF4-FFF2-40B4-BE49-F238E27FC236}">
                <a16:creationId xmlns:a16="http://schemas.microsoft.com/office/drawing/2014/main" id="{E8CD8138-596B-4DFB-8A4E-6A5E9D1517C8}"/>
              </a:ext>
            </a:extLst>
          </p:cNvPr>
          <p:cNvSpPr>
            <a:spLocks noGrp="1"/>
          </p:cNvSpPr>
          <p:nvPr>
            <p:ph type="ftr" sz="quarter" idx="11"/>
          </p:nvPr>
        </p:nvSpPr>
        <p:spPr/>
        <p:txBody>
          <a:bodyPr/>
          <a:lstStyle/>
          <a:p>
            <a:r>
              <a:rPr lang="en-US" smtClean="0"/>
              <a:t>05-418/818 | Spring 2023 | Design of Educational Games</a:t>
            </a:r>
            <a:endParaRPr lang="en-US"/>
          </a:p>
        </p:txBody>
      </p:sp>
      <p:sp>
        <p:nvSpPr>
          <p:cNvPr id="7" name="Slide Number Placeholder 6">
            <a:extLst>
              <a:ext uri="{FF2B5EF4-FFF2-40B4-BE49-F238E27FC236}">
                <a16:creationId xmlns:a16="http://schemas.microsoft.com/office/drawing/2014/main" id="{36E42E92-E920-419E-88AE-CC21E286341B}"/>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148613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6A2A2-49D4-486F-AAF2-7F344EEC72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B772C1-3E29-4F92-AC22-E7B30F13CD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CE229C-7277-4481-A362-1F4A7BE061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E5E213-945D-4603-ADCC-88F1ACDCB8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7A9399-1682-45EE-8A76-286737C34C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7639B-1819-410A-8003-2534B3B6EC4E}"/>
              </a:ext>
            </a:extLst>
          </p:cNvPr>
          <p:cNvSpPr>
            <a:spLocks noGrp="1"/>
          </p:cNvSpPr>
          <p:nvPr>
            <p:ph type="dt" sz="half" idx="10"/>
          </p:nvPr>
        </p:nvSpPr>
        <p:spPr/>
        <p:txBody>
          <a:bodyPr/>
          <a:lstStyle/>
          <a:p>
            <a:r>
              <a:rPr lang="en-US" smtClean="0"/>
              <a:t>2023-01-19</a:t>
            </a:r>
            <a:endParaRPr lang="en-US"/>
          </a:p>
        </p:txBody>
      </p:sp>
      <p:sp>
        <p:nvSpPr>
          <p:cNvPr id="8" name="Footer Placeholder 7">
            <a:extLst>
              <a:ext uri="{FF2B5EF4-FFF2-40B4-BE49-F238E27FC236}">
                <a16:creationId xmlns:a16="http://schemas.microsoft.com/office/drawing/2014/main" id="{DEB3E9CF-DF5C-46B5-AEB0-959E4E376099}"/>
              </a:ext>
            </a:extLst>
          </p:cNvPr>
          <p:cNvSpPr>
            <a:spLocks noGrp="1"/>
          </p:cNvSpPr>
          <p:nvPr>
            <p:ph type="ftr" sz="quarter" idx="11"/>
          </p:nvPr>
        </p:nvSpPr>
        <p:spPr/>
        <p:txBody>
          <a:bodyPr/>
          <a:lstStyle/>
          <a:p>
            <a:r>
              <a:rPr lang="en-US" smtClean="0"/>
              <a:t>05-418/818 | Spring 2023 | Design of Educational Games</a:t>
            </a:r>
            <a:endParaRPr lang="en-US"/>
          </a:p>
        </p:txBody>
      </p:sp>
      <p:sp>
        <p:nvSpPr>
          <p:cNvPr id="9" name="Slide Number Placeholder 8">
            <a:extLst>
              <a:ext uri="{FF2B5EF4-FFF2-40B4-BE49-F238E27FC236}">
                <a16:creationId xmlns:a16="http://schemas.microsoft.com/office/drawing/2014/main" id="{9F66FDD3-3302-4E32-8BD3-96F1B7ADC612}"/>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4178694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B617-A7B8-41E3-B835-BF95BF9DAD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E94ACF-D995-4B61-A2FB-94D73CE6EB23}"/>
              </a:ext>
            </a:extLst>
          </p:cNvPr>
          <p:cNvSpPr>
            <a:spLocks noGrp="1"/>
          </p:cNvSpPr>
          <p:nvPr>
            <p:ph type="dt" sz="half" idx="10"/>
          </p:nvPr>
        </p:nvSpPr>
        <p:spPr/>
        <p:txBody>
          <a:bodyPr/>
          <a:lstStyle/>
          <a:p>
            <a:r>
              <a:rPr lang="en-US" smtClean="0"/>
              <a:t>2023-01-19</a:t>
            </a:r>
            <a:endParaRPr lang="en-US"/>
          </a:p>
        </p:txBody>
      </p:sp>
      <p:sp>
        <p:nvSpPr>
          <p:cNvPr id="4" name="Footer Placeholder 3">
            <a:extLst>
              <a:ext uri="{FF2B5EF4-FFF2-40B4-BE49-F238E27FC236}">
                <a16:creationId xmlns:a16="http://schemas.microsoft.com/office/drawing/2014/main" id="{C312AEB0-A948-4552-8F67-4431FCC36E20}"/>
              </a:ext>
            </a:extLst>
          </p:cNvPr>
          <p:cNvSpPr>
            <a:spLocks noGrp="1"/>
          </p:cNvSpPr>
          <p:nvPr>
            <p:ph type="ftr" sz="quarter" idx="11"/>
          </p:nvPr>
        </p:nvSpPr>
        <p:spPr/>
        <p:txBody>
          <a:bodyPr/>
          <a:lstStyle/>
          <a:p>
            <a:r>
              <a:rPr lang="en-US" smtClean="0"/>
              <a:t>05-418/818 | Spring 2023 | Design of Educational Games</a:t>
            </a:r>
            <a:endParaRPr lang="en-US"/>
          </a:p>
        </p:txBody>
      </p:sp>
      <p:sp>
        <p:nvSpPr>
          <p:cNvPr id="5" name="Slide Number Placeholder 4">
            <a:extLst>
              <a:ext uri="{FF2B5EF4-FFF2-40B4-BE49-F238E27FC236}">
                <a16:creationId xmlns:a16="http://schemas.microsoft.com/office/drawing/2014/main" id="{2950CF4E-3EF3-43B3-916D-CEE810E20AC4}"/>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16511195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6BF235-8B43-4826-8CFB-4E1B7B088E72}"/>
              </a:ext>
            </a:extLst>
          </p:cNvPr>
          <p:cNvSpPr>
            <a:spLocks noGrp="1"/>
          </p:cNvSpPr>
          <p:nvPr>
            <p:ph type="dt" sz="half" idx="10"/>
          </p:nvPr>
        </p:nvSpPr>
        <p:spPr/>
        <p:txBody>
          <a:bodyPr/>
          <a:lstStyle/>
          <a:p>
            <a:r>
              <a:rPr lang="en-US" smtClean="0"/>
              <a:t>2023-01-19</a:t>
            </a:r>
            <a:endParaRPr lang="en-US"/>
          </a:p>
        </p:txBody>
      </p:sp>
      <p:sp>
        <p:nvSpPr>
          <p:cNvPr id="3" name="Footer Placeholder 2">
            <a:extLst>
              <a:ext uri="{FF2B5EF4-FFF2-40B4-BE49-F238E27FC236}">
                <a16:creationId xmlns:a16="http://schemas.microsoft.com/office/drawing/2014/main" id="{BB967B37-12D0-46AF-A8CD-B83E91F4DADE}"/>
              </a:ext>
            </a:extLst>
          </p:cNvPr>
          <p:cNvSpPr>
            <a:spLocks noGrp="1"/>
          </p:cNvSpPr>
          <p:nvPr>
            <p:ph type="ftr" sz="quarter" idx="11"/>
          </p:nvPr>
        </p:nvSpPr>
        <p:spPr/>
        <p:txBody>
          <a:bodyPr/>
          <a:lstStyle/>
          <a:p>
            <a:r>
              <a:rPr lang="en-US" smtClean="0"/>
              <a:t>05-418/818 | Spring 2023 | Design of Educational Games</a:t>
            </a:r>
            <a:endParaRPr lang="en-US"/>
          </a:p>
        </p:txBody>
      </p:sp>
      <p:sp>
        <p:nvSpPr>
          <p:cNvPr id="4" name="Slide Number Placeholder 3">
            <a:extLst>
              <a:ext uri="{FF2B5EF4-FFF2-40B4-BE49-F238E27FC236}">
                <a16:creationId xmlns:a16="http://schemas.microsoft.com/office/drawing/2014/main" id="{75D735A4-2356-4032-ADBE-F1D425EF44D7}"/>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843678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EB90-146E-4100-B5A5-8B2211B3F2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72B1F2-AA72-4FA4-AD86-DCD450C515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1A302-C111-4BE7-9CD8-47FBA00050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AC9A8E-86C1-49F2-B9F5-200D05600D24}"/>
              </a:ext>
            </a:extLst>
          </p:cNvPr>
          <p:cNvSpPr>
            <a:spLocks noGrp="1"/>
          </p:cNvSpPr>
          <p:nvPr>
            <p:ph type="dt" sz="half" idx="10"/>
          </p:nvPr>
        </p:nvSpPr>
        <p:spPr/>
        <p:txBody>
          <a:bodyPr/>
          <a:lstStyle/>
          <a:p>
            <a:r>
              <a:rPr lang="en-US" smtClean="0"/>
              <a:t>2023-01-19</a:t>
            </a:r>
            <a:endParaRPr lang="en-US"/>
          </a:p>
        </p:txBody>
      </p:sp>
      <p:sp>
        <p:nvSpPr>
          <p:cNvPr id="6" name="Footer Placeholder 5">
            <a:extLst>
              <a:ext uri="{FF2B5EF4-FFF2-40B4-BE49-F238E27FC236}">
                <a16:creationId xmlns:a16="http://schemas.microsoft.com/office/drawing/2014/main" id="{6FE12CAE-5FF3-440F-8828-36AB695BD3B5}"/>
              </a:ext>
            </a:extLst>
          </p:cNvPr>
          <p:cNvSpPr>
            <a:spLocks noGrp="1"/>
          </p:cNvSpPr>
          <p:nvPr>
            <p:ph type="ftr" sz="quarter" idx="11"/>
          </p:nvPr>
        </p:nvSpPr>
        <p:spPr/>
        <p:txBody>
          <a:bodyPr/>
          <a:lstStyle/>
          <a:p>
            <a:r>
              <a:rPr lang="en-US" smtClean="0"/>
              <a:t>05-418/818 | Spring 2023 | Design of Educational Games</a:t>
            </a:r>
            <a:endParaRPr lang="en-US"/>
          </a:p>
        </p:txBody>
      </p:sp>
      <p:sp>
        <p:nvSpPr>
          <p:cNvPr id="7" name="Slide Number Placeholder 6">
            <a:extLst>
              <a:ext uri="{FF2B5EF4-FFF2-40B4-BE49-F238E27FC236}">
                <a16:creationId xmlns:a16="http://schemas.microsoft.com/office/drawing/2014/main" id="{59D8D88E-7DAD-4918-A841-3D94E406D83D}"/>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2171842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3917-28D5-4F0E-BFAB-D2607706B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C7AA04-524C-40D8-97FD-511359648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CE5F11-6EF4-42FA-8DC7-C477366656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77D15C-D9C0-487F-B336-82339246E592}"/>
              </a:ext>
            </a:extLst>
          </p:cNvPr>
          <p:cNvSpPr>
            <a:spLocks noGrp="1"/>
          </p:cNvSpPr>
          <p:nvPr>
            <p:ph type="dt" sz="half" idx="10"/>
          </p:nvPr>
        </p:nvSpPr>
        <p:spPr/>
        <p:txBody>
          <a:bodyPr/>
          <a:lstStyle/>
          <a:p>
            <a:r>
              <a:rPr lang="en-US" smtClean="0"/>
              <a:t>2023-01-19</a:t>
            </a:r>
            <a:endParaRPr lang="en-US"/>
          </a:p>
        </p:txBody>
      </p:sp>
      <p:sp>
        <p:nvSpPr>
          <p:cNvPr id="6" name="Footer Placeholder 5">
            <a:extLst>
              <a:ext uri="{FF2B5EF4-FFF2-40B4-BE49-F238E27FC236}">
                <a16:creationId xmlns:a16="http://schemas.microsoft.com/office/drawing/2014/main" id="{B21A1672-F267-4808-BB4C-5B78CCE835F9}"/>
              </a:ext>
            </a:extLst>
          </p:cNvPr>
          <p:cNvSpPr>
            <a:spLocks noGrp="1"/>
          </p:cNvSpPr>
          <p:nvPr>
            <p:ph type="ftr" sz="quarter" idx="11"/>
          </p:nvPr>
        </p:nvSpPr>
        <p:spPr/>
        <p:txBody>
          <a:bodyPr/>
          <a:lstStyle/>
          <a:p>
            <a:r>
              <a:rPr lang="en-US" smtClean="0"/>
              <a:t>05-418/818 | Spring 2023 | Design of Educational Games</a:t>
            </a:r>
            <a:endParaRPr lang="en-US"/>
          </a:p>
        </p:txBody>
      </p:sp>
      <p:sp>
        <p:nvSpPr>
          <p:cNvPr id="7" name="Slide Number Placeholder 6">
            <a:extLst>
              <a:ext uri="{FF2B5EF4-FFF2-40B4-BE49-F238E27FC236}">
                <a16:creationId xmlns:a16="http://schemas.microsoft.com/office/drawing/2014/main" id="{72A99A0F-AC61-4678-BD93-83145D8E0544}"/>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570825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EDC8-FA4D-421A-A5CC-B08A3B751F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41E1CB-11D2-47D8-8F95-E6ECD502E0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F3B1D-8023-4776-9EDB-728C85B73A7D}"/>
              </a:ext>
            </a:extLst>
          </p:cNvPr>
          <p:cNvSpPr>
            <a:spLocks noGrp="1"/>
          </p:cNvSpPr>
          <p:nvPr>
            <p:ph type="dt" sz="half" idx="10"/>
          </p:nvPr>
        </p:nvSpPr>
        <p:spPr/>
        <p:txBody>
          <a:bodyPr/>
          <a:lstStyle/>
          <a:p>
            <a:r>
              <a:rPr lang="en-US" smtClean="0"/>
              <a:t>2023-01-19</a:t>
            </a:r>
            <a:endParaRPr lang="en-US"/>
          </a:p>
        </p:txBody>
      </p:sp>
      <p:sp>
        <p:nvSpPr>
          <p:cNvPr id="5" name="Footer Placeholder 4">
            <a:extLst>
              <a:ext uri="{FF2B5EF4-FFF2-40B4-BE49-F238E27FC236}">
                <a16:creationId xmlns:a16="http://schemas.microsoft.com/office/drawing/2014/main" id="{A02531EC-AE97-4668-B6C9-802BF628D85F}"/>
              </a:ext>
            </a:extLst>
          </p:cNvPr>
          <p:cNvSpPr>
            <a:spLocks noGrp="1"/>
          </p:cNvSpPr>
          <p:nvPr>
            <p:ph type="ftr" sz="quarter" idx="11"/>
          </p:nvPr>
        </p:nvSpPr>
        <p:spPr/>
        <p:txBody>
          <a:bodyPr/>
          <a:lstStyle/>
          <a:p>
            <a:r>
              <a:rPr lang="en-US" smtClean="0"/>
              <a:t>05-418/818 | Spring 2023 | Design of Educational Games</a:t>
            </a:r>
            <a:endParaRPr lang="en-US"/>
          </a:p>
        </p:txBody>
      </p:sp>
      <p:sp>
        <p:nvSpPr>
          <p:cNvPr id="6" name="Slide Number Placeholder 5">
            <a:extLst>
              <a:ext uri="{FF2B5EF4-FFF2-40B4-BE49-F238E27FC236}">
                <a16:creationId xmlns:a16="http://schemas.microsoft.com/office/drawing/2014/main" id="{8D5E1FA5-D972-461C-AD6C-A5F2DA4990B7}"/>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267524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n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368C-7392-4304-BF42-7F1D9B50453E}"/>
              </a:ext>
            </a:extLst>
          </p:cNvPr>
          <p:cNvSpPr>
            <a:spLocks noGrp="1"/>
          </p:cNvSpPr>
          <p:nvPr>
            <p:ph type="ctrTitle"/>
          </p:nvPr>
        </p:nvSpPr>
        <p:spPr>
          <a:xfrm>
            <a:off x="1524000" y="2235200"/>
            <a:ext cx="9144000" cy="2387600"/>
          </a:xfrm>
        </p:spPr>
        <p:txBody>
          <a:bodyPr anchor="ctr" anchorCtr="0"/>
          <a:lstStyle>
            <a:lvl1pPr algn="ctr">
              <a:defRPr sz="6000"/>
            </a:lvl1pPr>
          </a:lstStyle>
          <a:p>
            <a:r>
              <a:rPr lang="en-US" dirty="0"/>
              <a:t>Click to edit Master title style</a:t>
            </a:r>
          </a:p>
        </p:txBody>
      </p:sp>
      <p:sp>
        <p:nvSpPr>
          <p:cNvPr id="4" name="Date Placeholder 3">
            <a:extLst>
              <a:ext uri="{FF2B5EF4-FFF2-40B4-BE49-F238E27FC236}">
                <a16:creationId xmlns:a16="http://schemas.microsoft.com/office/drawing/2014/main" id="{DFCA59B6-7B42-4F35-A13D-352B3D473A20}"/>
              </a:ext>
            </a:extLst>
          </p:cNvPr>
          <p:cNvSpPr>
            <a:spLocks noGrp="1"/>
          </p:cNvSpPr>
          <p:nvPr>
            <p:ph type="dt" sz="half" idx="10"/>
          </p:nvPr>
        </p:nvSpPr>
        <p:spPr/>
        <p:txBody>
          <a:bodyPr/>
          <a:lstStyle/>
          <a:p>
            <a:r>
              <a:rPr lang="en-US" smtClean="0"/>
              <a:t>2023-01-19</a:t>
            </a:r>
            <a:endParaRPr lang="en-US"/>
          </a:p>
        </p:txBody>
      </p:sp>
      <p:sp>
        <p:nvSpPr>
          <p:cNvPr id="5" name="Footer Placeholder 4">
            <a:extLst>
              <a:ext uri="{FF2B5EF4-FFF2-40B4-BE49-F238E27FC236}">
                <a16:creationId xmlns:a16="http://schemas.microsoft.com/office/drawing/2014/main" id="{754971E9-5F29-4FD1-A1DB-C8533DAD6B71}"/>
              </a:ext>
            </a:extLst>
          </p:cNvPr>
          <p:cNvSpPr>
            <a:spLocks noGrp="1"/>
          </p:cNvSpPr>
          <p:nvPr>
            <p:ph type="ftr" sz="quarter" idx="11"/>
          </p:nvPr>
        </p:nvSpPr>
        <p:spPr/>
        <p:txBody>
          <a:bodyPr/>
          <a:lstStyle/>
          <a:p>
            <a:r>
              <a:rPr lang="en-US" smtClean="0"/>
              <a:t>05-418/818 | Spring 2023 | Design of Educational Games</a:t>
            </a:r>
            <a:endParaRPr lang="en-US"/>
          </a:p>
        </p:txBody>
      </p:sp>
      <p:sp>
        <p:nvSpPr>
          <p:cNvPr id="6" name="Slide Number Placeholder 5">
            <a:extLst>
              <a:ext uri="{FF2B5EF4-FFF2-40B4-BE49-F238E27FC236}">
                <a16:creationId xmlns:a16="http://schemas.microsoft.com/office/drawing/2014/main" id="{E28011B4-310F-4BF1-9A30-C608ED11AE1C}"/>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1858878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DAB074-0102-4E95-9A84-C82EE42BB5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002AA6-0E25-4DFF-9860-C3961546E0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A47A5-A5D6-499C-A722-8438D60AE4A3}"/>
              </a:ext>
            </a:extLst>
          </p:cNvPr>
          <p:cNvSpPr>
            <a:spLocks noGrp="1"/>
          </p:cNvSpPr>
          <p:nvPr>
            <p:ph type="dt" sz="half" idx="10"/>
          </p:nvPr>
        </p:nvSpPr>
        <p:spPr/>
        <p:txBody>
          <a:bodyPr/>
          <a:lstStyle/>
          <a:p>
            <a:r>
              <a:rPr lang="en-US" smtClean="0"/>
              <a:t>2023-01-19</a:t>
            </a:r>
            <a:endParaRPr lang="en-US"/>
          </a:p>
        </p:txBody>
      </p:sp>
      <p:sp>
        <p:nvSpPr>
          <p:cNvPr id="5" name="Footer Placeholder 4">
            <a:extLst>
              <a:ext uri="{FF2B5EF4-FFF2-40B4-BE49-F238E27FC236}">
                <a16:creationId xmlns:a16="http://schemas.microsoft.com/office/drawing/2014/main" id="{03894E8D-E4C2-4154-B580-91A2A64D5347}"/>
              </a:ext>
            </a:extLst>
          </p:cNvPr>
          <p:cNvSpPr>
            <a:spLocks noGrp="1"/>
          </p:cNvSpPr>
          <p:nvPr>
            <p:ph type="ftr" sz="quarter" idx="11"/>
          </p:nvPr>
        </p:nvSpPr>
        <p:spPr/>
        <p:txBody>
          <a:bodyPr/>
          <a:lstStyle/>
          <a:p>
            <a:r>
              <a:rPr lang="en-US" smtClean="0"/>
              <a:t>05-418/818 | Spring 2023 | Design of Educational Games</a:t>
            </a:r>
            <a:endParaRPr lang="en-US"/>
          </a:p>
        </p:txBody>
      </p:sp>
      <p:sp>
        <p:nvSpPr>
          <p:cNvPr id="6" name="Slide Number Placeholder 5">
            <a:extLst>
              <a:ext uri="{FF2B5EF4-FFF2-40B4-BE49-F238E27FC236}">
                <a16:creationId xmlns:a16="http://schemas.microsoft.com/office/drawing/2014/main" id="{85DEEAFE-9551-4D5B-AD1C-5990DA01213C}"/>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660440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2951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Shape 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6742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Shape 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40235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smtClean="0"/>
              <a:t>2023-01-19</a:t>
            </a:r>
            <a:endParaRPr lang="en-US"/>
          </a:p>
        </p:txBody>
      </p:sp>
      <p:sp>
        <p:nvSpPr>
          <p:cNvPr id="4" name="Footer Placeholder 3"/>
          <p:cNvSpPr>
            <a:spLocks noGrp="1"/>
          </p:cNvSpPr>
          <p:nvPr>
            <p:ph type="ftr" sz="quarter" idx="11"/>
          </p:nvPr>
        </p:nvSpPr>
        <p:spPr/>
        <p:txBody>
          <a:bodyPr/>
          <a:lstStyle/>
          <a:p>
            <a:r>
              <a:rPr lang="en-US" smtClean="0"/>
              <a:t>05-418/818 | Spring 2023 | Design of Educational Games</a:t>
            </a:r>
            <a:endParaRPr lang="en-US"/>
          </a:p>
        </p:txBody>
      </p:sp>
      <p:sp>
        <p:nvSpPr>
          <p:cNvPr id="5" name="Slide Number Placeholder 4"/>
          <p:cNvSpPr>
            <a:spLocks noGrp="1"/>
          </p:cNvSpPr>
          <p:nvPr>
            <p:ph type="sldNum" sz="quarter" idx="12"/>
          </p:nvPr>
        </p:nvSpPr>
        <p:spPr/>
        <p:txBody>
          <a:bodyPr/>
          <a:lstStyle/>
          <a:p>
            <a:fld id="{830B521D-924E-41F4-8E64-3A294EC10C49}" type="slidenum">
              <a:rPr lang="en-US" smtClean="0"/>
              <a:t>‹#›</a:t>
            </a:fld>
            <a:endParaRPr lang="en-US"/>
          </a:p>
        </p:txBody>
      </p:sp>
      <p:sp>
        <p:nvSpPr>
          <p:cNvPr id="7" name="Text Placeholder 10"/>
          <p:cNvSpPr>
            <a:spLocks noGrp="1"/>
          </p:cNvSpPr>
          <p:nvPr>
            <p:ph type="body" sz="quarter" idx="13"/>
          </p:nvPr>
        </p:nvSpPr>
        <p:spPr>
          <a:xfrm>
            <a:off x="838200" y="6079351"/>
            <a:ext cx="10515600" cy="273049"/>
          </a:xfrm>
        </p:spPr>
        <p:txBody>
          <a:bodyPr>
            <a:noAutofit/>
          </a:bodyPr>
          <a:lstStyle>
            <a:lvl1pPr marL="0" indent="0" algn="r">
              <a:buNone/>
              <a:defRPr sz="1600"/>
            </a:lvl1pPr>
          </a:lstStyle>
          <a:p>
            <a:pPr lvl="0"/>
            <a:r>
              <a:rPr lang="en-US"/>
              <a:t>Edit Master text styles</a:t>
            </a:r>
          </a:p>
        </p:txBody>
      </p:sp>
    </p:spTree>
    <p:extLst>
      <p:ext uri="{BB962C8B-B14F-4D97-AF65-F5344CB8AC3E}">
        <p14:creationId xmlns:p14="http://schemas.microsoft.com/office/powerpoint/2010/main" val="27196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D58D-BC80-4B7A-8AA4-ECC513F123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1C1D16-3028-440F-AC7E-A62A2C9835B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2023-01-19</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2023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93289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udent In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D58D-BC80-4B7A-8AA4-ECC513F123ED}"/>
              </a:ext>
            </a:extLst>
          </p:cNvPr>
          <p:cNvSpPr>
            <a:spLocks noGrp="1"/>
          </p:cNvSpPr>
          <p:nvPr>
            <p:ph type="title"/>
          </p:nvPr>
        </p:nvSpPr>
        <p:spPr>
          <a:xfrm>
            <a:off x="838200" y="365126"/>
            <a:ext cx="10515600" cy="628406"/>
          </a:xfrm>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11C1D16-3028-440F-AC7E-A62A2C9835B3}"/>
              </a:ext>
            </a:extLst>
          </p:cNvPr>
          <p:cNvSpPr>
            <a:spLocks noGrp="1"/>
          </p:cNvSpPr>
          <p:nvPr>
            <p:ph idx="1"/>
          </p:nvPr>
        </p:nvSpPr>
        <p:spPr>
          <a:xfrm>
            <a:off x="838200" y="993532"/>
            <a:ext cx="10515600" cy="5183431"/>
          </a:xfrm>
        </p:spPr>
        <p:txBody>
          <a:bodyPr>
            <a:normAutofit/>
          </a:bodyPr>
          <a:lstStyle>
            <a:lvl1pPr marL="457200" indent="-457200">
              <a:buFont typeface="+mj-lt"/>
              <a:buAutoNum type="arabicPeriod"/>
              <a:defRPr sz="2400">
                <a:solidFill>
                  <a:schemeClr val="accent5"/>
                </a:solidFill>
              </a:defRPr>
            </a:lvl1pPr>
            <a:lvl2pPr marL="914400" indent="-457200">
              <a:buFont typeface="+mj-lt"/>
              <a:buAutoNum type="arabicPeriod"/>
              <a:defRPr sz="2000">
                <a:solidFill>
                  <a:schemeClr val="accent5"/>
                </a:solidFill>
              </a:defRPr>
            </a:lvl2pPr>
            <a:lvl3pPr marL="1257300" indent="-342900">
              <a:buFont typeface="+mj-lt"/>
              <a:buAutoNum type="arabicPeriod"/>
              <a:defRPr sz="1800">
                <a:solidFill>
                  <a:schemeClr val="accent5"/>
                </a:solidFill>
              </a:defRPr>
            </a:lvl3pPr>
            <a:lvl4pPr marL="1714500" indent="-342900">
              <a:buFont typeface="+mj-lt"/>
              <a:buAutoNum type="arabicPeriod"/>
              <a:defRPr sz="1600">
                <a:solidFill>
                  <a:schemeClr val="accent5"/>
                </a:solidFill>
              </a:defRPr>
            </a:lvl4pPr>
            <a:lvl5pPr marL="2171700" indent="-342900">
              <a:buFont typeface="+mj-lt"/>
              <a:buAutoNum type="arabicPeriod"/>
              <a:defRPr sz="16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2023-01-19</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2023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7" name="Rectangle 6">
            <a:extLst>
              <a:ext uri="{FF2B5EF4-FFF2-40B4-BE49-F238E27FC236}">
                <a16:creationId xmlns:a16="http://schemas.microsoft.com/office/drawing/2014/main" id="{B7058B80-86AC-4EC6-BB3A-D55E10D6FD8D}"/>
              </a:ext>
            </a:extLst>
          </p:cNvPr>
          <p:cNvSpPr/>
          <p:nvPr userDrawn="1"/>
        </p:nvSpPr>
        <p:spPr>
          <a:xfrm>
            <a:off x="0" y="0"/>
            <a:ext cx="12192000" cy="6858000"/>
          </a:xfrm>
          <a:prstGeom prst="rect">
            <a:avLst/>
          </a:prstGeom>
          <a:noFill/>
          <a:ln w="317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0792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oup Discuss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D58D-BC80-4B7A-8AA4-ECC513F123ED}"/>
              </a:ext>
            </a:extLst>
          </p:cNvPr>
          <p:cNvSpPr>
            <a:spLocks noGrp="1"/>
          </p:cNvSpPr>
          <p:nvPr>
            <p:ph type="title"/>
          </p:nvPr>
        </p:nvSpPr>
        <p:spPr>
          <a:xfrm>
            <a:off x="838200" y="365126"/>
            <a:ext cx="8963025" cy="628406"/>
          </a:xfrm>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11C1D16-3028-440F-AC7E-A62A2C9835B3}"/>
              </a:ext>
            </a:extLst>
          </p:cNvPr>
          <p:cNvSpPr>
            <a:spLocks noGrp="1"/>
          </p:cNvSpPr>
          <p:nvPr>
            <p:ph idx="1"/>
          </p:nvPr>
        </p:nvSpPr>
        <p:spPr>
          <a:xfrm>
            <a:off x="838200" y="993532"/>
            <a:ext cx="10515600" cy="5183431"/>
          </a:xfrm>
        </p:spPr>
        <p:txBody>
          <a:bodyPr>
            <a:normAutofit/>
          </a:bodyPr>
          <a:lstStyle>
            <a:lvl1pPr marL="457200" indent="-457200">
              <a:buFont typeface="+mj-lt"/>
              <a:buAutoNum type="arabicPeriod"/>
              <a:defRPr sz="2400">
                <a:solidFill>
                  <a:schemeClr val="accent4"/>
                </a:solidFill>
              </a:defRPr>
            </a:lvl1pPr>
            <a:lvl2pPr marL="914400" indent="-457200">
              <a:buFont typeface="+mj-lt"/>
              <a:buAutoNum type="arabicPeriod"/>
              <a:defRPr sz="2000">
                <a:solidFill>
                  <a:schemeClr val="accent4"/>
                </a:solidFill>
              </a:defRPr>
            </a:lvl2pPr>
            <a:lvl3pPr marL="1257300" indent="-342900">
              <a:buFont typeface="+mj-lt"/>
              <a:buAutoNum type="arabicPeriod"/>
              <a:defRPr sz="1800">
                <a:solidFill>
                  <a:schemeClr val="accent4"/>
                </a:solidFill>
              </a:defRPr>
            </a:lvl3pPr>
            <a:lvl4pPr marL="1714500" indent="-342900">
              <a:buFont typeface="+mj-lt"/>
              <a:buAutoNum type="arabicPeriod"/>
              <a:defRPr sz="1600">
                <a:solidFill>
                  <a:schemeClr val="accent4"/>
                </a:solidFill>
              </a:defRPr>
            </a:lvl4pPr>
            <a:lvl5pPr marL="2171700" indent="-342900">
              <a:buFont typeface="+mj-lt"/>
              <a:buAutoNum type="arabicPeriod"/>
              <a:defRPr sz="1600">
                <a:solidFill>
                  <a:schemeClr val="accent4"/>
                </a:solidFill>
              </a:defRPr>
            </a:lvl5pPr>
          </a:lstStyle>
          <a:p>
            <a:pPr lvl="0"/>
            <a:r>
              <a:rPr lang="en-US" dirty="0"/>
              <a:t>Edit Master text styles</a:t>
            </a:r>
          </a:p>
          <a:p>
            <a:pPr lvl="1"/>
            <a:r>
              <a:rPr lang="en-US" dirty="0"/>
              <a:t>Second </a:t>
            </a:r>
            <a:r>
              <a:rPr lang="en-US" dirty="0" smtClean="0"/>
              <a:t>level</a:t>
            </a:r>
            <a:endParaRPr lang="en-US" dirty="0"/>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2023-01-19</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2023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7" name="Rectangle 6">
            <a:extLst>
              <a:ext uri="{FF2B5EF4-FFF2-40B4-BE49-F238E27FC236}">
                <a16:creationId xmlns:a16="http://schemas.microsoft.com/office/drawing/2014/main" id="{B7058B80-86AC-4EC6-BB3A-D55E10D6FD8D}"/>
              </a:ext>
            </a:extLst>
          </p:cNvPr>
          <p:cNvSpPr/>
          <p:nvPr userDrawn="1"/>
        </p:nvSpPr>
        <p:spPr>
          <a:xfrm>
            <a:off x="0" y="0"/>
            <a:ext cx="12192000" cy="6858000"/>
          </a:xfrm>
          <a:prstGeom prst="rect">
            <a:avLst/>
          </a:prstGeom>
          <a:noFill/>
          <a:ln w="317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3" hasCustomPrompt="1"/>
          </p:nvPr>
        </p:nvSpPr>
        <p:spPr>
          <a:xfrm>
            <a:off x="9801225" y="365125"/>
            <a:ext cx="1552575" cy="628650"/>
          </a:xfrm>
        </p:spPr>
        <p:txBody>
          <a:bodyPr anchor="ctr"/>
          <a:lstStyle>
            <a:lvl1pPr marL="0" indent="0" algn="r">
              <a:buNone/>
              <a:defRPr sz="2400"/>
            </a:lvl1pPr>
          </a:lstStyle>
          <a:p>
            <a:pPr lvl="0"/>
            <a:r>
              <a:rPr lang="en-US" dirty="0" smtClean="0"/>
              <a:t>Timing</a:t>
            </a:r>
          </a:p>
        </p:txBody>
      </p:sp>
    </p:spTree>
    <p:extLst>
      <p:ext uri="{BB962C8B-B14F-4D97-AF65-F5344CB8AC3E}">
        <p14:creationId xmlns:p14="http://schemas.microsoft.com/office/powerpoint/2010/main" val="15776974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up Discussion with Prom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D58D-BC80-4B7A-8AA4-ECC513F123ED}"/>
              </a:ext>
            </a:extLst>
          </p:cNvPr>
          <p:cNvSpPr>
            <a:spLocks noGrp="1"/>
          </p:cNvSpPr>
          <p:nvPr>
            <p:ph type="title"/>
          </p:nvPr>
        </p:nvSpPr>
        <p:spPr>
          <a:xfrm>
            <a:off x="838200" y="365126"/>
            <a:ext cx="8963025" cy="628406"/>
          </a:xfrm>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11C1D16-3028-440F-AC7E-A62A2C9835B3}"/>
              </a:ext>
            </a:extLst>
          </p:cNvPr>
          <p:cNvSpPr>
            <a:spLocks noGrp="1"/>
          </p:cNvSpPr>
          <p:nvPr>
            <p:ph idx="1"/>
          </p:nvPr>
        </p:nvSpPr>
        <p:spPr>
          <a:xfrm>
            <a:off x="838200" y="1013628"/>
            <a:ext cx="5257800" cy="5183431"/>
          </a:xfrm>
        </p:spPr>
        <p:txBody>
          <a:bodyPr>
            <a:normAutofit/>
          </a:bodyPr>
          <a:lstStyle>
            <a:lvl1pPr marL="457200" indent="-457200">
              <a:buFont typeface="+mj-lt"/>
              <a:buAutoNum type="arabicPeriod"/>
              <a:defRPr sz="2400">
                <a:solidFill>
                  <a:schemeClr val="tx1"/>
                </a:solidFill>
              </a:defRPr>
            </a:lvl1pPr>
            <a:lvl2pPr marL="914400" indent="-457200">
              <a:buFont typeface="+mj-lt"/>
              <a:buAutoNum type="arabicPeriod"/>
              <a:defRPr sz="2000">
                <a:solidFill>
                  <a:schemeClr val="tx1"/>
                </a:solidFill>
              </a:defRPr>
            </a:lvl2pPr>
            <a:lvl3pPr marL="1257300" indent="-342900">
              <a:buFont typeface="+mj-lt"/>
              <a:buAutoNum type="arabicPeriod"/>
              <a:defRPr sz="1800">
                <a:solidFill>
                  <a:schemeClr val="tx1"/>
                </a:solidFill>
              </a:defRPr>
            </a:lvl3pPr>
            <a:lvl4pPr marL="1714500" indent="-342900">
              <a:buFont typeface="+mj-lt"/>
              <a:buAutoNum type="arabicPeriod"/>
              <a:defRPr sz="1600">
                <a:solidFill>
                  <a:schemeClr val="tx1"/>
                </a:solidFill>
              </a:defRPr>
            </a:lvl4pPr>
            <a:lvl5pPr marL="2171700" indent="-342900">
              <a:buFont typeface="+mj-lt"/>
              <a:buAutoNum type="arabicPeriod"/>
              <a:defRPr sz="1600">
                <a:solidFill>
                  <a:schemeClr val="tx1"/>
                </a:solidFill>
              </a:defRPr>
            </a:lvl5pPr>
          </a:lstStyle>
          <a:p>
            <a:pPr lvl="0"/>
            <a:r>
              <a:rPr lang="en-US" dirty="0"/>
              <a:t>Edit Master text styles</a:t>
            </a:r>
          </a:p>
          <a:p>
            <a:pPr lvl="1"/>
            <a:r>
              <a:rPr lang="en-US" dirty="0"/>
              <a:t>Second </a:t>
            </a:r>
            <a:r>
              <a:rPr lang="en-US" dirty="0" smtClean="0"/>
              <a:t>level</a:t>
            </a:r>
            <a:endParaRPr lang="en-US" dirty="0"/>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2023-01-19</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2023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7" name="Rectangle 6">
            <a:extLst>
              <a:ext uri="{FF2B5EF4-FFF2-40B4-BE49-F238E27FC236}">
                <a16:creationId xmlns:a16="http://schemas.microsoft.com/office/drawing/2014/main" id="{B7058B80-86AC-4EC6-BB3A-D55E10D6FD8D}"/>
              </a:ext>
            </a:extLst>
          </p:cNvPr>
          <p:cNvSpPr/>
          <p:nvPr userDrawn="1"/>
        </p:nvSpPr>
        <p:spPr>
          <a:xfrm>
            <a:off x="0" y="0"/>
            <a:ext cx="12192000" cy="6858000"/>
          </a:xfrm>
          <a:prstGeom prst="rect">
            <a:avLst/>
          </a:prstGeom>
          <a:noFill/>
          <a:ln w="317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3" hasCustomPrompt="1"/>
          </p:nvPr>
        </p:nvSpPr>
        <p:spPr>
          <a:xfrm>
            <a:off x="9801225" y="365125"/>
            <a:ext cx="1552575" cy="628650"/>
          </a:xfrm>
        </p:spPr>
        <p:txBody>
          <a:bodyPr anchor="ctr"/>
          <a:lstStyle>
            <a:lvl1pPr marL="0" indent="0" algn="r">
              <a:buNone/>
              <a:defRPr sz="2400"/>
            </a:lvl1pPr>
          </a:lstStyle>
          <a:p>
            <a:pPr lvl="0"/>
            <a:r>
              <a:rPr lang="en-US" dirty="0" smtClean="0"/>
              <a:t>Timing</a:t>
            </a:r>
          </a:p>
        </p:txBody>
      </p:sp>
      <p:sp>
        <p:nvSpPr>
          <p:cNvPr id="10" name="Content Placeholder 2">
            <a:extLst>
              <a:ext uri="{FF2B5EF4-FFF2-40B4-BE49-F238E27FC236}">
                <a16:creationId xmlns:a16="http://schemas.microsoft.com/office/drawing/2014/main" id="{E11C1D16-3028-440F-AC7E-A62A2C9835B3}"/>
              </a:ext>
            </a:extLst>
          </p:cNvPr>
          <p:cNvSpPr>
            <a:spLocks noGrp="1"/>
          </p:cNvSpPr>
          <p:nvPr>
            <p:ph idx="14"/>
          </p:nvPr>
        </p:nvSpPr>
        <p:spPr>
          <a:xfrm>
            <a:off x="6096000" y="1013628"/>
            <a:ext cx="5257800" cy="5183431"/>
          </a:xfrm>
        </p:spPr>
        <p:txBody>
          <a:bodyPr>
            <a:normAutofit/>
          </a:bodyPr>
          <a:lstStyle>
            <a:lvl1pPr marL="457200" indent="-457200">
              <a:buFont typeface="+mj-lt"/>
              <a:buAutoNum type="arabicPeriod"/>
              <a:defRPr sz="2400">
                <a:solidFill>
                  <a:schemeClr val="accent4"/>
                </a:solidFill>
              </a:defRPr>
            </a:lvl1pPr>
            <a:lvl2pPr marL="914400" indent="-457200">
              <a:buFont typeface="+mj-lt"/>
              <a:buAutoNum type="arabicPeriod"/>
              <a:defRPr sz="2000">
                <a:solidFill>
                  <a:schemeClr val="accent4"/>
                </a:solidFill>
              </a:defRPr>
            </a:lvl2pPr>
            <a:lvl3pPr marL="1257300" indent="-342900">
              <a:buFont typeface="+mj-lt"/>
              <a:buAutoNum type="arabicPeriod"/>
              <a:defRPr sz="1800">
                <a:solidFill>
                  <a:schemeClr val="accent4"/>
                </a:solidFill>
              </a:defRPr>
            </a:lvl3pPr>
            <a:lvl4pPr marL="1714500" indent="-342900">
              <a:buFont typeface="+mj-lt"/>
              <a:buAutoNum type="arabicPeriod"/>
              <a:defRPr sz="1600">
                <a:solidFill>
                  <a:schemeClr val="accent4"/>
                </a:solidFill>
              </a:defRPr>
            </a:lvl4pPr>
            <a:lvl5pPr marL="2171700" indent="-342900">
              <a:buFont typeface="+mj-lt"/>
              <a:buAutoNum type="arabicPeriod"/>
              <a:defRPr sz="1600">
                <a:solidFill>
                  <a:schemeClr val="accent4"/>
                </a:solidFill>
              </a:defRPr>
            </a:lvl5pPr>
          </a:lstStyle>
          <a:p>
            <a:pPr lvl="0"/>
            <a:r>
              <a:rPr lang="en-US" dirty="0"/>
              <a:t>Edit Master text styles</a:t>
            </a:r>
          </a:p>
          <a:p>
            <a:pPr lvl="1"/>
            <a:r>
              <a:rPr lang="en-US" dirty="0"/>
              <a:t>Second </a:t>
            </a:r>
            <a:r>
              <a:rPr lang="en-US" dirty="0" smtClean="0"/>
              <a:t>level</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75455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Input 2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D58D-BC80-4B7A-8AA4-ECC513F123ED}"/>
              </a:ext>
            </a:extLst>
          </p:cNvPr>
          <p:cNvSpPr>
            <a:spLocks noGrp="1"/>
          </p:cNvSpPr>
          <p:nvPr>
            <p:ph type="title"/>
          </p:nvPr>
        </p:nvSpPr>
        <p:spPr>
          <a:xfrm>
            <a:off x="838200" y="365126"/>
            <a:ext cx="10515600" cy="628406"/>
          </a:xfrm>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11C1D16-3028-440F-AC7E-A62A2C9835B3}"/>
              </a:ext>
            </a:extLst>
          </p:cNvPr>
          <p:cNvSpPr>
            <a:spLocks noGrp="1"/>
          </p:cNvSpPr>
          <p:nvPr>
            <p:ph idx="1"/>
          </p:nvPr>
        </p:nvSpPr>
        <p:spPr>
          <a:xfrm>
            <a:off x="838200" y="1358658"/>
            <a:ext cx="5257800" cy="4818306"/>
          </a:xfrm>
        </p:spPr>
        <p:txBody>
          <a:bodyPr>
            <a:normAutofit/>
          </a:bodyPr>
          <a:lstStyle>
            <a:lvl1pPr marL="457200" indent="-457200">
              <a:buFont typeface="+mj-lt"/>
              <a:buAutoNum type="arabicPeriod"/>
              <a:defRPr sz="2400">
                <a:solidFill>
                  <a:schemeClr val="accent5"/>
                </a:solidFill>
              </a:defRPr>
            </a:lvl1pPr>
            <a:lvl2pPr marL="914400" indent="-457200">
              <a:buFont typeface="+mj-lt"/>
              <a:buAutoNum type="arabicPeriod"/>
              <a:defRPr sz="2000">
                <a:solidFill>
                  <a:schemeClr val="accent5"/>
                </a:solidFill>
              </a:defRPr>
            </a:lvl2pPr>
            <a:lvl3pPr marL="1257300" indent="-342900">
              <a:buFont typeface="+mj-lt"/>
              <a:buAutoNum type="arabicPeriod"/>
              <a:defRPr sz="1800">
                <a:solidFill>
                  <a:schemeClr val="accent5"/>
                </a:solidFill>
              </a:defRPr>
            </a:lvl3pPr>
            <a:lvl4pPr marL="1714500" indent="-342900">
              <a:buFont typeface="+mj-lt"/>
              <a:buAutoNum type="arabicPeriod"/>
              <a:defRPr sz="1600">
                <a:solidFill>
                  <a:schemeClr val="accent5"/>
                </a:solidFill>
              </a:defRPr>
            </a:lvl4pPr>
            <a:lvl5pPr marL="2171700" indent="-342900">
              <a:buFont typeface="+mj-lt"/>
              <a:buAutoNum type="arabicPeriod"/>
              <a:defRPr sz="16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2023-01-19</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2023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7" name="Rectangle 6">
            <a:extLst>
              <a:ext uri="{FF2B5EF4-FFF2-40B4-BE49-F238E27FC236}">
                <a16:creationId xmlns:a16="http://schemas.microsoft.com/office/drawing/2014/main" id="{B7058B80-86AC-4EC6-BB3A-D55E10D6FD8D}"/>
              </a:ext>
            </a:extLst>
          </p:cNvPr>
          <p:cNvSpPr/>
          <p:nvPr userDrawn="1"/>
        </p:nvSpPr>
        <p:spPr>
          <a:xfrm>
            <a:off x="0" y="0"/>
            <a:ext cx="12192000" cy="6858000"/>
          </a:xfrm>
          <a:prstGeom prst="rect">
            <a:avLst/>
          </a:prstGeom>
          <a:noFill/>
          <a:ln w="317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76F3CC88-D8F5-4F38-B9B9-0063DF4FC4CA}"/>
              </a:ext>
            </a:extLst>
          </p:cNvPr>
          <p:cNvSpPr>
            <a:spLocks noGrp="1"/>
          </p:cNvSpPr>
          <p:nvPr>
            <p:ph idx="13"/>
          </p:nvPr>
        </p:nvSpPr>
        <p:spPr>
          <a:xfrm>
            <a:off x="6096000" y="1362074"/>
            <a:ext cx="5257800" cy="4814888"/>
          </a:xfrm>
        </p:spPr>
        <p:txBody>
          <a:bodyPr>
            <a:normAutofit/>
          </a:bodyPr>
          <a:lstStyle>
            <a:lvl1pPr marL="457200" indent="-457200">
              <a:buFont typeface="+mj-lt"/>
              <a:buAutoNum type="arabicPeriod"/>
              <a:defRPr sz="2400">
                <a:solidFill>
                  <a:schemeClr val="accent5"/>
                </a:solidFill>
              </a:defRPr>
            </a:lvl1pPr>
            <a:lvl2pPr marL="914400" indent="-457200">
              <a:buFont typeface="+mj-lt"/>
              <a:buAutoNum type="arabicPeriod"/>
              <a:defRPr sz="2000">
                <a:solidFill>
                  <a:schemeClr val="accent5"/>
                </a:solidFill>
              </a:defRPr>
            </a:lvl2pPr>
            <a:lvl3pPr marL="1257300" indent="-342900">
              <a:buFont typeface="+mj-lt"/>
              <a:buAutoNum type="arabicPeriod"/>
              <a:defRPr sz="1800">
                <a:solidFill>
                  <a:schemeClr val="accent5"/>
                </a:solidFill>
              </a:defRPr>
            </a:lvl3pPr>
            <a:lvl4pPr marL="1714500" indent="-342900">
              <a:buFont typeface="+mj-lt"/>
              <a:buAutoNum type="arabicPeriod"/>
              <a:defRPr sz="1600">
                <a:solidFill>
                  <a:schemeClr val="accent5"/>
                </a:solidFill>
              </a:defRPr>
            </a:lvl4pPr>
            <a:lvl5pPr marL="2171700" indent="-342900">
              <a:buFont typeface="+mj-lt"/>
              <a:buAutoNum type="arabicPeriod"/>
              <a:defRPr sz="16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4C0E4946-2ADE-4E84-955F-175457507042}"/>
              </a:ext>
            </a:extLst>
          </p:cNvPr>
          <p:cNvSpPr>
            <a:spLocks noGrp="1"/>
          </p:cNvSpPr>
          <p:nvPr>
            <p:ph type="body" sz="quarter" idx="14"/>
          </p:nvPr>
        </p:nvSpPr>
        <p:spPr>
          <a:xfrm>
            <a:off x="838200" y="993775"/>
            <a:ext cx="5257800" cy="365125"/>
          </a:xfrm>
        </p:spPr>
        <p:txBody>
          <a:bodyPr/>
          <a:lstStyle>
            <a:lvl1pPr marL="0" indent="0" algn="ctr">
              <a:buNone/>
              <a:defRPr/>
            </a:lvl1pPr>
          </a:lstStyle>
          <a:p>
            <a:pPr lvl="0"/>
            <a:r>
              <a:rPr lang="en-US" dirty="0"/>
              <a:t>Click to edit Master text styles</a:t>
            </a:r>
          </a:p>
        </p:txBody>
      </p:sp>
      <p:sp>
        <p:nvSpPr>
          <p:cNvPr id="12" name="Text Placeholder 10">
            <a:extLst>
              <a:ext uri="{FF2B5EF4-FFF2-40B4-BE49-F238E27FC236}">
                <a16:creationId xmlns:a16="http://schemas.microsoft.com/office/drawing/2014/main" id="{189BC5ED-C640-47D8-A474-7E90C59FFF5F}"/>
              </a:ext>
            </a:extLst>
          </p:cNvPr>
          <p:cNvSpPr>
            <a:spLocks noGrp="1"/>
          </p:cNvSpPr>
          <p:nvPr>
            <p:ph type="body" sz="quarter" idx="15"/>
          </p:nvPr>
        </p:nvSpPr>
        <p:spPr>
          <a:xfrm>
            <a:off x="6096000" y="996706"/>
            <a:ext cx="5257800" cy="36512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4222416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bat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058B80-86AC-4EC6-BB3A-D55E10D6FD8D}"/>
              </a:ext>
            </a:extLst>
          </p:cNvPr>
          <p:cNvSpPr/>
          <p:nvPr userDrawn="1"/>
        </p:nvSpPr>
        <p:spPr>
          <a:xfrm>
            <a:off x="0" y="0"/>
            <a:ext cx="12192000" cy="6858000"/>
          </a:xfrm>
          <a:prstGeom prst="rect">
            <a:avLst/>
          </a:prstGeom>
          <a:noFill/>
          <a:ln w="317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058B80-86AC-4EC6-BB3A-D55E10D6FD8D}"/>
              </a:ext>
            </a:extLst>
          </p:cNvPr>
          <p:cNvSpPr/>
          <p:nvPr userDrawn="1"/>
        </p:nvSpPr>
        <p:spPr>
          <a:xfrm>
            <a:off x="6096000" y="0"/>
            <a:ext cx="6096000" cy="6858000"/>
          </a:xfrm>
          <a:prstGeom prst="rect">
            <a:avLst/>
          </a:prstGeom>
          <a:noFill/>
          <a:ln w="317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743575" y="160020"/>
            <a:ext cx="809626" cy="654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1D58D-BC80-4B7A-8AA4-ECC513F123ED}"/>
              </a:ext>
            </a:extLst>
          </p:cNvPr>
          <p:cNvSpPr>
            <a:spLocks noGrp="1"/>
          </p:cNvSpPr>
          <p:nvPr>
            <p:ph type="title"/>
          </p:nvPr>
        </p:nvSpPr>
        <p:spPr>
          <a:xfrm>
            <a:off x="838200" y="365126"/>
            <a:ext cx="10515600" cy="628406"/>
          </a:xfrm>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11C1D16-3028-440F-AC7E-A62A2C9835B3}"/>
              </a:ext>
            </a:extLst>
          </p:cNvPr>
          <p:cNvSpPr>
            <a:spLocks noGrp="1"/>
          </p:cNvSpPr>
          <p:nvPr>
            <p:ph idx="1"/>
          </p:nvPr>
        </p:nvSpPr>
        <p:spPr>
          <a:xfrm>
            <a:off x="838200" y="1358658"/>
            <a:ext cx="5257800" cy="4818306"/>
          </a:xfrm>
        </p:spPr>
        <p:txBody>
          <a:bodyPr>
            <a:normAutofit/>
          </a:bodyPr>
          <a:lstStyle>
            <a:lvl1pPr marL="457200" indent="-457200">
              <a:buFont typeface="+mj-lt"/>
              <a:buAutoNum type="arabicPeriod"/>
              <a:defRPr sz="2400">
                <a:solidFill>
                  <a:schemeClr val="accent5"/>
                </a:solidFill>
              </a:defRPr>
            </a:lvl1pPr>
            <a:lvl2pPr marL="914400" indent="-457200">
              <a:buFont typeface="+mj-lt"/>
              <a:buAutoNum type="arabicPeriod"/>
              <a:defRPr sz="2000">
                <a:solidFill>
                  <a:schemeClr val="accent5"/>
                </a:solidFill>
              </a:defRPr>
            </a:lvl2pPr>
            <a:lvl3pPr marL="1257300" indent="-342900">
              <a:buFont typeface="+mj-lt"/>
              <a:buAutoNum type="arabicPeriod"/>
              <a:defRPr sz="1800">
                <a:solidFill>
                  <a:schemeClr val="accent5"/>
                </a:solidFill>
              </a:defRPr>
            </a:lvl3pPr>
            <a:lvl4pPr marL="1714500" indent="-342900">
              <a:buFont typeface="+mj-lt"/>
              <a:buAutoNum type="arabicPeriod"/>
              <a:defRPr sz="1600">
                <a:solidFill>
                  <a:schemeClr val="accent5"/>
                </a:solidFill>
              </a:defRPr>
            </a:lvl4pPr>
            <a:lvl5pPr marL="2171700" indent="-342900">
              <a:buFont typeface="+mj-lt"/>
              <a:buAutoNum type="arabicPeriod"/>
              <a:defRPr sz="16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2023-01-19</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2023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8" name="Content Placeholder 2">
            <a:extLst>
              <a:ext uri="{FF2B5EF4-FFF2-40B4-BE49-F238E27FC236}">
                <a16:creationId xmlns:a16="http://schemas.microsoft.com/office/drawing/2014/main" id="{76F3CC88-D8F5-4F38-B9B9-0063DF4FC4CA}"/>
              </a:ext>
            </a:extLst>
          </p:cNvPr>
          <p:cNvSpPr>
            <a:spLocks noGrp="1"/>
          </p:cNvSpPr>
          <p:nvPr>
            <p:ph idx="13"/>
          </p:nvPr>
        </p:nvSpPr>
        <p:spPr>
          <a:xfrm>
            <a:off x="6096000" y="1362074"/>
            <a:ext cx="5257800" cy="4814888"/>
          </a:xfrm>
        </p:spPr>
        <p:txBody>
          <a:bodyPr>
            <a:normAutofit/>
          </a:bodyPr>
          <a:lstStyle>
            <a:lvl1pPr marL="457200" indent="-457200">
              <a:buFont typeface="+mj-lt"/>
              <a:buAutoNum type="arabicPeriod"/>
              <a:defRPr sz="2400">
                <a:solidFill>
                  <a:schemeClr val="accent4"/>
                </a:solidFill>
              </a:defRPr>
            </a:lvl1pPr>
            <a:lvl2pPr marL="914400" indent="-457200">
              <a:buFont typeface="+mj-lt"/>
              <a:buAutoNum type="arabicPeriod"/>
              <a:defRPr sz="2000">
                <a:solidFill>
                  <a:schemeClr val="accent4"/>
                </a:solidFill>
              </a:defRPr>
            </a:lvl2pPr>
            <a:lvl3pPr marL="1257300" indent="-342900">
              <a:buFont typeface="+mj-lt"/>
              <a:buAutoNum type="arabicPeriod"/>
              <a:defRPr sz="1800">
                <a:solidFill>
                  <a:schemeClr val="accent4"/>
                </a:solidFill>
              </a:defRPr>
            </a:lvl3pPr>
            <a:lvl4pPr marL="1714500" indent="-342900">
              <a:buFont typeface="+mj-lt"/>
              <a:buAutoNum type="arabicPeriod"/>
              <a:defRPr sz="1600">
                <a:solidFill>
                  <a:schemeClr val="accent4"/>
                </a:solidFill>
              </a:defRPr>
            </a:lvl4pPr>
            <a:lvl5pPr marL="2171700" indent="-342900">
              <a:buFont typeface="+mj-lt"/>
              <a:buAutoNum type="arabicPeriod"/>
              <a:defRPr sz="1600">
                <a:solidFill>
                  <a:schemeClr val="accent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4C0E4946-2ADE-4E84-955F-175457507042}"/>
              </a:ext>
            </a:extLst>
          </p:cNvPr>
          <p:cNvSpPr>
            <a:spLocks noGrp="1"/>
          </p:cNvSpPr>
          <p:nvPr>
            <p:ph type="body" sz="quarter" idx="14"/>
          </p:nvPr>
        </p:nvSpPr>
        <p:spPr>
          <a:xfrm>
            <a:off x="838200" y="993775"/>
            <a:ext cx="5257800" cy="365125"/>
          </a:xfrm>
        </p:spPr>
        <p:txBody>
          <a:bodyPr/>
          <a:lstStyle>
            <a:lvl1pPr marL="0" indent="0" algn="ctr">
              <a:buNone/>
              <a:defRPr/>
            </a:lvl1pPr>
          </a:lstStyle>
          <a:p>
            <a:pPr lvl="0"/>
            <a:r>
              <a:rPr lang="en-US" dirty="0"/>
              <a:t>Click to edit Master text styles</a:t>
            </a:r>
          </a:p>
        </p:txBody>
      </p:sp>
      <p:sp>
        <p:nvSpPr>
          <p:cNvPr id="12" name="Text Placeholder 10">
            <a:extLst>
              <a:ext uri="{FF2B5EF4-FFF2-40B4-BE49-F238E27FC236}">
                <a16:creationId xmlns:a16="http://schemas.microsoft.com/office/drawing/2014/main" id="{189BC5ED-C640-47D8-A474-7E90C59FFF5F}"/>
              </a:ext>
            </a:extLst>
          </p:cNvPr>
          <p:cNvSpPr>
            <a:spLocks noGrp="1"/>
          </p:cNvSpPr>
          <p:nvPr>
            <p:ph type="body" sz="quarter" idx="15"/>
          </p:nvPr>
        </p:nvSpPr>
        <p:spPr>
          <a:xfrm>
            <a:off x="6096000" y="996706"/>
            <a:ext cx="5257800" cy="36512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564839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udent Input Transfor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D58D-BC80-4B7A-8AA4-ECC513F123ED}"/>
              </a:ext>
            </a:extLst>
          </p:cNvPr>
          <p:cNvSpPr>
            <a:spLocks noGrp="1"/>
          </p:cNvSpPr>
          <p:nvPr>
            <p:ph type="title"/>
          </p:nvPr>
        </p:nvSpPr>
        <p:spPr>
          <a:xfrm>
            <a:off x="838200" y="365126"/>
            <a:ext cx="10515600" cy="628406"/>
          </a:xfrm>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11C1D16-3028-440F-AC7E-A62A2C9835B3}"/>
              </a:ext>
            </a:extLst>
          </p:cNvPr>
          <p:cNvSpPr>
            <a:spLocks noGrp="1"/>
          </p:cNvSpPr>
          <p:nvPr>
            <p:ph idx="1"/>
          </p:nvPr>
        </p:nvSpPr>
        <p:spPr>
          <a:xfrm>
            <a:off x="838200" y="993532"/>
            <a:ext cx="5257800" cy="5183431"/>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2023-01-19</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2023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7" name="Rectangle 6">
            <a:extLst>
              <a:ext uri="{FF2B5EF4-FFF2-40B4-BE49-F238E27FC236}">
                <a16:creationId xmlns:a16="http://schemas.microsoft.com/office/drawing/2014/main" id="{B7058B80-86AC-4EC6-BB3A-D55E10D6FD8D}"/>
              </a:ext>
            </a:extLst>
          </p:cNvPr>
          <p:cNvSpPr/>
          <p:nvPr userDrawn="1"/>
        </p:nvSpPr>
        <p:spPr>
          <a:xfrm>
            <a:off x="0" y="0"/>
            <a:ext cx="12192000" cy="6858000"/>
          </a:xfrm>
          <a:prstGeom prst="rect">
            <a:avLst/>
          </a:prstGeom>
          <a:noFill/>
          <a:ln w="317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76F3CC88-D8F5-4F38-B9B9-0063DF4FC4CA}"/>
              </a:ext>
            </a:extLst>
          </p:cNvPr>
          <p:cNvSpPr>
            <a:spLocks noGrp="1"/>
          </p:cNvSpPr>
          <p:nvPr>
            <p:ph idx="13"/>
          </p:nvPr>
        </p:nvSpPr>
        <p:spPr>
          <a:xfrm>
            <a:off x="6096000" y="993531"/>
            <a:ext cx="5257800" cy="5183431"/>
          </a:xfrm>
        </p:spPr>
        <p:txBody>
          <a:bodyPr>
            <a:normAutofit/>
          </a:bodyPr>
          <a:lstStyle>
            <a:lvl1pPr>
              <a:defRPr sz="24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23415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936C19-F6BA-43D3-ACE3-ECFAAAF2DF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2023-01-19</a:t>
            </a:r>
            <a:endParaRPr lang="en-US"/>
          </a:p>
        </p:txBody>
      </p:sp>
      <p:sp>
        <p:nvSpPr>
          <p:cNvPr id="5" name="Footer Placeholder 4">
            <a:extLst>
              <a:ext uri="{FF2B5EF4-FFF2-40B4-BE49-F238E27FC236}">
                <a16:creationId xmlns:a16="http://schemas.microsoft.com/office/drawing/2014/main" id="{5377B91B-0F0E-443C-ACE4-2139FD5DB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05-418/818 | Spring 2023 | Design of Educational Games</a:t>
            </a:r>
            <a:endParaRPr lang="en-US"/>
          </a:p>
        </p:txBody>
      </p:sp>
      <p:sp>
        <p:nvSpPr>
          <p:cNvPr id="6" name="Slide Number Placeholder 5">
            <a:extLst>
              <a:ext uri="{FF2B5EF4-FFF2-40B4-BE49-F238E27FC236}">
                <a16:creationId xmlns:a16="http://schemas.microsoft.com/office/drawing/2014/main" id="{13B2F1EB-4941-47AB-B00A-FBB8530DBF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96267-9501-4B49-939F-F116B0669874}" type="slidenum">
              <a:rPr lang="en-US" smtClean="0"/>
              <a:t>‹#›</a:t>
            </a:fld>
            <a:endParaRPr lang="en-US"/>
          </a:p>
        </p:txBody>
      </p:sp>
      <p:sp>
        <p:nvSpPr>
          <p:cNvPr id="2" name="Title Placeholder 1">
            <a:extLst>
              <a:ext uri="{FF2B5EF4-FFF2-40B4-BE49-F238E27FC236}">
                <a16:creationId xmlns:a16="http://schemas.microsoft.com/office/drawing/2014/main" id="{4FAF5604-9C2A-4958-91A6-2A1F2DE0C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66066B-685D-429B-9EDD-6E5369DD03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909068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9" r:id="rId5"/>
    <p:sldLayoutId id="2147483673" r:id="rId6"/>
    <p:sldLayoutId id="2147483665" r:id="rId7"/>
    <p:sldLayoutId id="2147483671" r:id="rId8"/>
    <p:sldLayoutId id="2147483666" r:id="rId9"/>
    <p:sldLayoutId id="2147483651" r:id="rId10"/>
    <p:sldLayoutId id="2147483652" r:id="rId11"/>
    <p:sldLayoutId id="2147483667" r:id="rId12"/>
    <p:sldLayoutId id="2147483668" r:id="rId13"/>
    <p:sldLayoutId id="2147483653" r:id="rId14"/>
    <p:sldLayoutId id="2147483654" r:id="rId15"/>
    <p:sldLayoutId id="2147483655" r:id="rId16"/>
    <p:sldLayoutId id="2147483656" r:id="rId17"/>
    <p:sldLayoutId id="2147483657" r:id="rId18"/>
    <p:sldLayoutId id="2147483658" r:id="rId19"/>
    <p:sldLayoutId id="2147483659" r:id="rId20"/>
    <p:sldLayoutId id="2147483662" r:id="rId21"/>
    <p:sldLayoutId id="2147483663" r:id="rId22"/>
    <p:sldLayoutId id="2147483664" r:id="rId23"/>
    <p:sldLayoutId id="2147483672" r:id="rId2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Segoe UI" panose="020B0502040204020203"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egoe UI" panose="020B0502040204020203"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hyperlink" Target="http://board-1500391_1920.jpg/" TargetMode="External"/><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hyperlink" Target="https://pixabay.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scottycon.com/" TargetMode="External"/><Relationship Id="rId2" Type="http://schemas.openxmlformats.org/officeDocument/2006/relationships/hyperlink" Target="https://www.badgamearcade.ca/"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edugames.design/pre-survey" TargetMode="External"/><Relationship Id="rId2" Type="http://schemas.openxmlformats.org/officeDocument/2006/relationships/hyperlink" Target="http://edugames.design/slack" TargetMode="External"/><Relationship Id="rId1" Type="http://schemas.openxmlformats.org/officeDocument/2006/relationships/slideLayout" Target="../slideLayouts/slideLayout3.xml"/><Relationship Id="rId5" Type="http://schemas.openxmlformats.org/officeDocument/2006/relationships/hyperlink" Target="https://edugames.design/feedback" TargetMode="External"/><Relationship Id="rId4" Type="http://schemas.openxmlformats.org/officeDocument/2006/relationships/hyperlink" Target="http://edugames.design/big-list"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0B78E-2F00-42B7-80D1-D054633F5442}"/>
              </a:ext>
            </a:extLst>
          </p:cNvPr>
          <p:cNvSpPr>
            <a:spLocks noGrp="1"/>
          </p:cNvSpPr>
          <p:nvPr>
            <p:ph type="ctrTitle"/>
          </p:nvPr>
        </p:nvSpPr>
        <p:spPr>
          <a:xfrm>
            <a:off x="1524000" y="1122363"/>
            <a:ext cx="9144000" cy="2387600"/>
          </a:xfrm>
        </p:spPr>
        <p:txBody>
          <a:bodyPr anchor="ctr">
            <a:normAutofit/>
          </a:bodyPr>
          <a:lstStyle/>
          <a:p>
            <a:r>
              <a:rPr lang="en-US" dirty="0"/>
              <a:t>2</a:t>
            </a:r>
            <a:r>
              <a:rPr lang="en-US" dirty="0" smtClean="0"/>
              <a:t> </a:t>
            </a:r>
            <a:r>
              <a:rPr lang="en-US" dirty="0"/>
              <a:t>– </a:t>
            </a:r>
            <a:r>
              <a:rPr lang="en-US" dirty="0" smtClean="0"/>
              <a:t>Educational Goals</a:t>
            </a:r>
            <a:endParaRPr lang="en-US" dirty="0"/>
          </a:p>
        </p:txBody>
      </p:sp>
      <p:sp>
        <p:nvSpPr>
          <p:cNvPr id="3" name="Subtitle 2">
            <a:extLst>
              <a:ext uri="{FF2B5EF4-FFF2-40B4-BE49-F238E27FC236}">
                <a16:creationId xmlns:a16="http://schemas.microsoft.com/office/drawing/2014/main" id="{B314AFE1-85AB-455F-8967-B7BC71A07CB3}"/>
              </a:ext>
            </a:extLst>
          </p:cNvPr>
          <p:cNvSpPr>
            <a:spLocks noGrp="1"/>
          </p:cNvSpPr>
          <p:nvPr>
            <p:ph type="subTitle" idx="1"/>
          </p:nvPr>
        </p:nvSpPr>
        <p:spPr>
          <a:xfrm>
            <a:off x="1524000" y="3602038"/>
            <a:ext cx="9144000" cy="1655762"/>
          </a:xfrm>
        </p:spPr>
        <p:txBody>
          <a:bodyPr>
            <a:normAutofit lnSpcReduction="10000"/>
          </a:bodyPr>
          <a:lstStyle/>
          <a:p>
            <a:r>
              <a:rPr lang="en-US" dirty="0"/>
              <a:t>Design of Educational Games</a:t>
            </a:r>
          </a:p>
          <a:p>
            <a:r>
              <a:rPr lang="en-US" dirty="0"/>
              <a:t>05418/05818 Human-Computer Interaction Institute</a:t>
            </a:r>
          </a:p>
          <a:p>
            <a:endParaRPr lang="en-US" dirty="0"/>
          </a:p>
          <a:p>
            <a:r>
              <a:rPr lang="en-US" dirty="0"/>
              <a:t>Erik Harpstead</a:t>
            </a:r>
          </a:p>
        </p:txBody>
      </p:sp>
    </p:spTree>
    <p:extLst>
      <p:ext uri="{BB962C8B-B14F-4D97-AF65-F5344CB8AC3E}">
        <p14:creationId xmlns:p14="http://schemas.microsoft.com/office/powerpoint/2010/main" val="1109286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607862-C5A7-4487-B5B0-4DF8F6D3B237}"/>
              </a:ext>
            </a:extLst>
          </p:cNvPr>
          <p:cNvSpPr>
            <a:spLocks noGrp="1"/>
          </p:cNvSpPr>
          <p:nvPr>
            <p:ph type="ctrTitle"/>
          </p:nvPr>
        </p:nvSpPr>
        <p:spPr/>
        <p:txBody>
          <a:bodyPr/>
          <a:lstStyle/>
          <a:p>
            <a:r>
              <a:rPr lang="en-US" dirty="0"/>
              <a:t>Instructional Design</a:t>
            </a:r>
          </a:p>
        </p:txBody>
      </p:sp>
      <p:sp>
        <p:nvSpPr>
          <p:cNvPr id="4" name="Date Placeholder 3">
            <a:extLst>
              <a:ext uri="{FF2B5EF4-FFF2-40B4-BE49-F238E27FC236}">
                <a16:creationId xmlns:a16="http://schemas.microsoft.com/office/drawing/2014/main" id="{318FAFCD-9BFC-4E0C-94FA-8532217DD7D7}"/>
              </a:ext>
            </a:extLst>
          </p:cNvPr>
          <p:cNvSpPr>
            <a:spLocks noGrp="1"/>
          </p:cNvSpPr>
          <p:nvPr>
            <p:ph type="dt" sz="half" idx="10"/>
          </p:nvPr>
        </p:nvSpPr>
        <p:spPr/>
        <p:txBody>
          <a:bodyPr/>
          <a:lstStyle/>
          <a:p>
            <a:r>
              <a:rPr lang="en-US" smtClean="0"/>
              <a:t>2023-01-19</a:t>
            </a:r>
            <a:endParaRPr lang="en-US"/>
          </a:p>
        </p:txBody>
      </p:sp>
      <p:sp>
        <p:nvSpPr>
          <p:cNvPr id="2" name="Footer Placeholder 1"/>
          <p:cNvSpPr>
            <a:spLocks noGrp="1"/>
          </p:cNvSpPr>
          <p:nvPr>
            <p:ph type="ftr" sz="quarter" idx="11"/>
          </p:nvPr>
        </p:nvSpPr>
        <p:spPr/>
        <p:txBody>
          <a:bodyPr/>
          <a:lstStyle/>
          <a:p>
            <a:r>
              <a:rPr lang="en-US" smtClean="0"/>
              <a:t>05-418/818 | Spring 2023 | Design of Educational Games</a:t>
            </a:r>
            <a:endParaRPr lang="en-US"/>
          </a:p>
        </p:txBody>
      </p:sp>
      <p:sp>
        <p:nvSpPr>
          <p:cNvPr id="3" name="Slide Number Placeholder 2"/>
          <p:cNvSpPr>
            <a:spLocks noGrp="1"/>
          </p:cNvSpPr>
          <p:nvPr>
            <p:ph type="sldNum" sz="quarter" idx="12"/>
          </p:nvPr>
        </p:nvSpPr>
        <p:spPr/>
        <p:txBody>
          <a:bodyPr/>
          <a:lstStyle/>
          <a:p>
            <a:fld id="{4BE96267-9501-4B49-939F-F116B0669874}" type="slidenum">
              <a:rPr lang="en-US" smtClean="0"/>
              <a:t>10</a:t>
            </a:fld>
            <a:endParaRPr lang="en-US"/>
          </a:p>
        </p:txBody>
      </p:sp>
    </p:spTree>
    <p:extLst>
      <p:ext uri="{BB962C8B-B14F-4D97-AF65-F5344CB8AC3E}">
        <p14:creationId xmlns:p14="http://schemas.microsoft.com/office/powerpoint/2010/main" val="1973177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C8E57C-C782-49C3-A563-D728D556041B}"/>
              </a:ext>
            </a:extLst>
          </p:cNvPr>
          <p:cNvSpPr>
            <a:spLocks noGrp="1"/>
          </p:cNvSpPr>
          <p:nvPr>
            <p:ph type="title"/>
          </p:nvPr>
        </p:nvSpPr>
        <p:spPr/>
        <p:txBody>
          <a:bodyPr/>
          <a:lstStyle/>
          <a:p>
            <a:r>
              <a:rPr lang="en-US" dirty="0"/>
              <a:t>Instructional Design</a:t>
            </a:r>
          </a:p>
        </p:txBody>
      </p:sp>
      <p:sp>
        <p:nvSpPr>
          <p:cNvPr id="7" name="Content Placeholder 6">
            <a:extLst>
              <a:ext uri="{FF2B5EF4-FFF2-40B4-BE49-F238E27FC236}">
                <a16:creationId xmlns:a16="http://schemas.microsoft.com/office/drawing/2014/main" id="{67BD1F6D-33ED-48D3-B796-F4B8BA9AA70A}"/>
              </a:ext>
            </a:extLst>
          </p:cNvPr>
          <p:cNvSpPr>
            <a:spLocks noGrp="1"/>
          </p:cNvSpPr>
          <p:nvPr>
            <p:ph idx="1"/>
          </p:nvPr>
        </p:nvSpPr>
        <p:spPr/>
        <p:txBody>
          <a:bodyPr/>
          <a:lstStyle/>
          <a:p>
            <a:pPr marL="0" indent="0">
              <a:buNone/>
            </a:pPr>
            <a:r>
              <a:rPr lang="en-US" dirty="0"/>
              <a:t>The discipline of creating interventions to help people transition from being novices to </a:t>
            </a:r>
            <a:r>
              <a:rPr lang="en-US" dirty="0" smtClean="0"/>
              <a:t>experts</a:t>
            </a:r>
          </a:p>
          <a:p>
            <a:pPr marL="0" indent="0">
              <a:spcBef>
                <a:spcPts val="1600"/>
              </a:spcBef>
              <a:buNone/>
            </a:pPr>
            <a:r>
              <a:rPr lang="en-US" dirty="0" smtClean="0"/>
              <a:t>A central question is what exactly is the expertise we’re trying to get to?</a:t>
            </a:r>
            <a:endParaRPr lang="en-US" dirty="0"/>
          </a:p>
        </p:txBody>
      </p:sp>
      <p:sp>
        <p:nvSpPr>
          <p:cNvPr id="3" name="Date Placeholder 2">
            <a:extLst>
              <a:ext uri="{FF2B5EF4-FFF2-40B4-BE49-F238E27FC236}">
                <a16:creationId xmlns:a16="http://schemas.microsoft.com/office/drawing/2014/main" id="{4C9C4050-F214-4CFA-92A7-17D7F949843C}"/>
              </a:ext>
            </a:extLst>
          </p:cNvPr>
          <p:cNvSpPr>
            <a:spLocks noGrp="1"/>
          </p:cNvSpPr>
          <p:nvPr>
            <p:ph type="dt" sz="half" idx="10"/>
          </p:nvPr>
        </p:nvSpPr>
        <p:spPr/>
        <p:txBody>
          <a:bodyPr/>
          <a:lstStyle/>
          <a:p>
            <a:r>
              <a:rPr lang="en-US" smtClean="0"/>
              <a:t>2023-01-19</a:t>
            </a:r>
            <a:endParaRPr lang="en-US"/>
          </a:p>
        </p:txBody>
      </p:sp>
      <p:sp>
        <p:nvSpPr>
          <p:cNvPr id="2" name="Footer Placeholder 1"/>
          <p:cNvSpPr>
            <a:spLocks noGrp="1"/>
          </p:cNvSpPr>
          <p:nvPr>
            <p:ph type="ftr" sz="quarter" idx="11"/>
          </p:nvPr>
        </p:nvSpPr>
        <p:spPr/>
        <p:txBody>
          <a:bodyPr/>
          <a:lstStyle/>
          <a:p>
            <a:r>
              <a:rPr lang="en-US" smtClean="0"/>
              <a:t>05-418/818 | Spring 2023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11</a:t>
            </a:fld>
            <a:endParaRPr lang="en-US"/>
          </a:p>
        </p:txBody>
      </p:sp>
    </p:spTree>
    <p:extLst>
      <p:ext uri="{BB962C8B-B14F-4D97-AF65-F5344CB8AC3E}">
        <p14:creationId xmlns:p14="http://schemas.microsoft.com/office/powerpoint/2010/main" val="3264021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unconscious competence conscious competence&quot;">
            <a:extLst>
              <a:ext uri="{FF2B5EF4-FFF2-40B4-BE49-F238E27FC236}">
                <a16:creationId xmlns:a16="http://schemas.microsoft.com/office/drawing/2014/main" id="{7E86BF1C-74E1-4C65-9616-F6B6216A1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092" y="0"/>
            <a:ext cx="7196137"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half" idx="1"/>
          </p:nvPr>
        </p:nvSpPr>
        <p:spPr>
          <a:xfrm>
            <a:off x="838200" y="365125"/>
            <a:ext cx="2743200" cy="5811838"/>
          </a:xfrm>
        </p:spPr>
        <p:txBody>
          <a:bodyPr anchor="ctr"/>
          <a:lstStyle/>
          <a:p>
            <a:pPr marL="0" indent="0" algn="ctr">
              <a:buNone/>
            </a:pPr>
            <a:r>
              <a:rPr lang="en-US" dirty="0" smtClean="0"/>
              <a:t>Process of Expertise </a:t>
            </a:r>
            <a:r>
              <a:rPr lang="en-US" dirty="0"/>
              <a:t>D</a:t>
            </a:r>
            <a:r>
              <a:rPr lang="en-US" dirty="0" smtClean="0"/>
              <a:t>evelopment</a:t>
            </a:r>
            <a:endParaRPr lang="en-US" dirty="0"/>
          </a:p>
        </p:txBody>
      </p:sp>
      <p:sp>
        <p:nvSpPr>
          <p:cNvPr id="4" name="Date Placeholder 3">
            <a:extLst>
              <a:ext uri="{FF2B5EF4-FFF2-40B4-BE49-F238E27FC236}">
                <a16:creationId xmlns:a16="http://schemas.microsoft.com/office/drawing/2014/main" id="{145F36AC-414A-4310-8D3A-C69334D5A26B}"/>
              </a:ext>
            </a:extLst>
          </p:cNvPr>
          <p:cNvSpPr>
            <a:spLocks noGrp="1"/>
          </p:cNvSpPr>
          <p:nvPr>
            <p:ph type="dt" sz="half" idx="10"/>
          </p:nvPr>
        </p:nvSpPr>
        <p:spPr/>
        <p:txBody>
          <a:bodyPr/>
          <a:lstStyle/>
          <a:p>
            <a:r>
              <a:rPr lang="en-US" smtClean="0"/>
              <a:t>2023-01-19</a:t>
            </a:r>
            <a:endParaRPr lang="en-US"/>
          </a:p>
        </p:txBody>
      </p:sp>
      <p:sp>
        <p:nvSpPr>
          <p:cNvPr id="2" name="Footer Placeholder 1"/>
          <p:cNvSpPr>
            <a:spLocks noGrp="1"/>
          </p:cNvSpPr>
          <p:nvPr>
            <p:ph type="ftr" sz="quarter" idx="11"/>
          </p:nvPr>
        </p:nvSpPr>
        <p:spPr/>
        <p:txBody>
          <a:bodyPr/>
          <a:lstStyle/>
          <a:p>
            <a:r>
              <a:rPr lang="en-US" smtClean="0"/>
              <a:t>05-418/818 | Spring 2023 | Design of Educational Games</a:t>
            </a:r>
            <a:endParaRPr lang="en-US"/>
          </a:p>
        </p:txBody>
      </p:sp>
      <p:sp>
        <p:nvSpPr>
          <p:cNvPr id="3" name="Slide Number Placeholder 2"/>
          <p:cNvSpPr>
            <a:spLocks noGrp="1"/>
          </p:cNvSpPr>
          <p:nvPr>
            <p:ph type="sldNum" sz="quarter" idx="12"/>
          </p:nvPr>
        </p:nvSpPr>
        <p:spPr/>
        <p:txBody>
          <a:bodyPr/>
          <a:lstStyle/>
          <a:p>
            <a:fld id="{4BE96267-9501-4B49-939F-F116B0669874}" type="slidenum">
              <a:rPr lang="en-US" smtClean="0"/>
              <a:t>12</a:t>
            </a:fld>
            <a:endParaRPr lang="en-US"/>
          </a:p>
        </p:txBody>
      </p:sp>
    </p:spTree>
    <p:extLst>
      <p:ext uri="{BB962C8B-B14F-4D97-AF65-F5344CB8AC3E}">
        <p14:creationId xmlns:p14="http://schemas.microsoft.com/office/powerpoint/2010/main" val="1439500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Backwards Design</a:t>
            </a:r>
          </a:p>
        </p:txBody>
      </p:sp>
      <p:sp>
        <p:nvSpPr>
          <p:cNvPr id="3" name="Date Placeholder 2">
            <a:extLst>
              <a:ext uri="{FF2B5EF4-FFF2-40B4-BE49-F238E27FC236}">
                <a16:creationId xmlns:a16="http://schemas.microsoft.com/office/drawing/2014/main" id="{6A7B97CA-EE9B-4471-8BCE-A3FBC8B92A9F}"/>
              </a:ext>
            </a:extLst>
          </p:cNvPr>
          <p:cNvSpPr>
            <a:spLocks noGrp="1"/>
          </p:cNvSpPr>
          <p:nvPr>
            <p:ph type="dt" sz="half" idx="10"/>
          </p:nvPr>
        </p:nvSpPr>
        <p:spPr/>
        <p:txBody>
          <a:bodyPr/>
          <a:lstStyle/>
          <a:p>
            <a:r>
              <a:rPr lang="en-US" smtClean="0"/>
              <a:t>2023-01-19</a:t>
            </a:r>
            <a:endParaRPr lang="en-US"/>
          </a:p>
        </p:txBody>
      </p:sp>
      <p:sp>
        <p:nvSpPr>
          <p:cNvPr id="8" name="Text Placeholder 7">
            <a:extLst>
              <a:ext uri="{FF2B5EF4-FFF2-40B4-BE49-F238E27FC236}">
                <a16:creationId xmlns:a16="http://schemas.microsoft.com/office/drawing/2014/main" id="{AC52844D-4F31-42D3-A82F-E6E9A83B0A5C}"/>
              </a:ext>
            </a:extLst>
          </p:cNvPr>
          <p:cNvSpPr>
            <a:spLocks noGrp="1"/>
          </p:cNvSpPr>
          <p:nvPr>
            <p:ph type="body" sz="quarter" idx="13"/>
          </p:nvPr>
        </p:nvSpPr>
        <p:spPr/>
        <p:txBody>
          <a:bodyPr/>
          <a:lstStyle/>
          <a:p>
            <a:r>
              <a:rPr lang="en-US" dirty="0"/>
              <a:t>[Wiggins &amp; </a:t>
            </a:r>
            <a:r>
              <a:rPr lang="en-US" dirty="0" err="1"/>
              <a:t>McTighe</a:t>
            </a:r>
            <a:r>
              <a:rPr lang="en-US" dirty="0"/>
              <a:t>, 2005]</a:t>
            </a:r>
          </a:p>
        </p:txBody>
      </p:sp>
      <p:sp>
        <p:nvSpPr>
          <p:cNvPr id="5" name="Oval 4"/>
          <p:cNvSpPr>
            <a:spLocks noChangeAspect="1"/>
          </p:cNvSpPr>
          <p:nvPr/>
        </p:nvSpPr>
        <p:spPr>
          <a:xfrm>
            <a:off x="8287544" y="2289173"/>
            <a:ext cx="2377440" cy="237744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panose="020B0502040204020203" pitchFamily="34" charset="0"/>
                <a:ea typeface="Segoe UI" panose="020B0502040204020203" pitchFamily="34" charset="0"/>
                <a:cs typeface="Segoe UI" panose="020B0502040204020203" pitchFamily="34" charset="0"/>
              </a:rPr>
              <a:t>Instruction</a:t>
            </a:r>
          </a:p>
        </p:txBody>
      </p:sp>
      <p:sp>
        <p:nvSpPr>
          <p:cNvPr id="6" name="Oval 5"/>
          <p:cNvSpPr>
            <a:spLocks noChangeAspect="1"/>
          </p:cNvSpPr>
          <p:nvPr/>
        </p:nvSpPr>
        <p:spPr>
          <a:xfrm>
            <a:off x="4841993" y="2289173"/>
            <a:ext cx="2377440" cy="237744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panose="020B0502040204020203" pitchFamily="34" charset="0"/>
                <a:ea typeface="Segoe UI" panose="020B0502040204020203" pitchFamily="34" charset="0"/>
                <a:cs typeface="Segoe UI" panose="020B0502040204020203" pitchFamily="34" charset="0"/>
              </a:rPr>
              <a:t>Assessment</a:t>
            </a:r>
          </a:p>
        </p:txBody>
      </p:sp>
      <p:sp>
        <p:nvSpPr>
          <p:cNvPr id="7" name="Oval 6"/>
          <p:cNvSpPr>
            <a:spLocks noChangeAspect="1"/>
          </p:cNvSpPr>
          <p:nvPr/>
        </p:nvSpPr>
        <p:spPr>
          <a:xfrm>
            <a:off x="1396442" y="2289173"/>
            <a:ext cx="2377440" cy="23774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panose="020B0502040204020203" pitchFamily="34" charset="0"/>
                <a:ea typeface="Segoe UI" panose="020B0502040204020203" pitchFamily="34" charset="0"/>
                <a:cs typeface="Segoe UI" panose="020B0502040204020203" pitchFamily="34" charset="0"/>
              </a:rPr>
              <a:t>Goals</a:t>
            </a:r>
          </a:p>
        </p:txBody>
      </p:sp>
      <p:cxnSp>
        <p:nvCxnSpPr>
          <p:cNvPr id="17" name="Straight Arrow Connector 16">
            <a:extLst>
              <a:ext uri="{FF2B5EF4-FFF2-40B4-BE49-F238E27FC236}">
                <a16:creationId xmlns:a16="http://schemas.microsoft.com/office/drawing/2014/main" id="{3ACD022A-8CA1-4B00-A4EB-292D893BCC07}"/>
              </a:ext>
            </a:extLst>
          </p:cNvPr>
          <p:cNvCxnSpPr>
            <a:stCxn id="7" idx="6"/>
            <a:endCxn id="6" idx="2"/>
          </p:cNvCxnSpPr>
          <p:nvPr/>
        </p:nvCxnSpPr>
        <p:spPr>
          <a:xfrm>
            <a:off x="3773882" y="3477893"/>
            <a:ext cx="106811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168C284-0D3E-429B-B28A-FBA3D97F6625}"/>
              </a:ext>
            </a:extLst>
          </p:cNvPr>
          <p:cNvCxnSpPr>
            <a:cxnSpLocks/>
            <a:stCxn id="5" idx="2"/>
            <a:endCxn id="6" idx="6"/>
          </p:cNvCxnSpPr>
          <p:nvPr/>
        </p:nvCxnSpPr>
        <p:spPr>
          <a:xfrm flipH="1">
            <a:off x="7219433" y="3477893"/>
            <a:ext cx="1068111" cy="0"/>
          </a:xfrm>
          <a:prstGeom prst="straightConnector1">
            <a:avLst/>
          </a:prstGeom>
          <a:ln w="762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p:txBody>
          <a:bodyPr/>
          <a:lstStyle/>
          <a:p>
            <a:r>
              <a:rPr lang="en-US" smtClean="0"/>
              <a:t>05-418/818 | Spring 2023 | Design of Educational Games</a:t>
            </a:r>
            <a:endParaRPr lang="en-US"/>
          </a:p>
        </p:txBody>
      </p:sp>
      <p:sp>
        <p:nvSpPr>
          <p:cNvPr id="11" name="Slide Number Placeholder 10"/>
          <p:cNvSpPr>
            <a:spLocks noGrp="1"/>
          </p:cNvSpPr>
          <p:nvPr>
            <p:ph type="sldNum" sz="quarter" idx="12"/>
          </p:nvPr>
        </p:nvSpPr>
        <p:spPr/>
        <p:txBody>
          <a:bodyPr/>
          <a:lstStyle/>
          <a:p>
            <a:fld id="{830B521D-924E-41F4-8E64-3A294EC10C49}" type="slidenum">
              <a:rPr lang="en-US" smtClean="0"/>
              <a:t>13</a:t>
            </a:fld>
            <a:endParaRPr lang="en-US"/>
          </a:p>
        </p:txBody>
      </p:sp>
    </p:spTree>
    <p:extLst>
      <p:ext uri="{BB962C8B-B14F-4D97-AF65-F5344CB8AC3E}">
        <p14:creationId xmlns:p14="http://schemas.microsoft.com/office/powerpoint/2010/main" val="344975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C8D7ED-788E-4C24-BFA4-548298B57C44}"/>
              </a:ext>
            </a:extLst>
          </p:cNvPr>
          <p:cNvSpPr>
            <a:spLocks noGrp="1"/>
          </p:cNvSpPr>
          <p:nvPr>
            <p:ph type="title"/>
          </p:nvPr>
        </p:nvSpPr>
        <p:spPr/>
        <p:txBody>
          <a:bodyPr/>
          <a:lstStyle/>
          <a:p>
            <a:r>
              <a:rPr lang="en-US" dirty="0"/>
              <a:t>Backwards Design</a:t>
            </a:r>
          </a:p>
        </p:txBody>
      </p:sp>
      <p:sp>
        <p:nvSpPr>
          <p:cNvPr id="8" name="Content Placeholder 7">
            <a:extLst>
              <a:ext uri="{FF2B5EF4-FFF2-40B4-BE49-F238E27FC236}">
                <a16:creationId xmlns:a16="http://schemas.microsoft.com/office/drawing/2014/main" id="{7E76E497-3032-4A17-B555-1C1C8E56AB8F}"/>
              </a:ext>
            </a:extLst>
          </p:cNvPr>
          <p:cNvSpPr>
            <a:spLocks noGrp="1"/>
          </p:cNvSpPr>
          <p:nvPr>
            <p:ph idx="1"/>
          </p:nvPr>
        </p:nvSpPr>
        <p:spPr/>
        <p:txBody>
          <a:bodyPr/>
          <a:lstStyle/>
          <a:p>
            <a:pPr marL="0" indent="0">
              <a:spcAft>
                <a:spcPts val="1200"/>
              </a:spcAft>
              <a:buNone/>
            </a:pPr>
            <a:r>
              <a:rPr lang="en-US" dirty="0"/>
              <a:t>Gives you a place to start</a:t>
            </a:r>
          </a:p>
          <a:p>
            <a:pPr marL="0" indent="0">
              <a:spcAft>
                <a:spcPts val="1200"/>
              </a:spcAft>
              <a:buNone/>
            </a:pPr>
            <a:r>
              <a:rPr lang="en-US" dirty="0"/>
              <a:t>Grounds your work in what you are trying to do</a:t>
            </a:r>
          </a:p>
          <a:p>
            <a:pPr marL="0" indent="0">
              <a:spcAft>
                <a:spcPts val="1200"/>
              </a:spcAft>
              <a:buNone/>
            </a:pPr>
            <a:r>
              <a:rPr lang="en-US" dirty="0"/>
              <a:t>Teaching to the test is not a bad thing if you have a good test</a:t>
            </a:r>
          </a:p>
        </p:txBody>
      </p:sp>
      <p:sp>
        <p:nvSpPr>
          <p:cNvPr id="3" name="Date Placeholder 2">
            <a:extLst>
              <a:ext uri="{FF2B5EF4-FFF2-40B4-BE49-F238E27FC236}">
                <a16:creationId xmlns:a16="http://schemas.microsoft.com/office/drawing/2014/main" id="{D264C830-BB7A-41AB-A8D3-0CBEB811DDC2}"/>
              </a:ext>
            </a:extLst>
          </p:cNvPr>
          <p:cNvSpPr>
            <a:spLocks noGrp="1"/>
          </p:cNvSpPr>
          <p:nvPr>
            <p:ph type="dt" sz="half" idx="10"/>
          </p:nvPr>
        </p:nvSpPr>
        <p:spPr/>
        <p:txBody>
          <a:bodyPr/>
          <a:lstStyle/>
          <a:p>
            <a:r>
              <a:rPr lang="en-US" smtClean="0"/>
              <a:t>2023-01-19</a:t>
            </a:r>
            <a:endParaRPr lang="en-US"/>
          </a:p>
        </p:txBody>
      </p:sp>
      <p:sp>
        <p:nvSpPr>
          <p:cNvPr id="2" name="Footer Placeholder 1"/>
          <p:cNvSpPr>
            <a:spLocks noGrp="1"/>
          </p:cNvSpPr>
          <p:nvPr>
            <p:ph type="ftr" sz="quarter" idx="11"/>
          </p:nvPr>
        </p:nvSpPr>
        <p:spPr/>
        <p:txBody>
          <a:bodyPr/>
          <a:lstStyle/>
          <a:p>
            <a:r>
              <a:rPr lang="en-US" smtClean="0"/>
              <a:t>05-418/818 | Spring 2023 | Design of Educational Games</a:t>
            </a:r>
            <a:endParaRPr lang="en-US"/>
          </a:p>
        </p:txBody>
      </p:sp>
      <p:sp>
        <p:nvSpPr>
          <p:cNvPr id="6" name="Slide Number Placeholder 5"/>
          <p:cNvSpPr>
            <a:spLocks noGrp="1"/>
          </p:cNvSpPr>
          <p:nvPr>
            <p:ph type="sldNum" sz="quarter" idx="12"/>
          </p:nvPr>
        </p:nvSpPr>
        <p:spPr/>
        <p:txBody>
          <a:bodyPr/>
          <a:lstStyle/>
          <a:p>
            <a:fld id="{4BE96267-9501-4B49-939F-F116B0669874}" type="slidenum">
              <a:rPr lang="en-US" smtClean="0"/>
              <a:t>14</a:t>
            </a:fld>
            <a:endParaRPr lang="en-US"/>
          </a:p>
        </p:txBody>
      </p:sp>
    </p:spTree>
    <p:extLst>
      <p:ext uri="{BB962C8B-B14F-4D97-AF65-F5344CB8AC3E}">
        <p14:creationId xmlns:p14="http://schemas.microsoft.com/office/powerpoint/2010/main" val="1928600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Backwards Design</a:t>
            </a:r>
          </a:p>
        </p:txBody>
      </p:sp>
      <p:sp>
        <p:nvSpPr>
          <p:cNvPr id="3" name="Date Placeholder 2">
            <a:extLst>
              <a:ext uri="{FF2B5EF4-FFF2-40B4-BE49-F238E27FC236}">
                <a16:creationId xmlns:a16="http://schemas.microsoft.com/office/drawing/2014/main" id="{6A7B97CA-EE9B-4471-8BCE-A3FBC8B92A9F}"/>
              </a:ext>
            </a:extLst>
          </p:cNvPr>
          <p:cNvSpPr>
            <a:spLocks noGrp="1"/>
          </p:cNvSpPr>
          <p:nvPr>
            <p:ph type="dt" sz="half" idx="10"/>
          </p:nvPr>
        </p:nvSpPr>
        <p:spPr/>
        <p:txBody>
          <a:bodyPr/>
          <a:lstStyle/>
          <a:p>
            <a:r>
              <a:rPr lang="en-US" smtClean="0"/>
              <a:t>2023-01-19</a:t>
            </a:r>
            <a:endParaRPr lang="en-US"/>
          </a:p>
        </p:txBody>
      </p:sp>
      <p:sp>
        <p:nvSpPr>
          <p:cNvPr id="8" name="Text Placeholder 7">
            <a:extLst>
              <a:ext uri="{FF2B5EF4-FFF2-40B4-BE49-F238E27FC236}">
                <a16:creationId xmlns:a16="http://schemas.microsoft.com/office/drawing/2014/main" id="{AC52844D-4F31-42D3-A82F-E6E9A83B0A5C}"/>
              </a:ext>
            </a:extLst>
          </p:cNvPr>
          <p:cNvSpPr>
            <a:spLocks noGrp="1"/>
          </p:cNvSpPr>
          <p:nvPr>
            <p:ph type="body" sz="quarter" idx="13"/>
          </p:nvPr>
        </p:nvSpPr>
        <p:spPr/>
        <p:txBody>
          <a:bodyPr/>
          <a:lstStyle/>
          <a:p>
            <a:r>
              <a:rPr lang="en-US" dirty="0"/>
              <a:t>[Wiggins &amp; </a:t>
            </a:r>
            <a:r>
              <a:rPr lang="en-US" dirty="0" err="1"/>
              <a:t>McTighe</a:t>
            </a:r>
            <a:r>
              <a:rPr lang="en-US" dirty="0"/>
              <a:t>, 2005]</a:t>
            </a:r>
          </a:p>
        </p:txBody>
      </p:sp>
      <p:sp>
        <p:nvSpPr>
          <p:cNvPr id="5" name="Oval 4"/>
          <p:cNvSpPr>
            <a:spLocks noChangeAspect="1"/>
          </p:cNvSpPr>
          <p:nvPr/>
        </p:nvSpPr>
        <p:spPr>
          <a:xfrm>
            <a:off x="8287544" y="2289173"/>
            <a:ext cx="2377440" cy="237744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panose="020B0502040204020203" pitchFamily="34" charset="0"/>
                <a:ea typeface="Segoe UI" panose="020B0502040204020203" pitchFamily="34" charset="0"/>
                <a:cs typeface="Segoe UI" panose="020B0502040204020203" pitchFamily="34" charset="0"/>
              </a:rPr>
              <a:t>Instruction</a:t>
            </a:r>
          </a:p>
        </p:txBody>
      </p:sp>
      <p:sp>
        <p:nvSpPr>
          <p:cNvPr id="6" name="Oval 5"/>
          <p:cNvSpPr>
            <a:spLocks noChangeAspect="1"/>
          </p:cNvSpPr>
          <p:nvPr/>
        </p:nvSpPr>
        <p:spPr>
          <a:xfrm>
            <a:off x="4841993" y="2289173"/>
            <a:ext cx="2377440" cy="237744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panose="020B0502040204020203" pitchFamily="34" charset="0"/>
                <a:ea typeface="Segoe UI" panose="020B0502040204020203" pitchFamily="34" charset="0"/>
                <a:cs typeface="Segoe UI" panose="020B0502040204020203" pitchFamily="34" charset="0"/>
              </a:rPr>
              <a:t>Assessment</a:t>
            </a:r>
          </a:p>
        </p:txBody>
      </p:sp>
      <p:sp>
        <p:nvSpPr>
          <p:cNvPr id="7" name="Oval 6"/>
          <p:cNvSpPr>
            <a:spLocks noChangeAspect="1"/>
          </p:cNvSpPr>
          <p:nvPr/>
        </p:nvSpPr>
        <p:spPr>
          <a:xfrm>
            <a:off x="1396442" y="2289173"/>
            <a:ext cx="2377440" cy="2377440"/>
          </a:xfrm>
          <a:prstGeom prst="ellipse">
            <a:avLst/>
          </a:prstGeom>
          <a:solidFill>
            <a:schemeClr val="accent2"/>
          </a:solid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panose="020B0502040204020203" pitchFamily="34" charset="0"/>
                <a:ea typeface="Segoe UI" panose="020B0502040204020203" pitchFamily="34" charset="0"/>
                <a:cs typeface="Segoe UI" panose="020B0502040204020203" pitchFamily="34" charset="0"/>
              </a:rPr>
              <a:t>Goals</a:t>
            </a:r>
          </a:p>
        </p:txBody>
      </p:sp>
      <p:cxnSp>
        <p:nvCxnSpPr>
          <p:cNvPr id="17" name="Straight Arrow Connector 16">
            <a:extLst>
              <a:ext uri="{FF2B5EF4-FFF2-40B4-BE49-F238E27FC236}">
                <a16:creationId xmlns:a16="http://schemas.microsoft.com/office/drawing/2014/main" id="{3ACD022A-8CA1-4B00-A4EB-292D893BCC07}"/>
              </a:ext>
            </a:extLst>
          </p:cNvPr>
          <p:cNvCxnSpPr>
            <a:stCxn id="7" idx="6"/>
            <a:endCxn id="6" idx="2"/>
          </p:cNvCxnSpPr>
          <p:nvPr/>
        </p:nvCxnSpPr>
        <p:spPr>
          <a:xfrm>
            <a:off x="3773882" y="3477893"/>
            <a:ext cx="106811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168C284-0D3E-429B-B28A-FBA3D97F6625}"/>
              </a:ext>
            </a:extLst>
          </p:cNvPr>
          <p:cNvCxnSpPr>
            <a:cxnSpLocks/>
            <a:stCxn id="5" idx="2"/>
            <a:endCxn id="6" idx="6"/>
          </p:cNvCxnSpPr>
          <p:nvPr/>
        </p:nvCxnSpPr>
        <p:spPr>
          <a:xfrm flipH="1">
            <a:off x="7219433" y="3477893"/>
            <a:ext cx="1068111" cy="0"/>
          </a:xfrm>
          <a:prstGeom prst="straightConnector1">
            <a:avLst/>
          </a:prstGeom>
          <a:ln w="762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8265F63-87DF-46C4-B8F2-BC490C4EEF52}"/>
              </a:ext>
            </a:extLst>
          </p:cNvPr>
          <p:cNvSpPr txBox="1"/>
          <p:nvPr/>
        </p:nvSpPr>
        <p:spPr>
          <a:xfrm>
            <a:off x="1396442" y="4872704"/>
            <a:ext cx="2554682" cy="369332"/>
          </a:xfrm>
          <a:prstGeom prst="rect">
            <a:avLst/>
          </a:prstGeom>
          <a:noFill/>
        </p:spPr>
        <p:txBody>
          <a:bodyPr wrap="square" rtlCol="0">
            <a:spAutoFit/>
          </a:bodyPr>
          <a:lstStyle/>
          <a:p>
            <a:r>
              <a:rPr lang="en-US" dirty="0"/>
              <a:t>What are these things?</a:t>
            </a:r>
          </a:p>
        </p:txBody>
      </p:sp>
      <p:sp>
        <p:nvSpPr>
          <p:cNvPr id="11" name="Footer Placeholder 10"/>
          <p:cNvSpPr>
            <a:spLocks noGrp="1"/>
          </p:cNvSpPr>
          <p:nvPr>
            <p:ph type="ftr" sz="quarter" idx="11"/>
          </p:nvPr>
        </p:nvSpPr>
        <p:spPr/>
        <p:txBody>
          <a:bodyPr/>
          <a:lstStyle/>
          <a:p>
            <a:r>
              <a:rPr lang="en-US" smtClean="0"/>
              <a:t>05-418/818 | Spring 2023 | Design of Educational Games</a:t>
            </a:r>
            <a:endParaRPr lang="en-US"/>
          </a:p>
        </p:txBody>
      </p:sp>
      <p:sp>
        <p:nvSpPr>
          <p:cNvPr id="12" name="Slide Number Placeholder 11"/>
          <p:cNvSpPr>
            <a:spLocks noGrp="1"/>
          </p:cNvSpPr>
          <p:nvPr>
            <p:ph type="sldNum" sz="quarter" idx="12"/>
          </p:nvPr>
        </p:nvSpPr>
        <p:spPr/>
        <p:txBody>
          <a:bodyPr/>
          <a:lstStyle/>
          <a:p>
            <a:fld id="{830B521D-924E-41F4-8E64-3A294EC10C49}" type="slidenum">
              <a:rPr lang="en-US" smtClean="0"/>
              <a:t>15</a:t>
            </a:fld>
            <a:endParaRPr lang="en-US"/>
          </a:p>
        </p:txBody>
      </p:sp>
    </p:spTree>
    <p:extLst>
      <p:ext uri="{BB962C8B-B14F-4D97-AF65-F5344CB8AC3E}">
        <p14:creationId xmlns:p14="http://schemas.microsoft.com/office/powerpoint/2010/main" val="762463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E0CE80-AE2C-47BB-883D-F091EFBB2AC3}"/>
              </a:ext>
            </a:extLst>
          </p:cNvPr>
          <p:cNvSpPr>
            <a:spLocks noGrp="1"/>
          </p:cNvSpPr>
          <p:nvPr>
            <p:ph type="ctrTitle"/>
          </p:nvPr>
        </p:nvSpPr>
        <p:spPr/>
        <p:txBody>
          <a:bodyPr/>
          <a:lstStyle/>
          <a:p>
            <a:r>
              <a:rPr lang="en-US" dirty="0" smtClean="0"/>
              <a:t>RWPs</a:t>
            </a:r>
            <a:endParaRPr lang="en-US" dirty="0"/>
          </a:p>
        </p:txBody>
      </p:sp>
      <p:sp>
        <p:nvSpPr>
          <p:cNvPr id="4" name="Date Placeholder 3">
            <a:extLst>
              <a:ext uri="{FF2B5EF4-FFF2-40B4-BE49-F238E27FC236}">
                <a16:creationId xmlns:a16="http://schemas.microsoft.com/office/drawing/2014/main" id="{CB47227A-B30D-4D38-AF96-912E6745C8E9}"/>
              </a:ext>
            </a:extLst>
          </p:cNvPr>
          <p:cNvSpPr>
            <a:spLocks noGrp="1"/>
          </p:cNvSpPr>
          <p:nvPr>
            <p:ph type="dt" sz="half" idx="10"/>
          </p:nvPr>
        </p:nvSpPr>
        <p:spPr/>
        <p:txBody>
          <a:bodyPr/>
          <a:lstStyle/>
          <a:p>
            <a:r>
              <a:rPr lang="en-US" smtClean="0"/>
              <a:t>2023-01-19</a:t>
            </a:r>
            <a:endParaRPr lang="en-US"/>
          </a:p>
        </p:txBody>
      </p:sp>
      <p:sp>
        <p:nvSpPr>
          <p:cNvPr id="2" name="Footer Placeholder 1"/>
          <p:cNvSpPr>
            <a:spLocks noGrp="1"/>
          </p:cNvSpPr>
          <p:nvPr>
            <p:ph type="ftr" sz="quarter" idx="11"/>
          </p:nvPr>
        </p:nvSpPr>
        <p:spPr/>
        <p:txBody>
          <a:bodyPr/>
          <a:lstStyle/>
          <a:p>
            <a:r>
              <a:rPr lang="en-US" smtClean="0"/>
              <a:t>05-418/818 | Spring 2023 | Design of Educational Games</a:t>
            </a:r>
            <a:endParaRPr lang="en-US"/>
          </a:p>
        </p:txBody>
      </p:sp>
      <p:sp>
        <p:nvSpPr>
          <p:cNvPr id="3" name="Slide Number Placeholder 2"/>
          <p:cNvSpPr>
            <a:spLocks noGrp="1"/>
          </p:cNvSpPr>
          <p:nvPr>
            <p:ph type="sldNum" sz="quarter" idx="12"/>
          </p:nvPr>
        </p:nvSpPr>
        <p:spPr/>
        <p:txBody>
          <a:bodyPr/>
          <a:lstStyle/>
          <a:p>
            <a:fld id="{4BE96267-9501-4B49-939F-F116B0669874}" type="slidenum">
              <a:rPr lang="en-US" smtClean="0"/>
              <a:t>16</a:t>
            </a:fld>
            <a:endParaRPr lang="en-US"/>
          </a:p>
        </p:txBody>
      </p:sp>
    </p:spTree>
    <p:extLst>
      <p:ext uri="{BB962C8B-B14F-4D97-AF65-F5344CB8AC3E}">
        <p14:creationId xmlns:p14="http://schemas.microsoft.com/office/powerpoint/2010/main" val="2969596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367C-B2EA-4241-8F9A-5385F61F5822}"/>
              </a:ext>
            </a:extLst>
          </p:cNvPr>
          <p:cNvSpPr>
            <a:spLocks noGrp="1"/>
          </p:cNvSpPr>
          <p:nvPr>
            <p:ph type="title"/>
          </p:nvPr>
        </p:nvSpPr>
        <p:spPr/>
        <p:txBody>
          <a:bodyPr/>
          <a:lstStyle/>
          <a:p>
            <a:r>
              <a:rPr lang="en-US" dirty="0"/>
              <a:t>How does the way students organize knowledge affect their learning?</a:t>
            </a:r>
          </a:p>
        </p:txBody>
      </p:sp>
      <p:sp>
        <p:nvSpPr>
          <p:cNvPr id="3" name="Date Placeholder 2">
            <a:extLst>
              <a:ext uri="{FF2B5EF4-FFF2-40B4-BE49-F238E27FC236}">
                <a16:creationId xmlns:a16="http://schemas.microsoft.com/office/drawing/2014/main" id="{D8C88009-EEC6-4656-B119-A5E03C0F2F54}"/>
              </a:ext>
            </a:extLst>
          </p:cNvPr>
          <p:cNvSpPr>
            <a:spLocks noGrp="1"/>
          </p:cNvSpPr>
          <p:nvPr>
            <p:ph type="dt" sz="half" idx="10"/>
          </p:nvPr>
        </p:nvSpPr>
        <p:spPr/>
        <p:txBody>
          <a:bodyPr/>
          <a:lstStyle/>
          <a:p>
            <a:r>
              <a:rPr lang="en-US" smtClean="0"/>
              <a:t>2023-01-19</a:t>
            </a:r>
            <a:endParaRPr lang="en-US"/>
          </a:p>
        </p:txBody>
      </p:sp>
      <p:pic>
        <p:nvPicPr>
          <p:cNvPr id="3074" name="Picture 2" descr="https://images-na.ssl-images-amazon.com/images/I/41KFnlyP5eL._SX335_BO1,204,203,200_.jpg">
            <a:extLst>
              <a:ext uri="{FF2B5EF4-FFF2-40B4-BE49-F238E27FC236}">
                <a16:creationId xmlns:a16="http://schemas.microsoft.com/office/drawing/2014/main" id="{03E992AC-1718-4AD2-8A70-968CFE475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714" y="2033080"/>
            <a:ext cx="2363749" cy="350003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Image result for susan ambrose">
            <a:extLst>
              <a:ext uri="{FF2B5EF4-FFF2-40B4-BE49-F238E27FC236}">
                <a16:creationId xmlns:a16="http://schemas.microsoft.com/office/drawing/2014/main" id="{863EEB19-BFDA-4105-BE2B-D1BB53FB38D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14">
            <a:extLst>
              <a:ext uri="{FF2B5EF4-FFF2-40B4-BE49-F238E27FC236}">
                <a16:creationId xmlns:a16="http://schemas.microsoft.com/office/drawing/2014/main" id="{9B7E5244-3BF5-4E18-A2FB-BC12697D9622}"/>
              </a:ext>
            </a:extLst>
          </p:cNvPr>
          <p:cNvGrpSpPr/>
          <p:nvPr/>
        </p:nvGrpSpPr>
        <p:grpSpPr>
          <a:xfrm>
            <a:off x="4203865" y="2180112"/>
            <a:ext cx="1463040" cy="2047619"/>
            <a:chOff x="4203865" y="2180112"/>
            <a:chExt cx="1463040" cy="2047619"/>
          </a:xfrm>
        </p:grpSpPr>
        <p:pic>
          <p:nvPicPr>
            <p:cNvPr id="7" name="Picture 6">
              <a:extLst>
                <a:ext uri="{FF2B5EF4-FFF2-40B4-BE49-F238E27FC236}">
                  <a16:creationId xmlns:a16="http://schemas.microsoft.com/office/drawing/2014/main" id="{95AE4C6D-F5D6-406A-BCE7-0332401C320D}"/>
                </a:ext>
              </a:extLst>
            </p:cNvPr>
            <p:cNvPicPr>
              <a:picLocks noChangeAspect="1"/>
            </p:cNvPicPr>
            <p:nvPr/>
          </p:nvPicPr>
          <p:blipFill>
            <a:blip r:embed="rId3"/>
            <a:stretch>
              <a:fillRect/>
            </a:stretch>
          </p:blipFill>
          <p:spPr>
            <a:xfrm>
              <a:off x="4234741" y="2180112"/>
              <a:ext cx="1401288" cy="1401288"/>
            </a:xfrm>
            <a:prstGeom prst="rect">
              <a:avLst/>
            </a:prstGeom>
          </p:spPr>
        </p:pic>
        <p:sp>
          <p:nvSpPr>
            <p:cNvPr id="8" name="TextBox 7">
              <a:extLst>
                <a:ext uri="{FF2B5EF4-FFF2-40B4-BE49-F238E27FC236}">
                  <a16:creationId xmlns:a16="http://schemas.microsoft.com/office/drawing/2014/main" id="{A9869E5C-BA59-4333-BFA0-95DCBB483359}"/>
                </a:ext>
              </a:extLst>
            </p:cNvPr>
            <p:cNvSpPr txBox="1"/>
            <p:nvPr/>
          </p:nvSpPr>
          <p:spPr>
            <a:xfrm>
              <a:off x="4203865" y="3581400"/>
              <a:ext cx="1463040" cy="646331"/>
            </a:xfrm>
            <a:prstGeom prst="rect">
              <a:avLst/>
            </a:prstGeom>
            <a:noFill/>
          </p:spPr>
          <p:txBody>
            <a:bodyPr wrap="square" rtlCol="0">
              <a:spAutoFit/>
            </a:bodyPr>
            <a:lstStyle/>
            <a:p>
              <a:pPr algn="ctr"/>
              <a:r>
                <a:rPr lang="en-US" dirty="0"/>
                <a:t>Susan Ambrose</a:t>
              </a:r>
            </a:p>
          </p:txBody>
        </p:sp>
      </p:grpSp>
      <p:grpSp>
        <p:nvGrpSpPr>
          <p:cNvPr id="14" name="Group 13">
            <a:extLst>
              <a:ext uri="{FF2B5EF4-FFF2-40B4-BE49-F238E27FC236}">
                <a16:creationId xmlns:a16="http://schemas.microsoft.com/office/drawing/2014/main" id="{245487A3-213F-462C-B9FB-A4CA093C799F}"/>
              </a:ext>
            </a:extLst>
          </p:cNvPr>
          <p:cNvGrpSpPr/>
          <p:nvPr/>
        </p:nvGrpSpPr>
        <p:grpSpPr>
          <a:xfrm>
            <a:off x="5945989" y="2180112"/>
            <a:ext cx="1089183" cy="2173695"/>
            <a:chOff x="5938512" y="2180112"/>
            <a:chExt cx="1089183" cy="2173695"/>
          </a:xfrm>
        </p:grpSpPr>
        <p:pic>
          <p:nvPicPr>
            <p:cNvPr id="3078" name="Picture 6" descr="Dr. Michael Bridges">
              <a:extLst>
                <a:ext uri="{FF2B5EF4-FFF2-40B4-BE49-F238E27FC236}">
                  <a16:creationId xmlns:a16="http://schemas.microsoft.com/office/drawing/2014/main" id="{779F3962-5D52-4BE9-BAED-1C6760DAD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8512" y="2180112"/>
              <a:ext cx="1089183" cy="1401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D6F1FA4-3EA0-41EF-B7C7-0009FC59E8D0}"/>
                </a:ext>
              </a:extLst>
            </p:cNvPr>
            <p:cNvSpPr txBox="1"/>
            <p:nvPr/>
          </p:nvSpPr>
          <p:spPr>
            <a:xfrm>
              <a:off x="5938512" y="3707476"/>
              <a:ext cx="1089183" cy="646331"/>
            </a:xfrm>
            <a:prstGeom prst="rect">
              <a:avLst/>
            </a:prstGeom>
            <a:noFill/>
          </p:spPr>
          <p:txBody>
            <a:bodyPr wrap="square" rtlCol="0">
              <a:spAutoFit/>
            </a:bodyPr>
            <a:lstStyle/>
            <a:p>
              <a:pPr algn="ctr"/>
              <a:r>
                <a:rPr lang="en-US" dirty="0"/>
                <a:t>Michael Bridges</a:t>
              </a:r>
            </a:p>
          </p:txBody>
        </p:sp>
      </p:grpSp>
      <p:grpSp>
        <p:nvGrpSpPr>
          <p:cNvPr id="13" name="Group 12">
            <a:extLst>
              <a:ext uri="{FF2B5EF4-FFF2-40B4-BE49-F238E27FC236}">
                <a16:creationId xmlns:a16="http://schemas.microsoft.com/office/drawing/2014/main" id="{1E2ADA71-080F-4841-9989-2B5C3C3E389E}"/>
              </a:ext>
            </a:extLst>
          </p:cNvPr>
          <p:cNvGrpSpPr/>
          <p:nvPr/>
        </p:nvGrpSpPr>
        <p:grpSpPr>
          <a:xfrm>
            <a:off x="7314255" y="2180112"/>
            <a:ext cx="1121030" cy="2047618"/>
            <a:chOff x="7330178" y="2180112"/>
            <a:chExt cx="1121030" cy="2047618"/>
          </a:xfrm>
        </p:grpSpPr>
        <p:pic>
          <p:nvPicPr>
            <p:cNvPr id="3080" name="Picture 8" descr="https://cetl.kennesaw.edu/sites/default/files/styles/profile-image/public/profile-images/Michele%20DiPietro.jpg?itok=qAj5yofO">
              <a:extLst>
                <a:ext uri="{FF2B5EF4-FFF2-40B4-BE49-F238E27FC236}">
                  <a16:creationId xmlns:a16="http://schemas.microsoft.com/office/drawing/2014/main" id="{CCFBB67B-406C-448F-84AF-32386CB832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0178" y="2180112"/>
              <a:ext cx="1121030" cy="14012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B8EF104-0097-4D73-85B1-B8E8CB6360C3}"/>
                </a:ext>
              </a:extLst>
            </p:cNvPr>
            <p:cNvSpPr txBox="1"/>
            <p:nvPr/>
          </p:nvSpPr>
          <p:spPr>
            <a:xfrm>
              <a:off x="7330178" y="3581399"/>
              <a:ext cx="1121030" cy="646331"/>
            </a:xfrm>
            <a:prstGeom prst="rect">
              <a:avLst/>
            </a:prstGeom>
            <a:noFill/>
          </p:spPr>
          <p:txBody>
            <a:bodyPr wrap="square" rtlCol="0">
              <a:spAutoFit/>
            </a:bodyPr>
            <a:lstStyle/>
            <a:p>
              <a:pPr algn="ctr"/>
              <a:r>
                <a:rPr lang="en-US" dirty="0"/>
                <a:t>Michele DiPietro</a:t>
              </a:r>
            </a:p>
          </p:txBody>
        </p:sp>
      </p:grpSp>
      <p:grpSp>
        <p:nvGrpSpPr>
          <p:cNvPr id="12" name="Group 11">
            <a:extLst>
              <a:ext uri="{FF2B5EF4-FFF2-40B4-BE49-F238E27FC236}">
                <a16:creationId xmlns:a16="http://schemas.microsoft.com/office/drawing/2014/main" id="{B634F6C4-9D14-422D-8D4F-8B8EAF46B689}"/>
              </a:ext>
            </a:extLst>
          </p:cNvPr>
          <p:cNvGrpSpPr/>
          <p:nvPr/>
        </p:nvGrpSpPr>
        <p:grpSpPr>
          <a:xfrm>
            <a:off x="8714368" y="2180112"/>
            <a:ext cx="1006159" cy="2047618"/>
            <a:chOff x="8722330" y="2180112"/>
            <a:chExt cx="1006159" cy="2047618"/>
          </a:xfrm>
        </p:grpSpPr>
        <p:pic>
          <p:nvPicPr>
            <p:cNvPr id="3082" name="Picture 10" descr="Marsha Lovett">
              <a:extLst>
                <a:ext uri="{FF2B5EF4-FFF2-40B4-BE49-F238E27FC236}">
                  <a16:creationId xmlns:a16="http://schemas.microsoft.com/office/drawing/2014/main" id="{29C09CE9-5CB6-47F8-9AC5-CBB1088E097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840" r="8214"/>
            <a:stretch/>
          </p:blipFill>
          <p:spPr bwMode="auto">
            <a:xfrm>
              <a:off x="8722330" y="2180112"/>
              <a:ext cx="1006159" cy="14012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CA95880-656E-4177-84BA-31AD35851D84}"/>
                </a:ext>
              </a:extLst>
            </p:cNvPr>
            <p:cNvSpPr txBox="1"/>
            <p:nvPr/>
          </p:nvSpPr>
          <p:spPr>
            <a:xfrm>
              <a:off x="8722330" y="3581399"/>
              <a:ext cx="1006159" cy="646331"/>
            </a:xfrm>
            <a:prstGeom prst="rect">
              <a:avLst/>
            </a:prstGeom>
            <a:noFill/>
          </p:spPr>
          <p:txBody>
            <a:bodyPr wrap="square" rtlCol="0">
              <a:spAutoFit/>
            </a:bodyPr>
            <a:lstStyle/>
            <a:p>
              <a:pPr algn="ctr"/>
              <a:r>
                <a:rPr lang="en-US" dirty="0"/>
                <a:t>Marsha Lovett</a:t>
              </a:r>
            </a:p>
          </p:txBody>
        </p:sp>
      </p:grpSp>
      <p:grpSp>
        <p:nvGrpSpPr>
          <p:cNvPr id="17" name="Group 16">
            <a:extLst>
              <a:ext uri="{FF2B5EF4-FFF2-40B4-BE49-F238E27FC236}">
                <a16:creationId xmlns:a16="http://schemas.microsoft.com/office/drawing/2014/main" id="{3B4EEDAC-AC52-431E-BC08-4127FEFDD3C8}"/>
              </a:ext>
            </a:extLst>
          </p:cNvPr>
          <p:cNvGrpSpPr/>
          <p:nvPr/>
        </p:nvGrpSpPr>
        <p:grpSpPr>
          <a:xfrm>
            <a:off x="9999611" y="2185987"/>
            <a:ext cx="1096830" cy="2041743"/>
            <a:chOff x="9999611" y="2185987"/>
            <a:chExt cx="1096830" cy="2041743"/>
          </a:xfrm>
        </p:grpSpPr>
        <p:pic>
          <p:nvPicPr>
            <p:cNvPr id="3084" name="Picture 12" descr="photo">
              <a:extLst>
                <a:ext uri="{FF2B5EF4-FFF2-40B4-BE49-F238E27FC236}">
                  <a16:creationId xmlns:a16="http://schemas.microsoft.com/office/drawing/2014/main" id="{A07F5094-14FA-4CF3-A260-654E2D190D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9611" y="2185987"/>
              <a:ext cx="1096830" cy="139541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D0040FF-F4EC-44FF-BEA5-DE28FC40F2A9}"/>
                </a:ext>
              </a:extLst>
            </p:cNvPr>
            <p:cNvSpPr txBox="1"/>
            <p:nvPr/>
          </p:nvSpPr>
          <p:spPr>
            <a:xfrm>
              <a:off x="10000472" y="3581399"/>
              <a:ext cx="1095109" cy="646331"/>
            </a:xfrm>
            <a:prstGeom prst="rect">
              <a:avLst/>
            </a:prstGeom>
            <a:noFill/>
          </p:spPr>
          <p:txBody>
            <a:bodyPr wrap="square" rtlCol="0">
              <a:spAutoFit/>
            </a:bodyPr>
            <a:lstStyle/>
            <a:p>
              <a:pPr algn="ctr"/>
              <a:r>
                <a:rPr lang="en-US" dirty="0"/>
                <a:t>Marie Norman</a:t>
              </a:r>
            </a:p>
          </p:txBody>
        </p:sp>
      </p:grpSp>
      <p:sp>
        <p:nvSpPr>
          <p:cNvPr id="18" name="Rectangle 17">
            <a:extLst>
              <a:ext uri="{FF2B5EF4-FFF2-40B4-BE49-F238E27FC236}">
                <a16:creationId xmlns:a16="http://schemas.microsoft.com/office/drawing/2014/main" id="{716E655E-AAAC-4B1F-8D18-D7D04ABBE981}"/>
              </a:ext>
            </a:extLst>
          </p:cNvPr>
          <p:cNvSpPr/>
          <p:nvPr/>
        </p:nvSpPr>
        <p:spPr>
          <a:xfrm>
            <a:off x="4465320" y="4645708"/>
            <a:ext cx="6454140" cy="646331"/>
          </a:xfrm>
          <a:prstGeom prst="rect">
            <a:avLst/>
          </a:prstGeom>
        </p:spPr>
        <p:txBody>
          <a:bodyPr wrap="square">
            <a:spAutoFit/>
          </a:bodyPr>
          <a:lstStyle/>
          <a:p>
            <a:r>
              <a:rPr lang="en-US" sz="1200" dirty="0"/>
              <a:t>Ambrose, S. A., Bridges, M. W., DiPietro, M., Lovett, M. C., &amp; Norman, M. K. (2010). How does the way students organize knowledge affect their learning? In </a:t>
            </a:r>
            <a:r>
              <a:rPr lang="en-US" sz="1200" i="1" dirty="0"/>
              <a:t>How learning works: Seven research-based principles for smart teaching</a:t>
            </a:r>
            <a:r>
              <a:rPr lang="en-US" sz="1200" dirty="0"/>
              <a:t> (First Edit, pp. 40–65). San Francisco, CA: Wiley.</a:t>
            </a:r>
            <a:endParaRPr lang="en-US" sz="1200" dirty="0">
              <a:effectLst/>
            </a:endParaRPr>
          </a:p>
        </p:txBody>
      </p:sp>
      <p:sp>
        <p:nvSpPr>
          <p:cNvPr id="19" name="Footer Placeholder 18"/>
          <p:cNvSpPr>
            <a:spLocks noGrp="1"/>
          </p:cNvSpPr>
          <p:nvPr>
            <p:ph type="ftr" sz="quarter" idx="11"/>
          </p:nvPr>
        </p:nvSpPr>
        <p:spPr/>
        <p:txBody>
          <a:bodyPr/>
          <a:lstStyle/>
          <a:p>
            <a:r>
              <a:rPr lang="en-US" smtClean="0"/>
              <a:t>05-418/818 | Spring 2023 | Design of Educational Games</a:t>
            </a:r>
            <a:endParaRPr lang="en-US"/>
          </a:p>
        </p:txBody>
      </p:sp>
      <p:sp>
        <p:nvSpPr>
          <p:cNvPr id="20" name="Slide Number Placeholder 19"/>
          <p:cNvSpPr>
            <a:spLocks noGrp="1"/>
          </p:cNvSpPr>
          <p:nvPr>
            <p:ph type="sldNum" sz="quarter" idx="12"/>
          </p:nvPr>
        </p:nvSpPr>
        <p:spPr/>
        <p:txBody>
          <a:bodyPr/>
          <a:lstStyle/>
          <a:p>
            <a:fld id="{4BE96267-9501-4B49-939F-F116B0669874}" type="slidenum">
              <a:rPr lang="en-US" smtClean="0"/>
              <a:t>17</a:t>
            </a:fld>
            <a:endParaRPr lang="en-US"/>
          </a:p>
        </p:txBody>
      </p:sp>
    </p:spTree>
    <p:extLst>
      <p:ext uri="{BB962C8B-B14F-4D97-AF65-F5344CB8AC3E}">
        <p14:creationId xmlns:p14="http://schemas.microsoft.com/office/powerpoint/2010/main" val="1941252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45C8E1-2F58-4629-A543-5717ABBC8508}"/>
              </a:ext>
            </a:extLst>
          </p:cNvPr>
          <p:cNvSpPr>
            <a:spLocks noGrp="1"/>
          </p:cNvSpPr>
          <p:nvPr>
            <p:ph type="title"/>
          </p:nvPr>
        </p:nvSpPr>
        <p:spPr/>
        <p:txBody>
          <a:bodyPr/>
          <a:lstStyle/>
          <a:p>
            <a:r>
              <a:rPr lang="en-US" dirty="0"/>
              <a:t>On behalf of formal education…</a:t>
            </a:r>
          </a:p>
        </p:txBody>
      </p:sp>
      <p:sp>
        <p:nvSpPr>
          <p:cNvPr id="8" name="Content Placeholder 7">
            <a:extLst>
              <a:ext uri="{FF2B5EF4-FFF2-40B4-BE49-F238E27FC236}">
                <a16:creationId xmlns:a16="http://schemas.microsoft.com/office/drawing/2014/main" id="{3170D193-3503-4C29-A366-E217C6A47BDD}"/>
              </a:ext>
            </a:extLst>
          </p:cNvPr>
          <p:cNvSpPr>
            <a:spLocks noGrp="1"/>
          </p:cNvSpPr>
          <p:nvPr>
            <p:ph idx="1"/>
          </p:nvPr>
        </p:nvSpPr>
        <p:spPr/>
        <p:txBody>
          <a:bodyPr/>
          <a:lstStyle/>
          <a:p>
            <a:pPr marL="0" indent="0">
              <a:buNone/>
            </a:pPr>
            <a:endParaRPr lang="en-US" dirty="0"/>
          </a:p>
        </p:txBody>
      </p:sp>
      <p:sp>
        <p:nvSpPr>
          <p:cNvPr id="4" name="Date Placeholder 3">
            <a:extLst>
              <a:ext uri="{FF2B5EF4-FFF2-40B4-BE49-F238E27FC236}">
                <a16:creationId xmlns:a16="http://schemas.microsoft.com/office/drawing/2014/main" id="{C7140A15-8B33-4E7B-B829-0CE528E3B3EF}"/>
              </a:ext>
            </a:extLst>
          </p:cNvPr>
          <p:cNvSpPr>
            <a:spLocks noGrp="1"/>
          </p:cNvSpPr>
          <p:nvPr>
            <p:ph type="dt" sz="half" idx="10"/>
          </p:nvPr>
        </p:nvSpPr>
        <p:spPr/>
        <p:txBody>
          <a:bodyPr/>
          <a:lstStyle/>
          <a:p>
            <a:r>
              <a:rPr lang="en-US" smtClean="0"/>
              <a:t>2023-01-19</a:t>
            </a:r>
            <a:endParaRPr lang="en-US"/>
          </a:p>
        </p:txBody>
      </p:sp>
      <p:pic>
        <p:nvPicPr>
          <p:cNvPr id="2050" name="Picture 2">
            <a:extLst>
              <a:ext uri="{FF2B5EF4-FFF2-40B4-BE49-F238E27FC236}">
                <a16:creationId xmlns:a16="http://schemas.microsoft.com/office/drawing/2014/main" id="{3BC95E23-2A9E-4DAB-B350-1C0A544DA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29E0809-74D9-4876-97D7-49B640759789}"/>
              </a:ext>
            </a:extLst>
          </p:cNvPr>
          <p:cNvSpPr txBox="1"/>
          <p:nvPr/>
        </p:nvSpPr>
        <p:spPr>
          <a:xfrm>
            <a:off x="952500" y="6555279"/>
            <a:ext cx="1638590" cy="215444"/>
          </a:xfrm>
          <a:prstGeom prst="rect">
            <a:avLst/>
          </a:prstGeom>
          <a:noFill/>
        </p:spPr>
        <p:txBody>
          <a:bodyPr wrap="none" rtlCol="0">
            <a:spAutoFit/>
          </a:bodyPr>
          <a:lstStyle/>
          <a:p>
            <a:r>
              <a:rPr lang="en-US" sz="800" dirty="0">
                <a:solidFill>
                  <a:schemeClr val="bg2"/>
                </a:solidFill>
              </a:rPr>
              <a:t>Photograph by </a:t>
            </a:r>
            <a:r>
              <a:rPr lang="en-US" sz="800" dirty="0" err="1">
                <a:solidFill>
                  <a:schemeClr val="bg2"/>
                </a:solidFill>
                <a:hlinkClick r:id="rId3">
                  <a:extLst>
                    <a:ext uri="{A12FA001-AC4F-418D-AE19-62706E023703}">
                      <ahyp:hlinkClr xmlns:ahyp="http://schemas.microsoft.com/office/drawing/2018/hyperlinkcolor" xmlns="" val="tx"/>
                    </a:ext>
                  </a:extLst>
                </a:hlinkClick>
              </a:rPr>
              <a:t>Kalhh</a:t>
            </a:r>
            <a:r>
              <a:rPr lang="en-US" sz="800" dirty="0">
                <a:solidFill>
                  <a:schemeClr val="bg2"/>
                </a:solidFill>
              </a:rPr>
              <a:t> at </a:t>
            </a:r>
            <a:r>
              <a:rPr lang="en-US" sz="800" dirty="0" err="1">
                <a:solidFill>
                  <a:schemeClr val="bg2"/>
                </a:solidFill>
                <a:hlinkClick r:id="rId4">
                  <a:extLst>
                    <a:ext uri="{A12FA001-AC4F-418D-AE19-62706E023703}">
                      <ahyp:hlinkClr xmlns:ahyp="http://schemas.microsoft.com/office/drawing/2018/hyperlinkcolor" xmlns="" val="tx"/>
                    </a:ext>
                  </a:extLst>
                </a:hlinkClick>
              </a:rPr>
              <a:t>Pixabay</a:t>
            </a:r>
            <a:endParaRPr lang="en-US" sz="800" dirty="0">
              <a:solidFill>
                <a:schemeClr val="bg2"/>
              </a:solidFill>
            </a:endParaRPr>
          </a:p>
        </p:txBody>
      </p:sp>
      <p:sp>
        <p:nvSpPr>
          <p:cNvPr id="2" name="Footer Placeholder 1"/>
          <p:cNvSpPr>
            <a:spLocks noGrp="1"/>
          </p:cNvSpPr>
          <p:nvPr>
            <p:ph type="ftr" sz="quarter" idx="11"/>
          </p:nvPr>
        </p:nvSpPr>
        <p:spPr/>
        <p:txBody>
          <a:bodyPr/>
          <a:lstStyle/>
          <a:p>
            <a:r>
              <a:rPr lang="en-US" smtClean="0"/>
              <a:t>05-418/818 | Spring 2023 | Design of Educational Games</a:t>
            </a:r>
            <a:endParaRPr lang="en-US"/>
          </a:p>
        </p:txBody>
      </p:sp>
      <p:sp>
        <p:nvSpPr>
          <p:cNvPr id="3" name="Slide Number Placeholder 2"/>
          <p:cNvSpPr>
            <a:spLocks noGrp="1"/>
          </p:cNvSpPr>
          <p:nvPr>
            <p:ph type="sldNum" sz="quarter" idx="12"/>
          </p:nvPr>
        </p:nvSpPr>
        <p:spPr/>
        <p:txBody>
          <a:bodyPr/>
          <a:lstStyle/>
          <a:p>
            <a:fld id="{4BE96267-9501-4B49-939F-F116B0669874}" type="slidenum">
              <a:rPr lang="en-US" smtClean="0"/>
              <a:t>18</a:t>
            </a:fld>
            <a:endParaRPr lang="en-US"/>
          </a:p>
        </p:txBody>
      </p:sp>
    </p:spTree>
    <p:extLst>
      <p:ext uri="{BB962C8B-B14F-4D97-AF65-F5344CB8AC3E}">
        <p14:creationId xmlns:p14="http://schemas.microsoft.com/office/powerpoint/2010/main" val="113895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393EE4-EE7D-43FF-BE50-0293C54EC95F}"/>
              </a:ext>
            </a:extLst>
          </p:cNvPr>
          <p:cNvSpPr>
            <a:spLocks noGrp="1"/>
          </p:cNvSpPr>
          <p:nvPr>
            <p:ph type="title"/>
          </p:nvPr>
        </p:nvSpPr>
        <p:spPr/>
        <p:txBody>
          <a:bodyPr/>
          <a:lstStyle/>
          <a:p>
            <a:r>
              <a:rPr lang="en-US" dirty="0" smtClean="0"/>
              <a:t>3. What </a:t>
            </a:r>
            <a:r>
              <a:rPr lang="en-US" dirty="0"/>
              <a:t>did you think? (Ambrose et al.)</a:t>
            </a:r>
          </a:p>
        </p:txBody>
      </p:sp>
      <p:sp>
        <p:nvSpPr>
          <p:cNvPr id="9" name="Content Placeholder 8">
            <a:extLst>
              <a:ext uri="{FF2B5EF4-FFF2-40B4-BE49-F238E27FC236}">
                <a16:creationId xmlns:a16="http://schemas.microsoft.com/office/drawing/2014/main" id="{D1233834-63D7-4BF2-B85C-4216731F5D1E}"/>
              </a:ext>
            </a:extLst>
          </p:cNvPr>
          <p:cNvSpPr>
            <a:spLocks noGrp="1"/>
          </p:cNvSpPr>
          <p:nvPr>
            <p:ph idx="1"/>
          </p:nvPr>
        </p:nvSpPr>
        <p:spPr/>
        <p:txBody>
          <a:bodyPr/>
          <a:lstStyle/>
          <a:p>
            <a:r>
              <a:rPr lang="en-US" dirty="0" smtClean="0"/>
              <a:t>Why is backwards design called backwards?</a:t>
            </a:r>
          </a:p>
          <a:p>
            <a:pPr lvl="1"/>
            <a:r>
              <a:rPr lang="en-US" dirty="0" smtClean="0"/>
              <a:t>Students interact with it </a:t>
            </a:r>
          </a:p>
          <a:p>
            <a:r>
              <a:rPr lang="en-US" dirty="0" smtClean="0"/>
              <a:t>Felt like it really nailed what makes a good teacher versus a bad teacher </a:t>
            </a:r>
          </a:p>
          <a:p>
            <a:r>
              <a:rPr lang="en-US" dirty="0" err="1" smtClean="0"/>
              <a:t>Definitiely</a:t>
            </a:r>
            <a:r>
              <a:rPr lang="en-US" dirty="0" smtClean="0"/>
              <a:t> relatable </a:t>
            </a:r>
          </a:p>
          <a:p>
            <a:pPr lvl="1"/>
            <a:r>
              <a:rPr lang="en-US" dirty="0" err="1" smtClean="0"/>
              <a:t>Eg</a:t>
            </a:r>
            <a:r>
              <a:rPr lang="en-US" dirty="0" smtClean="0"/>
              <a:t> memorization in a lot of contexts</a:t>
            </a:r>
            <a:endParaRPr lang="en-US" dirty="0"/>
          </a:p>
        </p:txBody>
      </p:sp>
      <p:sp>
        <p:nvSpPr>
          <p:cNvPr id="5" name="Date Placeholder 4">
            <a:extLst>
              <a:ext uri="{FF2B5EF4-FFF2-40B4-BE49-F238E27FC236}">
                <a16:creationId xmlns:a16="http://schemas.microsoft.com/office/drawing/2014/main" id="{18A6DA5F-B826-4C57-8313-24B49C338D84}"/>
              </a:ext>
            </a:extLst>
          </p:cNvPr>
          <p:cNvSpPr>
            <a:spLocks noGrp="1"/>
          </p:cNvSpPr>
          <p:nvPr>
            <p:ph type="dt" sz="half" idx="10"/>
          </p:nvPr>
        </p:nvSpPr>
        <p:spPr/>
        <p:txBody>
          <a:bodyPr/>
          <a:lstStyle/>
          <a:p>
            <a:r>
              <a:rPr lang="en-US" smtClean="0"/>
              <a:t>2023-01-19</a:t>
            </a:r>
            <a:endParaRPr lang="en-US"/>
          </a:p>
        </p:txBody>
      </p:sp>
      <p:sp>
        <p:nvSpPr>
          <p:cNvPr id="2" name="Footer Placeholder 1"/>
          <p:cNvSpPr>
            <a:spLocks noGrp="1"/>
          </p:cNvSpPr>
          <p:nvPr>
            <p:ph type="ftr" sz="quarter" idx="11"/>
          </p:nvPr>
        </p:nvSpPr>
        <p:spPr/>
        <p:txBody>
          <a:bodyPr/>
          <a:lstStyle/>
          <a:p>
            <a:r>
              <a:rPr lang="en-US" smtClean="0"/>
              <a:t>05-418/818 | Spring 2023 | Design of Educational Games</a:t>
            </a:r>
            <a:endParaRPr lang="en-US"/>
          </a:p>
        </p:txBody>
      </p:sp>
      <p:sp>
        <p:nvSpPr>
          <p:cNvPr id="3" name="Slide Number Placeholder 2"/>
          <p:cNvSpPr>
            <a:spLocks noGrp="1"/>
          </p:cNvSpPr>
          <p:nvPr>
            <p:ph type="sldNum" sz="quarter" idx="12"/>
          </p:nvPr>
        </p:nvSpPr>
        <p:spPr/>
        <p:txBody>
          <a:bodyPr/>
          <a:lstStyle/>
          <a:p>
            <a:fld id="{4BE96267-9501-4B49-939F-F116B0669874}" type="slidenum">
              <a:rPr lang="en-US" smtClean="0"/>
              <a:t>19</a:t>
            </a:fld>
            <a:endParaRPr lang="en-US"/>
          </a:p>
        </p:txBody>
      </p:sp>
    </p:spTree>
    <p:extLst>
      <p:ext uri="{BB962C8B-B14F-4D97-AF65-F5344CB8AC3E}">
        <p14:creationId xmlns:p14="http://schemas.microsoft.com/office/powerpoint/2010/main" val="1360905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79C62A-973F-4E6E-8511-E5B377C78BAE}"/>
              </a:ext>
            </a:extLst>
          </p:cNvPr>
          <p:cNvSpPr>
            <a:spLocks noGrp="1"/>
          </p:cNvSpPr>
          <p:nvPr>
            <p:ph type="title"/>
          </p:nvPr>
        </p:nvSpPr>
        <p:spPr/>
        <p:txBody>
          <a:bodyPr/>
          <a:lstStyle/>
          <a:p>
            <a:r>
              <a:rPr lang="en-US" smtClean="0"/>
              <a:t>Announcements</a:t>
            </a:r>
            <a:endParaRPr lang="en-US" dirty="0"/>
          </a:p>
        </p:txBody>
      </p:sp>
      <p:sp>
        <p:nvSpPr>
          <p:cNvPr id="2" name="Content Placeholder 1">
            <a:extLst>
              <a:ext uri="{FF2B5EF4-FFF2-40B4-BE49-F238E27FC236}">
                <a16:creationId xmlns:a16="http://schemas.microsoft.com/office/drawing/2014/main" id="{0E50FA4F-4DFE-47D3-BACF-763F18E15802}"/>
              </a:ext>
            </a:extLst>
          </p:cNvPr>
          <p:cNvSpPr>
            <a:spLocks noGrp="1"/>
          </p:cNvSpPr>
          <p:nvPr>
            <p:ph idx="1"/>
          </p:nvPr>
        </p:nvSpPr>
        <p:spPr/>
        <p:txBody>
          <a:bodyPr/>
          <a:lstStyle/>
          <a:p>
            <a:pPr marL="0" indent="0">
              <a:buNone/>
            </a:pPr>
            <a:r>
              <a:rPr lang="en-US" dirty="0" smtClean="0"/>
              <a:t>Cleared some waitlist slots, more to come this week</a:t>
            </a:r>
          </a:p>
          <a:p>
            <a:pPr lvl="1"/>
            <a:r>
              <a:rPr lang="en-US" dirty="0" smtClean="0"/>
              <a:t>If you’re on the wrong waitlist you may need to resolve that first but invite order won’t change</a:t>
            </a:r>
          </a:p>
          <a:p>
            <a:pPr marL="0" indent="0">
              <a:buNone/>
            </a:pPr>
            <a:r>
              <a:rPr lang="en-US" dirty="0" smtClean="0"/>
              <a:t>RWPs</a:t>
            </a:r>
          </a:p>
          <a:p>
            <a:pPr lvl="1"/>
            <a:r>
              <a:rPr lang="en-US" dirty="0" smtClean="0"/>
              <a:t>I will accept RWP posts for this week through Friday, will start counting things for real next week</a:t>
            </a:r>
          </a:p>
          <a:p>
            <a:pPr lvl="1"/>
            <a:r>
              <a:rPr lang="en-US" dirty="0" smtClean="0"/>
              <a:t>Next week’s RWPs are already live</a:t>
            </a:r>
          </a:p>
          <a:p>
            <a:pPr lvl="1"/>
            <a:endParaRPr lang="en-US" dirty="0"/>
          </a:p>
        </p:txBody>
      </p:sp>
      <p:sp>
        <p:nvSpPr>
          <p:cNvPr id="3" name="Date Placeholder 2">
            <a:extLst>
              <a:ext uri="{FF2B5EF4-FFF2-40B4-BE49-F238E27FC236}">
                <a16:creationId xmlns:a16="http://schemas.microsoft.com/office/drawing/2014/main" id="{13153205-AA31-4B90-A37D-1D0283C7368D}"/>
              </a:ext>
            </a:extLst>
          </p:cNvPr>
          <p:cNvSpPr>
            <a:spLocks noGrp="1"/>
          </p:cNvSpPr>
          <p:nvPr>
            <p:ph type="dt" sz="half" idx="10"/>
          </p:nvPr>
        </p:nvSpPr>
        <p:spPr/>
        <p:txBody>
          <a:bodyPr/>
          <a:lstStyle/>
          <a:p>
            <a:r>
              <a:rPr lang="en-US" smtClean="0"/>
              <a:t>2023-01-19</a:t>
            </a:r>
            <a:endParaRPr lang="en-US"/>
          </a:p>
        </p:txBody>
      </p:sp>
      <p:sp>
        <p:nvSpPr>
          <p:cNvPr id="8" name="Footer Placeholder 7"/>
          <p:cNvSpPr>
            <a:spLocks noGrp="1"/>
          </p:cNvSpPr>
          <p:nvPr>
            <p:ph type="ftr" sz="quarter" idx="11"/>
          </p:nvPr>
        </p:nvSpPr>
        <p:spPr/>
        <p:txBody>
          <a:bodyPr/>
          <a:lstStyle/>
          <a:p>
            <a:r>
              <a:rPr lang="en-US" smtClean="0"/>
              <a:t>05-418/818 | Spring 2023 | Design of Educational Games</a:t>
            </a:r>
            <a:endParaRPr lang="en-US"/>
          </a:p>
        </p:txBody>
      </p:sp>
      <p:sp>
        <p:nvSpPr>
          <p:cNvPr id="9" name="Slide Number Placeholder 8"/>
          <p:cNvSpPr>
            <a:spLocks noGrp="1"/>
          </p:cNvSpPr>
          <p:nvPr>
            <p:ph type="sldNum" sz="quarter" idx="12"/>
          </p:nvPr>
        </p:nvSpPr>
        <p:spPr/>
        <p:txBody>
          <a:bodyPr/>
          <a:lstStyle/>
          <a:p>
            <a:fld id="{4BE96267-9501-4B49-939F-F116B0669874}" type="slidenum">
              <a:rPr lang="en-US" smtClean="0"/>
              <a:pPr/>
              <a:t>2</a:t>
            </a:fld>
            <a:endParaRPr lang="en-US"/>
          </a:p>
        </p:txBody>
      </p:sp>
    </p:spTree>
    <p:extLst>
      <p:ext uri="{BB962C8B-B14F-4D97-AF65-F5344CB8AC3E}">
        <p14:creationId xmlns:p14="http://schemas.microsoft.com/office/powerpoint/2010/main" val="4236686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C87A-7C79-4C0D-AE4A-20AAD54384E1}"/>
              </a:ext>
            </a:extLst>
          </p:cNvPr>
          <p:cNvSpPr>
            <a:spLocks noGrp="1"/>
          </p:cNvSpPr>
          <p:nvPr>
            <p:ph type="title"/>
          </p:nvPr>
        </p:nvSpPr>
        <p:spPr/>
        <p:txBody>
          <a:bodyPr/>
          <a:lstStyle/>
          <a:p>
            <a:r>
              <a:rPr lang="en-US" dirty="0"/>
              <a:t>My take</a:t>
            </a:r>
          </a:p>
        </p:txBody>
      </p:sp>
      <p:sp>
        <p:nvSpPr>
          <p:cNvPr id="3" name="Content Placeholder 2">
            <a:extLst>
              <a:ext uri="{FF2B5EF4-FFF2-40B4-BE49-F238E27FC236}">
                <a16:creationId xmlns:a16="http://schemas.microsoft.com/office/drawing/2014/main" id="{A1EF197C-BDE4-48E8-B82B-CD0E42C60B25}"/>
              </a:ext>
            </a:extLst>
          </p:cNvPr>
          <p:cNvSpPr>
            <a:spLocks noGrp="1"/>
          </p:cNvSpPr>
          <p:nvPr>
            <p:ph idx="1"/>
          </p:nvPr>
        </p:nvSpPr>
        <p:spPr/>
        <p:txBody>
          <a:bodyPr/>
          <a:lstStyle/>
          <a:p>
            <a:pPr marL="0" indent="0">
              <a:spcAft>
                <a:spcPts val="1200"/>
              </a:spcAft>
              <a:buNone/>
            </a:pPr>
            <a:r>
              <a:rPr lang="en-US" dirty="0"/>
              <a:t>This is intimidating to read as an instructor</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8E9FFD8-CDB2-4323-957E-0DCEF7303891}"/>
              </a:ext>
            </a:extLst>
          </p:cNvPr>
          <p:cNvSpPr>
            <a:spLocks noGrp="1"/>
          </p:cNvSpPr>
          <p:nvPr>
            <p:ph type="dt" sz="half" idx="10"/>
          </p:nvPr>
        </p:nvSpPr>
        <p:spPr/>
        <p:txBody>
          <a:bodyPr/>
          <a:lstStyle/>
          <a:p>
            <a:r>
              <a:rPr lang="en-US" smtClean="0"/>
              <a:t>2023-01-19</a:t>
            </a:r>
            <a:endParaRPr lang="en-US"/>
          </a:p>
        </p:txBody>
      </p:sp>
      <p:sp>
        <p:nvSpPr>
          <p:cNvPr id="7" name="Footer Placeholder 6"/>
          <p:cNvSpPr>
            <a:spLocks noGrp="1"/>
          </p:cNvSpPr>
          <p:nvPr>
            <p:ph type="ftr" sz="quarter" idx="11"/>
          </p:nvPr>
        </p:nvSpPr>
        <p:spPr/>
        <p:txBody>
          <a:bodyPr/>
          <a:lstStyle/>
          <a:p>
            <a:r>
              <a:rPr lang="en-US" smtClean="0"/>
              <a:t>05-418/818 | Spring 2023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20</a:t>
            </a:fld>
            <a:endParaRPr lang="en-US"/>
          </a:p>
        </p:txBody>
      </p:sp>
    </p:spTree>
    <p:extLst>
      <p:ext uri="{BB962C8B-B14F-4D97-AF65-F5344CB8AC3E}">
        <p14:creationId xmlns:p14="http://schemas.microsoft.com/office/powerpoint/2010/main" val="23416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C87A-7C79-4C0D-AE4A-20AAD54384E1}"/>
              </a:ext>
            </a:extLst>
          </p:cNvPr>
          <p:cNvSpPr>
            <a:spLocks noGrp="1"/>
          </p:cNvSpPr>
          <p:nvPr>
            <p:ph type="title"/>
          </p:nvPr>
        </p:nvSpPr>
        <p:spPr/>
        <p:txBody>
          <a:bodyPr/>
          <a:lstStyle/>
          <a:p>
            <a:r>
              <a:rPr lang="en-US" dirty="0"/>
              <a:t>My take</a:t>
            </a:r>
          </a:p>
        </p:txBody>
      </p:sp>
      <p:sp>
        <p:nvSpPr>
          <p:cNvPr id="3" name="Content Placeholder 2">
            <a:extLst>
              <a:ext uri="{FF2B5EF4-FFF2-40B4-BE49-F238E27FC236}">
                <a16:creationId xmlns:a16="http://schemas.microsoft.com/office/drawing/2014/main" id="{A1EF197C-BDE4-48E8-B82B-CD0E42C60B25}"/>
              </a:ext>
            </a:extLst>
          </p:cNvPr>
          <p:cNvSpPr>
            <a:spLocks noGrp="1"/>
          </p:cNvSpPr>
          <p:nvPr>
            <p:ph idx="1"/>
          </p:nvPr>
        </p:nvSpPr>
        <p:spPr/>
        <p:txBody>
          <a:bodyPr/>
          <a:lstStyle/>
          <a:p>
            <a:pPr marL="0" indent="0">
              <a:spcAft>
                <a:spcPts val="1200"/>
              </a:spcAft>
              <a:buNone/>
            </a:pPr>
            <a:r>
              <a:rPr lang="en-US" dirty="0"/>
              <a:t>Knowledge has a structure, </a:t>
            </a:r>
            <a:r>
              <a:rPr lang="en-US" i="1" dirty="0"/>
              <a:t>it looks like something</a:t>
            </a:r>
          </a:p>
          <a:p>
            <a:pPr marL="0" indent="0">
              <a:spcAft>
                <a:spcPts val="1200"/>
              </a:spcAft>
              <a:buNone/>
            </a:pPr>
            <a:r>
              <a:rPr lang="en-US" dirty="0"/>
              <a:t>If you teach to the wrong structure don’t expect to see learning</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8E9FFD8-CDB2-4323-957E-0DCEF7303891}"/>
              </a:ext>
            </a:extLst>
          </p:cNvPr>
          <p:cNvSpPr>
            <a:spLocks noGrp="1"/>
          </p:cNvSpPr>
          <p:nvPr>
            <p:ph type="dt" sz="half" idx="10"/>
          </p:nvPr>
        </p:nvSpPr>
        <p:spPr/>
        <p:txBody>
          <a:bodyPr/>
          <a:lstStyle/>
          <a:p>
            <a:r>
              <a:rPr lang="en-US" smtClean="0"/>
              <a:t>2023-01-19</a:t>
            </a:r>
            <a:endParaRPr lang="en-US"/>
          </a:p>
        </p:txBody>
      </p:sp>
      <p:pic>
        <p:nvPicPr>
          <p:cNvPr id="8" name="Picture 4" descr="Intrinsic">
            <a:extLst>
              <a:ext uri="{FF2B5EF4-FFF2-40B4-BE49-F238E27FC236}">
                <a16:creationId xmlns:a16="http://schemas.microsoft.com/office/drawing/2014/main" id="{9885ED74-7F7C-4F5F-9BA9-D59AD2405F15}"/>
              </a:ext>
            </a:extLst>
          </p:cNvPr>
          <p:cNvPicPr>
            <a:picLocks noChangeAspect="1" noChangeArrowheads="1"/>
          </p:cNvPicPr>
          <p:nvPr/>
        </p:nvPicPr>
        <p:blipFill rotWithShape="1">
          <a:blip r:embed="rId2"/>
          <a:srcRect l="386" t="5595" r="38722" b="78820"/>
          <a:stretch/>
        </p:blipFill>
        <p:spPr bwMode="auto">
          <a:xfrm>
            <a:off x="561170" y="4534068"/>
            <a:ext cx="4706073" cy="954512"/>
          </a:xfrm>
          <a:prstGeom prst="rect">
            <a:avLst/>
          </a:prstGeom>
          <a:noFill/>
          <a:ln w="9525">
            <a:noFill/>
            <a:miter lim="800000"/>
            <a:headEnd/>
            <a:tailEnd/>
          </a:ln>
        </p:spPr>
      </p:pic>
      <p:pic>
        <p:nvPicPr>
          <p:cNvPr id="9" name="Picture 4" descr="Intrinsic">
            <a:extLst>
              <a:ext uri="{FF2B5EF4-FFF2-40B4-BE49-F238E27FC236}">
                <a16:creationId xmlns:a16="http://schemas.microsoft.com/office/drawing/2014/main" id="{F4072CE1-B7DB-4A34-8AB0-8962926EAF8A}"/>
              </a:ext>
            </a:extLst>
          </p:cNvPr>
          <p:cNvPicPr>
            <a:picLocks noChangeAspect="1" noChangeArrowheads="1"/>
          </p:cNvPicPr>
          <p:nvPr/>
        </p:nvPicPr>
        <p:blipFill rotWithShape="1">
          <a:blip r:embed="rId2"/>
          <a:srcRect l="64244" t="5541" r="804" b="52795"/>
          <a:stretch/>
        </p:blipFill>
        <p:spPr bwMode="auto">
          <a:xfrm>
            <a:off x="9004500" y="3770862"/>
            <a:ext cx="2626332" cy="2480924"/>
          </a:xfrm>
          <a:prstGeom prst="rect">
            <a:avLst/>
          </a:prstGeom>
          <a:noFill/>
          <a:ln w="9525">
            <a:noFill/>
            <a:miter lim="800000"/>
            <a:headEnd/>
            <a:tailEnd/>
          </a:ln>
        </p:spPr>
      </p:pic>
      <p:pic>
        <p:nvPicPr>
          <p:cNvPr id="10" name="Picture 4" descr="Instruct">
            <a:extLst>
              <a:ext uri="{FF2B5EF4-FFF2-40B4-BE49-F238E27FC236}">
                <a16:creationId xmlns:a16="http://schemas.microsoft.com/office/drawing/2014/main" id="{2A877D91-E1D1-45D1-83F4-548154CF77B8}"/>
              </a:ext>
            </a:extLst>
          </p:cNvPr>
          <p:cNvPicPr>
            <a:picLocks noChangeAspect="1" noChangeArrowheads="1"/>
          </p:cNvPicPr>
          <p:nvPr/>
        </p:nvPicPr>
        <p:blipFill rotWithShape="1">
          <a:blip r:embed="rId3"/>
          <a:srcRect l="796" t="21598" r="19335" b="4824"/>
          <a:stretch/>
        </p:blipFill>
        <p:spPr bwMode="auto">
          <a:xfrm>
            <a:off x="5828413" y="4056679"/>
            <a:ext cx="2614917" cy="190929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05-418/818 | Spring 2023 | Design of Educational Games</a:t>
            </a:r>
            <a:endParaRPr lang="en-US"/>
          </a:p>
        </p:txBody>
      </p:sp>
      <p:sp>
        <p:nvSpPr>
          <p:cNvPr id="11" name="Slide Number Placeholder 10"/>
          <p:cNvSpPr>
            <a:spLocks noGrp="1"/>
          </p:cNvSpPr>
          <p:nvPr>
            <p:ph type="sldNum" sz="quarter" idx="12"/>
          </p:nvPr>
        </p:nvSpPr>
        <p:spPr/>
        <p:txBody>
          <a:bodyPr/>
          <a:lstStyle/>
          <a:p>
            <a:fld id="{4BE96267-9501-4B49-939F-F116B0669874}" type="slidenum">
              <a:rPr lang="en-US" smtClean="0"/>
              <a:t>21</a:t>
            </a:fld>
            <a:endParaRPr lang="en-US"/>
          </a:p>
        </p:txBody>
      </p:sp>
    </p:spTree>
    <p:extLst>
      <p:ext uri="{BB962C8B-B14F-4D97-AF65-F5344CB8AC3E}">
        <p14:creationId xmlns:p14="http://schemas.microsoft.com/office/powerpoint/2010/main" val="310201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5B7FA-E154-4E60-ADFC-1D061367C4B3}"/>
              </a:ext>
            </a:extLst>
          </p:cNvPr>
          <p:cNvSpPr>
            <a:spLocks noGrp="1"/>
          </p:cNvSpPr>
          <p:nvPr>
            <p:ph type="title"/>
          </p:nvPr>
        </p:nvSpPr>
        <p:spPr/>
        <p:txBody>
          <a:bodyPr/>
          <a:lstStyle/>
          <a:p>
            <a:r>
              <a:rPr lang="en-US" dirty="0" smtClean="0"/>
              <a:t>An observation </a:t>
            </a:r>
            <a:r>
              <a:rPr lang="en-US" dirty="0"/>
              <a:t>from </a:t>
            </a:r>
            <a:r>
              <a:rPr lang="en-US" dirty="0" smtClean="0"/>
              <a:t>previous years</a:t>
            </a:r>
            <a:endParaRPr lang="en-US" dirty="0"/>
          </a:p>
        </p:txBody>
      </p:sp>
      <p:sp>
        <p:nvSpPr>
          <p:cNvPr id="3" name="Content Placeholder 2">
            <a:extLst>
              <a:ext uri="{FF2B5EF4-FFF2-40B4-BE49-F238E27FC236}">
                <a16:creationId xmlns:a16="http://schemas.microsoft.com/office/drawing/2014/main" id="{2C13DE7F-3FCB-4C09-9C11-AE7B45505238}"/>
              </a:ext>
            </a:extLst>
          </p:cNvPr>
          <p:cNvSpPr>
            <a:spLocks noGrp="1"/>
          </p:cNvSpPr>
          <p:nvPr>
            <p:ph idx="1"/>
          </p:nvPr>
        </p:nvSpPr>
        <p:spPr>
          <a:xfrm>
            <a:off x="838200" y="1825625"/>
            <a:ext cx="10515600" cy="4351338"/>
          </a:xfrm>
        </p:spPr>
        <p:txBody>
          <a:bodyPr/>
          <a:lstStyle/>
          <a:p>
            <a:pPr marL="0" indent="0">
              <a:buNone/>
            </a:pPr>
            <a:r>
              <a:rPr lang="en-US" dirty="0"/>
              <a:t>Students often say this reading is repetitive</a:t>
            </a:r>
          </a:p>
          <a:p>
            <a:pPr lvl="1">
              <a:spcBef>
                <a:spcPts val="1800"/>
              </a:spcBef>
              <a:buFont typeface="Segoe UI" panose="020B0502040204020203" pitchFamily="34" charset="0"/>
              <a:buChar char="–"/>
            </a:pPr>
            <a:r>
              <a:rPr lang="en-US" dirty="0"/>
              <a:t>“I find the [example] of the British's victory over Spanish Armada particularly thought-provoking.” – Student A</a:t>
            </a:r>
          </a:p>
          <a:p>
            <a:pPr lvl="1">
              <a:buFont typeface="Segoe UI" panose="020B0502040204020203" pitchFamily="34" charset="0"/>
              <a:buChar char="–"/>
            </a:pPr>
            <a:r>
              <a:rPr lang="en-US" dirty="0"/>
              <a:t>“As per the art history example, I think it is important to show things chronologically and point out key terms.” – Student B</a:t>
            </a:r>
          </a:p>
          <a:p>
            <a:pPr lvl="1">
              <a:buFont typeface="Segoe UI" panose="020B0502040204020203" pitchFamily="34" charset="0"/>
              <a:buChar char="–"/>
            </a:pPr>
            <a:r>
              <a:rPr lang="en-US" dirty="0"/>
              <a:t>“…like the example given with chess masters seeing whole patterns of chess pieces…” – Student C</a:t>
            </a:r>
          </a:p>
          <a:p>
            <a:pPr marL="0" indent="0">
              <a:buNone/>
            </a:pPr>
            <a:r>
              <a:rPr lang="en-US" dirty="0"/>
              <a:t>Having lots of examples at the expense of being repetitive can be a good strategy</a:t>
            </a:r>
          </a:p>
          <a:p>
            <a:pPr lvl="1"/>
            <a:endParaRPr lang="en-US" dirty="0"/>
          </a:p>
          <a:p>
            <a:pPr lvl="1"/>
            <a:endParaRPr lang="en-US" dirty="0"/>
          </a:p>
        </p:txBody>
      </p:sp>
      <p:sp>
        <p:nvSpPr>
          <p:cNvPr id="4" name="Date Placeholder 3">
            <a:extLst>
              <a:ext uri="{FF2B5EF4-FFF2-40B4-BE49-F238E27FC236}">
                <a16:creationId xmlns:a16="http://schemas.microsoft.com/office/drawing/2014/main" id="{5160E4CC-9F19-40F9-A9F3-C2EADFFB5C30}"/>
              </a:ext>
            </a:extLst>
          </p:cNvPr>
          <p:cNvSpPr>
            <a:spLocks noGrp="1"/>
          </p:cNvSpPr>
          <p:nvPr>
            <p:ph type="dt" sz="half" idx="10"/>
          </p:nvPr>
        </p:nvSpPr>
        <p:spPr/>
        <p:txBody>
          <a:bodyPr/>
          <a:lstStyle/>
          <a:p>
            <a:r>
              <a:rPr lang="en-US" smtClean="0"/>
              <a:t>2023-01-19</a:t>
            </a:r>
            <a:endParaRPr lang="en-US"/>
          </a:p>
        </p:txBody>
      </p:sp>
      <p:sp>
        <p:nvSpPr>
          <p:cNvPr id="7" name="Footer Placeholder 6"/>
          <p:cNvSpPr>
            <a:spLocks noGrp="1"/>
          </p:cNvSpPr>
          <p:nvPr>
            <p:ph type="ftr" sz="quarter" idx="11"/>
          </p:nvPr>
        </p:nvSpPr>
        <p:spPr/>
        <p:txBody>
          <a:bodyPr/>
          <a:lstStyle/>
          <a:p>
            <a:r>
              <a:rPr lang="en-US" smtClean="0"/>
              <a:t>05-418/818 | Spring 2023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22</a:t>
            </a:fld>
            <a:endParaRPr lang="en-US"/>
          </a:p>
        </p:txBody>
      </p:sp>
    </p:spTree>
    <p:extLst>
      <p:ext uri="{BB962C8B-B14F-4D97-AF65-F5344CB8AC3E}">
        <p14:creationId xmlns:p14="http://schemas.microsoft.com/office/powerpoint/2010/main" val="23700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E5FB-0694-4416-83B5-524B2E4928EE}"/>
              </a:ext>
            </a:extLst>
          </p:cNvPr>
          <p:cNvSpPr>
            <a:spLocks noGrp="1"/>
          </p:cNvSpPr>
          <p:nvPr>
            <p:ph type="title"/>
          </p:nvPr>
        </p:nvSpPr>
        <p:spPr/>
        <p:txBody>
          <a:bodyPr/>
          <a:lstStyle/>
          <a:p>
            <a:r>
              <a:rPr lang="en-US" dirty="0"/>
              <a:t>Semiotic Domains</a:t>
            </a:r>
          </a:p>
        </p:txBody>
      </p:sp>
      <p:sp>
        <p:nvSpPr>
          <p:cNvPr id="4" name="Date Placeholder 3">
            <a:extLst>
              <a:ext uri="{FF2B5EF4-FFF2-40B4-BE49-F238E27FC236}">
                <a16:creationId xmlns:a16="http://schemas.microsoft.com/office/drawing/2014/main" id="{1D5DCDE1-8ECA-4346-821D-9A92972888D5}"/>
              </a:ext>
            </a:extLst>
          </p:cNvPr>
          <p:cNvSpPr>
            <a:spLocks noGrp="1"/>
          </p:cNvSpPr>
          <p:nvPr>
            <p:ph type="dt" sz="half" idx="10"/>
          </p:nvPr>
        </p:nvSpPr>
        <p:spPr/>
        <p:txBody>
          <a:bodyPr/>
          <a:lstStyle/>
          <a:p>
            <a:r>
              <a:rPr lang="en-US" smtClean="0"/>
              <a:t>2023-01-19</a:t>
            </a:r>
            <a:endParaRPr lang="en-US"/>
          </a:p>
        </p:txBody>
      </p:sp>
      <p:pic>
        <p:nvPicPr>
          <p:cNvPr id="8" name="Content Placeholder 7">
            <a:extLst>
              <a:ext uri="{FF2B5EF4-FFF2-40B4-BE49-F238E27FC236}">
                <a16:creationId xmlns:a16="http://schemas.microsoft.com/office/drawing/2014/main" id="{B1FBEF5C-EA57-4374-AE04-67D61FC4EA28}"/>
              </a:ext>
            </a:extLst>
          </p:cNvPr>
          <p:cNvPicPr>
            <a:picLocks noGrp="1" noChangeAspect="1"/>
          </p:cNvPicPr>
          <p:nvPr>
            <p:ph idx="4294967295"/>
          </p:nvPr>
        </p:nvPicPr>
        <p:blipFill>
          <a:blip r:embed="rId2"/>
          <a:stretch>
            <a:fillRect/>
          </a:stretch>
        </p:blipFill>
        <p:spPr>
          <a:xfrm>
            <a:off x="914400" y="1644676"/>
            <a:ext cx="2743200" cy="4121834"/>
          </a:xfrm>
          <a:prstGeom prst="rect">
            <a:avLst/>
          </a:prstGeom>
        </p:spPr>
      </p:pic>
      <p:sp>
        <p:nvSpPr>
          <p:cNvPr id="7" name="AutoShape 2" descr="data:image/webp;base64,UklGRmAhAABXRUJQVlA4IFQhAADwgQCdASrDACUBPw1sp0mnIySXKyYAdBDE9Td3MKkHvXpfG4IPB4mPoIhGJzqx+23v8kl6Nx5VpN07lr/B+AD0l/6f08+h95gPN09NX9233L0GvOk9ZD/O5KF6Z85PjV/I8QfMx9F/dP3M9hLK32Vf6vov9gX5/929E/+x4Y/KbUFd52hHvT+B82v5vzI/Rv8t+xnwAfz7zJ/6ngtfgf+z7Af9E/0Pq3/5nkk+v/YR6ZnpItKfvBRjH4NcUpyJ8/XCQ1NDG7Dly0wE1vaBsqaJNqyGH+5aQ6BgbgreNlmt8WfJ/yfe42wVmRMhXvaz1EoIbq2XaI9hdzdLpBAusYKgnkH0kTJmIQmNN+t2WTEA2vq2dKzjc9mZbcMh1Rbf8oykwydq1oteaPIzNkI0MbJut4J80aVafk4yOh+WIYgCb5mjrIMETW/pMOKeKDWd6P974V6/VWUMTJhRkf+cr/YmAmQcAGVYQG5ntP0NSW4H8d/G45LhfKTXk5MJMh9rf9/aHTR00GLNsRsf5rEnIlrZrXXawBljXATIgb1lZQ1lCecmKeNOBBMguDAzNhGYgAvztymQh/+ZFvpx0wmgI3/hdYkYPNeClCSGyS3mV837tKKnRQdEW3cRCsjl3RtdcoTFDw/SSwAK7yL/wO1hdFGLck6KXlP/Up7eLxTAnXyF9nDssvEORnXJVnziLQ6To6hRprE2NIlEP8+q/nZ89Ww5MkYjMo5BjdukOMdFUEaWf6ahYnow1M43brx+SWV6aJl39MBlvagP6r4J6f/+oWGhcPJEVJJbXkDu3+pnOYxM4nSy0geT4zDuzzIYMnH3O9e4ECHPye1SJrE/Dpvs9t3PNFXx00QqiKUYrR8JRh3c5pzAWc3DWOwsW+SJMJ/Bjl1V/Z0UXAY1Yyw5rp0FwLXYQuNOe0wCxcMae5riArRzi/yNDOdmSJrQK2EyE4Ivlxn3oxpCeyT9jXuJNZ9am7feX769+t/NCrHgU9+LAnxp7JhLl/mn9aFBUUyU8uzWadjWsyWxofmtI5prldi4rhbYCTlIpYM7SfJ3+ghWcZC0jeHvGmGb1YKOJuTT78Ulq2Fv2SVVYdib9mMvfYvmPbqbhfc9vopClzGBqA0kbhgoQsk5Asw7osfk3g3uzKop451cy42t+fLIgKJCfE9p2LCCbvMo7CNB2g4HLG2ib3XLYt/kldPnauWBA2XPdxen3WcZXWnAsVNVqW6IL3toQe/9dRQKepd5PG8ZO3AFGqftyN4COHBF0dDLLnqPwt7JxGTwwZuSpTVmj7sOcbL422xnO6sYH4y0RzHyeDMgumyvl6RlSnQXvTzmC5zM8hsVV/sU4sRz6WP0Kl5HGYpUTGoFP5EKwIyCyUZ+OB4E4j+de1AtC9CZpjgAAP7f/yP1z+mPJ/4mPzNjo5bRa1yD/T2al33aTTD8ZC+wtVidb9xP/NHGi1h3maRHTyi5wt31q1SvYm/E/0T7iCyl1qNB8i+jMsCbr/FDWqTRaTIl6H8xEUOd9KI+pNLLWuImY//cLWKSoPVNnTrwHfkBQUhPB1VUCFbvZBL6g1W+lVjcWD/Tm0ZyudJeFxqTmver0idTr0cq1LWmL6mEemOwDpXsLeMKCgtWgew9+dsjvBcv05lefqFKV8ISnur33UJRjJD2QZsAx7DLRATqsc1vBr5RZvZcn5hSDrTyU3AYx7UWezSvaNKm8dtcWWBVSYX3K9G0HZhSVE/nwMn2Gt8P+r/T4R9eleXvHLVLn6F2wZRFq+EOC9cl357UTot3BlJXHv2mn/P5MygvZ4y4Qpan0mUvWKRSk/Dd236vK6JhcI0ChpwbzYmhcimHKCv14niyJfsOcg/O3frWoRD8EY2G5qlDyszSvF5U8CXDa+SOCbE42r96lsyVjhxItT48O9JpcCebPWl8p/s9/9MbsfvGRr2xEGuqzgShpB/ECbPDtBE9Xtaccf8+tFZWNeCBvtDdQjMCdlB6tDRIFMZbdmLpRIIHuX13GhI6KIbIXTz4RiRS4Pfvzhd02hiDZeAqNJ4PRNiBcVMvQRakVJOMDQB7FH1pGJN64tgHWHV4W+I8/rD+kzeXobGa3pCbUqaeRQSYyfMb+luKCyl3Pgxzl0+WZAUMpYeJQM54ulo7kTnunqabMYIG90WhY9U9alcFKDiRvgnIqu6ZBha+NqvG5XUrzAXQCtBNRNX85O7gK6CGDcTEIx1Gp9SUpZboepEKBp8wYx77X1xJyClMsCAK0tcI9BWfA6h6WOnRlv6Uxs1C1owyjxBkpFMhkUinryS1D5qV2uRp0PIf5GbQHpqF1swxm8XPJf1a1vi1WK6upUDgQJ35xrX4Uf7NnXrRY62lbesJgv2HfY44vIzaHHrKOR04qjLzCrsQTdruYmpIzAWg25ZjEDU6f61fEdYvtDb1+V7hZBPtuC0JarMI0xhts0XJWBgwfF6ZyBLW7OEPLSUEVrtFO6lhYCtVvO7cfveh5wFSjgXsKPX+Qpjv4xEpGyCQNxo6V//Dy168o+rFHaaHVNUArfOJyWdH+PJ9VGfo3sQAGTXu3GUPr+N767UXtDcemZcXQ9PEcxji8YUz3GH1qzwbZzjfbuUdBB3OcE/4L9bGKF6Q7rHA160kMXmWNzabm1T8l+aJEXeNOT3hPbRRDVjgK3y//CrFc9jB3vVh1wuI7gOX0SS8PjZz4V5JD/FKNy83XXfyI1YZYeXI2/5t4bKUyRYcRsgRFhWI4YmvAW4QfKpDoLzkyV0FHV1/lUO+LnfTdD8s9RncvVD3zRojjNjwi57JysROSg/l3Ec6dFj/aorhuIMtL1QFvJbPpZ+ky8bp0pkv6kco+7Axvz/Rjg0UCsl+bMod5Tt1b0Z1JOqjqK+QWXA/Tr9j97r9zgGvpBUimLLqN4KApbbuhBdp7Bozi7rB/u5WAj8gWIIxD1Hmp2sngkrP+e/Gx1HvsHC9Zx6xWdOOd3Dm+DgFx0RIyNxvoMNgbJg7tWarwOP/2NzYQhHop4jSuiKGd7dbhMwuGPiktVfA8r4IfR0DmVdsxGhKVtQCYCVYjfqAVmVfBZx48MT7xgubwTvv1pJoZejknUUEo0d9VbQnlPDZ4RGcYRLoI4KjC9x3qzv3OJOzmRILdIpPvlrUavNVLiDZmus/XD/0wKI+s0cyU8jYRPB6dd2wEySeAXADu4WqKhERxGEcyLy72Ens/p5Cy9TPR+etNY2YcWl70O/rmJ37MDZ7PDXAeF0RvelLNWdDowmQEIP0oy8d7gts8NnVATGf8yNXPx6CKgTDj6fM7JGEPdRUtw0jnQfpogmhts54n6gkFvko7T3cUllPeSB6ocurXkKc7s4p33v9ezTx6g96VR1J263VX2b8Sz4znKwM3rFUHQ/MY5Kk2D7pjjFBMgtnQt2MiidCMfqx8GCaBi4UXotX/U9eb9V9x9CS1g0kjA7koeyffKr21oLxVsgpkwD1xJrjSE6UcLfaVBB4wrvL+3Bpj9L733FXS2x4ZYfEuIUgUplLPE+Age+FVrfPoaKesR5bKQl9YbJfeOeF8jzH8jtkO/+D4aolq+OaE57uEE3kc4Mcr/63y7xkzXczjzjfPDSf+cIx0WUZ2aEnb9afeWS/GmkUggqMaERJoshSF0ifbcSNNfLNeA+mACW812FwCL2pU+mcSliA3JFmrvJXKvdCRxBHy4IL3VG4JpKte+LYRAjGq/6LW2TRGa+5EXDTuTEXM52p/Dm+R28ZE2Ki52x7EqyHDBsju6NqkXJhBDgATdhvHp7SXAdhTIpSIfLQCEwZSIa8Cr5qw6hurAJcW46aK90cF7GeGyIKfJs8U7W7tiTKRePyin2tCcMi2R27JqhtOkE0en/JGBF3ZxR/IqRWRkEoAbE18qwxM0Yws2jLv+8KKPcCMgcI+2XAlIDyUy4yMZxQOT4nluWuhbii0kif6w4jY0sLHNDZ6gsBY9+wqZ4cFr/FitDAj1zgDCdhiY8rJQjS16yqy3cxa6pFCoX+rvEgeFL1LOwvyOSxFLEhgvm1X0VYa9/RORaChGzhkRzfu2lYSgzh4fHtPn/qJsj1RbWLAIeUdEFPO+/ytkIjRaw5Tg5Jr8zt3aHZ3X038z+TqQ7tR1b6QXvNdMml1oFl+m/R9EdI2Q2JyIzmTSiO4r61rMHhczDSFFmpr3O7qPUwnJejO7rnEF6+p8AAA4r1tw8lKoEs4LEIM37lG7pUyCiP1c+7HuCDV4UqmtWIVhtDXzwdvYp9+KYA0tMeUXjWyPpEBSx4LNB3BkIH4hSvjA+REgtA9Xqz3mNxaVJYKbgYSZu7vc7kKzdjtbxr2LcEIsF2UkiPYMPfJOpBYGfAOJM227nvb4eNbm/OApBesDI7+40l2GnV0zbwnrZfFExAmT/wP8w3DYDC8XYDFIX4sYJ/K1nw1I6aaisljX7rXQwiC4/ff971dJ+XL7lTH4MTUZxEkXHhumQ3oRdNhy5BM874AQ61veWh5oj8yB5dJE4n6eEHk5siTFXKupYGuKPDgP6GeqZ+Uwjgx56ZEIHx3GC2LhWhI7BcWMwigft+0iJisXRTwkIpMWXGDRTcB0ez78xPe2jvzHc34CwBoPvcI6krV12J9c3cPYpGhg9vBFtG9bR4vuy2tgRBSm9q8lxA28G12IMpQx9xC9HFtUog9hbqSIgE/VO1iS2z2cYf/CXXzVk267DYroG34OdEPUhJRVkp11IqeKv3oU0cr5AFhaRWw5sK2fwyEKc4C3x64PUPlDI/v8Cml5kvGg8rvuSAPdoR/WGdew91WN3oTywc/DIexmJ2W0q8wMrWjfq9H6W3cJSHveO/T2GP1gS7KqRLxy2fooXMXX6Bc+PIoGyl94cq2dKTz5T9FWCsZOrAAMz+5PsVctntNYBV6FeJe7iBabUdAzgAyZRAI8tm7W2uPo8JYYxcgDvtoUo84RtvTtsW0t/o2WKYEH+iDHSUMNO3pNavVEMOFydhw1w98CjMHay+iTixFhP9y1KFmmPBP+HfNXB0pRFNg/8QT5H0IFiWpie0TJd4bjec6SVXVyRNFSejuKyNKsRF2VzRY7trqvGMemuJeNyz5YXdCF9D/Iekk4QjTyV53rA3G56HF5uXdRcEt5sUn+tLrr5qWcumQrigFcEY9zOJpNWfeVQxOsHFrMJe4C/o4++AtQ6PzcVMM9mWqK5SvnzKElU68rQoTPWJ/ET8o/URpvqc/BbHtKeS9t0YzDLaYcch7bxOx0IpDKtVPH2Toms3V+9BRPUBKXWi9zde4XPpRzIeahXbQY0+3rEro4UPUmacwNzvQtKqJygAUQPm5/U9Hj0VBBjY6HZQqkUAbPqYYRLr9HI8jIuusf6YMS9oA13ZyyioKhTHxCXf99DH/1c9oSDBLegdUgIiwQzsq+ziWaoKcxlgEDHxI2gzo99mrmlfKB+mVCxwmjeqgmTgPyVLEgHKyza8+sA/fFobZGQd6ggWdjpmfti1p2Bp0SSi2PM0Gaj0QdGZVhfUKwNL2v4snbNT/FfU2aLB/t1etExFdBl1HuVAsj/vqIDpXa0t04Kxi45aB2+VchdlU8PRHWU/l9KhJMyJ1IOUIIn27Cchyx6HzQMtbUthGf6s3EB1Rm3isNZBFaCQnN23FeUdXPMvqFecYW3QuD5Qrr7wKpbMnGwt1FB3wdtd8J/cfBQh+pu2WhyJRvxGiUSIBzVsJ4zyVwN4fc+/id9y+d6u6PrWeeHVLrcpR7QGm8BnOZBm9kH0g1OrPCj3IRVXuXlyigHOhmz4Uno+SO+zyjnw6PE1YFeQWPaoUDcfLyeLDJCMteLKf0bIP6DRdwHUffMdWraIBhTMbsrHkmHxt5fE2fTZxtedip+g5s2q0ONaTUKeFdZ2CbOYkobfhcyXo8y6RETlW4UbP1ZVU65iuRiEJG3qTsnf6YDn//5geuUlrT9y4QoF0ERFsa4qVnHhf7blRYgDp66vv4r57PwlQ10ZlzS81G/faCkKygEwOwK2Sl2uPYW5/GCvM1MsHY30JwA3fdEfFRcoUHFH/FrDGrcumAnaK4KjtwHy+TxB4oFd9zaAl0C+G0MnQeWmB/dfrWQPTtjlqLLp8TgsYAmRnmfgGTbcMwhPclm5JkmSFHCKNSRIoMEoFLXCqsMxrushYumhwvMIh3nMFpWLeANQ+RjMWWEG41ku0vRVjhejfhhB4v7njDpyfiQSU0FTrDTYACDBET6rQnwh8or3yqGfK1SlBMLM5PN2i7W90SoAiErG97iLKWQbPUUKwn23jR/9mYrI6uErCh+clSFJtlWcN2KGnLxHYEHS2As5ZyqOtBI/PpzowsijqsTcuyYStDkMbEj4bVKoQAg3aM4Zvh+N7uKOtrQxH8bfZ0VVPznlh4zpyf4V/UGMGFAsaOQijN6Cij7Y2yeIn5gTJmYqaFL4LTOsCAPmS5P9+AB9H4b4B088TccFOwg24NizHakFi6hFd1DmRgI0wFL+htEwEX3tai9QMx7bsEACP6J6ElXd2yW/4xAdnJwgLynVQBgO48hu70WZNlPcN4O97tqdkLTro14eqZrxHji3EYDY690dS8/CczVw2g78yrqwd16lzdX1lb9+5t4bQAgWJCyuIAtdKjvPLJiHzVvq+D4jzuCk64X5sFlhyh2hYHEnMq/pyXN2htu9zFYYxUWdwED/py0t64+R/wFdE6EiuZm9S8KKV2DfcecVfAwalhZY6HSHugqy6NnZnjeSArUW4U0XGCThoemxOm7VX4cggQc0sVni8mxHAttFUsarx53zp0bUA77mnOBER2taa6AoDyMpW4qChVS2t/1s0VO2nbXRD9GbjLCXgEjiGgyOxRTVuNenDDF8KEFZ+kqe5BArcoZrvdpC0Pw2hOaGf6rojDcGT2LdZulHeYwOJQVSxJaf0iQljZeDoRVNkFJ8sPFhu0c9KZ2GLokBdBxHan9gNLg9aC8tVkycNyuDqPKOTQO6FaPdAQa+WbHvpAP+vlE+8PqSEi1WVp5sF3wJPxJ5JySoeoC4QjNOQUER7N9fkW4N24n89N6r5T3IvlHZfLwQjnDK6V+AZZ/wK7nKcSiyJO/qJ9CrrCvo+/IjqNOrkHJyPjLn8dq6+BLGGlcPC2nGwjoy2Q2kRrqM+2vJ1WDhPPFl9TTv2PwAsfaTHK+9l0ciTDqViZkPoZEWUe4bBApUmTE/VQiwdX4AF3iPLHtURuNUEnfNtTUekhLK7Md0DimtLlQz8a5qA7ngTmI1VMpdggJcusJGpD2Wrj2fDdExcVTWpEm8IxUCzL3BuZvTZhCRzHXtMV9gcSYrnkjlQmQXlce/N7VNHRcP7MD+VxhoVsf6Y7CO76abzmW7JZjL3rfn1G7ISHUdL8IwRClKaUtenLCSftlsVBgwuejhYOV+5AMEhzQH89RHb8nBIcricFQEh6ATPNfViuWNiW2O2sZS1mV509XMSQ6nqVVPxMe5n4naGppP5c/idoYPm5vrpd2j7fnAiE4VII0EMa6HxWVbQ9K1OrRPtsA3Bo/6IGWT9pysmOwCDCd83mxPSIALyo7ybYLTySV0au1t9i1s0zW+43Fa9lQfrbz5hBvCIwdtTVbki80U22jBRE7EK1WiKeJPlpdEbRbeSdTR+w+QgXf+58uxP/YBC5P1KaVojn8Fwu4/BgNVAp/Tsi+ljQ8jQil0fSUJtM6SLnyzn144kkMIyMZKpmCazSCeQv+C6dGALQJ6uTpAWqxLsX0oTXwZ9sOp6kB3pJKymJ305bLwxT/bXsyuzKtLG5BGh5O9QWxzJf+ClGDOR6DsU8qeWCAveWbPnV3KHWlqZV+jq2rvqn5a2pC239Vahk+ksNhxM5pppT8Xi/bG24jrPY7PWkQJ9Cgqa4H1vx1jgIsx2cSAnP3JaFKYsK0l9m42nwYcG8AMkRTZUpHj/FcYWQY94IWLLEjET9Kd0A/yG9gn3LrXtst4ogdED5XJH3aUWkVcz1pdl4w1+fWYUi5689kZCfdPBafuV6yFL4Q8d+zxEcFKOALhlHBEPx2t+EFRd4vQfuLyB4riZn/9any/uH2NR3vcmABUPusWxjn2OGgmVRcaJmgKDq5vmMP/TsHOVqiuSSvOmqQgWMYnGQFV8IWF+OYNHrHLIb//W54ssT6HNXUO1ordOsP8kxJl91hWLHth6yOehYJ0Q9nycDuUPy8/mGftuZyHTaqaKecDxcXZ1emTpMSVmN1QCh0UsPEDvFfV7Y1d7QzI4TZ0dsmuMHs3gvKFWpl1M9KRBYyOZLj9ZYfB5xxO+i4+rmgNBtzXFrLckmYmSPPrgwlcmlNcpn+e41vHBrbESKtzfZRBQsSRuPb343xd3+qDGpulDIbB2yK16MixDxW9gStE5Bm4WBq8uzRyPwBNZyZIJJrh44yHwd6s3XLcthOA5CNZNNdCqF9aCScIDN2w6yaMCtOVZMUKnDYy0psDdjBkfU+O2FwBuCp2fJRKc+XWxU/BLR0zJA9toK2Ksuv++86OY/jtKhWL7ZMpKqDeAqru32fePBfArOH8fro+KaaTy1t71F2Hp5qjL2cJjwXc7mLv3GItfYQtXjns5YTFu0jjtgPk7yfUHuEuUrRwwQnEIv9z85eVLJC/VTka4ArC0zy9jcXDUjomliuvlEySRdAktrru8gL7jWnZuFLPjwR7PTzClm2OSrMkCfGYzC0animfbH4Tg9TCxWjSrY7Smla0MX0kXa9A/OZiwSg1ox5JbdISxY1e9OLV3pNseZzaKoYMWEhe3ltgNYv8le+CeJ1gbfJqZR5IFh0v1wzgpHS7Pnxg76Bl8iWU2kQPlFTQgIQNVPXu2qebysuDBa9kJqv+Lr0vq7L8WJUFi+zAZJslFLCRe/9goBpRU1Ct9iXMm3ov+jCyyc/+1rCUAmpCFc0Wn/DawtgKj1v7zrdUYbUQgAy0uvShyqrOpWNW2X30KDeIHoczre9iZP4XTbmTDB/dpj7ouYMVwI9uFy1eHcoSouPqpbyUhnxdkymXPQ79ivKwfphQRZwWXOmKUpdX7dxF778VcT+T6TV8Dgslua70eoC0o3IhXlqhJCb9BL78eq4jn9KJA0ZJtnP+uVbFIJQEFni1AwtlhIFa3LbXGMhIIVTewbbLNkJyh/x0OG4QKXsDjXVVKvu1t026fqUTnnN4ZndT8RepaEHktCwgMqd5Zi0PtHUbC+bQ7oYIej1nS+c8I10hNT9BDJ3yV9mmsou8syFS9bOwJRDFDgDOwJfuyiSZZIFGdTVnlLeFGwpZ2X4wlvz1CgO3dfddl5V/N++1FQUsMPbwbgVjDWtHHfILP19fzV49qEbkNVjHOsfCevtaCmJX/r3BgrkEC5QyyCW9qbL31BXO9ljBTxhU8lP48hz+nYiYVrnze+vVg46kyHIhEmjTf9/AHZaOXG1ZX/aC9uYlh3nVwXIjhcLTNumQtOsxEvdnBJ52oaxZxPqsk8jvoGuMfXFpeCeR3VVC7JWWM1rYelmb5Ha7YEJ6ggjYHf3KiSS/25MOYnPjAzJTUf/aZbATCAy1KkTVFzL2OS8ypRWcyLYjqDBlV+yqP+8UlsuCzwBDymtvIURxJdzFb5iZivoiaTzeQxz9wWDeTxavUuYip7ir3BjLpe9m5W6ZNZ6UmHU3C1wgi/fj0jsNPY/R+dpBgixesPl6fkrH5qV2N6jk1J7mMhX1Vws8KXP4OmYhVB5xXOVs5Iofr0dOVxSuI9MPAvVmTih7i2cy/FSE0ZSvx+KWeCHV+HGZHTVVC4lAdhQnpsAKnPPHUwcrAUwbSJfCE93aJxCmmVmwwUkdXn5g0uRkVFqPltuOi03Oo/lok0af2uZ3VCIEpFlreybDCvipBWel5kP8D8Ga4bWAufvYIonpRGeZWk9gS4dFrLR65gAYbSjFEo932lhl2UftvabdAJwFoca1Y13G2zqLg5CTFd/6LuTn5f32yXC5UUYR/8MpKFIUJKhuf8l34F6Megy2RtqkTFw4jqSnCdaKHoGOh0IX/Y6q27XeKvabZwweaAJwk/aLL7vcxJHRgaYj64ay/GbVtwl30Uq84Ko1dW/mcDr2Xtxwv/f44XJ+yBnvbycRv5alt4is+6wCaDo3y150YYvVatCAXWqVPnTxJN2Tbic3iVfPfV2Wjbpcc9UYUVzK89GP1T0GVyUFZHGLqLw4mbJo+8BicUts3gJGISP8lPU0zhH5RmeeGtKRWaX/pN3QPH7AMRdMsaFSyjEkYzMy22+L0EZwN776xp0CCESOsxB/tZ+JWhcR4EQY883jrO8xlXH8iOcZxqBv/Z9FgQV/ab2mZvU3JzZve+859ynYtnhLLkj1ioOp8xwa/WxEXpSxieP+lFwM+cOfQZXvesiPNmNQOpaBhc72cPovlfmrEK4+2+l9ZFl50T3ZIPIrGs3mhfhsz6dYcsheA4bFhV/agnoXunm2uIGxmmh2ktH5M6+G04NIrXYGphaZqqlu8FLXalcyid8hHwkCyFZ26EMfCDMsttOHFeONlHVe0u0l3hz+15mxgX2pAZYg9A4O8M7NmOris0hv5OmMVq6zKevpCJmugcuXkddWqVQhOffSWalnNiSJdKzrv8Az+MLz1bC2gS0VdZt9T9Pm93UzMqvv+4H/VzRENKYkXzsuToRg/OV7Sz3cK57YaWApN0BgppfF3LdxMikkALxeh5zUVyl5yrnudgUdomBnOjF9XDtGSSWRfMj7D6CGDy/cHwYsKcnzyhV2IGGdpFxkyhi161lBschQveJQW/qTcW82kxbENr2ynKLcm6oPvQgnZFPK0a0Rl4GuVrCXXhwlj17z7aXDbT1vE4IV+gK3E9jo5XLNUYmkeygCCawqneUZanbNxD8prDTPSZmKF0Gz7qTtaR9JTBDZZ/21XsOrvFLJmfpn1tGqdvntmPBLKl2ZqJaaHYoKNOlwEgBoC4ij6G3O0ie8vvEwv5+MHmeuNAiRVvAuZLcwRmcJNam0rg5OTmBpJsAZxINo0OsPyoSYhMz+8S7Itf+pqkE/aaBVDoKNXY7nJ0qAUeDWysRagX7HE3Qj6BUzBFiHS8FYS5q37wxG3SZZD7Pm4is/itK68WoQ6DIbPUq+KRWUkAsSJVpnh5C3YQvxcQ4PNlLKEe7Q12BMys+uNo4q8veXUew8V+eOoFFUuNmSiKsADCvKT9e9ybTsbM5HJDC56VUk1uBa/iGaYqMvwYyhNWCNBhjJ5XNGapdv3WRbh4TpoOcdASuBq/X1Mxvm96MYLP21VGFDaYOyLHCLCNd3FtE1/IXPwELi/O9rj+nu+baE/qXdVmml57VjjJIu/apyd0y7ambbqbymOesTpPq2ViSL8F3ZHcUcN7AAHb2QPOFyS0aquUBTr/aLWsUw8fttDoAAACu4AADPTMrWOVtnQ8rYAAA=">
            <a:extLst>
              <a:ext uri="{FF2B5EF4-FFF2-40B4-BE49-F238E27FC236}">
                <a16:creationId xmlns:a16="http://schemas.microsoft.com/office/drawing/2014/main" id="{F6C888FA-AF9D-4F5B-9D40-8A3B77CC62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gee.jpg">
            <a:extLst>
              <a:ext uri="{FF2B5EF4-FFF2-40B4-BE49-F238E27FC236}">
                <a16:creationId xmlns:a16="http://schemas.microsoft.com/office/drawing/2014/main" id="{2728C39A-EA92-48CE-863C-DFB8B6A36F5A}"/>
              </a:ext>
            </a:extLst>
          </p:cNvPr>
          <p:cNvPicPr>
            <a:picLocks noChangeAspect="1"/>
          </p:cNvPicPr>
          <p:nvPr/>
        </p:nvPicPr>
        <p:blipFill>
          <a:blip r:embed="rId3">
            <a:extLst>
              <a:ext uri="{28A0092B-C50C-407E-A947-70E740481C1C}">
                <a14:useLocalDpi xmlns:a14="http://schemas.microsoft.com/office/drawing/2010/main" val="0"/>
              </a:ext>
            </a:extLst>
          </a:blip>
          <a:srcRect l="10069" r="27863"/>
          <a:stretch>
            <a:fillRect/>
          </a:stretch>
        </p:blipFill>
        <p:spPr bwMode="auto">
          <a:xfrm>
            <a:off x="5785525" y="1856000"/>
            <a:ext cx="204152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FDEF0D6-837F-4EEF-BDB4-266A150EB188}"/>
              </a:ext>
            </a:extLst>
          </p:cNvPr>
          <p:cNvSpPr txBox="1"/>
          <p:nvPr/>
        </p:nvSpPr>
        <p:spPr>
          <a:xfrm>
            <a:off x="5758774" y="4348264"/>
            <a:ext cx="2071992" cy="369332"/>
          </a:xfrm>
          <a:prstGeom prst="rect">
            <a:avLst/>
          </a:prstGeom>
          <a:noFill/>
        </p:spPr>
        <p:txBody>
          <a:bodyPr wrap="square" rtlCol="0">
            <a:spAutoFit/>
          </a:bodyPr>
          <a:lstStyle/>
          <a:p>
            <a:pPr algn="ctr"/>
            <a:r>
              <a:rPr lang="en-US" dirty="0"/>
              <a:t>James Gee</a:t>
            </a:r>
          </a:p>
        </p:txBody>
      </p:sp>
      <p:sp>
        <p:nvSpPr>
          <p:cNvPr id="11" name="TextBox 10">
            <a:extLst>
              <a:ext uri="{FF2B5EF4-FFF2-40B4-BE49-F238E27FC236}">
                <a16:creationId xmlns:a16="http://schemas.microsoft.com/office/drawing/2014/main" id="{80BA8DAF-0CC6-4840-97CD-CCCEAA392C13}"/>
              </a:ext>
            </a:extLst>
          </p:cNvPr>
          <p:cNvSpPr txBox="1"/>
          <p:nvPr/>
        </p:nvSpPr>
        <p:spPr>
          <a:xfrm>
            <a:off x="5758774" y="5094069"/>
            <a:ext cx="4844374" cy="646331"/>
          </a:xfrm>
          <a:prstGeom prst="rect">
            <a:avLst/>
          </a:prstGeom>
          <a:noFill/>
        </p:spPr>
        <p:txBody>
          <a:bodyPr wrap="square" rtlCol="0">
            <a:spAutoFit/>
          </a:bodyPr>
          <a:lstStyle/>
          <a:p>
            <a:r>
              <a:rPr lang="en-US" sz="1200" dirty="0"/>
              <a:t>Gee, J. P. (2007). Semiotic Domains: Is Playing Video Games a “Waste of Time”? In </a:t>
            </a:r>
            <a:r>
              <a:rPr lang="en-US" sz="1200" i="1" dirty="0"/>
              <a:t>What Video Games Have to Teach Us About Learning and Literacy</a:t>
            </a:r>
            <a:r>
              <a:rPr lang="en-US" sz="1200" dirty="0"/>
              <a:t> (Revised an, pp. 17–43). New York, NY: Palgrave Macmillan.</a:t>
            </a:r>
          </a:p>
        </p:txBody>
      </p:sp>
      <p:sp>
        <p:nvSpPr>
          <p:cNvPr id="3" name="Footer Placeholder 2"/>
          <p:cNvSpPr>
            <a:spLocks noGrp="1"/>
          </p:cNvSpPr>
          <p:nvPr>
            <p:ph type="ftr" sz="quarter" idx="11"/>
          </p:nvPr>
        </p:nvSpPr>
        <p:spPr/>
        <p:txBody>
          <a:bodyPr/>
          <a:lstStyle/>
          <a:p>
            <a:r>
              <a:rPr lang="en-US" smtClean="0"/>
              <a:t>05-418/818 | Spring 2023 | Design of Educational Games</a:t>
            </a:r>
            <a:endParaRPr lang="en-US"/>
          </a:p>
        </p:txBody>
      </p:sp>
      <p:sp>
        <p:nvSpPr>
          <p:cNvPr id="12" name="Slide Number Placeholder 11"/>
          <p:cNvSpPr>
            <a:spLocks noGrp="1"/>
          </p:cNvSpPr>
          <p:nvPr>
            <p:ph type="sldNum" sz="quarter" idx="12"/>
          </p:nvPr>
        </p:nvSpPr>
        <p:spPr/>
        <p:txBody>
          <a:bodyPr/>
          <a:lstStyle/>
          <a:p>
            <a:fld id="{4BE96267-9501-4B49-939F-F116B0669874}" type="slidenum">
              <a:rPr lang="en-US" smtClean="0"/>
              <a:t>23</a:t>
            </a:fld>
            <a:endParaRPr lang="en-US"/>
          </a:p>
        </p:txBody>
      </p:sp>
    </p:spTree>
    <p:extLst>
      <p:ext uri="{BB962C8B-B14F-4D97-AF65-F5344CB8AC3E}">
        <p14:creationId xmlns:p14="http://schemas.microsoft.com/office/powerpoint/2010/main" val="2707447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3236A6-5C29-4E1C-8407-C766FB89E5B3}"/>
              </a:ext>
            </a:extLst>
          </p:cNvPr>
          <p:cNvSpPr>
            <a:spLocks noGrp="1"/>
          </p:cNvSpPr>
          <p:nvPr>
            <p:ph type="title"/>
          </p:nvPr>
        </p:nvSpPr>
        <p:spPr/>
        <p:txBody>
          <a:bodyPr/>
          <a:lstStyle/>
          <a:p>
            <a:r>
              <a:rPr lang="en-US" dirty="0" smtClean="0"/>
              <a:t>4. What </a:t>
            </a:r>
            <a:r>
              <a:rPr lang="en-US" dirty="0"/>
              <a:t>did you think? (Gee)</a:t>
            </a:r>
          </a:p>
        </p:txBody>
      </p:sp>
      <p:sp>
        <p:nvSpPr>
          <p:cNvPr id="7" name="Content Placeholder 6">
            <a:extLst>
              <a:ext uri="{FF2B5EF4-FFF2-40B4-BE49-F238E27FC236}">
                <a16:creationId xmlns:a16="http://schemas.microsoft.com/office/drawing/2014/main" id="{02B7972C-85CD-4227-95FE-EC43C74A81B2}"/>
              </a:ext>
            </a:extLst>
          </p:cNvPr>
          <p:cNvSpPr>
            <a:spLocks noGrp="1"/>
          </p:cNvSpPr>
          <p:nvPr>
            <p:ph idx="1"/>
          </p:nvPr>
        </p:nvSpPr>
        <p:spPr>
          <a:xfrm>
            <a:off x="838200" y="1003057"/>
            <a:ext cx="10515600" cy="5183431"/>
          </a:xfrm>
        </p:spPr>
        <p:txBody>
          <a:bodyPr>
            <a:normAutofit/>
          </a:bodyPr>
          <a:lstStyle/>
          <a:p>
            <a:pPr marL="457200" indent="-457200">
              <a:buFont typeface="+mj-lt"/>
              <a:buAutoNum type="arabicPeriod"/>
            </a:pPr>
            <a:r>
              <a:rPr lang="en-US" dirty="0" smtClean="0"/>
              <a:t>The way that he used the term semiotic was kind of confusing</a:t>
            </a:r>
          </a:p>
          <a:p>
            <a:pPr lvl="1"/>
            <a:r>
              <a:rPr lang="en-US" dirty="0" smtClean="0"/>
              <a:t>The </a:t>
            </a:r>
            <a:r>
              <a:rPr lang="en-US" dirty="0" err="1" smtClean="0"/>
              <a:t>baskbeall</a:t>
            </a:r>
            <a:r>
              <a:rPr lang="en-US" dirty="0" smtClean="0"/>
              <a:t> example helped a lot</a:t>
            </a:r>
          </a:p>
          <a:p>
            <a:r>
              <a:rPr lang="en-US" dirty="0" smtClean="0"/>
              <a:t>Felt a lot </a:t>
            </a:r>
            <a:r>
              <a:rPr lang="en-US" dirty="0" err="1" smtClean="0"/>
              <a:t>likf</a:t>
            </a:r>
            <a:r>
              <a:rPr lang="en-US" dirty="0" smtClean="0"/>
              <a:t> a philosophy reading but felt less actionable</a:t>
            </a:r>
          </a:p>
          <a:p>
            <a:endParaRPr lang="en-US" dirty="0"/>
          </a:p>
        </p:txBody>
      </p:sp>
      <p:sp>
        <p:nvSpPr>
          <p:cNvPr id="3" name="Date Placeholder 2">
            <a:extLst>
              <a:ext uri="{FF2B5EF4-FFF2-40B4-BE49-F238E27FC236}">
                <a16:creationId xmlns:a16="http://schemas.microsoft.com/office/drawing/2014/main" id="{6FCBEBEE-74E7-4CD2-93EA-4BF03BB9BC66}"/>
              </a:ext>
            </a:extLst>
          </p:cNvPr>
          <p:cNvSpPr>
            <a:spLocks noGrp="1"/>
          </p:cNvSpPr>
          <p:nvPr>
            <p:ph type="dt" sz="half" idx="10"/>
          </p:nvPr>
        </p:nvSpPr>
        <p:spPr/>
        <p:txBody>
          <a:bodyPr/>
          <a:lstStyle/>
          <a:p>
            <a:r>
              <a:rPr lang="en-US" smtClean="0"/>
              <a:t>2023-01-19</a:t>
            </a:r>
            <a:endParaRPr lang="en-US"/>
          </a:p>
        </p:txBody>
      </p:sp>
      <p:sp>
        <p:nvSpPr>
          <p:cNvPr id="2" name="Footer Placeholder 1"/>
          <p:cNvSpPr>
            <a:spLocks noGrp="1"/>
          </p:cNvSpPr>
          <p:nvPr>
            <p:ph type="ftr" sz="quarter" idx="11"/>
          </p:nvPr>
        </p:nvSpPr>
        <p:spPr/>
        <p:txBody>
          <a:bodyPr/>
          <a:lstStyle/>
          <a:p>
            <a:r>
              <a:rPr lang="en-US" smtClean="0"/>
              <a:t>05-418/818 | Spring 2023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24</a:t>
            </a:fld>
            <a:endParaRPr lang="en-US"/>
          </a:p>
        </p:txBody>
      </p:sp>
    </p:spTree>
    <p:extLst>
      <p:ext uri="{BB962C8B-B14F-4D97-AF65-F5344CB8AC3E}">
        <p14:creationId xmlns:p14="http://schemas.microsoft.com/office/powerpoint/2010/main" val="4162949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5EAAE-2AF6-44DD-8B1D-86603A0A061E}"/>
              </a:ext>
            </a:extLst>
          </p:cNvPr>
          <p:cNvSpPr>
            <a:spLocks noGrp="1"/>
          </p:cNvSpPr>
          <p:nvPr>
            <p:ph type="title"/>
          </p:nvPr>
        </p:nvSpPr>
        <p:spPr/>
        <p:txBody>
          <a:bodyPr/>
          <a:lstStyle/>
          <a:p>
            <a:r>
              <a:rPr lang="en-US" dirty="0"/>
              <a:t>My take</a:t>
            </a:r>
          </a:p>
        </p:txBody>
      </p:sp>
      <p:sp>
        <p:nvSpPr>
          <p:cNvPr id="3" name="Content Placeholder 2">
            <a:extLst>
              <a:ext uri="{FF2B5EF4-FFF2-40B4-BE49-F238E27FC236}">
                <a16:creationId xmlns:a16="http://schemas.microsoft.com/office/drawing/2014/main" id="{0760698E-0F18-4904-9AFC-D3C465C693F1}"/>
              </a:ext>
            </a:extLst>
          </p:cNvPr>
          <p:cNvSpPr>
            <a:spLocks noGrp="1"/>
          </p:cNvSpPr>
          <p:nvPr>
            <p:ph idx="1"/>
          </p:nvPr>
        </p:nvSpPr>
        <p:spPr/>
        <p:txBody>
          <a:bodyPr/>
          <a:lstStyle/>
          <a:p>
            <a:pPr marL="0" indent="0">
              <a:buNone/>
            </a:pPr>
            <a:r>
              <a:rPr lang="en-US" dirty="0"/>
              <a:t>I </a:t>
            </a:r>
            <a:r>
              <a:rPr lang="en-US" b="1" i="1" dirty="0"/>
              <a:t>hated</a:t>
            </a:r>
            <a:r>
              <a:rPr lang="en-US" dirty="0"/>
              <a:t> this book when I was starting in the field</a:t>
            </a:r>
          </a:p>
          <a:p>
            <a:pPr marL="0" indent="0">
              <a:buNone/>
            </a:pPr>
            <a:r>
              <a:rPr lang="en-US" dirty="0"/>
              <a:t>Semiotics is</a:t>
            </a:r>
            <a:r>
              <a:rPr lang="en-US" i="1" dirty="0"/>
              <a:t> </a:t>
            </a:r>
            <a:r>
              <a:rPr lang="en-US" dirty="0"/>
              <a:t>confusing!</a:t>
            </a:r>
          </a:p>
          <a:p>
            <a:pPr lvl="1"/>
            <a:endParaRPr lang="en-US" dirty="0"/>
          </a:p>
          <a:p>
            <a:pPr lvl="1"/>
            <a:endParaRPr lang="en-US" dirty="0"/>
          </a:p>
        </p:txBody>
      </p:sp>
      <p:sp>
        <p:nvSpPr>
          <p:cNvPr id="4" name="Date Placeholder 3">
            <a:extLst>
              <a:ext uri="{FF2B5EF4-FFF2-40B4-BE49-F238E27FC236}">
                <a16:creationId xmlns:a16="http://schemas.microsoft.com/office/drawing/2014/main" id="{2F7A6E5F-46F3-4D6E-A1FE-DBA7FB9A8996}"/>
              </a:ext>
            </a:extLst>
          </p:cNvPr>
          <p:cNvSpPr>
            <a:spLocks noGrp="1"/>
          </p:cNvSpPr>
          <p:nvPr>
            <p:ph type="dt" sz="half" idx="10"/>
          </p:nvPr>
        </p:nvSpPr>
        <p:spPr/>
        <p:txBody>
          <a:bodyPr/>
          <a:lstStyle/>
          <a:p>
            <a:r>
              <a:rPr lang="en-US" smtClean="0"/>
              <a:t>2023-01-19</a:t>
            </a:r>
            <a:endParaRPr lang="en-US"/>
          </a:p>
        </p:txBody>
      </p:sp>
      <p:sp>
        <p:nvSpPr>
          <p:cNvPr id="8" name="Footer Placeholder 7"/>
          <p:cNvSpPr>
            <a:spLocks noGrp="1"/>
          </p:cNvSpPr>
          <p:nvPr>
            <p:ph type="ftr" sz="quarter" idx="11"/>
          </p:nvPr>
        </p:nvSpPr>
        <p:spPr/>
        <p:txBody>
          <a:bodyPr/>
          <a:lstStyle/>
          <a:p>
            <a:r>
              <a:rPr lang="en-US" smtClean="0"/>
              <a:t>05-418/818 | Spring 2023 | Design of Educational Games</a:t>
            </a:r>
            <a:endParaRPr lang="en-US"/>
          </a:p>
        </p:txBody>
      </p:sp>
      <p:sp>
        <p:nvSpPr>
          <p:cNvPr id="9" name="Slide Number Placeholder 8"/>
          <p:cNvSpPr>
            <a:spLocks noGrp="1"/>
          </p:cNvSpPr>
          <p:nvPr>
            <p:ph type="sldNum" sz="quarter" idx="12"/>
          </p:nvPr>
        </p:nvSpPr>
        <p:spPr/>
        <p:txBody>
          <a:bodyPr/>
          <a:lstStyle/>
          <a:p>
            <a:fld id="{4BE96267-9501-4B49-939F-F116B0669874}" type="slidenum">
              <a:rPr lang="en-US" smtClean="0"/>
              <a:t>25</a:t>
            </a:fld>
            <a:endParaRPr lang="en-US"/>
          </a:p>
        </p:txBody>
      </p:sp>
    </p:spTree>
    <p:extLst>
      <p:ext uri="{BB962C8B-B14F-4D97-AF65-F5344CB8AC3E}">
        <p14:creationId xmlns:p14="http://schemas.microsoft.com/office/powerpoint/2010/main" val="2438338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D95E-1B0A-4166-9FC1-02F1107A457E}"/>
              </a:ext>
            </a:extLst>
          </p:cNvPr>
          <p:cNvSpPr>
            <a:spLocks noGrp="1"/>
          </p:cNvSpPr>
          <p:nvPr>
            <p:ph type="title"/>
          </p:nvPr>
        </p:nvSpPr>
        <p:spPr/>
        <p:txBody>
          <a:bodyPr/>
          <a:lstStyle/>
          <a:p>
            <a:r>
              <a:rPr lang="en-US" dirty="0"/>
              <a:t>Semiotic Domain Example</a:t>
            </a:r>
          </a:p>
        </p:txBody>
      </p:sp>
      <p:sp>
        <p:nvSpPr>
          <p:cNvPr id="4" name="Date Placeholder 3">
            <a:extLst>
              <a:ext uri="{FF2B5EF4-FFF2-40B4-BE49-F238E27FC236}">
                <a16:creationId xmlns:a16="http://schemas.microsoft.com/office/drawing/2014/main" id="{565171BD-F30F-4EF0-8C44-F6E85CEEA6BA}"/>
              </a:ext>
            </a:extLst>
          </p:cNvPr>
          <p:cNvSpPr>
            <a:spLocks noGrp="1"/>
          </p:cNvSpPr>
          <p:nvPr>
            <p:ph type="dt" sz="half" idx="10"/>
          </p:nvPr>
        </p:nvSpPr>
        <p:spPr/>
        <p:txBody>
          <a:bodyPr/>
          <a:lstStyle/>
          <a:p>
            <a:r>
              <a:rPr lang="en-US" smtClean="0"/>
              <a:t>2023-01-19</a:t>
            </a:r>
            <a:endParaRPr lang="en-US"/>
          </a:p>
        </p:txBody>
      </p:sp>
      <p:pic>
        <p:nvPicPr>
          <p:cNvPr id="7170" name="Picture 2" descr="Image result for pokemon">
            <a:extLst>
              <a:ext uri="{FF2B5EF4-FFF2-40B4-BE49-F238E27FC236}">
                <a16:creationId xmlns:a16="http://schemas.microsoft.com/office/drawing/2014/main" id="{E10CA171-6463-4608-82A0-67D540ABA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23975"/>
            <a:ext cx="11430000" cy="4210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2BD7032-78DD-498C-89B0-E5A341A2613C}"/>
              </a:ext>
            </a:extLst>
          </p:cNvPr>
          <p:cNvPicPr>
            <a:picLocks noChangeAspect="1"/>
          </p:cNvPicPr>
          <p:nvPr/>
        </p:nvPicPr>
        <p:blipFill>
          <a:blip r:embed="rId4"/>
          <a:stretch>
            <a:fillRect/>
          </a:stretch>
        </p:blipFill>
        <p:spPr>
          <a:xfrm>
            <a:off x="2531248" y="1"/>
            <a:ext cx="7129504" cy="6858000"/>
          </a:xfrm>
          <a:prstGeom prst="rect">
            <a:avLst/>
          </a:prstGeom>
        </p:spPr>
      </p:pic>
      <p:sp>
        <p:nvSpPr>
          <p:cNvPr id="3" name="Footer Placeholder 2"/>
          <p:cNvSpPr>
            <a:spLocks noGrp="1"/>
          </p:cNvSpPr>
          <p:nvPr>
            <p:ph type="ftr" sz="quarter" idx="11"/>
          </p:nvPr>
        </p:nvSpPr>
        <p:spPr/>
        <p:txBody>
          <a:bodyPr/>
          <a:lstStyle/>
          <a:p>
            <a:r>
              <a:rPr lang="en-US" smtClean="0"/>
              <a:t>05-418/818 | Spring 2023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26</a:t>
            </a:fld>
            <a:endParaRPr lang="en-US"/>
          </a:p>
        </p:txBody>
      </p:sp>
    </p:spTree>
    <p:extLst>
      <p:ext uri="{BB962C8B-B14F-4D97-AF65-F5344CB8AC3E}">
        <p14:creationId xmlns:p14="http://schemas.microsoft.com/office/powerpoint/2010/main" val="301229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5EAAE-2AF6-44DD-8B1D-86603A0A061E}"/>
              </a:ext>
            </a:extLst>
          </p:cNvPr>
          <p:cNvSpPr>
            <a:spLocks noGrp="1"/>
          </p:cNvSpPr>
          <p:nvPr>
            <p:ph type="title"/>
          </p:nvPr>
        </p:nvSpPr>
        <p:spPr/>
        <p:txBody>
          <a:bodyPr/>
          <a:lstStyle/>
          <a:p>
            <a:r>
              <a:rPr lang="en-US" dirty="0"/>
              <a:t>My take</a:t>
            </a:r>
          </a:p>
        </p:txBody>
      </p:sp>
      <p:sp>
        <p:nvSpPr>
          <p:cNvPr id="3" name="Content Placeholder 2">
            <a:extLst>
              <a:ext uri="{FF2B5EF4-FFF2-40B4-BE49-F238E27FC236}">
                <a16:creationId xmlns:a16="http://schemas.microsoft.com/office/drawing/2014/main" id="{0760698E-0F18-4904-9AFC-D3C465C693F1}"/>
              </a:ext>
            </a:extLst>
          </p:cNvPr>
          <p:cNvSpPr>
            <a:spLocks noGrp="1"/>
          </p:cNvSpPr>
          <p:nvPr>
            <p:ph idx="1"/>
          </p:nvPr>
        </p:nvSpPr>
        <p:spPr/>
        <p:txBody>
          <a:bodyPr/>
          <a:lstStyle/>
          <a:p>
            <a:pPr marL="0" indent="0">
              <a:buNone/>
            </a:pPr>
            <a:r>
              <a:rPr lang="en-US" dirty="0"/>
              <a:t>Valuable bits:</a:t>
            </a:r>
          </a:p>
          <a:p>
            <a:pPr lvl="1">
              <a:buFont typeface="Segoe UI" panose="020B0502040204020203" pitchFamily="34" charset="0"/>
              <a:buChar char="–"/>
            </a:pPr>
            <a:r>
              <a:rPr lang="en-US" dirty="0" smtClean="0"/>
              <a:t>The distinction between Internal </a:t>
            </a:r>
            <a:r>
              <a:rPr lang="en-US" dirty="0"/>
              <a:t>vs External views of a </a:t>
            </a:r>
            <a:r>
              <a:rPr lang="en-US" dirty="0" smtClean="0"/>
              <a:t>domain is useful</a:t>
            </a:r>
          </a:p>
          <a:p>
            <a:pPr lvl="1">
              <a:buFont typeface="Segoe UI" panose="020B0502040204020203" pitchFamily="34" charset="0"/>
              <a:buChar char="–"/>
            </a:pPr>
            <a:r>
              <a:rPr lang="en-US" dirty="0" smtClean="0"/>
              <a:t>Semiotic domains are contextualized knowledge</a:t>
            </a:r>
            <a:endParaRPr lang="en-US" dirty="0"/>
          </a:p>
          <a:p>
            <a:pPr lvl="1">
              <a:buFont typeface="Segoe UI" panose="020B0502040204020203" pitchFamily="34" charset="0"/>
              <a:buChar char="–"/>
            </a:pPr>
            <a:r>
              <a:rPr lang="en-US" dirty="0"/>
              <a:t>Internal design grammar ~= Ambrose et al.’s knowledge structure</a:t>
            </a:r>
          </a:p>
          <a:p>
            <a:pPr lvl="1">
              <a:buFont typeface="Segoe UI" panose="020B0502040204020203" pitchFamily="34" charset="0"/>
              <a:buChar char="–"/>
            </a:pPr>
            <a:r>
              <a:rPr lang="en-US" dirty="0"/>
              <a:t>Striving for critical learning, getting learners to engage with a domain on a meta level</a:t>
            </a:r>
          </a:p>
          <a:p>
            <a:pPr lvl="1">
              <a:buFont typeface="Segoe UI" panose="020B0502040204020203" pitchFamily="34" charset="0"/>
              <a:buChar char="–"/>
            </a:pPr>
            <a:r>
              <a:rPr lang="en-US" dirty="0"/>
              <a:t>Games aren’t just content in a box</a:t>
            </a:r>
          </a:p>
          <a:p>
            <a:pPr lvl="1">
              <a:buFont typeface="Segoe UI" panose="020B0502040204020203" pitchFamily="34" charset="0"/>
              <a:buChar char="–"/>
            </a:pPr>
            <a:r>
              <a:rPr lang="en-US" dirty="0"/>
              <a:t>The world is filled with (semiotic) domains and we have arbitrarily labeled some of them as “academic”</a:t>
            </a:r>
          </a:p>
          <a:p>
            <a:pPr lvl="1"/>
            <a:endParaRPr lang="en-US" dirty="0"/>
          </a:p>
          <a:p>
            <a:pPr lvl="1"/>
            <a:endParaRPr lang="en-US" dirty="0"/>
          </a:p>
          <a:p>
            <a:pPr lvl="1"/>
            <a:endParaRPr lang="en-US" dirty="0"/>
          </a:p>
        </p:txBody>
      </p:sp>
      <p:sp>
        <p:nvSpPr>
          <p:cNvPr id="4" name="Date Placeholder 3">
            <a:extLst>
              <a:ext uri="{FF2B5EF4-FFF2-40B4-BE49-F238E27FC236}">
                <a16:creationId xmlns:a16="http://schemas.microsoft.com/office/drawing/2014/main" id="{2F7A6E5F-46F3-4D6E-A1FE-DBA7FB9A8996}"/>
              </a:ext>
            </a:extLst>
          </p:cNvPr>
          <p:cNvSpPr>
            <a:spLocks noGrp="1"/>
          </p:cNvSpPr>
          <p:nvPr>
            <p:ph type="dt" sz="half" idx="10"/>
          </p:nvPr>
        </p:nvSpPr>
        <p:spPr/>
        <p:txBody>
          <a:bodyPr/>
          <a:lstStyle/>
          <a:p>
            <a:r>
              <a:rPr lang="en-US" smtClean="0"/>
              <a:t>2023-01-19</a:t>
            </a:r>
            <a:endParaRPr lang="en-US"/>
          </a:p>
        </p:txBody>
      </p:sp>
      <p:sp>
        <p:nvSpPr>
          <p:cNvPr id="7" name="Footer Placeholder 6"/>
          <p:cNvSpPr>
            <a:spLocks noGrp="1"/>
          </p:cNvSpPr>
          <p:nvPr>
            <p:ph type="ftr" sz="quarter" idx="11"/>
          </p:nvPr>
        </p:nvSpPr>
        <p:spPr/>
        <p:txBody>
          <a:bodyPr/>
          <a:lstStyle/>
          <a:p>
            <a:r>
              <a:rPr lang="en-US" smtClean="0"/>
              <a:t>05-418/818 | Spring 2023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27</a:t>
            </a:fld>
            <a:endParaRPr lang="en-US"/>
          </a:p>
        </p:txBody>
      </p:sp>
    </p:spTree>
    <p:extLst>
      <p:ext uri="{BB962C8B-B14F-4D97-AF65-F5344CB8AC3E}">
        <p14:creationId xmlns:p14="http://schemas.microsoft.com/office/powerpoint/2010/main" val="378843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87F90-91EF-4C1A-9EF2-D5FCA33FDD2B}"/>
              </a:ext>
            </a:extLst>
          </p:cNvPr>
          <p:cNvSpPr>
            <a:spLocks noGrp="1"/>
          </p:cNvSpPr>
          <p:nvPr>
            <p:ph type="title"/>
          </p:nvPr>
        </p:nvSpPr>
        <p:spPr/>
        <p:txBody>
          <a:bodyPr/>
          <a:lstStyle/>
          <a:p>
            <a:r>
              <a:rPr lang="en-US" dirty="0"/>
              <a:t>The Chemistry of Game Design</a:t>
            </a:r>
          </a:p>
        </p:txBody>
      </p:sp>
      <p:sp>
        <p:nvSpPr>
          <p:cNvPr id="3" name="Date Placeholder 2">
            <a:extLst>
              <a:ext uri="{FF2B5EF4-FFF2-40B4-BE49-F238E27FC236}">
                <a16:creationId xmlns:a16="http://schemas.microsoft.com/office/drawing/2014/main" id="{E0B48735-D6AD-48BB-B292-D01F43C1DCF5}"/>
              </a:ext>
            </a:extLst>
          </p:cNvPr>
          <p:cNvSpPr>
            <a:spLocks noGrp="1"/>
          </p:cNvSpPr>
          <p:nvPr>
            <p:ph type="dt" sz="half" idx="10"/>
          </p:nvPr>
        </p:nvSpPr>
        <p:spPr/>
        <p:txBody>
          <a:bodyPr/>
          <a:lstStyle/>
          <a:p>
            <a:r>
              <a:rPr lang="en-US" smtClean="0"/>
              <a:t>2023-01-19</a:t>
            </a:r>
            <a:endParaRPr lang="en-US"/>
          </a:p>
        </p:txBody>
      </p:sp>
      <p:pic>
        <p:nvPicPr>
          <p:cNvPr id="2050" name="Picture 2" descr="https://www.gamasutra.com/db_area/images/feature/1524/alchemy_8.jpg">
            <a:extLst>
              <a:ext uri="{FF2B5EF4-FFF2-40B4-BE49-F238E27FC236}">
                <a16:creationId xmlns:a16="http://schemas.microsoft.com/office/drawing/2014/main" id="{F204F90E-5975-43DD-9569-04855587E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79" y="2023352"/>
            <a:ext cx="4015479" cy="35461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a:extLst>
              <a:ext uri="{FF2B5EF4-FFF2-40B4-BE49-F238E27FC236}">
                <a16:creationId xmlns:a16="http://schemas.microsoft.com/office/drawing/2014/main" id="{6D029E4F-534F-4948-A001-409E644A6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975" y="2118519"/>
            <a:ext cx="1495425"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DE0074C-C722-4B06-BFE3-1EAF2537A651}"/>
              </a:ext>
            </a:extLst>
          </p:cNvPr>
          <p:cNvSpPr txBox="1"/>
          <p:nvPr/>
        </p:nvSpPr>
        <p:spPr>
          <a:xfrm>
            <a:off x="6653719" y="4017523"/>
            <a:ext cx="1499681" cy="369332"/>
          </a:xfrm>
          <a:prstGeom prst="rect">
            <a:avLst/>
          </a:prstGeom>
          <a:noFill/>
        </p:spPr>
        <p:txBody>
          <a:bodyPr wrap="square" rtlCol="0">
            <a:spAutoFit/>
          </a:bodyPr>
          <a:lstStyle/>
          <a:p>
            <a:pPr algn="ctr"/>
            <a:r>
              <a:rPr lang="en-US" dirty="0"/>
              <a:t>Dan Cook</a:t>
            </a:r>
          </a:p>
        </p:txBody>
      </p:sp>
      <p:sp>
        <p:nvSpPr>
          <p:cNvPr id="7" name="Rectangle 6">
            <a:extLst>
              <a:ext uri="{FF2B5EF4-FFF2-40B4-BE49-F238E27FC236}">
                <a16:creationId xmlns:a16="http://schemas.microsoft.com/office/drawing/2014/main" id="{850B0B11-4413-45F1-B416-A962726EF663}"/>
              </a:ext>
            </a:extLst>
          </p:cNvPr>
          <p:cNvSpPr/>
          <p:nvPr/>
        </p:nvSpPr>
        <p:spPr>
          <a:xfrm>
            <a:off x="5530597" y="4810380"/>
            <a:ext cx="5922524" cy="461665"/>
          </a:xfrm>
          <a:prstGeom prst="rect">
            <a:avLst/>
          </a:prstGeom>
        </p:spPr>
        <p:txBody>
          <a:bodyPr wrap="square">
            <a:spAutoFit/>
          </a:bodyPr>
          <a:lstStyle/>
          <a:p>
            <a:r>
              <a:rPr lang="en-US" sz="1200" dirty="0"/>
              <a:t>Cook, D. (2007). The Chemistry Of Game Design. Retrieved January 23, 2018, from http://www.gamasutra.com/view/feature/129948/the_chemistry_of_game_design.php</a:t>
            </a:r>
            <a:endParaRPr lang="en-US" sz="1200" dirty="0">
              <a:effectLst/>
            </a:endParaRPr>
          </a:p>
        </p:txBody>
      </p:sp>
      <p:sp>
        <p:nvSpPr>
          <p:cNvPr id="8" name="Footer Placeholder 7"/>
          <p:cNvSpPr>
            <a:spLocks noGrp="1"/>
          </p:cNvSpPr>
          <p:nvPr>
            <p:ph type="ftr" sz="quarter" idx="11"/>
          </p:nvPr>
        </p:nvSpPr>
        <p:spPr/>
        <p:txBody>
          <a:bodyPr/>
          <a:lstStyle/>
          <a:p>
            <a:r>
              <a:rPr lang="en-US" smtClean="0"/>
              <a:t>05-418/818 | Spring 2023 | Design of Educational Games</a:t>
            </a:r>
            <a:endParaRPr lang="en-US"/>
          </a:p>
        </p:txBody>
      </p:sp>
      <p:sp>
        <p:nvSpPr>
          <p:cNvPr id="9" name="Slide Number Placeholder 8"/>
          <p:cNvSpPr>
            <a:spLocks noGrp="1"/>
          </p:cNvSpPr>
          <p:nvPr>
            <p:ph type="sldNum" sz="quarter" idx="12"/>
          </p:nvPr>
        </p:nvSpPr>
        <p:spPr/>
        <p:txBody>
          <a:bodyPr/>
          <a:lstStyle/>
          <a:p>
            <a:fld id="{4BE96267-9501-4B49-939F-F116B0669874}" type="slidenum">
              <a:rPr lang="en-US" smtClean="0"/>
              <a:t>28</a:t>
            </a:fld>
            <a:endParaRPr lang="en-US"/>
          </a:p>
        </p:txBody>
      </p:sp>
    </p:spTree>
    <p:extLst>
      <p:ext uri="{BB962C8B-B14F-4D97-AF65-F5344CB8AC3E}">
        <p14:creationId xmlns:p14="http://schemas.microsoft.com/office/powerpoint/2010/main" val="3700484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3B05B0-A106-48EE-8B52-8BA0A52D2516}"/>
              </a:ext>
            </a:extLst>
          </p:cNvPr>
          <p:cNvSpPr>
            <a:spLocks noGrp="1"/>
          </p:cNvSpPr>
          <p:nvPr>
            <p:ph type="title"/>
          </p:nvPr>
        </p:nvSpPr>
        <p:spPr/>
        <p:txBody>
          <a:bodyPr/>
          <a:lstStyle/>
          <a:p>
            <a:r>
              <a:rPr lang="en-US" dirty="0" smtClean="0"/>
              <a:t>5. What </a:t>
            </a:r>
            <a:r>
              <a:rPr lang="en-US" dirty="0"/>
              <a:t>did you think? (Cook)</a:t>
            </a:r>
          </a:p>
        </p:txBody>
      </p:sp>
      <p:sp>
        <p:nvSpPr>
          <p:cNvPr id="7" name="Content Placeholder 6">
            <a:extLst>
              <a:ext uri="{FF2B5EF4-FFF2-40B4-BE49-F238E27FC236}">
                <a16:creationId xmlns:a16="http://schemas.microsoft.com/office/drawing/2014/main" id="{89DFB3FF-AA74-4FA4-91EC-7992DBEF3539}"/>
              </a:ext>
            </a:extLst>
          </p:cNvPr>
          <p:cNvSpPr>
            <a:spLocks noGrp="1"/>
          </p:cNvSpPr>
          <p:nvPr>
            <p:ph idx="1"/>
          </p:nvPr>
        </p:nvSpPr>
        <p:spPr/>
        <p:txBody>
          <a:bodyPr>
            <a:normAutofit fontScale="92500"/>
          </a:bodyPr>
          <a:lstStyle/>
          <a:p>
            <a:pPr marL="457200" indent="-457200">
              <a:buFont typeface="+mj-lt"/>
              <a:buAutoNum type="arabicPeriod"/>
            </a:pPr>
            <a:r>
              <a:rPr lang="en-US" dirty="0" smtClean="0"/>
              <a:t>Interesting to note that several people were pointing out skill chains as </a:t>
            </a:r>
            <a:r>
              <a:rPr lang="en-US" dirty="0" smtClean="0"/>
              <a:t>linear</a:t>
            </a:r>
          </a:p>
          <a:p>
            <a:pPr marL="457200" indent="-457200">
              <a:buFont typeface="+mj-lt"/>
              <a:buAutoNum type="arabicPeriod"/>
            </a:pPr>
            <a:r>
              <a:rPr lang="en-US" dirty="0" smtClean="0"/>
              <a:t>Skill Chains </a:t>
            </a:r>
            <a:r>
              <a:rPr lang="en-US" dirty="0"/>
              <a:t>r</a:t>
            </a:r>
            <a:r>
              <a:rPr lang="en-US" dirty="0" smtClean="0"/>
              <a:t>eally similar to Ambrose’s knowledge organization ideas</a:t>
            </a:r>
          </a:p>
          <a:p>
            <a:pPr lvl="1"/>
            <a:r>
              <a:rPr lang="en-US" dirty="0" smtClean="0"/>
              <a:t>Or a kind of knowledge organization</a:t>
            </a:r>
          </a:p>
          <a:p>
            <a:r>
              <a:rPr lang="en-US" dirty="0" smtClean="0"/>
              <a:t>Liked that it modeled burn out</a:t>
            </a:r>
          </a:p>
          <a:p>
            <a:r>
              <a:rPr lang="en-US" dirty="0" smtClean="0"/>
              <a:t>Make sure the player actually has the prior knowledg</a:t>
            </a:r>
            <a:r>
              <a:rPr lang="en-US" dirty="0" smtClean="0"/>
              <a:t>e needed to understand a thing</a:t>
            </a:r>
          </a:p>
          <a:p>
            <a:r>
              <a:rPr lang="en-US" dirty="0" smtClean="0"/>
              <a:t>Game design is really well suited for educational game design and attending to motivation</a:t>
            </a:r>
          </a:p>
          <a:p>
            <a:pPr lvl="1"/>
            <a:r>
              <a:rPr lang="en-US" dirty="0" smtClean="0"/>
              <a:t>The idea of scaffolding</a:t>
            </a:r>
          </a:p>
          <a:p>
            <a:r>
              <a:rPr lang="en-US" dirty="0" smtClean="0"/>
              <a:t>One challenge is having the right level </a:t>
            </a:r>
            <a:r>
              <a:rPr lang="en-US" dirty="0" err="1" smtClean="0"/>
              <a:t>fo</a:t>
            </a:r>
            <a:r>
              <a:rPr lang="en-US" dirty="0" smtClean="0"/>
              <a:t> complexity for the individual</a:t>
            </a:r>
          </a:p>
          <a:p>
            <a:r>
              <a:rPr lang="en-US" dirty="0" smtClean="0"/>
              <a:t>Seems like responsibility is more on the designer than the teacher and student together</a:t>
            </a:r>
          </a:p>
          <a:p>
            <a:pPr lvl="1"/>
            <a:r>
              <a:rPr lang="en-US" dirty="0" smtClean="0"/>
              <a:t>Designer needs to make sure the affordance comes through clearly</a:t>
            </a:r>
          </a:p>
          <a:p>
            <a:pPr lvl="1"/>
            <a:r>
              <a:rPr lang="en-US" dirty="0" smtClean="0"/>
              <a:t>Teachers have more of a captive audience</a:t>
            </a:r>
            <a:endParaRPr lang="en-US" dirty="0"/>
          </a:p>
        </p:txBody>
      </p:sp>
      <p:sp>
        <p:nvSpPr>
          <p:cNvPr id="3" name="Date Placeholder 2">
            <a:extLst>
              <a:ext uri="{FF2B5EF4-FFF2-40B4-BE49-F238E27FC236}">
                <a16:creationId xmlns:a16="http://schemas.microsoft.com/office/drawing/2014/main" id="{F8F1C470-9B73-4F01-8C0F-0F2D291F7456}"/>
              </a:ext>
            </a:extLst>
          </p:cNvPr>
          <p:cNvSpPr>
            <a:spLocks noGrp="1"/>
          </p:cNvSpPr>
          <p:nvPr>
            <p:ph type="dt" sz="half" idx="10"/>
          </p:nvPr>
        </p:nvSpPr>
        <p:spPr/>
        <p:txBody>
          <a:bodyPr/>
          <a:lstStyle/>
          <a:p>
            <a:r>
              <a:rPr lang="en-US" smtClean="0"/>
              <a:t>2023-01-19</a:t>
            </a:r>
            <a:endParaRPr lang="en-US"/>
          </a:p>
        </p:txBody>
      </p:sp>
      <p:sp>
        <p:nvSpPr>
          <p:cNvPr id="2" name="Footer Placeholder 1"/>
          <p:cNvSpPr>
            <a:spLocks noGrp="1"/>
          </p:cNvSpPr>
          <p:nvPr>
            <p:ph type="ftr" sz="quarter" idx="11"/>
          </p:nvPr>
        </p:nvSpPr>
        <p:spPr/>
        <p:txBody>
          <a:bodyPr/>
          <a:lstStyle/>
          <a:p>
            <a:r>
              <a:rPr lang="en-US" smtClean="0"/>
              <a:t>05-418/818 | Spring 2023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29</a:t>
            </a:fld>
            <a:endParaRPr lang="en-US"/>
          </a:p>
        </p:txBody>
      </p:sp>
    </p:spTree>
    <p:extLst>
      <p:ext uri="{BB962C8B-B14F-4D97-AF65-F5344CB8AC3E}">
        <p14:creationId xmlns:p14="http://schemas.microsoft.com/office/powerpoint/2010/main" val="2742411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79C62A-973F-4E6E-8511-E5B377C78BAE}"/>
              </a:ext>
            </a:extLst>
          </p:cNvPr>
          <p:cNvSpPr>
            <a:spLocks noGrp="1"/>
          </p:cNvSpPr>
          <p:nvPr>
            <p:ph type="title"/>
          </p:nvPr>
        </p:nvSpPr>
        <p:spPr/>
        <p:txBody>
          <a:bodyPr/>
          <a:lstStyle/>
          <a:p>
            <a:r>
              <a:rPr lang="en-US" dirty="0" smtClean="0"/>
              <a:t>Some Cool Upcoming Events</a:t>
            </a:r>
            <a:endParaRPr lang="en-US" dirty="0"/>
          </a:p>
        </p:txBody>
      </p:sp>
      <p:sp>
        <p:nvSpPr>
          <p:cNvPr id="2" name="Content Placeholder 1">
            <a:extLst>
              <a:ext uri="{FF2B5EF4-FFF2-40B4-BE49-F238E27FC236}">
                <a16:creationId xmlns:a16="http://schemas.microsoft.com/office/drawing/2014/main" id="{0E50FA4F-4DFE-47D3-BACF-763F18E15802}"/>
              </a:ext>
            </a:extLst>
          </p:cNvPr>
          <p:cNvSpPr>
            <a:spLocks noGrp="1"/>
          </p:cNvSpPr>
          <p:nvPr>
            <p:ph idx="1"/>
          </p:nvPr>
        </p:nvSpPr>
        <p:spPr/>
        <p:txBody>
          <a:bodyPr/>
          <a:lstStyle/>
          <a:p>
            <a:pPr marL="0" indent="0">
              <a:buNone/>
            </a:pPr>
            <a:r>
              <a:rPr lang="en-US" dirty="0"/>
              <a:t>Bad Game Arcade: </a:t>
            </a:r>
            <a:r>
              <a:rPr lang="en-US" dirty="0">
                <a:hlinkClick r:id="rId2"/>
              </a:rPr>
              <a:t>https://www.badgamearcade.ca/</a:t>
            </a:r>
            <a:endParaRPr lang="en-US" dirty="0"/>
          </a:p>
          <a:p>
            <a:pPr lvl="1"/>
            <a:r>
              <a:rPr lang="en-US" dirty="0"/>
              <a:t>A hybrid event exploring the question Are Educational Games Bad</a:t>
            </a:r>
            <a:r>
              <a:rPr lang="en-US" dirty="0" smtClean="0"/>
              <a:t>?</a:t>
            </a:r>
          </a:p>
          <a:p>
            <a:pPr lvl="1"/>
            <a:r>
              <a:rPr lang="en-US" dirty="0" smtClean="0"/>
              <a:t>Has an “arcade” of games that were selected for showcasing that could be good blog games</a:t>
            </a:r>
            <a:endParaRPr lang="en-US" dirty="0"/>
          </a:p>
          <a:p>
            <a:pPr lvl="1"/>
            <a:r>
              <a:rPr lang="en-US" dirty="0"/>
              <a:t>January </a:t>
            </a:r>
            <a:r>
              <a:rPr lang="en-US" dirty="0" smtClean="0"/>
              <a:t>23-27</a:t>
            </a:r>
          </a:p>
          <a:p>
            <a:pPr marL="0" indent="0">
              <a:spcBef>
                <a:spcPts val="2200"/>
              </a:spcBef>
              <a:buNone/>
            </a:pPr>
            <a:r>
              <a:rPr lang="en-US" dirty="0" smtClean="0"/>
              <a:t>ScottyCon 2023: </a:t>
            </a:r>
            <a:r>
              <a:rPr lang="en-US" dirty="0" smtClean="0">
                <a:hlinkClick r:id="rId3"/>
              </a:rPr>
              <a:t>https://www.scottycon.com/</a:t>
            </a:r>
            <a:endParaRPr lang="en-US" dirty="0" smtClean="0"/>
          </a:p>
          <a:p>
            <a:pPr lvl="1"/>
            <a:r>
              <a:rPr lang="en-US" dirty="0" smtClean="0"/>
              <a:t>A student run Anime and Games Convention at CMU</a:t>
            </a:r>
          </a:p>
          <a:p>
            <a:pPr lvl="1"/>
            <a:r>
              <a:rPr lang="en-US" dirty="0" smtClean="0"/>
              <a:t>March 18</a:t>
            </a:r>
          </a:p>
          <a:p>
            <a:pPr lvl="1"/>
            <a:endParaRPr lang="en-US" dirty="0"/>
          </a:p>
        </p:txBody>
      </p:sp>
      <p:sp>
        <p:nvSpPr>
          <p:cNvPr id="3" name="Date Placeholder 2">
            <a:extLst>
              <a:ext uri="{FF2B5EF4-FFF2-40B4-BE49-F238E27FC236}">
                <a16:creationId xmlns:a16="http://schemas.microsoft.com/office/drawing/2014/main" id="{13153205-AA31-4B90-A37D-1D0283C7368D}"/>
              </a:ext>
            </a:extLst>
          </p:cNvPr>
          <p:cNvSpPr>
            <a:spLocks noGrp="1"/>
          </p:cNvSpPr>
          <p:nvPr>
            <p:ph type="dt" sz="half" idx="10"/>
          </p:nvPr>
        </p:nvSpPr>
        <p:spPr/>
        <p:txBody>
          <a:bodyPr/>
          <a:lstStyle/>
          <a:p>
            <a:r>
              <a:rPr lang="en-US" smtClean="0"/>
              <a:t>2023-01-19</a:t>
            </a:r>
            <a:endParaRPr lang="en-US"/>
          </a:p>
        </p:txBody>
      </p:sp>
      <p:sp>
        <p:nvSpPr>
          <p:cNvPr id="8" name="Footer Placeholder 7"/>
          <p:cNvSpPr>
            <a:spLocks noGrp="1"/>
          </p:cNvSpPr>
          <p:nvPr>
            <p:ph type="ftr" sz="quarter" idx="11"/>
          </p:nvPr>
        </p:nvSpPr>
        <p:spPr/>
        <p:txBody>
          <a:bodyPr/>
          <a:lstStyle/>
          <a:p>
            <a:r>
              <a:rPr lang="en-US" smtClean="0"/>
              <a:t>05-418/818 | Spring 2023 | Design of Educational Games</a:t>
            </a:r>
            <a:endParaRPr lang="en-US"/>
          </a:p>
        </p:txBody>
      </p:sp>
      <p:sp>
        <p:nvSpPr>
          <p:cNvPr id="9" name="Slide Number Placeholder 8"/>
          <p:cNvSpPr>
            <a:spLocks noGrp="1"/>
          </p:cNvSpPr>
          <p:nvPr>
            <p:ph type="sldNum" sz="quarter" idx="12"/>
          </p:nvPr>
        </p:nvSpPr>
        <p:spPr/>
        <p:txBody>
          <a:bodyPr/>
          <a:lstStyle/>
          <a:p>
            <a:fld id="{4BE96267-9501-4B49-939F-F116B0669874}" type="slidenum">
              <a:rPr lang="en-US" smtClean="0"/>
              <a:pPr/>
              <a:t>3</a:t>
            </a:fld>
            <a:endParaRPr lang="en-US"/>
          </a:p>
        </p:txBody>
      </p:sp>
    </p:spTree>
    <p:extLst>
      <p:ext uri="{BB962C8B-B14F-4D97-AF65-F5344CB8AC3E}">
        <p14:creationId xmlns:p14="http://schemas.microsoft.com/office/powerpoint/2010/main" val="3891950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723C-B6DF-4073-96D7-EF7F3B527F88}"/>
              </a:ext>
            </a:extLst>
          </p:cNvPr>
          <p:cNvSpPr>
            <a:spLocks noGrp="1"/>
          </p:cNvSpPr>
          <p:nvPr>
            <p:ph type="title"/>
          </p:nvPr>
        </p:nvSpPr>
        <p:spPr/>
        <p:txBody>
          <a:bodyPr/>
          <a:lstStyle/>
          <a:p>
            <a:r>
              <a:rPr lang="en-US" smtClean="0"/>
              <a:t>My Take</a:t>
            </a:r>
            <a:endParaRPr lang="en-US" dirty="0"/>
          </a:p>
        </p:txBody>
      </p:sp>
      <p:sp>
        <p:nvSpPr>
          <p:cNvPr id="3" name="Content Placeholder 2">
            <a:extLst>
              <a:ext uri="{FF2B5EF4-FFF2-40B4-BE49-F238E27FC236}">
                <a16:creationId xmlns:a16="http://schemas.microsoft.com/office/drawing/2014/main" id="{760674AA-7835-4500-B67C-05D06C6AFBAF}"/>
              </a:ext>
            </a:extLst>
          </p:cNvPr>
          <p:cNvSpPr>
            <a:spLocks noGrp="1"/>
          </p:cNvSpPr>
          <p:nvPr>
            <p:ph idx="1"/>
          </p:nvPr>
        </p:nvSpPr>
        <p:spPr/>
        <p:txBody>
          <a:bodyPr/>
          <a:lstStyle/>
          <a:p>
            <a:pPr marL="0" indent="0">
              <a:buNone/>
            </a:pPr>
            <a:r>
              <a:rPr lang="en-US" dirty="0" smtClean="0"/>
              <a:t>Skill atoms are a useful, if imperfect, formalism</a:t>
            </a:r>
          </a:p>
          <a:p>
            <a:pPr lvl="1"/>
            <a:r>
              <a:rPr lang="en-US" dirty="0" smtClean="0"/>
              <a:t>They occupy a weird theoretical space between a model of player knowledge and a model of design</a:t>
            </a:r>
          </a:p>
          <a:p>
            <a:pPr marL="0" indent="0">
              <a:spcBef>
                <a:spcPts val="2200"/>
              </a:spcBef>
              <a:buNone/>
            </a:pPr>
            <a:r>
              <a:rPr lang="en-US" dirty="0" smtClean="0"/>
              <a:t>Shows a common tendency in game design literature to appeal to neuroscience</a:t>
            </a:r>
          </a:p>
          <a:p>
            <a:pPr marL="0" indent="0">
              <a:spcBef>
                <a:spcPts val="2200"/>
              </a:spcBef>
              <a:buNone/>
            </a:pPr>
            <a:r>
              <a:rPr lang="en-US" dirty="0" smtClean="0"/>
              <a:t>Arbitrary separation between “useless” (e.g. story) and “useful” (e.g., actions) atoms</a:t>
            </a:r>
            <a:endParaRPr lang="en-US" dirty="0"/>
          </a:p>
        </p:txBody>
      </p:sp>
      <p:sp>
        <p:nvSpPr>
          <p:cNvPr id="4" name="Date Placeholder 3">
            <a:extLst>
              <a:ext uri="{FF2B5EF4-FFF2-40B4-BE49-F238E27FC236}">
                <a16:creationId xmlns:a16="http://schemas.microsoft.com/office/drawing/2014/main" id="{6DC1BCC5-9CD2-42E1-AC57-69EB2C611E2C}"/>
              </a:ext>
            </a:extLst>
          </p:cNvPr>
          <p:cNvSpPr>
            <a:spLocks noGrp="1"/>
          </p:cNvSpPr>
          <p:nvPr>
            <p:ph type="dt" sz="half" idx="10"/>
          </p:nvPr>
        </p:nvSpPr>
        <p:spPr/>
        <p:txBody>
          <a:bodyPr/>
          <a:lstStyle/>
          <a:p>
            <a:r>
              <a:rPr lang="en-US" smtClean="0"/>
              <a:t>2023-01-19</a:t>
            </a:r>
            <a:endParaRPr lang="en-US"/>
          </a:p>
        </p:txBody>
      </p:sp>
      <p:sp>
        <p:nvSpPr>
          <p:cNvPr id="7" name="Footer Placeholder 6"/>
          <p:cNvSpPr>
            <a:spLocks noGrp="1"/>
          </p:cNvSpPr>
          <p:nvPr>
            <p:ph type="ftr" sz="quarter" idx="11"/>
          </p:nvPr>
        </p:nvSpPr>
        <p:spPr/>
        <p:txBody>
          <a:bodyPr/>
          <a:lstStyle/>
          <a:p>
            <a:r>
              <a:rPr lang="en-US" smtClean="0"/>
              <a:t>05-418/818 | Spring 2023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pPr/>
              <a:t>30</a:t>
            </a:fld>
            <a:endParaRPr lang="en-US"/>
          </a:p>
        </p:txBody>
      </p:sp>
    </p:spTree>
    <p:extLst>
      <p:ext uri="{BB962C8B-B14F-4D97-AF65-F5344CB8AC3E}">
        <p14:creationId xmlns:p14="http://schemas.microsoft.com/office/powerpoint/2010/main" val="1638985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The EDGE Framework</a:t>
            </a:r>
          </a:p>
        </p:txBody>
      </p:sp>
      <p:sp>
        <p:nvSpPr>
          <p:cNvPr id="3" name="Oval 2">
            <a:extLst>
              <a:ext uri="{FF2B5EF4-FFF2-40B4-BE49-F238E27FC236}">
                <a16:creationId xmlns:a16="http://schemas.microsoft.com/office/drawing/2014/main" id="{F0C34CD3-70C7-4F81-A228-679C549CEAB8}"/>
              </a:ext>
            </a:extLst>
          </p:cNvPr>
          <p:cNvSpPr/>
          <p:nvPr/>
        </p:nvSpPr>
        <p:spPr>
          <a:xfrm>
            <a:off x="4998720" y="1334863"/>
            <a:ext cx="2194560" cy="2194560"/>
          </a:xfrm>
          <a:prstGeom prst="ellipse">
            <a:avLst/>
          </a:prstGeom>
          <a:solidFill>
            <a:schemeClr val="accent2"/>
          </a:solid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Educational </a:t>
            </a:r>
            <a:r>
              <a:rPr lang="en-US" b="1" dirty="0" smtClean="0"/>
              <a:t>Goals</a:t>
            </a:r>
            <a:endParaRPr lang="en-US" b="1" dirty="0"/>
          </a:p>
        </p:txBody>
      </p:sp>
      <p:sp>
        <p:nvSpPr>
          <p:cNvPr id="13" name="Oval 12">
            <a:extLst>
              <a:ext uri="{FF2B5EF4-FFF2-40B4-BE49-F238E27FC236}">
                <a16:creationId xmlns:a16="http://schemas.microsoft.com/office/drawing/2014/main" id="{11183F46-5D36-4FF5-AD2A-72D9DB39CAEE}"/>
              </a:ext>
            </a:extLst>
          </p:cNvPr>
          <p:cNvSpPr/>
          <p:nvPr/>
        </p:nvSpPr>
        <p:spPr>
          <a:xfrm>
            <a:off x="7193280" y="4028861"/>
            <a:ext cx="2194560" cy="2194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Learning </a:t>
            </a:r>
            <a:r>
              <a:rPr lang="en-US" b="1" dirty="0" smtClean="0"/>
              <a:t>Mechanisms</a:t>
            </a:r>
            <a:endParaRPr lang="en-US" b="1" dirty="0"/>
          </a:p>
        </p:txBody>
      </p:sp>
      <p:sp>
        <p:nvSpPr>
          <p:cNvPr id="22" name="Oval 21">
            <a:extLst>
              <a:ext uri="{FF2B5EF4-FFF2-40B4-BE49-F238E27FC236}">
                <a16:creationId xmlns:a16="http://schemas.microsoft.com/office/drawing/2014/main" id="{AD2C5986-433A-4530-9BD1-AD76AE778E1A}"/>
              </a:ext>
            </a:extLst>
          </p:cNvPr>
          <p:cNvSpPr/>
          <p:nvPr/>
        </p:nvSpPr>
        <p:spPr>
          <a:xfrm>
            <a:off x="2804160" y="4028861"/>
            <a:ext cx="2194560" cy="219456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Game Elements</a:t>
            </a:r>
            <a:endParaRPr lang="en-US" b="1" dirty="0"/>
          </a:p>
        </p:txBody>
      </p:sp>
      <p:cxnSp>
        <p:nvCxnSpPr>
          <p:cNvPr id="7" name="Straight Arrow Connector 6">
            <a:extLst>
              <a:ext uri="{FF2B5EF4-FFF2-40B4-BE49-F238E27FC236}">
                <a16:creationId xmlns:a16="http://schemas.microsoft.com/office/drawing/2014/main" id="{DC47FD21-A97A-4B86-9B30-583026F86F9C}"/>
              </a:ext>
            </a:extLst>
          </p:cNvPr>
          <p:cNvCxnSpPr>
            <a:cxnSpLocks/>
            <a:stCxn id="22" idx="6"/>
            <a:endCxn id="13" idx="2"/>
          </p:cNvCxnSpPr>
          <p:nvPr/>
        </p:nvCxnSpPr>
        <p:spPr>
          <a:xfrm>
            <a:off x="4998720" y="5126141"/>
            <a:ext cx="2194560"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6606DAB-C73F-4B92-950E-C3FBF52DF56D}"/>
              </a:ext>
            </a:extLst>
          </p:cNvPr>
          <p:cNvCxnSpPr>
            <a:cxnSpLocks/>
            <a:stCxn id="3" idx="3"/>
            <a:endCxn id="22" idx="7"/>
          </p:cNvCxnSpPr>
          <p:nvPr/>
        </p:nvCxnSpPr>
        <p:spPr>
          <a:xfrm flipH="1">
            <a:off x="4677334" y="3208037"/>
            <a:ext cx="642772" cy="114221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06C05A9-728C-4ADD-8F54-8EB06F01A4B2}"/>
              </a:ext>
            </a:extLst>
          </p:cNvPr>
          <p:cNvCxnSpPr>
            <a:cxnSpLocks/>
            <a:stCxn id="3" idx="5"/>
            <a:endCxn id="13" idx="1"/>
          </p:cNvCxnSpPr>
          <p:nvPr/>
        </p:nvCxnSpPr>
        <p:spPr>
          <a:xfrm>
            <a:off x="6871894" y="3208037"/>
            <a:ext cx="642772" cy="114221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15476554-68C2-411E-B9FE-6526F56FBD95}"/>
              </a:ext>
            </a:extLst>
          </p:cNvPr>
          <p:cNvSpPr>
            <a:spLocks noGrp="1"/>
          </p:cNvSpPr>
          <p:nvPr>
            <p:ph type="dt" sz="half" idx="10"/>
          </p:nvPr>
        </p:nvSpPr>
        <p:spPr/>
        <p:txBody>
          <a:bodyPr/>
          <a:lstStyle/>
          <a:p>
            <a:r>
              <a:rPr lang="en-US" smtClean="0"/>
              <a:t>2023-01-19</a:t>
            </a:r>
            <a:endParaRPr lang="en-US"/>
          </a:p>
        </p:txBody>
      </p:sp>
      <p:sp>
        <p:nvSpPr>
          <p:cNvPr id="8" name="Footer Placeholder 7"/>
          <p:cNvSpPr>
            <a:spLocks noGrp="1"/>
          </p:cNvSpPr>
          <p:nvPr>
            <p:ph type="ftr" sz="quarter" idx="11"/>
          </p:nvPr>
        </p:nvSpPr>
        <p:spPr/>
        <p:txBody>
          <a:bodyPr/>
          <a:lstStyle/>
          <a:p>
            <a:r>
              <a:rPr lang="en-US" smtClean="0"/>
              <a:t>05-418/818 | Spring 2023 | Design of Educational Games</a:t>
            </a:r>
            <a:endParaRPr lang="en-US"/>
          </a:p>
        </p:txBody>
      </p:sp>
      <p:sp>
        <p:nvSpPr>
          <p:cNvPr id="10" name="Slide Number Placeholder 9"/>
          <p:cNvSpPr>
            <a:spLocks noGrp="1"/>
          </p:cNvSpPr>
          <p:nvPr>
            <p:ph type="sldNum" sz="quarter" idx="12"/>
          </p:nvPr>
        </p:nvSpPr>
        <p:spPr/>
        <p:txBody>
          <a:bodyPr/>
          <a:lstStyle/>
          <a:p>
            <a:fld id="{4BE96267-9501-4B49-939F-F116B0669874}" type="slidenum">
              <a:rPr lang="en-US" smtClean="0"/>
              <a:t>31</a:t>
            </a:fld>
            <a:endParaRPr lang="en-US"/>
          </a:p>
        </p:txBody>
      </p:sp>
    </p:spTree>
    <p:extLst>
      <p:ext uri="{BB962C8B-B14F-4D97-AF65-F5344CB8AC3E}">
        <p14:creationId xmlns:p14="http://schemas.microsoft.com/office/powerpoint/2010/main" val="1568790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a:t>
            </a:r>
            <a:r>
              <a:rPr lang="en-US" dirty="0" smtClean="0"/>
              <a:t>Goals </a:t>
            </a:r>
            <a:endParaRPr lang="en-US" dirty="0"/>
          </a:p>
        </p:txBody>
      </p:sp>
      <p:sp>
        <p:nvSpPr>
          <p:cNvPr id="3" name="Content Placeholder 2"/>
          <p:cNvSpPr>
            <a:spLocks noGrp="1"/>
          </p:cNvSpPr>
          <p:nvPr>
            <p:ph idx="1"/>
          </p:nvPr>
        </p:nvSpPr>
        <p:spPr/>
        <p:txBody>
          <a:bodyPr>
            <a:normAutofit/>
          </a:bodyPr>
          <a:lstStyle/>
          <a:p>
            <a:pPr marL="0" indent="0">
              <a:lnSpc>
                <a:spcPct val="110000"/>
              </a:lnSpc>
              <a:buNone/>
            </a:pPr>
            <a:r>
              <a:rPr lang="en-US" b="1" dirty="0"/>
              <a:t>Prior knowledge: </a:t>
            </a:r>
            <a:r>
              <a:rPr lang="en-US" dirty="0"/>
              <a:t>What knowledge or skills will </a:t>
            </a:r>
            <a:r>
              <a:rPr lang="en-US" dirty="0" smtClean="0"/>
              <a:t>players </a:t>
            </a:r>
            <a:r>
              <a:rPr lang="en-US" dirty="0"/>
              <a:t>need before playing the game? </a:t>
            </a:r>
          </a:p>
          <a:p>
            <a:pPr marL="0" indent="0">
              <a:lnSpc>
                <a:spcPct val="100000"/>
              </a:lnSpc>
              <a:buNone/>
            </a:pPr>
            <a:r>
              <a:rPr lang="en-US" b="1" dirty="0"/>
              <a:t>Learning and retention: </a:t>
            </a:r>
            <a:r>
              <a:rPr lang="en-US" dirty="0"/>
              <a:t>What knowledge or skills will </a:t>
            </a:r>
            <a:r>
              <a:rPr lang="en-US" dirty="0" smtClean="0"/>
              <a:t>players </a:t>
            </a:r>
            <a:r>
              <a:rPr lang="en-US" dirty="0"/>
              <a:t>learn from the game? </a:t>
            </a:r>
          </a:p>
          <a:p>
            <a:pPr marL="0" indent="0">
              <a:lnSpc>
                <a:spcPct val="100000"/>
              </a:lnSpc>
              <a:buNone/>
            </a:pPr>
            <a:r>
              <a:rPr lang="en-US" b="1" dirty="0"/>
              <a:t>Potential transfer: </a:t>
            </a:r>
            <a:r>
              <a:rPr lang="en-US" dirty="0"/>
              <a:t>How far are these knowledge and skills likely to transfer?</a:t>
            </a:r>
          </a:p>
        </p:txBody>
      </p:sp>
      <p:sp>
        <p:nvSpPr>
          <p:cNvPr id="6" name="Date Placeholder 5">
            <a:extLst>
              <a:ext uri="{FF2B5EF4-FFF2-40B4-BE49-F238E27FC236}">
                <a16:creationId xmlns:a16="http://schemas.microsoft.com/office/drawing/2014/main" id="{B3676573-CACA-4F6A-9681-47A2257A297A}"/>
              </a:ext>
            </a:extLst>
          </p:cNvPr>
          <p:cNvSpPr>
            <a:spLocks noGrp="1"/>
          </p:cNvSpPr>
          <p:nvPr>
            <p:ph type="dt" sz="half" idx="10"/>
          </p:nvPr>
        </p:nvSpPr>
        <p:spPr/>
        <p:txBody>
          <a:bodyPr/>
          <a:lstStyle/>
          <a:p>
            <a:r>
              <a:rPr lang="en-US" smtClean="0"/>
              <a:t>2023-01-19</a:t>
            </a:r>
            <a:endParaRPr lang="en-US"/>
          </a:p>
        </p:txBody>
      </p:sp>
      <p:sp>
        <p:nvSpPr>
          <p:cNvPr id="4" name="Footer Placeholder 3"/>
          <p:cNvSpPr>
            <a:spLocks noGrp="1"/>
          </p:cNvSpPr>
          <p:nvPr>
            <p:ph type="ftr" sz="quarter" idx="11"/>
          </p:nvPr>
        </p:nvSpPr>
        <p:spPr/>
        <p:txBody>
          <a:bodyPr/>
          <a:lstStyle/>
          <a:p>
            <a:r>
              <a:rPr lang="en-US" smtClean="0"/>
              <a:t>05-418/818 | Spring 2023 | Design of Educational Games</a:t>
            </a:r>
            <a:endParaRPr lang="en-US"/>
          </a:p>
        </p:txBody>
      </p:sp>
      <p:sp>
        <p:nvSpPr>
          <p:cNvPr id="5" name="Slide Number Placeholder 4"/>
          <p:cNvSpPr>
            <a:spLocks noGrp="1"/>
          </p:cNvSpPr>
          <p:nvPr>
            <p:ph type="sldNum" sz="quarter" idx="12"/>
          </p:nvPr>
        </p:nvSpPr>
        <p:spPr/>
        <p:txBody>
          <a:bodyPr/>
          <a:lstStyle/>
          <a:p>
            <a:fld id="{4BE96267-9501-4B49-939F-F116B0669874}" type="slidenum">
              <a:rPr lang="en-US" smtClean="0"/>
              <a:t>32</a:t>
            </a:fld>
            <a:endParaRPr lang="en-US"/>
          </a:p>
        </p:txBody>
      </p:sp>
    </p:spTree>
    <p:extLst>
      <p:ext uri="{BB962C8B-B14F-4D97-AF65-F5344CB8AC3E}">
        <p14:creationId xmlns:p14="http://schemas.microsoft.com/office/powerpoint/2010/main" val="1721897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BD710A-CA63-41A7-A1EA-342C0D448AB8}"/>
              </a:ext>
            </a:extLst>
          </p:cNvPr>
          <p:cNvSpPr>
            <a:spLocks noGrp="1"/>
          </p:cNvSpPr>
          <p:nvPr>
            <p:ph type="title"/>
          </p:nvPr>
        </p:nvSpPr>
        <p:spPr/>
        <p:txBody>
          <a:bodyPr/>
          <a:lstStyle/>
          <a:p>
            <a:r>
              <a:rPr lang="en-US" dirty="0" smtClean="0"/>
              <a:t>1. What </a:t>
            </a:r>
            <a:r>
              <a:rPr lang="en-US" dirty="0"/>
              <a:t>is knowledge?</a:t>
            </a:r>
          </a:p>
        </p:txBody>
      </p:sp>
      <p:sp>
        <p:nvSpPr>
          <p:cNvPr id="5" name="Content Placeholder 4"/>
          <p:cNvSpPr>
            <a:spLocks noGrp="1"/>
          </p:cNvSpPr>
          <p:nvPr>
            <p:ph idx="1"/>
          </p:nvPr>
        </p:nvSpPr>
        <p:spPr/>
        <p:txBody>
          <a:bodyPr>
            <a:normAutofit fontScale="70000" lnSpcReduction="20000"/>
          </a:bodyPr>
          <a:lstStyle/>
          <a:p>
            <a:r>
              <a:rPr lang="en-US" dirty="0" smtClean="0"/>
              <a:t>From learning science, the definition is variable from who you’re reading and who you’re following</a:t>
            </a:r>
          </a:p>
          <a:p>
            <a:r>
              <a:rPr lang="en-US" dirty="0" smtClean="0"/>
              <a:t>From a cognitive perspective there is</a:t>
            </a:r>
          </a:p>
          <a:p>
            <a:pPr lvl="1"/>
            <a:r>
              <a:rPr lang="en-US" dirty="0" smtClean="0"/>
              <a:t>declarative (some times knowledge)</a:t>
            </a:r>
          </a:p>
          <a:p>
            <a:pPr lvl="2"/>
            <a:r>
              <a:rPr lang="en-US" dirty="0" err="1" smtClean="0"/>
              <a:t>Soemthing</a:t>
            </a:r>
            <a:r>
              <a:rPr lang="en-US" dirty="0" smtClean="0"/>
              <a:t> you can describe (or “declare”)</a:t>
            </a:r>
          </a:p>
          <a:p>
            <a:pPr lvl="1"/>
            <a:r>
              <a:rPr lang="en-US" dirty="0" smtClean="0"/>
              <a:t>Procedural  (some times skill)</a:t>
            </a:r>
          </a:p>
          <a:p>
            <a:pPr lvl="2"/>
            <a:r>
              <a:rPr lang="en-US" dirty="0" err="1" smtClean="0"/>
              <a:t>Soemthing</a:t>
            </a:r>
            <a:r>
              <a:rPr lang="en-US" dirty="0" smtClean="0"/>
              <a:t> you know </a:t>
            </a:r>
            <a:r>
              <a:rPr lang="en-US" dirty="0" err="1" smtClean="0"/>
              <a:t>ohw</a:t>
            </a:r>
            <a:r>
              <a:rPr lang="en-US" dirty="0" smtClean="0"/>
              <a:t> to do</a:t>
            </a:r>
          </a:p>
          <a:p>
            <a:r>
              <a:rPr lang="en-US" dirty="0" smtClean="0"/>
              <a:t>From KLI (</a:t>
            </a:r>
            <a:r>
              <a:rPr lang="en-US" dirty="0" err="1" smtClean="0"/>
              <a:t>Knoweldge</a:t>
            </a:r>
            <a:r>
              <a:rPr lang="en-US" dirty="0" smtClean="0"/>
              <a:t>-</a:t>
            </a:r>
            <a:r>
              <a:rPr lang="en-US" dirty="0" err="1" smtClean="0"/>
              <a:t>Learnng</a:t>
            </a:r>
            <a:r>
              <a:rPr lang="en-US" dirty="0" smtClean="0"/>
              <a:t>-instruction framework)</a:t>
            </a:r>
          </a:p>
          <a:p>
            <a:pPr lvl="1"/>
            <a:r>
              <a:rPr lang="en-US" dirty="0" smtClean="0"/>
              <a:t>Facts you know</a:t>
            </a:r>
          </a:p>
          <a:p>
            <a:pPr lvl="1"/>
            <a:r>
              <a:rPr lang="en-US" dirty="0" smtClean="0"/>
              <a:t>skills you can do</a:t>
            </a:r>
          </a:p>
          <a:p>
            <a:pPr lvl="1"/>
            <a:r>
              <a:rPr lang="en-US" dirty="0" smtClean="0"/>
              <a:t>Principles</a:t>
            </a:r>
          </a:p>
          <a:p>
            <a:pPr lvl="1"/>
            <a:r>
              <a:rPr lang="en-US" dirty="0" smtClean="0"/>
              <a:t>A model of what you can learn and how it fits into your head, and how instruction impacts that stuff</a:t>
            </a:r>
          </a:p>
          <a:p>
            <a:r>
              <a:rPr lang="en-US" dirty="0" err="1" smtClean="0"/>
              <a:t>Knowedge</a:t>
            </a:r>
            <a:r>
              <a:rPr lang="en-US" dirty="0" smtClean="0"/>
              <a:t> from your own experience versus things from others</a:t>
            </a:r>
          </a:p>
          <a:p>
            <a:r>
              <a:rPr lang="en-US" dirty="0" smtClean="0"/>
              <a:t>A distinction between just knowing a fact (2+2=4) versus knowing the process but don’t just have the answer</a:t>
            </a:r>
          </a:p>
          <a:p>
            <a:r>
              <a:rPr lang="en-US" dirty="0" smtClean="0"/>
              <a:t>Rational knowledge and emotive knowledge</a:t>
            </a:r>
          </a:p>
          <a:p>
            <a:r>
              <a:rPr lang="en-US" dirty="0" smtClean="0"/>
              <a:t>Mental models</a:t>
            </a:r>
          </a:p>
          <a:p>
            <a:pPr lvl="1"/>
            <a:r>
              <a:rPr lang="en-US" dirty="0" smtClean="0"/>
              <a:t>You model of something not necessarily the true model of something</a:t>
            </a:r>
          </a:p>
          <a:p>
            <a:r>
              <a:rPr lang="en-US" dirty="0" smtClean="0"/>
              <a:t>Intuition things you know without really knowing</a:t>
            </a:r>
          </a:p>
          <a:p>
            <a:r>
              <a:rPr lang="en-US" dirty="0" smtClean="0"/>
              <a:t>Metacognitive knowledge  (know what you know)</a:t>
            </a:r>
            <a:endParaRPr lang="en-US" dirty="0"/>
          </a:p>
        </p:txBody>
      </p:sp>
      <p:sp>
        <p:nvSpPr>
          <p:cNvPr id="4" name="Date Placeholder 3">
            <a:extLst>
              <a:ext uri="{FF2B5EF4-FFF2-40B4-BE49-F238E27FC236}">
                <a16:creationId xmlns:a16="http://schemas.microsoft.com/office/drawing/2014/main" id="{BB57F5AF-E872-435A-86AA-CB77D598A379}"/>
              </a:ext>
            </a:extLst>
          </p:cNvPr>
          <p:cNvSpPr>
            <a:spLocks noGrp="1"/>
          </p:cNvSpPr>
          <p:nvPr>
            <p:ph type="dt" sz="half" idx="10"/>
          </p:nvPr>
        </p:nvSpPr>
        <p:spPr/>
        <p:txBody>
          <a:bodyPr/>
          <a:lstStyle/>
          <a:p>
            <a:r>
              <a:rPr lang="en-US" smtClean="0"/>
              <a:t>2023-01-19</a:t>
            </a:r>
            <a:endParaRPr lang="en-US"/>
          </a:p>
        </p:txBody>
      </p:sp>
      <p:sp>
        <p:nvSpPr>
          <p:cNvPr id="8" name="Footer Placeholder 7"/>
          <p:cNvSpPr>
            <a:spLocks noGrp="1"/>
          </p:cNvSpPr>
          <p:nvPr>
            <p:ph type="ftr" sz="quarter" idx="11"/>
          </p:nvPr>
        </p:nvSpPr>
        <p:spPr/>
        <p:txBody>
          <a:bodyPr/>
          <a:lstStyle/>
          <a:p>
            <a:r>
              <a:rPr lang="en-US" smtClean="0"/>
              <a:t>05-418/818 | Spring 2023 | Design of Educational Games</a:t>
            </a:r>
            <a:endParaRPr lang="en-US"/>
          </a:p>
        </p:txBody>
      </p:sp>
      <p:sp>
        <p:nvSpPr>
          <p:cNvPr id="9" name="Slide Number Placeholder 8"/>
          <p:cNvSpPr>
            <a:spLocks noGrp="1"/>
          </p:cNvSpPr>
          <p:nvPr>
            <p:ph type="sldNum" sz="quarter" idx="12"/>
          </p:nvPr>
        </p:nvSpPr>
        <p:spPr/>
        <p:txBody>
          <a:bodyPr/>
          <a:lstStyle/>
          <a:p>
            <a:fld id="{4BE96267-9501-4B49-939F-F116B0669874}" type="slidenum">
              <a:rPr lang="en-US" smtClean="0"/>
              <a:t>33</a:t>
            </a:fld>
            <a:endParaRPr lang="en-US"/>
          </a:p>
        </p:txBody>
      </p:sp>
    </p:spTree>
    <p:extLst>
      <p:ext uri="{BB962C8B-B14F-4D97-AF65-F5344CB8AC3E}">
        <p14:creationId xmlns:p14="http://schemas.microsoft.com/office/powerpoint/2010/main" val="16400731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AD52-0A68-4945-85EB-C0D91FFDEA4F}"/>
              </a:ext>
            </a:extLst>
          </p:cNvPr>
          <p:cNvSpPr>
            <a:spLocks noGrp="1"/>
          </p:cNvSpPr>
          <p:nvPr>
            <p:ph type="title"/>
          </p:nvPr>
        </p:nvSpPr>
        <p:spPr/>
        <p:txBody>
          <a:bodyPr/>
          <a:lstStyle/>
          <a:p>
            <a:r>
              <a:rPr lang="en-US" dirty="0"/>
              <a:t>Knowledge </a:t>
            </a:r>
            <a:r>
              <a:rPr lang="en-US" i="1" dirty="0"/>
              <a:t>looks like something</a:t>
            </a:r>
          </a:p>
        </p:txBody>
      </p:sp>
      <p:sp>
        <p:nvSpPr>
          <p:cNvPr id="4" name="Date Placeholder 3">
            <a:extLst>
              <a:ext uri="{FF2B5EF4-FFF2-40B4-BE49-F238E27FC236}">
                <a16:creationId xmlns:a16="http://schemas.microsoft.com/office/drawing/2014/main" id="{401DBA0F-177A-4AEA-93FA-BA7F4B808DAE}"/>
              </a:ext>
            </a:extLst>
          </p:cNvPr>
          <p:cNvSpPr>
            <a:spLocks noGrp="1"/>
          </p:cNvSpPr>
          <p:nvPr>
            <p:ph type="dt" sz="half" idx="10"/>
          </p:nvPr>
        </p:nvSpPr>
        <p:spPr/>
        <p:txBody>
          <a:bodyPr/>
          <a:lstStyle/>
          <a:p>
            <a:r>
              <a:rPr lang="en-US" smtClean="0"/>
              <a:t>2023-01-19</a:t>
            </a:r>
            <a:endParaRPr lang="en-US"/>
          </a:p>
        </p:txBody>
      </p:sp>
      <p:pic>
        <p:nvPicPr>
          <p:cNvPr id="7" name="Picture 6">
            <a:extLst>
              <a:ext uri="{FF2B5EF4-FFF2-40B4-BE49-F238E27FC236}">
                <a16:creationId xmlns:a16="http://schemas.microsoft.com/office/drawing/2014/main" id="{9170EF2B-5C07-4BA2-AF75-B42800828FDB}"/>
              </a:ext>
            </a:extLst>
          </p:cNvPr>
          <p:cNvPicPr>
            <a:picLocks noChangeAspect="1"/>
          </p:cNvPicPr>
          <p:nvPr/>
        </p:nvPicPr>
        <p:blipFill>
          <a:blip r:embed="rId2"/>
          <a:stretch>
            <a:fillRect/>
          </a:stretch>
        </p:blipFill>
        <p:spPr>
          <a:xfrm>
            <a:off x="315125" y="2107606"/>
            <a:ext cx="3187210" cy="3173967"/>
          </a:xfrm>
          <a:prstGeom prst="rect">
            <a:avLst/>
          </a:prstGeom>
        </p:spPr>
      </p:pic>
      <p:pic>
        <p:nvPicPr>
          <p:cNvPr id="4098" name="Picture 2" descr="Image result for semiotic domain">
            <a:extLst>
              <a:ext uri="{FF2B5EF4-FFF2-40B4-BE49-F238E27FC236}">
                <a16:creationId xmlns:a16="http://schemas.microsoft.com/office/drawing/2014/main" id="{827C0984-EF8B-41E7-9E9D-B8A730F17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460" y="2469001"/>
            <a:ext cx="4722224" cy="245244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gamasutra.com/db_area/images/feature/1524/alchemy_5.jpg">
            <a:extLst>
              <a:ext uri="{FF2B5EF4-FFF2-40B4-BE49-F238E27FC236}">
                <a16:creationId xmlns:a16="http://schemas.microsoft.com/office/drawing/2014/main" id="{F9A012E4-7EF7-4E7E-B0CE-DAC8109674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4810" y="2570528"/>
            <a:ext cx="3022064" cy="224812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05-418/818 | Spring 2023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34</a:t>
            </a:fld>
            <a:endParaRPr lang="en-US"/>
          </a:p>
        </p:txBody>
      </p:sp>
    </p:spTree>
    <p:extLst>
      <p:ext uri="{BB962C8B-B14F-4D97-AF65-F5344CB8AC3E}">
        <p14:creationId xmlns:p14="http://schemas.microsoft.com/office/powerpoint/2010/main" val="30272026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ways to organize knowledge goals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Performance Based goals</a:t>
            </a:r>
          </a:p>
          <a:p>
            <a:pPr lvl="1"/>
            <a:r>
              <a:rPr lang="en-US" dirty="0" smtClean="0"/>
              <a:t>What do we want to be able to say a learner can do when they are an expert?</a:t>
            </a:r>
          </a:p>
          <a:p>
            <a:pPr lvl="1"/>
            <a:r>
              <a:rPr lang="en-US" dirty="0" smtClean="0"/>
              <a:t>Based on activities learners can do</a:t>
            </a:r>
          </a:p>
          <a:p>
            <a:pPr marL="0" indent="0">
              <a:buNone/>
            </a:pPr>
            <a:r>
              <a:rPr lang="en-US" dirty="0" smtClean="0"/>
              <a:t>Cognitive Based goals</a:t>
            </a:r>
          </a:p>
          <a:p>
            <a:pPr lvl="1"/>
            <a:r>
              <a:rPr lang="en-US" dirty="0" smtClean="0"/>
              <a:t>What kinds of knowledge do we want to be able to say a learner has when they are an expert?</a:t>
            </a:r>
          </a:p>
          <a:p>
            <a:pPr lvl="1"/>
            <a:r>
              <a:rPr lang="en-US" dirty="0" smtClean="0"/>
              <a:t>Based on how the mind organizes knowledge</a:t>
            </a:r>
          </a:p>
          <a:p>
            <a:pPr marL="0" indent="0">
              <a:buNone/>
            </a:pPr>
            <a:r>
              <a:rPr lang="en-US" dirty="0" smtClean="0"/>
              <a:t>Transformational goals</a:t>
            </a:r>
          </a:p>
          <a:p>
            <a:pPr lvl="1"/>
            <a:r>
              <a:rPr lang="en-US" dirty="0" smtClean="0"/>
              <a:t>How do we want the learner to change after play?</a:t>
            </a:r>
          </a:p>
          <a:p>
            <a:pPr lvl="1"/>
            <a:r>
              <a:rPr lang="en-US" dirty="0" smtClean="0"/>
              <a:t>Based on a delta from where they are now</a:t>
            </a:r>
            <a:endParaRPr lang="en-US" dirty="0"/>
          </a:p>
        </p:txBody>
      </p:sp>
      <p:sp>
        <p:nvSpPr>
          <p:cNvPr id="4" name="Date Placeholder 3"/>
          <p:cNvSpPr>
            <a:spLocks noGrp="1"/>
          </p:cNvSpPr>
          <p:nvPr>
            <p:ph type="dt" sz="half" idx="10"/>
          </p:nvPr>
        </p:nvSpPr>
        <p:spPr/>
        <p:txBody>
          <a:bodyPr/>
          <a:lstStyle/>
          <a:p>
            <a:r>
              <a:rPr lang="en-US" smtClean="0"/>
              <a:t>2023-01-19</a:t>
            </a:r>
            <a:endParaRPr lang="en-US"/>
          </a:p>
        </p:txBody>
      </p:sp>
      <p:sp>
        <p:nvSpPr>
          <p:cNvPr id="7" name="Footer Placeholder 6"/>
          <p:cNvSpPr>
            <a:spLocks noGrp="1"/>
          </p:cNvSpPr>
          <p:nvPr>
            <p:ph type="ftr" sz="quarter" idx="11"/>
          </p:nvPr>
        </p:nvSpPr>
        <p:spPr/>
        <p:txBody>
          <a:bodyPr/>
          <a:lstStyle/>
          <a:p>
            <a:r>
              <a:rPr lang="en-US" smtClean="0"/>
              <a:t>05-418/818 | Spring 2023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35</a:t>
            </a:fld>
            <a:endParaRPr lang="en-US"/>
          </a:p>
        </p:txBody>
      </p:sp>
    </p:spTree>
    <p:extLst>
      <p:ext uri="{BB962C8B-B14F-4D97-AF65-F5344CB8AC3E}">
        <p14:creationId xmlns:p14="http://schemas.microsoft.com/office/powerpoint/2010/main" val="19096701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62386A-5FBE-4D21-8600-4582CE420046}"/>
              </a:ext>
            </a:extLst>
          </p:cNvPr>
          <p:cNvSpPr>
            <a:spLocks noGrp="1"/>
          </p:cNvSpPr>
          <p:nvPr>
            <p:ph type="dt" sz="half" idx="10"/>
          </p:nvPr>
        </p:nvSpPr>
        <p:spPr/>
        <p:txBody>
          <a:bodyPr/>
          <a:lstStyle/>
          <a:p>
            <a:r>
              <a:rPr lang="en-US" smtClean="0"/>
              <a:t>2023-01-19</a:t>
            </a:r>
            <a:endParaRPr lang="en-US"/>
          </a:p>
        </p:txBody>
      </p:sp>
      <p:pic>
        <p:nvPicPr>
          <p:cNvPr id="5122" name="Picture 2" descr="Image result for blooms taxonomy&quot;">
            <a:extLst>
              <a:ext uri="{FF2B5EF4-FFF2-40B4-BE49-F238E27FC236}">
                <a16:creationId xmlns:a16="http://schemas.microsoft.com/office/drawing/2014/main" id="{9B06CC51-5F82-4388-A853-DE8B3C5EF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3" y="32240"/>
            <a:ext cx="12064995" cy="679352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Performance Based:</a:t>
            </a:r>
            <a:endParaRPr lang="en-US" dirty="0"/>
          </a:p>
        </p:txBody>
      </p:sp>
      <p:sp>
        <p:nvSpPr>
          <p:cNvPr id="5" name="Footer Placeholder 4"/>
          <p:cNvSpPr>
            <a:spLocks noGrp="1"/>
          </p:cNvSpPr>
          <p:nvPr>
            <p:ph type="ftr" sz="quarter" idx="11"/>
          </p:nvPr>
        </p:nvSpPr>
        <p:spPr/>
        <p:txBody>
          <a:bodyPr/>
          <a:lstStyle/>
          <a:p>
            <a:r>
              <a:rPr lang="en-US" smtClean="0"/>
              <a:t>05-418/818 | Spring 2023 | Design of Educational Games</a:t>
            </a:r>
            <a:endParaRPr lang="en-US"/>
          </a:p>
        </p:txBody>
      </p:sp>
      <p:sp>
        <p:nvSpPr>
          <p:cNvPr id="7" name="Slide Number Placeholder 6"/>
          <p:cNvSpPr>
            <a:spLocks noGrp="1"/>
          </p:cNvSpPr>
          <p:nvPr>
            <p:ph type="sldNum" sz="quarter" idx="12"/>
          </p:nvPr>
        </p:nvSpPr>
        <p:spPr/>
        <p:txBody>
          <a:bodyPr/>
          <a:lstStyle/>
          <a:p>
            <a:fld id="{4BE96267-9501-4B49-939F-F116B0669874}" type="slidenum">
              <a:rPr lang="en-US" smtClean="0"/>
              <a:t>36</a:t>
            </a:fld>
            <a:endParaRPr lang="en-US"/>
          </a:p>
        </p:txBody>
      </p:sp>
    </p:spTree>
    <p:extLst>
      <p:ext uri="{BB962C8B-B14F-4D97-AF65-F5344CB8AC3E}">
        <p14:creationId xmlns:p14="http://schemas.microsoft.com/office/powerpoint/2010/main" val="16852020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1F7580C-49B4-4347-BB72-53E6DD6674BC}"/>
              </a:ext>
            </a:extLst>
          </p:cNvPr>
          <p:cNvSpPr>
            <a:spLocks noGrp="1"/>
          </p:cNvSpPr>
          <p:nvPr>
            <p:ph type="dt" sz="half" idx="10"/>
          </p:nvPr>
        </p:nvSpPr>
        <p:spPr/>
        <p:txBody>
          <a:bodyPr/>
          <a:lstStyle/>
          <a:p>
            <a:r>
              <a:rPr lang="en-US" smtClean="0"/>
              <a:t>2023-01-19</a:t>
            </a:r>
            <a:endParaRPr lang="en-US"/>
          </a:p>
        </p:txBody>
      </p:sp>
      <p:pic>
        <p:nvPicPr>
          <p:cNvPr id="4098" name="Picture 2">
            <a:extLst>
              <a:ext uri="{FF2B5EF4-FFF2-40B4-BE49-F238E27FC236}">
                <a16:creationId xmlns:a16="http://schemas.microsoft.com/office/drawing/2014/main" id="{89C03203-0309-4158-BC56-D327F51ED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0"/>
            <a:ext cx="7543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B91D4DD-274B-4227-880F-A5B25AA69E2F}"/>
              </a:ext>
            </a:extLst>
          </p:cNvPr>
          <p:cNvSpPr/>
          <p:nvPr/>
        </p:nvSpPr>
        <p:spPr>
          <a:xfrm>
            <a:off x="8380927" y="6004381"/>
            <a:ext cx="3811073" cy="430887"/>
          </a:xfrm>
          <a:prstGeom prst="rect">
            <a:avLst/>
          </a:prstGeom>
        </p:spPr>
        <p:txBody>
          <a:bodyPr wrap="square">
            <a:spAutoFit/>
          </a:bodyPr>
          <a:lstStyle/>
          <a:p>
            <a:r>
              <a:rPr lang="en-US" sz="1050" dirty="0"/>
              <a:t>By K. </a:t>
            </a:r>
            <a:r>
              <a:rPr lang="en-US" sz="1050" dirty="0" err="1"/>
              <a:t>Aainsqatsi</a:t>
            </a:r>
            <a:r>
              <a:rPr lang="en-US" sz="1050" dirty="0"/>
              <a:t> - Own work, CC BY-SA 3.0, https://commons.wikimedia.org/w/index.php?curid=4000460</a:t>
            </a:r>
          </a:p>
        </p:txBody>
      </p:sp>
      <p:sp>
        <p:nvSpPr>
          <p:cNvPr id="2" name="Footer Placeholder 1"/>
          <p:cNvSpPr>
            <a:spLocks noGrp="1"/>
          </p:cNvSpPr>
          <p:nvPr>
            <p:ph type="ftr" sz="quarter" idx="11"/>
          </p:nvPr>
        </p:nvSpPr>
        <p:spPr/>
        <p:txBody>
          <a:bodyPr/>
          <a:lstStyle/>
          <a:p>
            <a:r>
              <a:rPr lang="en-US" smtClean="0"/>
              <a:t>05-418/818 | Spring 2023 | Design of Educational Games</a:t>
            </a:r>
            <a:endParaRPr lang="en-US"/>
          </a:p>
        </p:txBody>
      </p:sp>
      <p:sp>
        <p:nvSpPr>
          <p:cNvPr id="7" name="Slide Number Placeholder 6"/>
          <p:cNvSpPr>
            <a:spLocks noGrp="1"/>
          </p:cNvSpPr>
          <p:nvPr>
            <p:ph type="sldNum" sz="quarter" idx="12"/>
          </p:nvPr>
        </p:nvSpPr>
        <p:spPr/>
        <p:txBody>
          <a:bodyPr/>
          <a:lstStyle/>
          <a:p>
            <a:fld id="{4BE96267-9501-4B49-939F-F116B0669874}" type="slidenum">
              <a:rPr lang="en-US" smtClean="0"/>
              <a:t>37</a:t>
            </a:fld>
            <a:endParaRPr lang="en-US"/>
          </a:p>
        </p:txBody>
      </p:sp>
    </p:spTree>
    <p:extLst>
      <p:ext uri="{BB962C8B-B14F-4D97-AF65-F5344CB8AC3E}">
        <p14:creationId xmlns:p14="http://schemas.microsoft.com/office/powerpoint/2010/main" val="30581562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1F7580C-49B4-4347-BB72-53E6DD6674BC}"/>
              </a:ext>
            </a:extLst>
          </p:cNvPr>
          <p:cNvSpPr>
            <a:spLocks noGrp="1"/>
          </p:cNvSpPr>
          <p:nvPr>
            <p:ph type="dt" sz="half" idx="10"/>
          </p:nvPr>
        </p:nvSpPr>
        <p:spPr/>
        <p:txBody>
          <a:bodyPr/>
          <a:lstStyle/>
          <a:p>
            <a:r>
              <a:rPr lang="en-US" smtClean="0"/>
              <a:t>2023-01-19</a:t>
            </a:r>
            <a:endParaRPr lang="en-US"/>
          </a:p>
        </p:txBody>
      </p:sp>
      <p:pic>
        <p:nvPicPr>
          <p:cNvPr id="4098" name="Picture 2">
            <a:extLst>
              <a:ext uri="{FF2B5EF4-FFF2-40B4-BE49-F238E27FC236}">
                <a16:creationId xmlns:a16="http://schemas.microsoft.com/office/drawing/2014/main" id="{89C03203-0309-4158-BC56-D327F51ED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81760" cy="128015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B91D4DD-274B-4227-880F-A5B25AA69E2F}"/>
              </a:ext>
            </a:extLst>
          </p:cNvPr>
          <p:cNvSpPr/>
          <p:nvPr/>
        </p:nvSpPr>
        <p:spPr>
          <a:xfrm>
            <a:off x="8380927" y="6004381"/>
            <a:ext cx="3811073" cy="430887"/>
          </a:xfrm>
          <a:prstGeom prst="rect">
            <a:avLst/>
          </a:prstGeom>
        </p:spPr>
        <p:txBody>
          <a:bodyPr wrap="square">
            <a:spAutoFit/>
          </a:bodyPr>
          <a:lstStyle/>
          <a:p>
            <a:r>
              <a:rPr lang="en-US" sz="1050" dirty="0"/>
              <a:t>By K. </a:t>
            </a:r>
            <a:r>
              <a:rPr lang="en-US" sz="1050" dirty="0" err="1"/>
              <a:t>Aainsqatsi</a:t>
            </a:r>
            <a:r>
              <a:rPr lang="en-US" sz="1050" dirty="0"/>
              <a:t> - Own work, CC BY-SA 3.0, https://commons.wikimedia.org/w/index.php?curid=4000460</a:t>
            </a:r>
          </a:p>
        </p:txBody>
      </p:sp>
      <p:sp>
        <p:nvSpPr>
          <p:cNvPr id="2" name="Footer Placeholder 1"/>
          <p:cNvSpPr>
            <a:spLocks noGrp="1"/>
          </p:cNvSpPr>
          <p:nvPr>
            <p:ph type="ftr" sz="quarter" idx="11"/>
          </p:nvPr>
        </p:nvSpPr>
        <p:spPr/>
        <p:txBody>
          <a:bodyPr/>
          <a:lstStyle/>
          <a:p>
            <a:r>
              <a:rPr lang="en-US" smtClean="0"/>
              <a:t>05-418/818 | Spring 2023 | Design of Educational Games</a:t>
            </a:r>
            <a:endParaRPr lang="en-US"/>
          </a:p>
        </p:txBody>
      </p:sp>
      <p:sp>
        <p:nvSpPr>
          <p:cNvPr id="7" name="Slide Number Placeholder 6"/>
          <p:cNvSpPr>
            <a:spLocks noGrp="1"/>
          </p:cNvSpPr>
          <p:nvPr>
            <p:ph type="sldNum" sz="quarter" idx="12"/>
          </p:nvPr>
        </p:nvSpPr>
        <p:spPr/>
        <p:txBody>
          <a:bodyPr/>
          <a:lstStyle/>
          <a:p>
            <a:fld id="{4BE96267-9501-4B49-939F-F116B0669874}" type="slidenum">
              <a:rPr lang="en-US" smtClean="0"/>
              <a:t>38</a:t>
            </a:fld>
            <a:endParaRPr lang="en-US"/>
          </a:p>
        </p:txBody>
      </p:sp>
    </p:spTree>
    <p:extLst>
      <p:ext uri="{BB962C8B-B14F-4D97-AF65-F5344CB8AC3E}">
        <p14:creationId xmlns:p14="http://schemas.microsoft.com/office/powerpoint/2010/main" val="29590329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5FF42-8DC5-4D8F-B24C-B71E780921FE}"/>
              </a:ext>
            </a:extLst>
          </p:cNvPr>
          <p:cNvSpPr>
            <a:spLocks noGrp="1"/>
          </p:cNvSpPr>
          <p:nvPr>
            <p:ph type="title"/>
          </p:nvPr>
        </p:nvSpPr>
        <p:spPr/>
        <p:txBody>
          <a:bodyPr>
            <a:normAutofit/>
          </a:bodyPr>
          <a:lstStyle/>
          <a:p>
            <a:r>
              <a:rPr lang="en-US" sz="4000" dirty="0" smtClean="0"/>
              <a:t>Cognitive Based:</a:t>
            </a:r>
            <a:endParaRPr lang="en-US" sz="4000" dirty="0"/>
          </a:p>
        </p:txBody>
      </p:sp>
      <p:sp>
        <p:nvSpPr>
          <p:cNvPr id="3" name="Content Placeholder 2">
            <a:extLst>
              <a:ext uri="{FF2B5EF4-FFF2-40B4-BE49-F238E27FC236}">
                <a16:creationId xmlns:a16="http://schemas.microsoft.com/office/drawing/2014/main" id="{42381287-94B7-404B-ACB4-5F3F566B4C96}"/>
              </a:ext>
            </a:extLst>
          </p:cNvPr>
          <p:cNvSpPr>
            <a:spLocks noGrp="1"/>
          </p:cNvSpPr>
          <p:nvPr>
            <p:ph idx="1"/>
          </p:nvPr>
        </p:nvSpPr>
        <p:spPr/>
        <p:txBody>
          <a:bodyPr/>
          <a:lstStyle/>
          <a:p>
            <a:pPr marL="0" indent="0">
              <a:spcAft>
                <a:spcPts val="1200"/>
              </a:spcAft>
              <a:buNone/>
            </a:pPr>
            <a:r>
              <a:rPr lang="en-US" dirty="0"/>
              <a:t>Facts – specific declarative information, things you can recall</a:t>
            </a:r>
          </a:p>
          <a:p>
            <a:pPr marL="0" indent="0">
              <a:spcAft>
                <a:spcPts val="1200"/>
              </a:spcAft>
              <a:buNone/>
            </a:pPr>
            <a:r>
              <a:rPr lang="en-US" dirty="0"/>
              <a:t>Concepts – organization and relationship between </a:t>
            </a:r>
            <a:r>
              <a:rPr lang="en-US" dirty="0" smtClean="0"/>
              <a:t>facts (or skills)</a:t>
            </a:r>
            <a:endParaRPr lang="en-US" dirty="0"/>
          </a:p>
          <a:p>
            <a:pPr marL="0" indent="0">
              <a:spcAft>
                <a:spcPts val="1200"/>
              </a:spcAft>
              <a:buNone/>
            </a:pPr>
            <a:r>
              <a:rPr lang="en-US" dirty="0"/>
              <a:t>Skills – procedures, steps to a process, recipes</a:t>
            </a:r>
          </a:p>
          <a:p>
            <a:pPr marL="0" indent="0">
              <a:spcAft>
                <a:spcPts val="1200"/>
              </a:spcAft>
              <a:buNone/>
            </a:pPr>
            <a:r>
              <a:rPr lang="en-US" dirty="0"/>
              <a:t>Dispositions – habits of mind and orientations toward problems, domains, and people</a:t>
            </a:r>
          </a:p>
        </p:txBody>
      </p:sp>
      <p:sp>
        <p:nvSpPr>
          <p:cNvPr id="4" name="Date Placeholder 3">
            <a:extLst>
              <a:ext uri="{FF2B5EF4-FFF2-40B4-BE49-F238E27FC236}">
                <a16:creationId xmlns:a16="http://schemas.microsoft.com/office/drawing/2014/main" id="{2E9FDEE0-8065-49B2-B407-5F55D5F1ACB6}"/>
              </a:ext>
            </a:extLst>
          </p:cNvPr>
          <p:cNvSpPr>
            <a:spLocks noGrp="1"/>
          </p:cNvSpPr>
          <p:nvPr>
            <p:ph type="dt" sz="half" idx="10"/>
          </p:nvPr>
        </p:nvSpPr>
        <p:spPr/>
        <p:txBody>
          <a:bodyPr/>
          <a:lstStyle/>
          <a:p>
            <a:r>
              <a:rPr lang="en-US" smtClean="0"/>
              <a:t>2023-01-19</a:t>
            </a:r>
            <a:endParaRPr lang="en-US"/>
          </a:p>
        </p:txBody>
      </p:sp>
      <p:sp>
        <p:nvSpPr>
          <p:cNvPr id="7" name="Footer Placeholder 6"/>
          <p:cNvSpPr>
            <a:spLocks noGrp="1"/>
          </p:cNvSpPr>
          <p:nvPr>
            <p:ph type="ftr" sz="quarter" idx="11"/>
          </p:nvPr>
        </p:nvSpPr>
        <p:spPr/>
        <p:txBody>
          <a:bodyPr/>
          <a:lstStyle/>
          <a:p>
            <a:r>
              <a:rPr lang="en-US" smtClean="0"/>
              <a:t>05-418/818 | Spring 2023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39</a:t>
            </a:fld>
            <a:endParaRPr lang="en-US"/>
          </a:p>
        </p:txBody>
      </p:sp>
    </p:spTree>
    <p:extLst>
      <p:ext uri="{BB962C8B-B14F-4D97-AF65-F5344CB8AC3E}">
        <p14:creationId xmlns:p14="http://schemas.microsoft.com/office/powerpoint/2010/main" val="430383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8946-46FA-46FE-98C9-6FF71204363A}"/>
              </a:ext>
            </a:extLst>
          </p:cNvPr>
          <p:cNvSpPr>
            <a:spLocks noGrp="1"/>
          </p:cNvSpPr>
          <p:nvPr>
            <p:ph type="title"/>
          </p:nvPr>
        </p:nvSpPr>
        <p:spPr/>
        <p:txBody>
          <a:bodyPr/>
          <a:lstStyle/>
          <a:p>
            <a:r>
              <a:rPr lang="en-US" dirty="0"/>
              <a:t>Plan for Today</a:t>
            </a:r>
          </a:p>
        </p:txBody>
      </p:sp>
      <p:sp>
        <p:nvSpPr>
          <p:cNvPr id="3" name="Content Placeholder 2">
            <a:extLst>
              <a:ext uri="{FF2B5EF4-FFF2-40B4-BE49-F238E27FC236}">
                <a16:creationId xmlns:a16="http://schemas.microsoft.com/office/drawing/2014/main" id="{2DE0A746-3EC5-4D4A-9ED3-8BD8AC73EDB2}"/>
              </a:ext>
            </a:extLst>
          </p:cNvPr>
          <p:cNvSpPr>
            <a:spLocks noGrp="1"/>
          </p:cNvSpPr>
          <p:nvPr>
            <p:ph idx="1"/>
          </p:nvPr>
        </p:nvSpPr>
        <p:spPr/>
        <p:txBody>
          <a:bodyPr/>
          <a:lstStyle/>
          <a:p>
            <a:pPr marL="514350" indent="-514350">
              <a:buFont typeface="+mj-lt"/>
              <a:buAutoNum type="arabicPeriod"/>
            </a:pPr>
            <a:r>
              <a:rPr lang="en-US" dirty="0" smtClean="0"/>
              <a:t>Talk about instructional design</a:t>
            </a:r>
          </a:p>
          <a:p>
            <a:pPr marL="514350" indent="-514350">
              <a:buFont typeface="+mj-lt"/>
              <a:buAutoNum type="arabicPeriod"/>
            </a:pPr>
            <a:r>
              <a:rPr lang="en-US" dirty="0" smtClean="0"/>
              <a:t>Discuss </a:t>
            </a:r>
            <a:r>
              <a:rPr lang="en-US" dirty="0"/>
              <a:t>the </a:t>
            </a:r>
            <a:r>
              <a:rPr lang="en-US" dirty="0" smtClean="0"/>
              <a:t>RWPs</a:t>
            </a:r>
          </a:p>
          <a:p>
            <a:pPr marL="514350" indent="-514350">
              <a:buFont typeface="+mj-lt"/>
              <a:buAutoNum type="arabicPeriod"/>
            </a:pPr>
            <a:r>
              <a:rPr lang="en-US" dirty="0" smtClean="0"/>
              <a:t>Talk </a:t>
            </a:r>
            <a:r>
              <a:rPr lang="en-US" dirty="0"/>
              <a:t>about kinds of Educational </a:t>
            </a:r>
            <a:r>
              <a:rPr lang="en-US" dirty="0" smtClean="0"/>
              <a:t>Goals</a:t>
            </a:r>
          </a:p>
          <a:p>
            <a:pPr marL="514350" indent="-514350">
              <a:buFont typeface="+mj-lt"/>
              <a:buAutoNum type="arabicPeriod"/>
            </a:pPr>
            <a:r>
              <a:rPr lang="en-US" dirty="0" smtClean="0"/>
              <a:t>What </a:t>
            </a:r>
            <a:r>
              <a:rPr lang="en-US" dirty="0"/>
              <a:t>makes a good Educational </a:t>
            </a:r>
            <a:r>
              <a:rPr lang="en-US" dirty="0" smtClean="0"/>
              <a:t>Goal</a:t>
            </a:r>
          </a:p>
          <a:p>
            <a:pPr marL="514350" indent="-514350">
              <a:buFont typeface="+mj-lt"/>
              <a:buAutoNum type="arabicPeriod"/>
            </a:pPr>
            <a:r>
              <a:rPr lang="en-US" dirty="0" smtClean="0"/>
              <a:t>Where </a:t>
            </a:r>
            <a:r>
              <a:rPr lang="en-US" dirty="0"/>
              <a:t>Educational Goals come from</a:t>
            </a:r>
          </a:p>
        </p:txBody>
      </p:sp>
      <p:sp>
        <p:nvSpPr>
          <p:cNvPr id="4" name="Date Placeholder 3">
            <a:extLst>
              <a:ext uri="{FF2B5EF4-FFF2-40B4-BE49-F238E27FC236}">
                <a16:creationId xmlns:a16="http://schemas.microsoft.com/office/drawing/2014/main" id="{68717C98-72B4-4DCE-85C5-EE8F1E6A0D9F}"/>
              </a:ext>
            </a:extLst>
          </p:cNvPr>
          <p:cNvSpPr>
            <a:spLocks noGrp="1"/>
          </p:cNvSpPr>
          <p:nvPr>
            <p:ph type="dt" sz="half" idx="10"/>
          </p:nvPr>
        </p:nvSpPr>
        <p:spPr/>
        <p:txBody>
          <a:bodyPr/>
          <a:lstStyle/>
          <a:p>
            <a:r>
              <a:rPr lang="en-US" smtClean="0"/>
              <a:t>2023-01-19</a:t>
            </a:r>
            <a:endParaRPr lang="en-US"/>
          </a:p>
        </p:txBody>
      </p:sp>
      <p:sp>
        <p:nvSpPr>
          <p:cNvPr id="8" name="Footer Placeholder 7"/>
          <p:cNvSpPr>
            <a:spLocks noGrp="1"/>
          </p:cNvSpPr>
          <p:nvPr>
            <p:ph type="ftr" sz="quarter" idx="11"/>
          </p:nvPr>
        </p:nvSpPr>
        <p:spPr/>
        <p:txBody>
          <a:bodyPr/>
          <a:lstStyle/>
          <a:p>
            <a:r>
              <a:rPr lang="en-US" smtClean="0"/>
              <a:t>05-418/818 | Spring 2023 | Design of Educational Games</a:t>
            </a:r>
            <a:endParaRPr lang="en-US"/>
          </a:p>
        </p:txBody>
      </p:sp>
      <p:sp>
        <p:nvSpPr>
          <p:cNvPr id="9" name="Slide Number Placeholder 8"/>
          <p:cNvSpPr>
            <a:spLocks noGrp="1"/>
          </p:cNvSpPr>
          <p:nvPr>
            <p:ph type="sldNum" sz="quarter" idx="12"/>
          </p:nvPr>
        </p:nvSpPr>
        <p:spPr/>
        <p:txBody>
          <a:bodyPr/>
          <a:lstStyle/>
          <a:p>
            <a:fld id="{4BE96267-9501-4B49-939F-F116B0669874}" type="slidenum">
              <a:rPr lang="en-US" smtClean="0"/>
              <a:t>4</a:t>
            </a:fld>
            <a:endParaRPr lang="en-US"/>
          </a:p>
        </p:txBody>
      </p:sp>
    </p:spTree>
    <p:extLst>
      <p:ext uri="{BB962C8B-B14F-4D97-AF65-F5344CB8AC3E}">
        <p14:creationId xmlns:p14="http://schemas.microsoft.com/office/powerpoint/2010/main" val="22339861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8344-718F-41A9-A675-1D9F81486D08}"/>
              </a:ext>
            </a:extLst>
          </p:cNvPr>
          <p:cNvSpPr>
            <a:spLocks noGrp="1"/>
          </p:cNvSpPr>
          <p:nvPr>
            <p:ph type="title"/>
          </p:nvPr>
        </p:nvSpPr>
        <p:spPr/>
        <p:txBody>
          <a:bodyPr/>
          <a:lstStyle/>
          <a:p>
            <a:r>
              <a:rPr lang="en-US" dirty="0"/>
              <a:t>Knowledge Components (KCs)</a:t>
            </a:r>
          </a:p>
        </p:txBody>
      </p:sp>
      <p:sp>
        <p:nvSpPr>
          <p:cNvPr id="3" name="Content Placeholder 2">
            <a:extLst>
              <a:ext uri="{FF2B5EF4-FFF2-40B4-BE49-F238E27FC236}">
                <a16:creationId xmlns:a16="http://schemas.microsoft.com/office/drawing/2014/main" id="{B8386EBB-EE06-4371-B4FC-003FB6AF79A2}"/>
              </a:ext>
            </a:extLst>
          </p:cNvPr>
          <p:cNvSpPr>
            <a:spLocks noGrp="1"/>
          </p:cNvSpPr>
          <p:nvPr>
            <p:ph idx="1"/>
          </p:nvPr>
        </p:nvSpPr>
        <p:spPr/>
        <p:txBody>
          <a:bodyPr/>
          <a:lstStyle/>
          <a:p>
            <a:pPr marL="0" indent="0">
              <a:spcAft>
                <a:spcPts val="1200"/>
              </a:spcAft>
              <a:buNone/>
            </a:pPr>
            <a:r>
              <a:rPr lang="en-US" i="1" dirty="0"/>
              <a:t>“an acquired unit of cognitive function or structure that can be inferred from performance on a set of related tasks.”</a:t>
            </a:r>
          </a:p>
          <a:p>
            <a:pPr marL="0" indent="0">
              <a:spcAft>
                <a:spcPts val="1200"/>
              </a:spcAft>
              <a:buNone/>
            </a:pPr>
            <a:r>
              <a:rPr lang="en-US" dirty="0"/>
              <a:t>‘‘knowledge component’’ broadly generalize across terms for describing pieces of cognition or knowledge, including production rule, schema, misconception, or facet, as well as everyday terms, such as concept, principle, fact, or skill.</a:t>
            </a:r>
          </a:p>
        </p:txBody>
      </p:sp>
      <p:sp>
        <p:nvSpPr>
          <p:cNvPr id="4" name="Date Placeholder 3">
            <a:extLst>
              <a:ext uri="{FF2B5EF4-FFF2-40B4-BE49-F238E27FC236}">
                <a16:creationId xmlns:a16="http://schemas.microsoft.com/office/drawing/2014/main" id="{1F1748CE-BB65-43D9-A4BA-6A9DF6D9E6CE}"/>
              </a:ext>
            </a:extLst>
          </p:cNvPr>
          <p:cNvSpPr>
            <a:spLocks noGrp="1"/>
          </p:cNvSpPr>
          <p:nvPr>
            <p:ph type="dt" sz="half" idx="10"/>
          </p:nvPr>
        </p:nvSpPr>
        <p:spPr/>
        <p:txBody>
          <a:bodyPr/>
          <a:lstStyle/>
          <a:p>
            <a:r>
              <a:rPr lang="en-US" smtClean="0"/>
              <a:t>2023-01-19</a:t>
            </a:r>
            <a:endParaRPr lang="en-US"/>
          </a:p>
        </p:txBody>
      </p:sp>
      <p:sp>
        <p:nvSpPr>
          <p:cNvPr id="7" name="TextBox 6">
            <a:extLst>
              <a:ext uri="{FF2B5EF4-FFF2-40B4-BE49-F238E27FC236}">
                <a16:creationId xmlns:a16="http://schemas.microsoft.com/office/drawing/2014/main" id="{4D901B0F-E211-4882-9F0E-0FCE397FADD6}"/>
              </a:ext>
            </a:extLst>
          </p:cNvPr>
          <p:cNvSpPr txBox="1"/>
          <p:nvPr/>
        </p:nvSpPr>
        <p:spPr>
          <a:xfrm>
            <a:off x="5253942" y="5525353"/>
            <a:ext cx="6099858" cy="830997"/>
          </a:xfrm>
          <a:prstGeom prst="rect">
            <a:avLst/>
          </a:prstGeom>
          <a:noFill/>
        </p:spPr>
        <p:txBody>
          <a:bodyPr wrap="square" rtlCol="0">
            <a:spAutoFit/>
          </a:bodyPr>
          <a:lstStyle/>
          <a:p>
            <a:r>
              <a:rPr lang="en-US" sz="1200" dirty="0"/>
              <a:t>Koedinger, K. R., Corbett, A. T., &amp; </a:t>
            </a:r>
            <a:r>
              <a:rPr lang="en-US" sz="1200" dirty="0" err="1"/>
              <a:t>Perfetti</a:t>
            </a:r>
            <a:r>
              <a:rPr lang="en-US" sz="1200" dirty="0"/>
              <a:t>, C. (2012). The Knowledge-Learning-Instruction Framework: Bridging the Science-Practice Chasm to Enhance Robust Student Learning. </a:t>
            </a:r>
            <a:r>
              <a:rPr lang="en-US" sz="1200" i="1" dirty="0"/>
              <a:t>Cognitive Science</a:t>
            </a:r>
            <a:r>
              <a:rPr lang="en-US" sz="1200" dirty="0"/>
              <a:t>, </a:t>
            </a:r>
            <a:r>
              <a:rPr lang="en-US" sz="1200" i="1" dirty="0"/>
              <a:t>36</a:t>
            </a:r>
            <a:r>
              <a:rPr lang="en-US" sz="1200" dirty="0"/>
              <a:t>(5), 757–798. https://doi.org/10.1111/j.1551-6709.2012.01245.x</a:t>
            </a:r>
          </a:p>
          <a:p>
            <a:endParaRPr lang="en-US" sz="1200" dirty="0"/>
          </a:p>
        </p:txBody>
      </p:sp>
      <p:sp>
        <p:nvSpPr>
          <p:cNvPr id="8" name="Footer Placeholder 7"/>
          <p:cNvSpPr>
            <a:spLocks noGrp="1"/>
          </p:cNvSpPr>
          <p:nvPr>
            <p:ph type="ftr" sz="quarter" idx="11"/>
          </p:nvPr>
        </p:nvSpPr>
        <p:spPr/>
        <p:txBody>
          <a:bodyPr/>
          <a:lstStyle/>
          <a:p>
            <a:r>
              <a:rPr lang="en-US" smtClean="0"/>
              <a:t>05-418/818 | Spring 2023 | Design of Educational Games</a:t>
            </a:r>
            <a:endParaRPr lang="en-US"/>
          </a:p>
        </p:txBody>
      </p:sp>
      <p:sp>
        <p:nvSpPr>
          <p:cNvPr id="9" name="Slide Number Placeholder 8"/>
          <p:cNvSpPr>
            <a:spLocks noGrp="1"/>
          </p:cNvSpPr>
          <p:nvPr>
            <p:ph type="sldNum" sz="quarter" idx="12"/>
          </p:nvPr>
        </p:nvSpPr>
        <p:spPr/>
        <p:txBody>
          <a:bodyPr/>
          <a:lstStyle/>
          <a:p>
            <a:fld id="{4BE96267-9501-4B49-939F-F116B0669874}" type="slidenum">
              <a:rPr lang="en-US" smtClean="0"/>
              <a:t>40</a:t>
            </a:fld>
            <a:endParaRPr lang="en-US"/>
          </a:p>
        </p:txBody>
      </p:sp>
    </p:spTree>
    <p:extLst>
      <p:ext uri="{BB962C8B-B14F-4D97-AF65-F5344CB8AC3E}">
        <p14:creationId xmlns:p14="http://schemas.microsoft.com/office/powerpoint/2010/main" val="21228363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9230-FCC6-48D8-838F-D72D70A7B69F}"/>
              </a:ext>
            </a:extLst>
          </p:cNvPr>
          <p:cNvSpPr>
            <a:spLocks noGrp="1"/>
          </p:cNvSpPr>
          <p:nvPr>
            <p:ph type="title"/>
          </p:nvPr>
        </p:nvSpPr>
        <p:spPr/>
        <p:txBody>
          <a:bodyPr/>
          <a:lstStyle/>
          <a:p>
            <a:r>
              <a:rPr lang="en-US" dirty="0"/>
              <a:t>Knowledge Components (KCs)</a:t>
            </a:r>
          </a:p>
        </p:txBody>
      </p:sp>
      <p:pic>
        <p:nvPicPr>
          <p:cNvPr id="7" name="Content Placeholder 6">
            <a:extLst>
              <a:ext uri="{FF2B5EF4-FFF2-40B4-BE49-F238E27FC236}">
                <a16:creationId xmlns:a16="http://schemas.microsoft.com/office/drawing/2014/main" id="{4FF529E5-E8BA-4D95-BA2A-294C4C5038D9}"/>
              </a:ext>
            </a:extLst>
          </p:cNvPr>
          <p:cNvPicPr>
            <a:picLocks noGrp="1" noChangeAspect="1"/>
          </p:cNvPicPr>
          <p:nvPr>
            <p:ph idx="1"/>
          </p:nvPr>
        </p:nvPicPr>
        <p:blipFill>
          <a:blip r:embed="rId2"/>
          <a:stretch>
            <a:fillRect/>
          </a:stretch>
        </p:blipFill>
        <p:spPr>
          <a:xfrm>
            <a:off x="88520" y="1921367"/>
            <a:ext cx="12014961" cy="3015267"/>
          </a:xfrm>
          <a:prstGeom prst="rect">
            <a:avLst/>
          </a:prstGeom>
        </p:spPr>
      </p:pic>
      <p:sp>
        <p:nvSpPr>
          <p:cNvPr id="4" name="Date Placeholder 3">
            <a:extLst>
              <a:ext uri="{FF2B5EF4-FFF2-40B4-BE49-F238E27FC236}">
                <a16:creationId xmlns:a16="http://schemas.microsoft.com/office/drawing/2014/main" id="{FBEAE573-ACEA-4CE9-A31C-4C77137E2D00}"/>
              </a:ext>
            </a:extLst>
          </p:cNvPr>
          <p:cNvSpPr>
            <a:spLocks noGrp="1"/>
          </p:cNvSpPr>
          <p:nvPr>
            <p:ph type="dt" sz="half" idx="10"/>
          </p:nvPr>
        </p:nvSpPr>
        <p:spPr/>
        <p:txBody>
          <a:bodyPr/>
          <a:lstStyle/>
          <a:p>
            <a:r>
              <a:rPr lang="en-US" smtClean="0"/>
              <a:t>2023-01-19</a:t>
            </a:r>
            <a:endParaRPr lang="en-US"/>
          </a:p>
        </p:txBody>
      </p:sp>
      <p:sp>
        <p:nvSpPr>
          <p:cNvPr id="10" name="TextBox 9">
            <a:extLst>
              <a:ext uri="{FF2B5EF4-FFF2-40B4-BE49-F238E27FC236}">
                <a16:creationId xmlns:a16="http://schemas.microsoft.com/office/drawing/2014/main" id="{A4F40E0C-DB2C-444C-82D4-0CF6349564A0}"/>
              </a:ext>
            </a:extLst>
          </p:cNvPr>
          <p:cNvSpPr txBox="1"/>
          <p:nvPr/>
        </p:nvSpPr>
        <p:spPr>
          <a:xfrm>
            <a:off x="5253942" y="5525353"/>
            <a:ext cx="6099858" cy="830997"/>
          </a:xfrm>
          <a:prstGeom prst="rect">
            <a:avLst/>
          </a:prstGeom>
          <a:noFill/>
        </p:spPr>
        <p:txBody>
          <a:bodyPr wrap="square" rtlCol="0">
            <a:spAutoFit/>
          </a:bodyPr>
          <a:lstStyle/>
          <a:p>
            <a:r>
              <a:rPr lang="en-US" sz="1200" dirty="0"/>
              <a:t>Koedinger, K. R., Corbett, A. T., &amp; </a:t>
            </a:r>
            <a:r>
              <a:rPr lang="en-US" sz="1200" dirty="0" err="1"/>
              <a:t>Perfetti</a:t>
            </a:r>
            <a:r>
              <a:rPr lang="en-US" sz="1200" dirty="0"/>
              <a:t>, C. (2012). The Knowledge-Learning-Instruction Framework: Bridging the Science-Practice Chasm to Enhance Robust Student Learning. </a:t>
            </a:r>
            <a:r>
              <a:rPr lang="en-US" sz="1200" i="1" dirty="0"/>
              <a:t>Cognitive Science</a:t>
            </a:r>
            <a:r>
              <a:rPr lang="en-US" sz="1200" dirty="0"/>
              <a:t>, </a:t>
            </a:r>
            <a:r>
              <a:rPr lang="en-US" sz="1200" i="1" dirty="0"/>
              <a:t>36</a:t>
            </a:r>
            <a:r>
              <a:rPr lang="en-US" sz="1200" dirty="0"/>
              <a:t>(5), 757–798. https://doi.org/10.1111/j.1551-6709.2012.01245.x</a:t>
            </a:r>
          </a:p>
          <a:p>
            <a:endParaRPr lang="en-US" sz="1200" dirty="0"/>
          </a:p>
        </p:txBody>
      </p:sp>
      <p:sp>
        <p:nvSpPr>
          <p:cNvPr id="3" name="Footer Placeholder 2"/>
          <p:cNvSpPr>
            <a:spLocks noGrp="1"/>
          </p:cNvSpPr>
          <p:nvPr>
            <p:ph type="ftr" sz="quarter" idx="11"/>
          </p:nvPr>
        </p:nvSpPr>
        <p:spPr/>
        <p:txBody>
          <a:bodyPr/>
          <a:lstStyle/>
          <a:p>
            <a:r>
              <a:rPr lang="en-US" smtClean="0"/>
              <a:t>05-418/818 | Spring 2023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41</a:t>
            </a:fld>
            <a:endParaRPr lang="en-US"/>
          </a:p>
        </p:txBody>
      </p:sp>
    </p:spTree>
    <p:extLst>
      <p:ext uri="{BB962C8B-B14F-4D97-AF65-F5344CB8AC3E}">
        <p14:creationId xmlns:p14="http://schemas.microsoft.com/office/powerpoint/2010/main" val="8502273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0A9049-14E6-4FD6-A43F-5A0FE16B00D5}"/>
              </a:ext>
            </a:extLst>
          </p:cNvPr>
          <p:cNvSpPr>
            <a:spLocks noGrp="1"/>
          </p:cNvSpPr>
          <p:nvPr>
            <p:ph type="title"/>
          </p:nvPr>
        </p:nvSpPr>
        <p:spPr/>
        <p:txBody>
          <a:bodyPr/>
          <a:lstStyle/>
          <a:p>
            <a:r>
              <a:rPr lang="en-US" dirty="0" smtClean="0"/>
              <a:t>A unified taxonomy used by </a:t>
            </a:r>
            <a:r>
              <a:rPr lang="en-US" dirty="0" err="1" smtClean="0"/>
              <a:t>SimCoach</a:t>
            </a:r>
            <a:r>
              <a:rPr lang="en-US" dirty="0" smtClean="0"/>
              <a:t> Games</a:t>
            </a:r>
            <a:endParaRPr lang="en-US" dirty="0"/>
          </a:p>
        </p:txBody>
      </p:sp>
      <p:graphicFrame>
        <p:nvGraphicFramePr>
          <p:cNvPr id="10" name="Table 10">
            <a:extLst>
              <a:ext uri="{FF2B5EF4-FFF2-40B4-BE49-F238E27FC236}">
                <a16:creationId xmlns:a16="http://schemas.microsoft.com/office/drawing/2014/main" id="{8586D2E7-F64B-409B-8831-6CDCC458493C}"/>
              </a:ext>
            </a:extLst>
          </p:cNvPr>
          <p:cNvGraphicFramePr>
            <a:graphicFrameLocks noGrp="1"/>
          </p:cNvGraphicFramePr>
          <p:nvPr>
            <p:ph idx="1"/>
            <p:extLst>
              <p:ext uri="{D42A27DB-BD31-4B8C-83A1-F6EECF244321}">
                <p14:modId xmlns:p14="http://schemas.microsoft.com/office/powerpoint/2010/main" val="2471388800"/>
              </p:ext>
            </p:extLst>
          </p:nvPr>
        </p:nvGraphicFramePr>
        <p:xfrm>
          <a:off x="838200" y="1690688"/>
          <a:ext cx="10515596" cy="3797367"/>
        </p:xfrm>
        <a:graphic>
          <a:graphicData uri="http://schemas.openxmlformats.org/drawingml/2006/table">
            <a:tbl>
              <a:tblPr firstRow="1" bandRow="1">
                <a:tableStyleId>{5C22544A-7EE6-4342-B048-85BDC9FD1C3A}</a:tableStyleId>
              </a:tblPr>
              <a:tblGrid>
                <a:gridCol w="1666461">
                  <a:extLst>
                    <a:ext uri="{9D8B030D-6E8A-4147-A177-3AD203B41FA5}">
                      <a16:colId xmlns:a16="http://schemas.microsoft.com/office/drawing/2014/main" val="1075572437"/>
                    </a:ext>
                  </a:extLst>
                </a:gridCol>
                <a:gridCol w="1337995">
                  <a:extLst>
                    <a:ext uri="{9D8B030D-6E8A-4147-A177-3AD203B41FA5}">
                      <a16:colId xmlns:a16="http://schemas.microsoft.com/office/drawing/2014/main" val="1184144060"/>
                    </a:ext>
                  </a:extLst>
                </a:gridCol>
                <a:gridCol w="1502228">
                  <a:extLst>
                    <a:ext uri="{9D8B030D-6E8A-4147-A177-3AD203B41FA5}">
                      <a16:colId xmlns:a16="http://schemas.microsoft.com/office/drawing/2014/main" val="3309307149"/>
                    </a:ext>
                  </a:extLst>
                </a:gridCol>
                <a:gridCol w="1502228">
                  <a:extLst>
                    <a:ext uri="{9D8B030D-6E8A-4147-A177-3AD203B41FA5}">
                      <a16:colId xmlns:a16="http://schemas.microsoft.com/office/drawing/2014/main" val="3816251827"/>
                    </a:ext>
                  </a:extLst>
                </a:gridCol>
                <a:gridCol w="1502228">
                  <a:extLst>
                    <a:ext uri="{9D8B030D-6E8A-4147-A177-3AD203B41FA5}">
                      <a16:colId xmlns:a16="http://schemas.microsoft.com/office/drawing/2014/main" val="1517891316"/>
                    </a:ext>
                  </a:extLst>
                </a:gridCol>
                <a:gridCol w="1502228">
                  <a:extLst>
                    <a:ext uri="{9D8B030D-6E8A-4147-A177-3AD203B41FA5}">
                      <a16:colId xmlns:a16="http://schemas.microsoft.com/office/drawing/2014/main" val="1849750906"/>
                    </a:ext>
                  </a:extLst>
                </a:gridCol>
                <a:gridCol w="1502228">
                  <a:extLst>
                    <a:ext uri="{9D8B030D-6E8A-4147-A177-3AD203B41FA5}">
                      <a16:colId xmlns:a16="http://schemas.microsoft.com/office/drawing/2014/main" val="3658328609"/>
                    </a:ext>
                  </a:extLst>
                </a:gridCol>
              </a:tblGrid>
              <a:tr h="476042">
                <a:tc>
                  <a:txBody>
                    <a:bodyPr/>
                    <a:lstStyle/>
                    <a:p>
                      <a:endParaRPr lang="en-US" dirty="0">
                        <a:latin typeface="+mn-lt"/>
                      </a:endParaRPr>
                    </a:p>
                  </a:txBody>
                  <a:tcPr>
                    <a:noFill/>
                  </a:tcPr>
                </a:tc>
                <a:tc gridSpan="6">
                  <a:txBody>
                    <a:bodyPr/>
                    <a:lstStyle/>
                    <a:p>
                      <a:pPr algn="ctr"/>
                      <a:r>
                        <a:rPr lang="en-US" b="0" dirty="0" smtClean="0">
                          <a:latin typeface="+mn-lt"/>
                        </a:rPr>
                        <a:t>Performance Dimensions</a:t>
                      </a:r>
                      <a:endParaRPr lang="en-US" b="0" dirty="0">
                        <a:latin typeface="+mn-lt"/>
                      </a:endParaRPr>
                    </a:p>
                  </a:txBody>
                  <a:tcPr>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47819122"/>
                  </a:ext>
                </a:extLst>
              </a:tr>
              <a:tr h="664265">
                <a:tc>
                  <a:txBody>
                    <a:bodyPr/>
                    <a:lstStyle/>
                    <a:p>
                      <a:r>
                        <a:rPr lang="en-US" dirty="0">
                          <a:solidFill>
                            <a:schemeClr val="bg1"/>
                          </a:solidFill>
                          <a:latin typeface="+mn-lt"/>
                        </a:rPr>
                        <a:t>Knowledge Dimension</a:t>
                      </a:r>
                    </a:p>
                  </a:txBody>
                  <a:tcPr>
                    <a:lnR w="12700" cap="flat" cmpd="sng" algn="ctr">
                      <a:solidFill>
                        <a:schemeClr val="tx1"/>
                      </a:solidFill>
                      <a:prstDash val="solid"/>
                      <a:round/>
                      <a:headEnd type="none" w="med" len="med"/>
                      <a:tailEnd type="none" w="med" len="med"/>
                    </a:lnR>
                    <a:solidFill>
                      <a:schemeClr val="accent1"/>
                    </a:solidFill>
                  </a:tcPr>
                </a:tc>
                <a:tc>
                  <a:txBody>
                    <a:bodyPr/>
                    <a:lstStyle/>
                    <a:p>
                      <a:pPr algn="ctr"/>
                      <a:r>
                        <a:rPr lang="en-US" dirty="0">
                          <a:latin typeface="+mn-lt"/>
                        </a:rPr>
                        <a:t>Remember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a:latin typeface="+mn-lt"/>
                        </a:rPr>
                        <a:t>Understand</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a:latin typeface="+mn-lt"/>
                        </a:rPr>
                        <a:t>Apply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a:latin typeface="+mn-lt"/>
                        </a:rPr>
                        <a:t>Analyze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a:latin typeface="+mn-lt"/>
                        </a:rPr>
                        <a:t>Evaluate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a:latin typeface="+mn-lt"/>
                        </a:rPr>
                        <a:t>Create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41237721"/>
                  </a:ext>
                </a:extLst>
              </a:tr>
              <a:tr h="664265">
                <a:tc>
                  <a:txBody>
                    <a:bodyPr/>
                    <a:lstStyle/>
                    <a:p>
                      <a:r>
                        <a:rPr lang="en-US" dirty="0">
                          <a:latin typeface="+mn-lt"/>
                        </a:rPr>
                        <a:t>Factual Knowledge</a:t>
                      </a:r>
                    </a:p>
                  </a:txBody>
                  <a:tcP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405268"/>
                  </a:ext>
                </a:extLst>
              </a:tr>
              <a:tr h="664265">
                <a:tc>
                  <a:txBody>
                    <a:bodyPr/>
                    <a:lstStyle/>
                    <a:p>
                      <a:r>
                        <a:rPr lang="en-US" dirty="0">
                          <a:latin typeface="+mn-lt"/>
                        </a:rPr>
                        <a:t>Conceptual Knowledge</a:t>
                      </a:r>
                    </a:p>
                  </a:txBody>
                  <a:tcP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288923"/>
                  </a:ext>
                </a:extLst>
              </a:tr>
              <a:tr h="664265">
                <a:tc>
                  <a:txBody>
                    <a:bodyPr/>
                    <a:lstStyle/>
                    <a:p>
                      <a:r>
                        <a:rPr lang="en-US" dirty="0">
                          <a:latin typeface="+mn-lt"/>
                        </a:rPr>
                        <a:t>Procedural Knowledge</a:t>
                      </a:r>
                    </a:p>
                  </a:txBody>
                  <a:tcP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7883898"/>
                  </a:ext>
                </a:extLst>
              </a:tr>
              <a:tr h="664265">
                <a:tc>
                  <a:txBody>
                    <a:bodyPr/>
                    <a:lstStyle/>
                    <a:p>
                      <a:r>
                        <a:rPr lang="en-US" dirty="0">
                          <a:latin typeface="+mn-lt"/>
                        </a:rPr>
                        <a:t>Metacognitive Knowledge</a:t>
                      </a:r>
                    </a:p>
                  </a:txBody>
                  <a:tcP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endParaRPr lang="en-US">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8665458"/>
                  </a:ext>
                </a:extLst>
              </a:tr>
            </a:tbl>
          </a:graphicData>
        </a:graphic>
      </p:graphicFrame>
      <p:sp>
        <p:nvSpPr>
          <p:cNvPr id="4" name="Date Placeholder 3">
            <a:extLst>
              <a:ext uri="{FF2B5EF4-FFF2-40B4-BE49-F238E27FC236}">
                <a16:creationId xmlns:a16="http://schemas.microsoft.com/office/drawing/2014/main" id="{3B8BCFFA-2DB8-469A-8A62-C176F55A5CA3}"/>
              </a:ext>
            </a:extLst>
          </p:cNvPr>
          <p:cNvSpPr>
            <a:spLocks noGrp="1"/>
          </p:cNvSpPr>
          <p:nvPr>
            <p:ph type="dt" sz="half" idx="10"/>
          </p:nvPr>
        </p:nvSpPr>
        <p:spPr/>
        <p:txBody>
          <a:bodyPr/>
          <a:lstStyle/>
          <a:p>
            <a:r>
              <a:rPr lang="en-US" smtClean="0"/>
              <a:t>2023-01-19</a:t>
            </a:r>
            <a:endParaRPr lang="en-US"/>
          </a:p>
        </p:txBody>
      </p:sp>
      <p:sp>
        <p:nvSpPr>
          <p:cNvPr id="2" name="Footer Placeholder 1"/>
          <p:cNvSpPr>
            <a:spLocks noGrp="1"/>
          </p:cNvSpPr>
          <p:nvPr>
            <p:ph type="ftr" sz="quarter" idx="11"/>
          </p:nvPr>
        </p:nvSpPr>
        <p:spPr/>
        <p:txBody>
          <a:bodyPr/>
          <a:lstStyle/>
          <a:p>
            <a:r>
              <a:rPr lang="en-US" smtClean="0"/>
              <a:t>05-418/818 | Spring 2023 | Design of Educational Games</a:t>
            </a:r>
            <a:endParaRPr lang="en-US"/>
          </a:p>
        </p:txBody>
      </p:sp>
      <p:sp>
        <p:nvSpPr>
          <p:cNvPr id="3" name="Slide Number Placeholder 2"/>
          <p:cNvSpPr>
            <a:spLocks noGrp="1"/>
          </p:cNvSpPr>
          <p:nvPr>
            <p:ph type="sldNum" sz="quarter" idx="12"/>
          </p:nvPr>
        </p:nvSpPr>
        <p:spPr/>
        <p:txBody>
          <a:bodyPr/>
          <a:lstStyle/>
          <a:p>
            <a:fld id="{4BE96267-9501-4B49-939F-F116B0669874}" type="slidenum">
              <a:rPr lang="en-US" smtClean="0"/>
              <a:t>42</a:t>
            </a:fld>
            <a:endParaRPr lang="en-US"/>
          </a:p>
        </p:txBody>
      </p:sp>
    </p:spTree>
    <p:extLst>
      <p:ext uri="{BB962C8B-B14F-4D97-AF65-F5344CB8AC3E}">
        <p14:creationId xmlns:p14="http://schemas.microsoft.com/office/powerpoint/2010/main" val="21245642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9B77F5-B4C1-450C-9CBA-AC95CE50A79A}"/>
              </a:ext>
            </a:extLst>
          </p:cNvPr>
          <p:cNvSpPr>
            <a:spLocks noGrp="1"/>
          </p:cNvSpPr>
          <p:nvPr>
            <p:ph type="dt" sz="half" idx="10"/>
          </p:nvPr>
        </p:nvSpPr>
        <p:spPr/>
        <p:txBody>
          <a:bodyPr/>
          <a:lstStyle/>
          <a:p>
            <a:r>
              <a:rPr lang="en-US" smtClean="0"/>
              <a:t>2023-01-19</a:t>
            </a:r>
            <a:endParaRPr lang="en-US"/>
          </a:p>
        </p:txBody>
      </p:sp>
      <p:sp>
        <p:nvSpPr>
          <p:cNvPr id="8" name="TextBox 7">
            <a:extLst>
              <a:ext uri="{FF2B5EF4-FFF2-40B4-BE49-F238E27FC236}">
                <a16:creationId xmlns:a16="http://schemas.microsoft.com/office/drawing/2014/main" id="{0F3B775F-0BBA-42D1-BD3F-506072079271}"/>
              </a:ext>
            </a:extLst>
          </p:cNvPr>
          <p:cNvSpPr txBox="1"/>
          <p:nvPr/>
        </p:nvSpPr>
        <p:spPr>
          <a:xfrm>
            <a:off x="7396223" y="228600"/>
            <a:ext cx="3090440" cy="646331"/>
          </a:xfrm>
          <a:prstGeom prst="rect">
            <a:avLst/>
          </a:prstGeom>
          <a:noFill/>
        </p:spPr>
        <p:txBody>
          <a:bodyPr wrap="square" rtlCol="0">
            <a:spAutoFit/>
          </a:bodyPr>
          <a:lstStyle/>
          <a:p>
            <a:r>
              <a:rPr lang="en-US" dirty="0">
                <a:solidFill>
                  <a:schemeClr val="bg1"/>
                </a:solidFill>
              </a:rPr>
              <a:t>Schell Games’ </a:t>
            </a:r>
          </a:p>
          <a:p>
            <a:r>
              <a:rPr lang="en-US" dirty="0">
                <a:solidFill>
                  <a:schemeClr val="bg1"/>
                </a:solidFill>
              </a:rPr>
              <a:t>Transformational Framework</a:t>
            </a:r>
          </a:p>
        </p:txBody>
      </p:sp>
      <p:pic>
        <p:nvPicPr>
          <p:cNvPr id="10" name="Picture 9">
            <a:extLst>
              <a:ext uri="{FF2B5EF4-FFF2-40B4-BE49-F238E27FC236}">
                <a16:creationId xmlns:a16="http://schemas.microsoft.com/office/drawing/2014/main" id="{8D966AFE-A578-4290-B2CA-3BACE8F3853E}"/>
              </a:ext>
            </a:extLst>
          </p:cNvPr>
          <p:cNvPicPr>
            <a:picLocks noChangeAspect="1"/>
          </p:cNvPicPr>
          <p:nvPr/>
        </p:nvPicPr>
        <p:blipFill>
          <a:blip r:embed="rId2"/>
          <a:stretch>
            <a:fillRect/>
          </a:stretch>
        </p:blipFill>
        <p:spPr>
          <a:xfrm rot="16200000">
            <a:off x="2812972" y="-1743532"/>
            <a:ext cx="6736593" cy="10345063"/>
          </a:xfrm>
          <a:prstGeom prst="rect">
            <a:avLst/>
          </a:prstGeom>
        </p:spPr>
      </p:pic>
      <p:sp>
        <p:nvSpPr>
          <p:cNvPr id="13" name="Rectangle 12">
            <a:extLst>
              <a:ext uri="{FF2B5EF4-FFF2-40B4-BE49-F238E27FC236}">
                <a16:creationId xmlns:a16="http://schemas.microsoft.com/office/drawing/2014/main" id="{BEA3936C-8675-4414-96E3-D53AB1C740AE}"/>
              </a:ext>
            </a:extLst>
          </p:cNvPr>
          <p:cNvSpPr/>
          <p:nvPr/>
        </p:nvSpPr>
        <p:spPr>
          <a:xfrm>
            <a:off x="2023500" y="60699"/>
            <a:ext cx="1014764" cy="6736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AD55160-6ACE-47A6-AAD3-67F637CBB5D8}"/>
              </a:ext>
            </a:extLst>
          </p:cNvPr>
          <p:cNvSpPr/>
          <p:nvPr/>
        </p:nvSpPr>
        <p:spPr>
          <a:xfrm>
            <a:off x="2977015" y="60699"/>
            <a:ext cx="1128529" cy="6736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4656BBA-5EF1-4355-A9C1-2356F1EF359E}"/>
              </a:ext>
            </a:extLst>
          </p:cNvPr>
          <p:cNvSpPr/>
          <p:nvPr/>
        </p:nvSpPr>
        <p:spPr>
          <a:xfrm>
            <a:off x="4092889" y="60699"/>
            <a:ext cx="1014764" cy="6736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C63AE2E-B4ED-4B15-B098-09BEF405F46E}"/>
              </a:ext>
            </a:extLst>
          </p:cNvPr>
          <p:cNvSpPr/>
          <p:nvPr/>
        </p:nvSpPr>
        <p:spPr>
          <a:xfrm>
            <a:off x="5078945" y="60696"/>
            <a:ext cx="1083333" cy="6736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AC311BC-B390-4FC8-A998-31B253EF584F}"/>
              </a:ext>
            </a:extLst>
          </p:cNvPr>
          <p:cNvSpPr/>
          <p:nvPr/>
        </p:nvSpPr>
        <p:spPr>
          <a:xfrm>
            <a:off x="10407605" y="60696"/>
            <a:ext cx="1116138" cy="6736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1EE526E-7674-4DA9-BA57-BA20A95A6EC9}"/>
              </a:ext>
            </a:extLst>
          </p:cNvPr>
          <p:cNvSpPr/>
          <p:nvPr/>
        </p:nvSpPr>
        <p:spPr>
          <a:xfrm>
            <a:off x="6159241" y="60696"/>
            <a:ext cx="1057514" cy="6736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E074EBB-C266-4540-8EC5-228242244C95}"/>
              </a:ext>
            </a:extLst>
          </p:cNvPr>
          <p:cNvSpPr/>
          <p:nvPr/>
        </p:nvSpPr>
        <p:spPr>
          <a:xfrm>
            <a:off x="7204723" y="60696"/>
            <a:ext cx="1057514" cy="6736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BD760D2-6BCC-4667-9B39-138389D1BB0F}"/>
              </a:ext>
            </a:extLst>
          </p:cNvPr>
          <p:cNvSpPr/>
          <p:nvPr/>
        </p:nvSpPr>
        <p:spPr>
          <a:xfrm>
            <a:off x="8255784" y="60696"/>
            <a:ext cx="1057514" cy="6736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2A9B7A-DDC3-4DA2-8063-8D2A6D6C10A5}"/>
              </a:ext>
            </a:extLst>
          </p:cNvPr>
          <p:cNvSpPr/>
          <p:nvPr/>
        </p:nvSpPr>
        <p:spPr>
          <a:xfrm>
            <a:off x="9316309" y="60696"/>
            <a:ext cx="1091296" cy="6736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EDFB012E-70BA-4F5A-BE54-C0351F5CCACB}"/>
              </a:ext>
            </a:extLst>
          </p:cNvPr>
          <p:cNvSpPr>
            <a:spLocks noGrp="1"/>
          </p:cNvSpPr>
          <p:nvPr>
            <p:ph type="title"/>
          </p:nvPr>
        </p:nvSpPr>
        <p:spPr>
          <a:xfrm>
            <a:off x="838200" y="365125"/>
            <a:ext cx="10515600" cy="1325563"/>
          </a:xfrm>
        </p:spPr>
        <p:txBody>
          <a:bodyPr anchor="t"/>
          <a:lstStyle/>
          <a:p>
            <a:pPr algn="ctr"/>
            <a:r>
              <a:rPr lang="en-US" dirty="0"/>
              <a:t>Kinds of Transformation</a:t>
            </a:r>
          </a:p>
        </p:txBody>
      </p:sp>
      <p:sp>
        <p:nvSpPr>
          <p:cNvPr id="12" name="TextBox 11">
            <a:extLst>
              <a:ext uri="{FF2B5EF4-FFF2-40B4-BE49-F238E27FC236}">
                <a16:creationId xmlns:a16="http://schemas.microsoft.com/office/drawing/2014/main" id="{BD1F5CD5-5E0D-44EC-8529-EA7B84BB64E7}"/>
              </a:ext>
            </a:extLst>
          </p:cNvPr>
          <p:cNvSpPr txBox="1"/>
          <p:nvPr/>
        </p:nvSpPr>
        <p:spPr>
          <a:xfrm>
            <a:off x="4514851" y="6048375"/>
            <a:ext cx="6743700" cy="369332"/>
          </a:xfrm>
          <a:prstGeom prst="rect">
            <a:avLst/>
          </a:prstGeom>
          <a:noFill/>
        </p:spPr>
        <p:txBody>
          <a:bodyPr wrap="square" rtlCol="0">
            <a:spAutoFit/>
          </a:bodyPr>
          <a:lstStyle/>
          <a:p>
            <a:r>
              <a:rPr lang="en-US" sz="900" dirty="0"/>
              <a:t>Sabrina Haskell </a:t>
            </a:r>
            <a:r>
              <a:rPr lang="en-US" sz="900" dirty="0" err="1"/>
              <a:t>Culyba</a:t>
            </a:r>
            <a:r>
              <a:rPr lang="en-US" sz="900" dirty="0"/>
              <a:t>. 2018. </a:t>
            </a:r>
            <a:r>
              <a:rPr lang="en-US" sz="900" i="1" dirty="0"/>
              <a:t>The Transformational Framework: A process tool for the development of Transformational games</a:t>
            </a:r>
            <a:r>
              <a:rPr lang="en-US" sz="900" dirty="0"/>
              <a:t>. ETC Press, Pittsburgh, PA. Retrieved from http://press.etc.cmu.edu/index.php/product/the-transformational-framework/</a:t>
            </a:r>
          </a:p>
        </p:txBody>
      </p:sp>
      <p:sp>
        <p:nvSpPr>
          <p:cNvPr id="22" name="Rectangle 21">
            <a:extLst>
              <a:ext uri="{FF2B5EF4-FFF2-40B4-BE49-F238E27FC236}">
                <a16:creationId xmlns:a16="http://schemas.microsoft.com/office/drawing/2014/main" id="{58BDCA8A-0D13-4104-88D4-59BAABB3885D}"/>
              </a:ext>
            </a:extLst>
          </p:cNvPr>
          <p:cNvSpPr/>
          <p:nvPr/>
        </p:nvSpPr>
        <p:spPr>
          <a:xfrm>
            <a:off x="1008736" y="60696"/>
            <a:ext cx="1014764" cy="6736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05-418/818 | Spring 2023 | Design of Educational Games</a:t>
            </a:r>
            <a:endParaRPr lang="en-US"/>
          </a:p>
        </p:txBody>
      </p:sp>
      <p:sp>
        <p:nvSpPr>
          <p:cNvPr id="3" name="Slide Number Placeholder 2"/>
          <p:cNvSpPr>
            <a:spLocks noGrp="1"/>
          </p:cNvSpPr>
          <p:nvPr>
            <p:ph type="sldNum" sz="quarter" idx="12"/>
          </p:nvPr>
        </p:nvSpPr>
        <p:spPr/>
        <p:txBody>
          <a:bodyPr/>
          <a:lstStyle/>
          <a:p>
            <a:fld id="{4BE96267-9501-4B49-939F-F116B0669874}" type="slidenum">
              <a:rPr lang="en-US" smtClean="0"/>
              <a:t>43</a:t>
            </a:fld>
            <a:endParaRPr lang="en-US"/>
          </a:p>
        </p:txBody>
      </p:sp>
    </p:spTree>
    <p:extLst>
      <p:ext uri="{BB962C8B-B14F-4D97-AF65-F5344CB8AC3E}">
        <p14:creationId xmlns:p14="http://schemas.microsoft.com/office/powerpoint/2010/main" val="2764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11" grpId="0"/>
      <p:bldP spid="12" grpId="0"/>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33BC3E-190B-4803-A9D7-0AE993017023}"/>
              </a:ext>
            </a:extLst>
          </p:cNvPr>
          <p:cNvSpPr>
            <a:spLocks noGrp="1"/>
          </p:cNvSpPr>
          <p:nvPr>
            <p:ph type="ctrTitle"/>
          </p:nvPr>
        </p:nvSpPr>
        <p:spPr/>
        <p:txBody>
          <a:bodyPr/>
          <a:lstStyle/>
          <a:p>
            <a:r>
              <a:rPr lang="en-US" dirty="0"/>
              <a:t>Defining Goals</a:t>
            </a:r>
          </a:p>
        </p:txBody>
      </p:sp>
      <p:sp>
        <p:nvSpPr>
          <p:cNvPr id="3" name="Date Placeholder 2">
            <a:extLst>
              <a:ext uri="{FF2B5EF4-FFF2-40B4-BE49-F238E27FC236}">
                <a16:creationId xmlns:a16="http://schemas.microsoft.com/office/drawing/2014/main" id="{B7CBC6E4-8FDD-4D2F-A0E7-EE32377B3A6B}"/>
              </a:ext>
            </a:extLst>
          </p:cNvPr>
          <p:cNvSpPr>
            <a:spLocks noGrp="1"/>
          </p:cNvSpPr>
          <p:nvPr>
            <p:ph type="dt" sz="half" idx="10"/>
          </p:nvPr>
        </p:nvSpPr>
        <p:spPr/>
        <p:txBody>
          <a:bodyPr/>
          <a:lstStyle/>
          <a:p>
            <a:r>
              <a:rPr lang="en-US" smtClean="0"/>
              <a:t>2023-01-19</a:t>
            </a:r>
            <a:endParaRPr lang="en-US"/>
          </a:p>
        </p:txBody>
      </p:sp>
      <p:sp>
        <p:nvSpPr>
          <p:cNvPr id="2" name="Footer Placeholder 1"/>
          <p:cNvSpPr>
            <a:spLocks noGrp="1"/>
          </p:cNvSpPr>
          <p:nvPr>
            <p:ph type="ftr" sz="quarter" idx="11"/>
          </p:nvPr>
        </p:nvSpPr>
        <p:spPr/>
        <p:txBody>
          <a:bodyPr/>
          <a:lstStyle/>
          <a:p>
            <a:r>
              <a:rPr lang="en-US" smtClean="0"/>
              <a:t>05-418/818 | Spring 2023 | Design of Educational Games</a:t>
            </a:r>
            <a:endParaRPr lang="en-US"/>
          </a:p>
        </p:txBody>
      </p:sp>
      <p:sp>
        <p:nvSpPr>
          <p:cNvPr id="7" name="Slide Number Placeholder 6"/>
          <p:cNvSpPr>
            <a:spLocks noGrp="1"/>
          </p:cNvSpPr>
          <p:nvPr>
            <p:ph type="sldNum" sz="quarter" idx="12"/>
          </p:nvPr>
        </p:nvSpPr>
        <p:spPr/>
        <p:txBody>
          <a:bodyPr/>
          <a:lstStyle/>
          <a:p>
            <a:fld id="{4BE96267-9501-4B49-939F-F116B0669874}" type="slidenum">
              <a:rPr lang="en-US" smtClean="0"/>
              <a:t>44</a:t>
            </a:fld>
            <a:endParaRPr lang="en-US"/>
          </a:p>
        </p:txBody>
      </p:sp>
    </p:spTree>
    <p:extLst>
      <p:ext uri="{BB962C8B-B14F-4D97-AF65-F5344CB8AC3E}">
        <p14:creationId xmlns:p14="http://schemas.microsoft.com/office/powerpoint/2010/main" val="6786085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4BB8DA-CC6A-44C9-AA13-5487FF10903B}"/>
              </a:ext>
            </a:extLst>
          </p:cNvPr>
          <p:cNvSpPr>
            <a:spLocks noGrp="1"/>
          </p:cNvSpPr>
          <p:nvPr>
            <p:ph type="title"/>
          </p:nvPr>
        </p:nvSpPr>
        <p:spPr/>
        <p:txBody>
          <a:bodyPr/>
          <a:lstStyle/>
          <a:p>
            <a:r>
              <a:rPr lang="en-US" dirty="0" smtClean="0"/>
              <a:t>6. What </a:t>
            </a:r>
            <a:r>
              <a:rPr lang="en-US" dirty="0"/>
              <a:t>makes a good educational goal?</a:t>
            </a:r>
          </a:p>
        </p:txBody>
      </p:sp>
      <p:sp>
        <p:nvSpPr>
          <p:cNvPr id="8" name="Content Placeholder 7">
            <a:extLst>
              <a:ext uri="{FF2B5EF4-FFF2-40B4-BE49-F238E27FC236}">
                <a16:creationId xmlns:a16="http://schemas.microsoft.com/office/drawing/2014/main" id="{B2FE330F-9CED-4601-B470-64E89B4004E0}"/>
              </a:ext>
            </a:extLst>
          </p:cNvPr>
          <p:cNvSpPr>
            <a:spLocks noGrp="1"/>
          </p:cNvSpPr>
          <p:nvPr>
            <p:ph idx="1"/>
          </p:nvPr>
        </p:nvSpPr>
        <p:spPr/>
        <p:txBody>
          <a:bodyPr numCol="2">
            <a:normAutofit/>
          </a:bodyPr>
          <a:lstStyle/>
          <a:p>
            <a:r>
              <a:rPr lang="en-US" dirty="0" smtClean="0"/>
              <a:t>Measurable </a:t>
            </a:r>
          </a:p>
          <a:p>
            <a:pPr lvl="1"/>
            <a:r>
              <a:rPr lang="en-US" dirty="0" smtClean="0"/>
              <a:t>Something </a:t>
            </a:r>
            <a:r>
              <a:rPr lang="en-US" dirty="0" err="1" smtClean="0"/>
              <a:t>yo</a:t>
            </a:r>
            <a:r>
              <a:rPr lang="en-US" dirty="0" smtClean="0"/>
              <a:t> </a:t>
            </a:r>
            <a:r>
              <a:rPr lang="en-US" dirty="0" err="1" smtClean="0"/>
              <a:t>ucan</a:t>
            </a:r>
            <a:r>
              <a:rPr lang="en-US" dirty="0" smtClean="0"/>
              <a:t> define and see if you’ve achieve it or not</a:t>
            </a:r>
          </a:p>
          <a:p>
            <a:r>
              <a:rPr lang="en-US" dirty="0" smtClean="0"/>
              <a:t>ABCD Method</a:t>
            </a:r>
          </a:p>
          <a:p>
            <a:pPr lvl="1"/>
            <a:r>
              <a:rPr lang="en-US" dirty="0" smtClean="0"/>
              <a:t>Audience</a:t>
            </a:r>
          </a:p>
          <a:p>
            <a:pPr lvl="1"/>
            <a:r>
              <a:rPr lang="en-US" dirty="0" smtClean="0"/>
              <a:t>Behavior</a:t>
            </a:r>
            <a:endParaRPr lang="en-US" dirty="0"/>
          </a:p>
          <a:p>
            <a:pPr lvl="1"/>
            <a:r>
              <a:rPr lang="en-US" dirty="0" smtClean="0"/>
              <a:t>Context</a:t>
            </a:r>
          </a:p>
          <a:p>
            <a:pPr lvl="1"/>
            <a:r>
              <a:rPr lang="en-US" dirty="0" smtClean="0"/>
              <a:t>Degree</a:t>
            </a:r>
            <a:endParaRPr lang="en-US" dirty="0" smtClean="0"/>
          </a:p>
          <a:p>
            <a:pPr lvl="1"/>
            <a:r>
              <a:rPr lang="en-US" dirty="0" smtClean="0"/>
              <a:t>Basic step to making a good goal but not a guarantee</a:t>
            </a:r>
          </a:p>
          <a:p>
            <a:r>
              <a:rPr lang="en-US" dirty="0" smtClean="0"/>
              <a:t>Can be mapped to real world</a:t>
            </a:r>
          </a:p>
          <a:p>
            <a:pPr lvl="1"/>
            <a:r>
              <a:rPr lang="en-US" dirty="0" smtClean="0"/>
              <a:t>Can be </a:t>
            </a:r>
            <a:r>
              <a:rPr lang="en-US" dirty="0" err="1" smtClean="0"/>
              <a:t>trasnfered</a:t>
            </a:r>
            <a:r>
              <a:rPr lang="en-US" dirty="0" smtClean="0"/>
              <a:t> outside of a game</a:t>
            </a:r>
          </a:p>
          <a:p>
            <a:r>
              <a:rPr lang="en-US" dirty="0" smtClean="0"/>
              <a:t>It takes into account the audience and their skill level</a:t>
            </a:r>
          </a:p>
          <a:p>
            <a:pPr lvl="1"/>
            <a:r>
              <a:rPr lang="en-US" dirty="0" err="1" smtClean="0"/>
              <a:t>Actionalbe</a:t>
            </a:r>
            <a:r>
              <a:rPr lang="en-US" dirty="0" smtClean="0"/>
              <a:t>?</a:t>
            </a:r>
          </a:p>
          <a:p>
            <a:pPr lvl="1"/>
            <a:r>
              <a:rPr lang="en-US" dirty="0" smtClean="0"/>
              <a:t>IT should be reasonable achievable in a reasonable amount of time</a:t>
            </a:r>
          </a:p>
          <a:p>
            <a:r>
              <a:rPr lang="en-US" dirty="0" smtClean="0"/>
              <a:t>SMART</a:t>
            </a:r>
          </a:p>
          <a:p>
            <a:pPr lvl="1"/>
            <a:r>
              <a:rPr lang="en-US" dirty="0" smtClean="0"/>
              <a:t>Specific</a:t>
            </a:r>
          </a:p>
          <a:p>
            <a:pPr lvl="1"/>
            <a:r>
              <a:rPr lang="en-US" dirty="0" smtClean="0"/>
              <a:t>Measureable</a:t>
            </a:r>
          </a:p>
          <a:p>
            <a:pPr lvl="1"/>
            <a:r>
              <a:rPr lang="en-US" dirty="0" smtClean="0"/>
              <a:t>Actionable/Attainable</a:t>
            </a:r>
          </a:p>
          <a:p>
            <a:pPr lvl="1"/>
            <a:r>
              <a:rPr lang="en-US" dirty="0" smtClean="0"/>
              <a:t>Relevant</a:t>
            </a:r>
          </a:p>
          <a:p>
            <a:pPr lvl="1"/>
            <a:r>
              <a:rPr lang="en-US" dirty="0" smtClean="0"/>
              <a:t>Timely</a:t>
            </a:r>
          </a:p>
          <a:p>
            <a:r>
              <a:rPr lang="en-US" dirty="0" smtClean="0"/>
              <a:t>Challenging for players</a:t>
            </a:r>
            <a:endParaRPr lang="en-US" dirty="0"/>
          </a:p>
        </p:txBody>
      </p:sp>
      <p:sp>
        <p:nvSpPr>
          <p:cNvPr id="4" name="Date Placeholder 3">
            <a:extLst>
              <a:ext uri="{FF2B5EF4-FFF2-40B4-BE49-F238E27FC236}">
                <a16:creationId xmlns:a16="http://schemas.microsoft.com/office/drawing/2014/main" id="{4CF7FD20-C04F-44DA-ACDE-5D894ABDE6C6}"/>
              </a:ext>
            </a:extLst>
          </p:cNvPr>
          <p:cNvSpPr>
            <a:spLocks noGrp="1"/>
          </p:cNvSpPr>
          <p:nvPr>
            <p:ph type="dt" sz="half" idx="10"/>
          </p:nvPr>
        </p:nvSpPr>
        <p:spPr/>
        <p:txBody>
          <a:bodyPr/>
          <a:lstStyle/>
          <a:p>
            <a:r>
              <a:rPr lang="en-US" smtClean="0"/>
              <a:t>2023-01-19</a:t>
            </a:r>
            <a:endParaRPr lang="en-US"/>
          </a:p>
        </p:txBody>
      </p:sp>
      <p:sp>
        <p:nvSpPr>
          <p:cNvPr id="2" name="Footer Placeholder 1"/>
          <p:cNvSpPr>
            <a:spLocks noGrp="1"/>
          </p:cNvSpPr>
          <p:nvPr>
            <p:ph type="ftr" sz="quarter" idx="11"/>
          </p:nvPr>
        </p:nvSpPr>
        <p:spPr/>
        <p:txBody>
          <a:bodyPr/>
          <a:lstStyle/>
          <a:p>
            <a:r>
              <a:rPr lang="en-US" smtClean="0"/>
              <a:t>05-418/818 | Spring 2023 | Design of Educational Games</a:t>
            </a:r>
            <a:endParaRPr lang="en-US"/>
          </a:p>
        </p:txBody>
      </p:sp>
      <p:sp>
        <p:nvSpPr>
          <p:cNvPr id="3" name="Slide Number Placeholder 2"/>
          <p:cNvSpPr>
            <a:spLocks noGrp="1"/>
          </p:cNvSpPr>
          <p:nvPr>
            <p:ph type="sldNum" sz="quarter" idx="12"/>
          </p:nvPr>
        </p:nvSpPr>
        <p:spPr/>
        <p:txBody>
          <a:bodyPr/>
          <a:lstStyle/>
          <a:p>
            <a:fld id="{4BE96267-9501-4B49-939F-F116B0669874}" type="slidenum">
              <a:rPr lang="en-US" smtClean="0"/>
              <a:t>45</a:t>
            </a:fld>
            <a:endParaRPr lang="en-US"/>
          </a:p>
        </p:txBody>
      </p:sp>
    </p:spTree>
    <p:extLst>
      <p:ext uri="{BB962C8B-B14F-4D97-AF65-F5344CB8AC3E}">
        <p14:creationId xmlns:p14="http://schemas.microsoft.com/office/powerpoint/2010/main" val="6732042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DE2C-FA8C-4E3A-AF2F-D0F38E4676E0}"/>
              </a:ext>
            </a:extLst>
          </p:cNvPr>
          <p:cNvSpPr>
            <a:spLocks noGrp="1"/>
          </p:cNvSpPr>
          <p:nvPr>
            <p:ph type="title"/>
          </p:nvPr>
        </p:nvSpPr>
        <p:spPr/>
        <p:txBody>
          <a:bodyPr/>
          <a:lstStyle/>
          <a:p>
            <a:r>
              <a:rPr lang="en-US" dirty="0"/>
              <a:t>What makes a good Educational Goal?</a:t>
            </a:r>
          </a:p>
        </p:txBody>
      </p:sp>
      <p:sp>
        <p:nvSpPr>
          <p:cNvPr id="3" name="Content Placeholder 2">
            <a:extLst>
              <a:ext uri="{FF2B5EF4-FFF2-40B4-BE49-F238E27FC236}">
                <a16:creationId xmlns:a16="http://schemas.microsoft.com/office/drawing/2014/main" id="{1D5CB0B7-E268-4792-B81D-94EB77362BBB}"/>
              </a:ext>
            </a:extLst>
          </p:cNvPr>
          <p:cNvSpPr>
            <a:spLocks noGrp="1"/>
          </p:cNvSpPr>
          <p:nvPr>
            <p:ph idx="1"/>
          </p:nvPr>
        </p:nvSpPr>
        <p:spPr>
          <a:xfrm>
            <a:off x="838200" y="1825485"/>
            <a:ext cx="10515600" cy="4351338"/>
          </a:xfrm>
        </p:spPr>
        <p:txBody>
          <a:bodyPr/>
          <a:lstStyle/>
          <a:p>
            <a:pPr marL="514350" indent="-514350">
              <a:buFont typeface="+mj-lt"/>
              <a:buAutoNum type="arabicPeriod"/>
            </a:pPr>
            <a:r>
              <a:rPr lang="en-US" dirty="0"/>
              <a:t>Student/Player centered</a:t>
            </a:r>
          </a:p>
          <a:p>
            <a:endParaRPr lang="en-US" dirty="0"/>
          </a:p>
        </p:txBody>
      </p:sp>
      <p:sp>
        <p:nvSpPr>
          <p:cNvPr id="4" name="Date Placeholder 3">
            <a:extLst>
              <a:ext uri="{FF2B5EF4-FFF2-40B4-BE49-F238E27FC236}">
                <a16:creationId xmlns:a16="http://schemas.microsoft.com/office/drawing/2014/main" id="{311EF707-640B-4D5C-ACED-E2AFD4FCFCB0}"/>
              </a:ext>
            </a:extLst>
          </p:cNvPr>
          <p:cNvSpPr>
            <a:spLocks noGrp="1"/>
          </p:cNvSpPr>
          <p:nvPr>
            <p:ph type="dt" sz="half" idx="10"/>
          </p:nvPr>
        </p:nvSpPr>
        <p:spPr/>
        <p:txBody>
          <a:bodyPr/>
          <a:lstStyle/>
          <a:p>
            <a:r>
              <a:rPr lang="en-US" smtClean="0"/>
              <a:t>2023-01-19</a:t>
            </a:r>
            <a:endParaRPr lang="en-US"/>
          </a:p>
        </p:txBody>
      </p:sp>
      <p:sp>
        <p:nvSpPr>
          <p:cNvPr id="7" name="Footer Placeholder 6"/>
          <p:cNvSpPr>
            <a:spLocks noGrp="1"/>
          </p:cNvSpPr>
          <p:nvPr>
            <p:ph type="ftr" sz="quarter" idx="11"/>
          </p:nvPr>
        </p:nvSpPr>
        <p:spPr/>
        <p:txBody>
          <a:bodyPr/>
          <a:lstStyle/>
          <a:p>
            <a:r>
              <a:rPr lang="en-US" smtClean="0"/>
              <a:t>05-418/818 | Spring 2023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46</a:t>
            </a:fld>
            <a:endParaRPr lang="en-US"/>
          </a:p>
        </p:txBody>
      </p:sp>
    </p:spTree>
    <p:extLst>
      <p:ext uri="{BB962C8B-B14F-4D97-AF65-F5344CB8AC3E}">
        <p14:creationId xmlns:p14="http://schemas.microsoft.com/office/powerpoint/2010/main" val="15039230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DE2C-FA8C-4E3A-AF2F-D0F38E4676E0}"/>
              </a:ext>
            </a:extLst>
          </p:cNvPr>
          <p:cNvSpPr>
            <a:spLocks noGrp="1"/>
          </p:cNvSpPr>
          <p:nvPr>
            <p:ph type="title"/>
          </p:nvPr>
        </p:nvSpPr>
        <p:spPr/>
        <p:txBody>
          <a:bodyPr/>
          <a:lstStyle/>
          <a:p>
            <a:r>
              <a:rPr lang="en-US" dirty="0"/>
              <a:t>What makes a good Educational Goal?</a:t>
            </a:r>
          </a:p>
        </p:txBody>
      </p:sp>
      <p:sp>
        <p:nvSpPr>
          <p:cNvPr id="3" name="Content Placeholder 2">
            <a:extLst>
              <a:ext uri="{FF2B5EF4-FFF2-40B4-BE49-F238E27FC236}">
                <a16:creationId xmlns:a16="http://schemas.microsoft.com/office/drawing/2014/main" id="{1D5CB0B7-E268-4792-B81D-94EB77362BBB}"/>
              </a:ext>
            </a:extLst>
          </p:cNvPr>
          <p:cNvSpPr>
            <a:spLocks noGrp="1"/>
          </p:cNvSpPr>
          <p:nvPr>
            <p:ph idx="1"/>
          </p:nvPr>
        </p:nvSpPr>
        <p:spPr>
          <a:xfrm>
            <a:off x="838200" y="1825485"/>
            <a:ext cx="10515600" cy="4351338"/>
          </a:xfrm>
        </p:spPr>
        <p:txBody>
          <a:bodyPr/>
          <a:lstStyle/>
          <a:p>
            <a:pPr marL="514350" indent="-514350">
              <a:spcAft>
                <a:spcPts val="1200"/>
              </a:spcAft>
              <a:buFont typeface="+mj-lt"/>
              <a:buAutoNum type="arabicPeriod"/>
            </a:pPr>
            <a:r>
              <a:rPr lang="en-US" dirty="0"/>
              <a:t>Student/Player centered</a:t>
            </a:r>
          </a:p>
          <a:p>
            <a:pPr marL="514350" indent="-514350">
              <a:spcAft>
                <a:spcPts val="1200"/>
              </a:spcAft>
              <a:buFont typeface="+mj-lt"/>
              <a:buAutoNum type="arabicPeriod"/>
            </a:pPr>
            <a:r>
              <a:rPr lang="en-US" dirty="0"/>
              <a:t>Specific</a:t>
            </a:r>
          </a:p>
          <a:p>
            <a:pPr marL="514350" indent="-514350">
              <a:spcAft>
                <a:spcPts val="1200"/>
              </a:spcAft>
              <a:buFont typeface="+mj-lt"/>
              <a:buAutoNum type="arabicPeriod"/>
            </a:pPr>
            <a:endParaRPr lang="en-US" dirty="0"/>
          </a:p>
        </p:txBody>
      </p:sp>
      <p:sp>
        <p:nvSpPr>
          <p:cNvPr id="4" name="Date Placeholder 3">
            <a:extLst>
              <a:ext uri="{FF2B5EF4-FFF2-40B4-BE49-F238E27FC236}">
                <a16:creationId xmlns:a16="http://schemas.microsoft.com/office/drawing/2014/main" id="{311EF707-640B-4D5C-ACED-E2AFD4FCFCB0}"/>
              </a:ext>
            </a:extLst>
          </p:cNvPr>
          <p:cNvSpPr>
            <a:spLocks noGrp="1"/>
          </p:cNvSpPr>
          <p:nvPr>
            <p:ph type="dt" sz="half" idx="10"/>
          </p:nvPr>
        </p:nvSpPr>
        <p:spPr/>
        <p:txBody>
          <a:bodyPr/>
          <a:lstStyle/>
          <a:p>
            <a:r>
              <a:rPr lang="en-US" smtClean="0"/>
              <a:t>2023-01-19</a:t>
            </a:r>
            <a:endParaRPr lang="en-US"/>
          </a:p>
        </p:txBody>
      </p:sp>
      <p:sp>
        <p:nvSpPr>
          <p:cNvPr id="7" name="Footer Placeholder 6"/>
          <p:cNvSpPr>
            <a:spLocks noGrp="1"/>
          </p:cNvSpPr>
          <p:nvPr>
            <p:ph type="ftr" sz="quarter" idx="11"/>
          </p:nvPr>
        </p:nvSpPr>
        <p:spPr/>
        <p:txBody>
          <a:bodyPr/>
          <a:lstStyle/>
          <a:p>
            <a:r>
              <a:rPr lang="en-US" smtClean="0"/>
              <a:t>05-418/818 | Spring 2023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47</a:t>
            </a:fld>
            <a:endParaRPr lang="en-US"/>
          </a:p>
        </p:txBody>
      </p:sp>
    </p:spTree>
    <p:extLst>
      <p:ext uri="{BB962C8B-B14F-4D97-AF65-F5344CB8AC3E}">
        <p14:creationId xmlns:p14="http://schemas.microsoft.com/office/powerpoint/2010/main" val="25093540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E21C-48BF-49CD-B730-044AA37C1295}"/>
              </a:ext>
            </a:extLst>
          </p:cNvPr>
          <p:cNvSpPr>
            <a:spLocks noGrp="1"/>
          </p:cNvSpPr>
          <p:nvPr>
            <p:ph type="title"/>
          </p:nvPr>
        </p:nvSpPr>
        <p:spPr/>
        <p:txBody>
          <a:bodyPr/>
          <a:lstStyle/>
          <a:p>
            <a:r>
              <a:rPr lang="en-US" dirty="0"/>
              <a:t>Is Chess a skill?</a:t>
            </a:r>
          </a:p>
        </p:txBody>
      </p:sp>
      <p:sp>
        <p:nvSpPr>
          <p:cNvPr id="4" name="Date Placeholder 3">
            <a:extLst>
              <a:ext uri="{FF2B5EF4-FFF2-40B4-BE49-F238E27FC236}">
                <a16:creationId xmlns:a16="http://schemas.microsoft.com/office/drawing/2014/main" id="{6A1C4E68-ECDF-4F96-B54E-19704958F5C0}"/>
              </a:ext>
            </a:extLst>
          </p:cNvPr>
          <p:cNvSpPr>
            <a:spLocks noGrp="1"/>
          </p:cNvSpPr>
          <p:nvPr>
            <p:ph type="dt" sz="half" idx="10"/>
          </p:nvPr>
        </p:nvSpPr>
        <p:spPr/>
        <p:txBody>
          <a:bodyPr/>
          <a:lstStyle/>
          <a:p>
            <a:r>
              <a:rPr lang="en-US" smtClean="0"/>
              <a:t>2023-01-19</a:t>
            </a:r>
            <a:endParaRPr lang="en-US"/>
          </a:p>
        </p:txBody>
      </p:sp>
      <p:pic>
        <p:nvPicPr>
          <p:cNvPr id="5122" name="Picture 2" descr="Image result for chess board">
            <a:extLst>
              <a:ext uri="{FF2B5EF4-FFF2-40B4-BE49-F238E27FC236}">
                <a16:creationId xmlns:a16="http://schemas.microsoft.com/office/drawing/2014/main" id="{689D432A-B74F-4ABC-BAEF-2AF3559AB9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4662" y="1814051"/>
            <a:ext cx="8702676" cy="435133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05-418/818 | Spring 2023 | Design of Educational Games</a:t>
            </a:r>
            <a:endParaRPr lang="en-US"/>
          </a:p>
        </p:txBody>
      </p:sp>
      <p:sp>
        <p:nvSpPr>
          <p:cNvPr id="7" name="Slide Number Placeholder 6"/>
          <p:cNvSpPr>
            <a:spLocks noGrp="1"/>
          </p:cNvSpPr>
          <p:nvPr>
            <p:ph type="sldNum" sz="quarter" idx="12"/>
          </p:nvPr>
        </p:nvSpPr>
        <p:spPr/>
        <p:txBody>
          <a:bodyPr/>
          <a:lstStyle/>
          <a:p>
            <a:fld id="{4BE96267-9501-4B49-939F-F116B0669874}" type="slidenum">
              <a:rPr lang="en-US" smtClean="0"/>
              <a:t>48</a:t>
            </a:fld>
            <a:endParaRPr lang="en-US"/>
          </a:p>
        </p:txBody>
      </p:sp>
    </p:spTree>
    <p:extLst>
      <p:ext uri="{BB962C8B-B14F-4D97-AF65-F5344CB8AC3E}">
        <p14:creationId xmlns:p14="http://schemas.microsoft.com/office/powerpoint/2010/main" val="12646364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FA944-714E-4BE8-A711-76698BE36893}"/>
              </a:ext>
            </a:extLst>
          </p:cNvPr>
          <p:cNvSpPr>
            <a:spLocks noGrp="1"/>
          </p:cNvSpPr>
          <p:nvPr>
            <p:ph type="title"/>
          </p:nvPr>
        </p:nvSpPr>
        <p:spPr/>
        <p:txBody>
          <a:bodyPr/>
          <a:lstStyle/>
          <a:p>
            <a:r>
              <a:rPr lang="en-US" dirty="0"/>
              <a:t>What about Math?</a:t>
            </a:r>
          </a:p>
        </p:txBody>
      </p:sp>
      <p:sp>
        <p:nvSpPr>
          <p:cNvPr id="4" name="Date Placeholder 3">
            <a:extLst>
              <a:ext uri="{FF2B5EF4-FFF2-40B4-BE49-F238E27FC236}">
                <a16:creationId xmlns:a16="http://schemas.microsoft.com/office/drawing/2014/main" id="{E58A8C86-41A5-47F9-9CBA-B90540C49F84}"/>
              </a:ext>
            </a:extLst>
          </p:cNvPr>
          <p:cNvSpPr>
            <a:spLocks noGrp="1"/>
          </p:cNvSpPr>
          <p:nvPr>
            <p:ph type="dt" sz="half" idx="10"/>
          </p:nvPr>
        </p:nvSpPr>
        <p:spPr/>
        <p:txBody>
          <a:bodyPr/>
          <a:lstStyle/>
          <a:p>
            <a:r>
              <a:rPr lang="en-US" smtClean="0"/>
              <a:t>2023-01-19</a:t>
            </a:r>
            <a:endParaRPr lang="en-US"/>
          </a:p>
        </p:txBody>
      </p:sp>
      <p:sp>
        <p:nvSpPr>
          <p:cNvPr id="7" name="AutoShape 2" descr="Image result for math">
            <a:extLst>
              <a:ext uri="{FF2B5EF4-FFF2-40B4-BE49-F238E27FC236}">
                <a16:creationId xmlns:a16="http://schemas.microsoft.com/office/drawing/2014/main" id="{131733DF-741C-497C-9D8C-7B9C5707A04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Image result for math">
            <a:extLst>
              <a:ext uri="{FF2B5EF4-FFF2-40B4-BE49-F238E27FC236}">
                <a16:creationId xmlns:a16="http://schemas.microsoft.com/office/drawing/2014/main" id="{53A557CA-6A83-4C2A-A697-F68E95706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064" y="1504223"/>
            <a:ext cx="7677873" cy="479867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05-418/818 | Spring 2023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49</a:t>
            </a:fld>
            <a:endParaRPr lang="en-US"/>
          </a:p>
        </p:txBody>
      </p:sp>
    </p:spTree>
    <p:extLst>
      <p:ext uri="{BB962C8B-B14F-4D97-AF65-F5344CB8AC3E}">
        <p14:creationId xmlns:p14="http://schemas.microsoft.com/office/powerpoint/2010/main" val="941055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note on </a:t>
            </a:r>
            <a:r>
              <a:rPr lang="en-US" dirty="0" smtClean="0"/>
              <a:t>fields and terms</a:t>
            </a:r>
            <a:endParaRPr lang="en-US" dirty="0"/>
          </a:p>
        </p:txBody>
      </p:sp>
      <p:sp>
        <p:nvSpPr>
          <p:cNvPr id="3" name="Content Placeholder 2"/>
          <p:cNvSpPr>
            <a:spLocks noGrp="1"/>
          </p:cNvSpPr>
          <p:nvPr>
            <p:ph idx="1"/>
          </p:nvPr>
        </p:nvSpPr>
        <p:spPr/>
        <p:txBody>
          <a:bodyPr>
            <a:normAutofit/>
          </a:bodyPr>
          <a:lstStyle/>
          <a:p>
            <a:r>
              <a:rPr lang="en-US" dirty="0" smtClean="0"/>
              <a:t>Throughout this course we will discuss ideas for several diverse disciplines</a:t>
            </a:r>
          </a:p>
          <a:p>
            <a:r>
              <a:rPr lang="en-US" dirty="0" smtClean="0"/>
              <a:t>No one in this class is an expert in all the topics we will </a:t>
            </a:r>
            <a:r>
              <a:rPr lang="en-US" dirty="0" smtClean="0"/>
              <a:t>discuss</a:t>
            </a:r>
            <a:endParaRPr lang="en-US" dirty="0" smtClean="0"/>
          </a:p>
        </p:txBody>
      </p:sp>
      <p:sp>
        <p:nvSpPr>
          <p:cNvPr id="4" name="Date Placeholder 3"/>
          <p:cNvSpPr>
            <a:spLocks noGrp="1"/>
          </p:cNvSpPr>
          <p:nvPr>
            <p:ph type="dt" sz="half" idx="10"/>
          </p:nvPr>
        </p:nvSpPr>
        <p:spPr/>
        <p:txBody>
          <a:bodyPr/>
          <a:lstStyle/>
          <a:p>
            <a:r>
              <a:rPr lang="en-US" smtClean="0"/>
              <a:t>2020-01-25</a:t>
            </a:r>
            <a:endParaRPr lang="en-US"/>
          </a:p>
        </p:txBody>
      </p:sp>
      <p:sp>
        <p:nvSpPr>
          <p:cNvPr id="5" name="Footer Placeholder 4"/>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p:cNvSpPr>
            <a:spLocks noGrp="1"/>
          </p:cNvSpPr>
          <p:nvPr>
            <p:ph type="sldNum" sz="quarter" idx="12"/>
          </p:nvPr>
        </p:nvSpPr>
        <p:spPr/>
        <p:txBody>
          <a:bodyPr/>
          <a:lstStyle/>
          <a:p>
            <a:fld id="{4BE96267-9501-4B49-939F-F116B0669874}" type="slidenum">
              <a:rPr lang="en-US" smtClean="0"/>
              <a:t>5</a:t>
            </a:fld>
            <a:endParaRPr lang="en-US"/>
          </a:p>
        </p:txBody>
      </p:sp>
    </p:spTree>
    <p:extLst>
      <p:ext uri="{BB962C8B-B14F-4D97-AF65-F5344CB8AC3E}">
        <p14:creationId xmlns:p14="http://schemas.microsoft.com/office/powerpoint/2010/main" val="3164776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DE2C-FA8C-4E3A-AF2F-D0F38E4676E0}"/>
              </a:ext>
            </a:extLst>
          </p:cNvPr>
          <p:cNvSpPr>
            <a:spLocks noGrp="1"/>
          </p:cNvSpPr>
          <p:nvPr>
            <p:ph type="title"/>
          </p:nvPr>
        </p:nvSpPr>
        <p:spPr/>
        <p:txBody>
          <a:bodyPr/>
          <a:lstStyle/>
          <a:p>
            <a:r>
              <a:rPr lang="en-US" dirty="0"/>
              <a:t>What makes a good Educational Goal?</a:t>
            </a:r>
          </a:p>
        </p:txBody>
      </p:sp>
      <p:sp>
        <p:nvSpPr>
          <p:cNvPr id="3" name="Content Placeholder 2">
            <a:extLst>
              <a:ext uri="{FF2B5EF4-FFF2-40B4-BE49-F238E27FC236}">
                <a16:creationId xmlns:a16="http://schemas.microsoft.com/office/drawing/2014/main" id="{1D5CB0B7-E268-4792-B81D-94EB77362BBB}"/>
              </a:ext>
            </a:extLst>
          </p:cNvPr>
          <p:cNvSpPr>
            <a:spLocks noGrp="1"/>
          </p:cNvSpPr>
          <p:nvPr>
            <p:ph idx="1"/>
          </p:nvPr>
        </p:nvSpPr>
        <p:spPr>
          <a:xfrm>
            <a:off x="838200" y="1825485"/>
            <a:ext cx="10515600" cy="4351338"/>
          </a:xfrm>
        </p:spPr>
        <p:txBody>
          <a:bodyPr/>
          <a:lstStyle/>
          <a:p>
            <a:pPr marL="514350" indent="-514350">
              <a:spcAft>
                <a:spcPts val="1200"/>
              </a:spcAft>
              <a:buFont typeface="+mj-lt"/>
              <a:buAutoNum type="arabicPeriod"/>
            </a:pPr>
            <a:r>
              <a:rPr lang="en-US" dirty="0"/>
              <a:t>Student/Player centered</a:t>
            </a:r>
          </a:p>
          <a:p>
            <a:pPr marL="514350" indent="-514350">
              <a:spcAft>
                <a:spcPts val="1200"/>
              </a:spcAft>
              <a:buFont typeface="+mj-lt"/>
              <a:buAutoNum type="arabicPeriod"/>
            </a:pPr>
            <a:r>
              <a:rPr lang="en-US" dirty="0"/>
              <a:t>Specific</a:t>
            </a:r>
          </a:p>
          <a:p>
            <a:pPr marL="514350" indent="-514350">
              <a:spcAft>
                <a:spcPts val="1200"/>
              </a:spcAft>
              <a:buFont typeface="+mj-lt"/>
              <a:buAutoNum type="arabicPeriod"/>
            </a:pPr>
            <a:r>
              <a:rPr lang="en-US" dirty="0"/>
              <a:t>Active</a:t>
            </a:r>
          </a:p>
          <a:p>
            <a:pPr marL="514350" indent="-514350">
              <a:spcAft>
                <a:spcPts val="1200"/>
              </a:spcAft>
              <a:buFont typeface="+mj-lt"/>
              <a:buAutoNum type="arabicPeriod"/>
            </a:pPr>
            <a:endParaRPr lang="en-US" dirty="0"/>
          </a:p>
        </p:txBody>
      </p:sp>
      <p:sp>
        <p:nvSpPr>
          <p:cNvPr id="4" name="Date Placeholder 3">
            <a:extLst>
              <a:ext uri="{FF2B5EF4-FFF2-40B4-BE49-F238E27FC236}">
                <a16:creationId xmlns:a16="http://schemas.microsoft.com/office/drawing/2014/main" id="{311EF707-640B-4D5C-ACED-E2AFD4FCFCB0}"/>
              </a:ext>
            </a:extLst>
          </p:cNvPr>
          <p:cNvSpPr>
            <a:spLocks noGrp="1"/>
          </p:cNvSpPr>
          <p:nvPr>
            <p:ph type="dt" sz="half" idx="10"/>
          </p:nvPr>
        </p:nvSpPr>
        <p:spPr/>
        <p:txBody>
          <a:bodyPr/>
          <a:lstStyle/>
          <a:p>
            <a:r>
              <a:rPr lang="en-US" smtClean="0"/>
              <a:t>2023-01-19</a:t>
            </a:r>
            <a:endParaRPr lang="en-US"/>
          </a:p>
        </p:txBody>
      </p:sp>
      <p:sp>
        <p:nvSpPr>
          <p:cNvPr id="7" name="Footer Placeholder 6"/>
          <p:cNvSpPr>
            <a:spLocks noGrp="1"/>
          </p:cNvSpPr>
          <p:nvPr>
            <p:ph type="ftr" sz="quarter" idx="11"/>
          </p:nvPr>
        </p:nvSpPr>
        <p:spPr/>
        <p:txBody>
          <a:bodyPr/>
          <a:lstStyle/>
          <a:p>
            <a:r>
              <a:rPr lang="en-US" smtClean="0"/>
              <a:t>05-418/818 | Spring 2023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50</a:t>
            </a:fld>
            <a:endParaRPr lang="en-US"/>
          </a:p>
        </p:txBody>
      </p:sp>
    </p:spTree>
    <p:extLst>
      <p:ext uri="{BB962C8B-B14F-4D97-AF65-F5344CB8AC3E}">
        <p14:creationId xmlns:p14="http://schemas.microsoft.com/office/powerpoint/2010/main" val="41667251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FA5C16-E257-4E4F-8B70-4E8C48FD98BC}"/>
              </a:ext>
            </a:extLst>
          </p:cNvPr>
          <p:cNvSpPr>
            <a:spLocks noGrp="1"/>
          </p:cNvSpPr>
          <p:nvPr>
            <p:ph type="dt" sz="half" idx="10"/>
          </p:nvPr>
        </p:nvSpPr>
        <p:spPr/>
        <p:txBody>
          <a:bodyPr/>
          <a:lstStyle/>
          <a:p>
            <a:r>
              <a:rPr lang="en-US" smtClean="0"/>
              <a:t>2023-01-19</a:t>
            </a:r>
            <a:endParaRPr lang="en-US"/>
          </a:p>
        </p:txBody>
      </p:sp>
      <p:pic>
        <p:nvPicPr>
          <p:cNvPr id="7" name="Picture 6">
            <a:extLst>
              <a:ext uri="{FF2B5EF4-FFF2-40B4-BE49-F238E27FC236}">
                <a16:creationId xmlns:a16="http://schemas.microsoft.com/office/drawing/2014/main" id="{931EEC42-F1A0-4802-AFA6-0A9B7DF00FD6}"/>
              </a:ext>
            </a:extLst>
          </p:cNvPr>
          <p:cNvPicPr>
            <a:picLocks noChangeAspect="1"/>
          </p:cNvPicPr>
          <p:nvPr/>
        </p:nvPicPr>
        <p:blipFill>
          <a:blip r:embed="rId2"/>
          <a:stretch>
            <a:fillRect/>
          </a:stretch>
        </p:blipFill>
        <p:spPr>
          <a:xfrm>
            <a:off x="886136" y="920888"/>
            <a:ext cx="10419729" cy="5016223"/>
          </a:xfrm>
          <a:prstGeom prst="rect">
            <a:avLst/>
          </a:prstGeom>
        </p:spPr>
      </p:pic>
      <p:sp>
        <p:nvSpPr>
          <p:cNvPr id="2" name="Footer Placeholder 1"/>
          <p:cNvSpPr>
            <a:spLocks noGrp="1"/>
          </p:cNvSpPr>
          <p:nvPr>
            <p:ph type="ftr" sz="quarter" idx="11"/>
          </p:nvPr>
        </p:nvSpPr>
        <p:spPr/>
        <p:txBody>
          <a:bodyPr/>
          <a:lstStyle/>
          <a:p>
            <a:r>
              <a:rPr lang="en-US" smtClean="0"/>
              <a:t>05-418/818 | Spring 2023 | Design of Educational Games</a:t>
            </a:r>
            <a:endParaRPr lang="en-US"/>
          </a:p>
        </p:txBody>
      </p:sp>
      <p:sp>
        <p:nvSpPr>
          <p:cNvPr id="3" name="Slide Number Placeholder 2"/>
          <p:cNvSpPr>
            <a:spLocks noGrp="1"/>
          </p:cNvSpPr>
          <p:nvPr>
            <p:ph type="sldNum" sz="quarter" idx="12"/>
          </p:nvPr>
        </p:nvSpPr>
        <p:spPr/>
        <p:txBody>
          <a:bodyPr/>
          <a:lstStyle/>
          <a:p>
            <a:fld id="{4BE96267-9501-4B49-939F-F116B0669874}" type="slidenum">
              <a:rPr lang="en-US" smtClean="0"/>
              <a:t>51</a:t>
            </a:fld>
            <a:endParaRPr lang="en-US"/>
          </a:p>
        </p:txBody>
      </p:sp>
    </p:spTree>
    <p:extLst>
      <p:ext uri="{BB962C8B-B14F-4D97-AF65-F5344CB8AC3E}">
        <p14:creationId xmlns:p14="http://schemas.microsoft.com/office/powerpoint/2010/main" val="17843311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DE2C-FA8C-4E3A-AF2F-D0F38E4676E0}"/>
              </a:ext>
            </a:extLst>
          </p:cNvPr>
          <p:cNvSpPr>
            <a:spLocks noGrp="1"/>
          </p:cNvSpPr>
          <p:nvPr>
            <p:ph type="title"/>
          </p:nvPr>
        </p:nvSpPr>
        <p:spPr/>
        <p:txBody>
          <a:bodyPr/>
          <a:lstStyle/>
          <a:p>
            <a:r>
              <a:rPr lang="en-US" dirty="0"/>
              <a:t>What makes a good Educational Goal?</a:t>
            </a:r>
          </a:p>
        </p:txBody>
      </p:sp>
      <p:sp>
        <p:nvSpPr>
          <p:cNvPr id="3" name="Content Placeholder 2">
            <a:extLst>
              <a:ext uri="{FF2B5EF4-FFF2-40B4-BE49-F238E27FC236}">
                <a16:creationId xmlns:a16="http://schemas.microsoft.com/office/drawing/2014/main" id="{1D5CB0B7-E268-4792-B81D-94EB77362BBB}"/>
              </a:ext>
            </a:extLst>
          </p:cNvPr>
          <p:cNvSpPr>
            <a:spLocks noGrp="1"/>
          </p:cNvSpPr>
          <p:nvPr>
            <p:ph idx="1"/>
          </p:nvPr>
        </p:nvSpPr>
        <p:spPr>
          <a:xfrm>
            <a:off x="838200" y="1825485"/>
            <a:ext cx="10515600" cy="4351338"/>
          </a:xfrm>
        </p:spPr>
        <p:txBody>
          <a:bodyPr/>
          <a:lstStyle/>
          <a:p>
            <a:pPr marL="514350" indent="-514350">
              <a:spcAft>
                <a:spcPts val="1200"/>
              </a:spcAft>
              <a:buFont typeface="+mj-lt"/>
              <a:buAutoNum type="arabicPeriod"/>
            </a:pPr>
            <a:r>
              <a:rPr lang="en-US" dirty="0"/>
              <a:t>Student/Player centered</a:t>
            </a:r>
          </a:p>
          <a:p>
            <a:pPr marL="514350" indent="-514350">
              <a:spcAft>
                <a:spcPts val="1200"/>
              </a:spcAft>
              <a:buFont typeface="+mj-lt"/>
              <a:buAutoNum type="arabicPeriod"/>
            </a:pPr>
            <a:r>
              <a:rPr lang="en-US" dirty="0"/>
              <a:t>Specific</a:t>
            </a:r>
          </a:p>
          <a:p>
            <a:pPr marL="514350" indent="-514350">
              <a:spcAft>
                <a:spcPts val="1200"/>
              </a:spcAft>
              <a:buFont typeface="+mj-lt"/>
              <a:buAutoNum type="arabicPeriod"/>
            </a:pPr>
            <a:r>
              <a:rPr lang="en-US" dirty="0"/>
              <a:t>Active</a:t>
            </a:r>
          </a:p>
          <a:p>
            <a:pPr marL="514350" indent="-514350">
              <a:buFont typeface="+mj-lt"/>
              <a:buAutoNum type="arabicPeriod"/>
            </a:pPr>
            <a:r>
              <a:rPr lang="en-US" dirty="0"/>
              <a:t>Measurable</a:t>
            </a:r>
          </a:p>
          <a:p>
            <a:pPr lvl="1">
              <a:buFont typeface="Segoe UI" panose="020B0502040204020203" pitchFamily="34" charset="0"/>
              <a:buChar char="–"/>
            </a:pPr>
            <a:r>
              <a:rPr lang="en-US" dirty="0"/>
              <a:t>We will address measurement more later</a:t>
            </a:r>
          </a:p>
          <a:p>
            <a:pPr lvl="1">
              <a:buFont typeface="Segoe UI" panose="020B0502040204020203" pitchFamily="34" charset="0"/>
              <a:buChar char="–"/>
            </a:pPr>
            <a:r>
              <a:rPr lang="en-US" dirty="0"/>
              <a:t>Basically you should be able to define what mastery means</a:t>
            </a:r>
          </a:p>
          <a:p>
            <a:pPr marL="0" indent="0">
              <a:buNone/>
            </a:pPr>
            <a:endParaRPr lang="en-US" dirty="0"/>
          </a:p>
        </p:txBody>
      </p:sp>
      <p:sp>
        <p:nvSpPr>
          <p:cNvPr id="4" name="Date Placeholder 3">
            <a:extLst>
              <a:ext uri="{FF2B5EF4-FFF2-40B4-BE49-F238E27FC236}">
                <a16:creationId xmlns:a16="http://schemas.microsoft.com/office/drawing/2014/main" id="{311EF707-640B-4D5C-ACED-E2AFD4FCFCB0}"/>
              </a:ext>
            </a:extLst>
          </p:cNvPr>
          <p:cNvSpPr>
            <a:spLocks noGrp="1"/>
          </p:cNvSpPr>
          <p:nvPr>
            <p:ph type="dt" sz="half" idx="10"/>
          </p:nvPr>
        </p:nvSpPr>
        <p:spPr/>
        <p:txBody>
          <a:bodyPr/>
          <a:lstStyle/>
          <a:p>
            <a:r>
              <a:rPr lang="en-US" smtClean="0"/>
              <a:t>2023-01-19</a:t>
            </a:r>
            <a:endParaRPr lang="en-US"/>
          </a:p>
        </p:txBody>
      </p:sp>
      <p:sp>
        <p:nvSpPr>
          <p:cNvPr id="7" name="Footer Placeholder 6"/>
          <p:cNvSpPr>
            <a:spLocks noGrp="1"/>
          </p:cNvSpPr>
          <p:nvPr>
            <p:ph type="ftr" sz="quarter" idx="11"/>
          </p:nvPr>
        </p:nvSpPr>
        <p:spPr/>
        <p:txBody>
          <a:bodyPr/>
          <a:lstStyle/>
          <a:p>
            <a:r>
              <a:rPr lang="en-US" smtClean="0"/>
              <a:t>05-418/818 | Spring 2023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52</a:t>
            </a:fld>
            <a:endParaRPr lang="en-US"/>
          </a:p>
        </p:txBody>
      </p:sp>
    </p:spTree>
    <p:extLst>
      <p:ext uri="{BB962C8B-B14F-4D97-AF65-F5344CB8AC3E}">
        <p14:creationId xmlns:p14="http://schemas.microsoft.com/office/powerpoint/2010/main" val="374692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ABCD Method to Define Learning Goals</a:t>
            </a:r>
            <a:endParaRPr lang="en-US" dirty="0"/>
          </a:p>
        </p:txBody>
      </p:sp>
      <p:sp>
        <p:nvSpPr>
          <p:cNvPr id="3" name="Content Placeholder 2"/>
          <p:cNvSpPr>
            <a:spLocks noGrp="1"/>
          </p:cNvSpPr>
          <p:nvPr>
            <p:ph idx="1"/>
          </p:nvPr>
        </p:nvSpPr>
        <p:spPr/>
        <p:txBody>
          <a:bodyPr/>
          <a:lstStyle/>
          <a:p>
            <a:pPr marL="0" indent="0">
              <a:spcBef>
                <a:spcPts val="2200"/>
              </a:spcBef>
              <a:buNone/>
            </a:pPr>
            <a:r>
              <a:rPr lang="en-US" b="1" dirty="0" smtClean="0">
                <a:solidFill>
                  <a:schemeClr val="accent4"/>
                </a:solidFill>
              </a:rPr>
              <a:t>(A)</a:t>
            </a:r>
            <a:r>
              <a:rPr lang="en-US" b="1" dirty="0" err="1" smtClean="0">
                <a:solidFill>
                  <a:schemeClr val="accent4"/>
                </a:solidFill>
              </a:rPr>
              <a:t>udience</a:t>
            </a:r>
            <a:r>
              <a:rPr lang="en-US" b="1" dirty="0" smtClean="0">
                <a:solidFill>
                  <a:schemeClr val="accent4"/>
                </a:solidFill>
              </a:rPr>
              <a:t>: </a:t>
            </a:r>
            <a:r>
              <a:rPr lang="en-US" dirty="0" smtClean="0"/>
              <a:t>Who should be able to achieve the goal?</a:t>
            </a:r>
          </a:p>
          <a:p>
            <a:pPr marL="0" indent="0">
              <a:spcBef>
                <a:spcPts val="2200"/>
              </a:spcBef>
              <a:buNone/>
            </a:pPr>
            <a:r>
              <a:rPr lang="en-US" b="1" dirty="0" smtClean="0">
                <a:solidFill>
                  <a:schemeClr val="accent2"/>
                </a:solidFill>
              </a:rPr>
              <a:t>(B)</a:t>
            </a:r>
            <a:r>
              <a:rPr lang="en-US" b="1" dirty="0" err="1" smtClean="0">
                <a:solidFill>
                  <a:schemeClr val="accent2"/>
                </a:solidFill>
              </a:rPr>
              <a:t>ehavior</a:t>
            </a:r>
            <a:r>
              <a:rPr lang="en-US" b="1" dirty="0" smtClean="0">
                <a:solidFill>
                  <a:schemeClr val="accent2"/>
                </a:solidFill>
              </a:rPr>
              <a:t>: </a:t>
            </a:r>
            <a:r>
              <a:rPr lang="en-US" dirty="0" smtClean="0"/>
              <a:t>What should they be able to do?</a:t>
            </a:r>
          </a:p>
          <a:p>
            <a:pPr marL="0" indent="0">
              <a:spcBef>
                <a:spcPts val="2200"/>
              </a:spcBef>
              <a:buNone/>
            </a:pPr>
            <a:r>
              <a:rPr lang="en-US" b="1" dirty="0" smtClean="0">
                <a:solidFill>
                  <a:schemeClr val="accent5"/>
                </a:solidFill>
              </a:rPr>
              <a:t>(C)</a:t>
            </a:r>
            <a:r>
              <a:rPr lang="en-US" b="1" dirty="0" err="1" smtClean="0">
                <a:solidFill>
                  <a:schemeClr val="accent5"/>
                </a:solidFill>
              </a:rPr>
              <a:t>ondition</a:t>
            </a:r>
            <a:r>
              <a:rPr lang="en-US" b="1" dirty="0" smtClean="0">
                <a:solidFill>
                  <a:schemeClr val="accent5"/>
                </a:solidFill>
              </a:rPr>
              <a:t>: </a:t>
            </a:r>
            <a:r>
              <a:rPr lang="en-US" dirty="0" smtClean="0"/>
              <a:t>Under what conditions (if any) should they be able to do it?</a:t>
            </a:r>
          </a:p>
          <a:p>
            <a:pPr marL="0" indent="0">
              <a:spcBef>
                <a:spcPts val="2200"/>
              </a:spcBef>
              <a:buNone/>
            </a:pPr>
            <a:r>
              <a:rPr lang="en-US" b="1" dirty="0" smtClean="0">
                <a:solidFill>
                  <a:schemeClr val="accent1"/>
                </a:solidFill>
              </a:rPr>
              <a:t>(D)</a:t>
            </a:r>
            <a:r>
              <a:rPr lang="en-US" b="1" dirty="0" err="1" smtClean="0">
                <a:solidFill>
                  <a:schemeClr val="accent1"/>
                </a:solidFill>
              </a:rPr>
              <a:t>egree</a:t>
            </a:r>
            <a:r>
              <a:rPr lang="en-US" b="1" dirty="0" smtClean="0">
                <a:solidFill>
                  <a:schemeClr val="accent1"/>
                </a:solidFill>
              </a:rPr>
              <a:t>: </a:t>
            </a:r>
            <a:r>
              <a:rPr lang="en-US" dirty="0" smtClean="0"/>
              <a:t>To what level should they be able to do the thing (e.g., speed, volume, quality, accuracy)?</a:t>
            </a:r>
          </a:p>
        </p:txBody>
      </p:sp>
      <p:sp>
        <p:nvSpPr>
          <p:cNvPr id="4" name="Date Placeholder 3"/>
          <p:cNvSpPr>
            <a:spLocks noGrp="1"/>
          </p:cNvSpPr>
          <p:nvPr>
            <p:ph type="dt" sz="half" idx="10"/>
          </p:nvPr>
        </p:nvSpPr>
        <p:spPr/>
        <p:txBody>
          <a:bodyPr/>
          <a:lstStyle/>
          <a:p>
            <a:r>
              <a:rPr lang="en-US" smtClean="0"/>
              <a:t>2023-01-19</a:t>
            </a:r>
            <a:endParaRPr lang="en-US"/>
          </a:p>
        </p:txBody>
      </p:sp>
      <p:sp>
        <p:nvSpPr>
          <p:cNvPr id="5" name="Footer Placeholder 4"/>
          <p:cNvSpPr>
            <a:spLocks noGrp="1"/>
          </p:cNvSpPr>
          <p:nvPr>
            <p:ph type="ftr" sz="quarter" idx="11"/>
          </p:nvPr>
        </p:nvSpPr>
        <p:spPr/>
        <p:txBody>
          <a:bodyPr/>
          <a:lstStyle/>
          <a:p>
            <a:r>
              <a:rPr lang="en-US" smtClean="0"/>
              <a:t>05-418/818 | Spring 2023 | Design of Educational Games</a:t>
            </a:r>
            <a:endParaRPr lang="en-US"/>
          </a:p>
        </p:txBody>
      </p:sp>
      <p:sp>
        <p:nvSpPr>
          <p:cNvPr id="6" name="Slide Number Placeholder 5"/>
          <p:cNvSpPr>
            <a:spLocks noGrp="1"/>
          </p:cNvSpPr>
          <p:nvPr>
            <p:ph type="sldNum" sz="quarter" idx="12"/>
          </p:nvPr>
        </p:nvSpPr>
        <p:spPr/>
        <p:txBody>
          <a:bodyPr/>
          <a:lstStyle/>
          <a:p>
            <a:fld id="{4BE96267-9501-4B49-939F-F116B0669874}" type="slidenum">
              <a:rPr lang="en-US" smtClean="0"/>
              <a:t>53</a:t>
            </a:fld>
            <a:endParaRPr lang="en-US"/>
          </a:p>
        </p:txBody>
      </p:sp>
      <p:sp>
        <p:nvSpPr>
          <p:cNvPr id="7" name="TextBox 6"/>
          <p:cNvSpPr txBox="1"/>
          <p:nvPr/>
        </p:nvSpPr>
        <p:spPr>
          <a:xfrm>
            <a:off x="838200" y="6079351"/>
            <a:ext cx="10515600" cy="276999"/>
          </a:xfrm>
          <a:prstGeom prst="rect">
            <a:avLst/>
          </a:prstGeom>
          <a:noFill/>
        </p:spPr>
        <p:txBody>
          <a:bodyPr wrap="square" rtlCol="0">
            <a:spAutoFit/>
          </a:bodyPr>
          <a:lstStyle/>
          <a:p>
            <a:pPr algn="r"/>
            <a:r>
              <a:rPr lang="en-US" sz="1200" dirty="0"/>
              <a:t>https://educationaltechnology.net/using-blooms-taxonomy-to-write-effective-learning-objectives-the-abcd-approach/</a:t>
            </a:r>
          </a:p>
        </p:txBody>
      </p:sp>
    </p:spTree>
    <p:extLst>
      <p:ext uri="{BB962C8B-B14F-4D97-AF65-F5344CB8AC3E}">
        <p14:creationId xmlns:p14="http://schemas.microsoft.com/office/powerpoint/2010/main" val="18297740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ABCD Method to Define Learning Goals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Example </a:t>
            </a:r>
            <a:r>
              <a:rPr lang="en-US" dirty="0"/>
              <a:t>objectives which include </a:t>
            </a:r>
            <a:r>
              <a:rPr lang="en-US" b="1" dirty="0">
                <a:solidFill>
                  <a:schemeClr val="accent4"/>
                </a:solidFill>
              </a:rPr>
              <a:t>Audience</a:t>
            </a:r>
            <a:r>
              <a:rPr lang="en-US" dirty="0"/>
              <a:t>, </a:t>
            </a:r>
            <a:r>
              <a:rPr lang="en-US" b="1" dirty="0">
                <a:solidFill>
                  <a:schemeClr val="accent2"/>
                </a:solidFill>
              </a:rPr>
              <a:t>Behavior</a:t>
            </a:r>
            <a:r>
              <a:rPr lang="en-US" dirty="0"/>
              <a:t>, </a:t>
            </a:r>
            <a:r>
              <a:rPr lang="en-US" b="1" dirty="0">
                <a:solidFill>
                  <a:schemeClr val="accent5"/>
                </a:solidFill>
              </a:rPr>
              <a:t>Condition</a:t>
            </a:r>
            <a:r>
              <a:rPr lang="en-US" dirty="0"/>
              <a:t>, </a:t>
            </a:r>
            <a:r>
              <a:rPr lang="en-US" b="1" dirty="0" smtClean="0">
                <a:solidFill>
                  <a:schemeClr val="accent1"/>
                </a:solidFill>
              </a:rPr>
              <a:t>Degree</a:t>
            </a:r>
          </a:p>
          <a:p>
            <a:pPr marL="0" indent="0">
              <a:buNone/>
            </a:pPr>
            <a:endParaRPr lang="en-US" b="1" dirty="0">
              <a:solidFill>
                <a:schemeClr val="accent1"/>
              </a:solidFill>
            </a:endParaRPr>
          </a:p>
          <a:p>
            <a:pPr lvl="1"/>
            <a:r>
              <a:rPr lang="en-US" dirty="0"/>
              <a:t>“</a:t>
            </a:r>
            <a:r>
              <a:rPr lang="en-US" dirty="0">
                <a:solidFill>
                  <a:schemeClr val="accent4"/>
                </a:solidFill>
              </a:rPr>
              <a:t>Students</a:t>
            </a:r>
            <a:r>
              <a:rPr lang="en-US" dirty="0"/>
              <a:t> will be able to </a:t>
            </a:r>
            <a:r>
              <a:rPr lang="en-US" dirty="0">
                <a:solidFill>
                  <a:schemeClr val="accent2"/>
                </a:solidFill>
              </a:rPr>
              <a:t>apply the standard deviation rule</a:t>
            </a:r>
            <a:r>
              <a:rPr lang="en-US" dirty="0"/>
              <a:t> </a:t>
            </a:r>
            <a:r>
              <a:rPr lang="en-US" dirty="0">
                <a:solidFill>
                  <a:schemeClr val="accent5"/>
                </a:solidFill>
              </a:rPr>
              <a:t>to the special case of distributions having a normal shape</a:t>
            </a:r>
            <a:r>
              <a:rPr lang="en-US" dirty="0"/>
              <a:t>.”</a:t>
            </a:r>
          </a:p>
          <a:p>
            <a:pPr lvl="1"/>
            <a:r>
              <a:rPr lang="en-US" dirty="0"/>
              <a:t>“</a:t>
            </a:r>
            <a:r>
              <a:rPr lang="en-US" dirty="0">
                <a:solidFill>
                  <a:schemeClr val="accent5"/>
                </a:solidFill>
              </a:rPr>
              <a:t>Given a specific case study</a:t>
            </a:r>
            <a:r>
              <a:rPr lang="en-US" dirty="0"/>
              <a:t>, </a:t>
            </a:r>
            <a:r>
              <a:rPr lang="en-US" dirty="0">
                <a:solidFill>
                  <a:schemeClr val="accent4"/>
                </a:solidFill>
              </a:rPr>
              <a:t>learners</a:t>
            </a:r>
            <a:r>
              <a:rPr lang="en-US" dirty="0"/>
              <a:t> will be able to </a:t>
            </a:r>
            <a:r>
              <a:rPr lang="en-US" dirty="0">
                <a:solidFill>
                  <a:schemeClr val="accent2"/>
                </a:solidFill>
              </a:rPr>
              <a:t>conduct </a:t>
            </a:r>
            <a:r>
              <a:rPr lang="en-US" dirty="0">
                <a:solidFill>
                  <a:schemeClr val="accent1"/>
                </a:solidFill>
              </a:rPr>
              <a:t>at least 2 </a:t>
            </a:r>
            <a:r>
              <a:rPr lang="en-US" dirty="0">
                <a:solidFill>
                  <a:schemeClr val="accent2"/>
                </a:solidFill>
              </a:rPr>
              <a:t>needs analysis</a:t>
            </a:r>
            <a:r>
              <a:rPr lang="en-US" dirty="0"/>
              <a:t>. “</a:t>
            </a:r>
          </a:p>
          <a:p>
            <a:pPr lvl="1"/>
            <a:r>
              <a:rPr lang="en-US" dirty="0"/>
              <a:t>“</a:t>
            </a:r>
            <a:r>
              <a:rPr lang="en-US" dirty="0">
                <a:solidFill>
                  <a:schemeClr val="accent5"/>
                </a:solidFill>
              </a:rPr>
              <a:t>Given a diagram of the eye</a:t>
            </a:r>
            <a:r>
              <a:rPr lang="en-US" dirty="0"/>
              <a:t>, </a:t>
            </a:r>
            <a:r>
              <a:rPr lang="en-US" dirty="0">
                <a:solidFill>
                  <a:schemeClr val="accent4"/>
                </a:solidFill>
              </a:rPr>
              <a:t>students</a:t>
            </a:r>
            <a:r>
              <a:rPr lang="en-US" dirty="0"/>
              <a:t> will be able </a:t>
            </a:r>
            <a:r>
              <a:rPr lang="en-US" dirty="0" smtClean="0">
                <a:solidFill>
                  <a:schemeClr val="accent2"/>
                </a:solidFill>
              </a:rPr>
              <a:t>to label </a:t>
            </a:r>
            <a:r>
              <a:rPr lang="en-US" dirty="0">
                <a:solidFill>
                  <a:schemeClr val="accent2"/>
                </a:solidFill>
              </a:rPr>
              <a:t>the 9 extra-ocular muscles and describe </a:t>
            </a:r>
            <a:r>
              <a:rPr lang="en-US" dirty="0">
                <a:solidFill>
                  <a:schemeClr val="accent1"/>
                </a:solidFill>
              </a:rPr>
              <a:t>at least 2 </a:t>
            </a:r>
            <a:r>
              <a:rPr lang="en-US" dirty="0">
                <a:solidFill>
                  <a:schemeClr val="accent2"/>
                </a:solidFill>
              </a:rPr>
              <a:t>of their actions</a:t>
            </a:r>
            <a:r>
              <a:rPr lang="en-US" dirty="0"/>
              <a:t>.”</a:t>
            </a:r>
          </a:p>
          <a:p>
            <a:pPr lvl="1"/>
            <a:r>
              <a:rPr lang="en-US" dirty="0"/>
              <a:t>“</a:t>
            </a:r>
            <a:r>
              <a:rPr lang="en-US" dirty="0">
                <a:solidFill>
                  <a:schemeClr val="accent4"/>
                </a:solidFill>
              </a:rPr>
              <a:t>Students</a:t>
            </a:r>
            <a:r>
              <a:rPr lang="en-US" dirty="0"/>
              <a:t> will </a:t>
            </a:r>
            <a:r>
              <a:rPr lang="en-US" dirty="0" smtClean="0">
                <a:solidFill>
                  <a:schemeClr val="accent2"/>
                </a:solidFill>
              </a:rPr>
              <a:t>explain the social justice </a:t>
            </a:r>
            <a:r>
              <a:rPr lang="en-US" dirty="0" smtClean="0">
                <a:solidFill>
                  <a:schemeClr val="accent5"/>
                </a:solidFill>
              </a:rPr>
              <a:t>needed to </a:t>
            </a:r>
            <a:r>
              <a:rPr lang="en-US" dirty="0">
                <a:solidFill>
                  <a:schemeClr val="accent5"/>
                </a:solidFill>
              </a:rPr>
              <a:t>ensure that adequate social services are provided to those who </a:t>
            </a:r>
            <a:r>
              <a:rPr lang="en-US" dirty="0" smtClean="0">
                <a:solidFill>
                  <a:schemeClr val="accent5"/>
                </a:solidFill>
              </a:rPr>
              <a:t>need </a:t>
            </a:r>
            <a:r>
              <a:rPr lang="en-US" dirty="0">
                <a:solidFill>
                  <a:schemeClr val="accent5"/>
                </a:solidFill>
              </a:rPr>
              <a:t>them </a:t>
            </a:r>
            <a:r>
              <a:rPr lang="en-US" dirty="0">
                <a:solidFill>
                  <a:schemeClr val="accent1"/>
                </a:solidFill>
              </a:rPr>
              <a:t>in three paragraphs</a:t>
            </a:r>
            <a:r>
              <a:rPr lang="en-US" dirty="0"/>
              <a:t>.”</a:t>
            </a:r>
          </a:p>
        </p:txBody>
      </p:sp>
      <p:sp>
        <p:nvSpPr>
          <p:cNvPr id="4" name="Date Placeholder 3"/>
          <p:cNvSpPr>
            <a:spLocks noGrp="1"/>
          </p:cNvSpPr>
          <p:nvPr>
            <p:ph type="dt" sz="half" idx="10"/>
          </p:nvPr>
        </p:nvSpPr>
        <p:spPr/>
        <p:txBody>
          <a:bodyPr/>
          <a:lstStyle/>
          <a:p>
            <a:r>
              <a:rPr lang="en-US" smtClean="0"/>
              <a:t>2023-01-19</a:t>
            </a:r>
            <a:endParaRPr lang="en-US"/>
          </a:p>
        </p:txBody>
      </p:sp>
      <p:sp>
        <p:nvSpPr>
          <p:cNvPr id="5" name="Footer Placeholder 4"/>
          <p:cNvSpPr>
            <a:spLocks noGrp="1"/>
          </p:cNvSpPr>
          <p:nvPr>
            <p:ph type="ftr" sz="quarter" idx="11"/>
          </p:nvPr>
        </p:nvSpPr>
        <p:spPr/>
        <p:txBody>
          <a:bodyPr/>
          <a:lstStyle/>
          <a:p>
            <a:r>
              <a:rPr lang="en-US" smtClean="0"/>
              <a:t>05-418/818 | Spring 2023 | Design of Educational Games</a:t>
            </a:r>
            <a:endParaRPr lang="en-US"/>
          </a:p>
        </p:txBody>
      </p:sp>
      <p:sp>
        <p:nvSpPr>
          <p:cNvPr id="6" name="Slide Number Placeholder 5"/>
          <p:cNvSpPr>
            <a:spLocks noGrp="1"/>
          </p:cNvSpPr>
          <p:nvPr>
            <p:ph type="sldNum" sz="quarter" idx="12"/>
          </p:nvPr>
        </p:nvSpPr>
        <p:spPr/>
        <p:txBody>
          <a:bodyPr/>
          <a:lstStyle/>
          <a:p>
            <a:fld id="{4BE96267-9501-4B49-939F-F116B0669874}" type="slidenum">
              <a:rPr lang="en-US" smtClean="0"/>
              <a:t>54</a:t>
            </a:fld>
            <a:endParaRPr lang="en-US"/>
          </a:p>
        </p:txBody>
      </p:sp>
      <p:sp>
        <p:nvSpPr>
          <p:cNvPr id="7" name="TextBox 6"/>
          <p:cNvSpPr txBox="1"/>
          <p:nvPr/>
        </p:nvSpPr>
        <p:spPr>
          <a:xfrm>
            <a:off x="838200" y="6079351"/>
            <a:ext cx="10515600" cy="276999"/>
          </a:xfrm>
          <a:prstGeom prst="rect">
            <a:avLst/>
          </a:prstGeom>
          <a:noFill/>
        </p:spPr>
        <p:txBody>
          <a:bodyPr wrap="square" rtlCol="0">
            <a:spAutoFit/>
          </a:bodyPr>
          <a:lstStyle/>
          <a:p>
            <a:pPr algn="r"/>
            <a:r>
              <a:rPr lang="en-US" sz="1200" dirty="0"/>
              <a:t>https://educationaltechnology.net/using-blooms-taxonomy-to-write-effective-learning-objectives-the-abcd-approach/</a:t>
            </a:r>
          </a:p>
        </p:txBody>
      </p:sp>
    </p:spTree>
    <p:extLst>
      <p:ext uri="{BB962C8B-B14F-4D97-AF65-F5344CB8AC3E}">
        <p14:creationId xmlns:p14="http://schemas.microsoft.com/office/powerpoint/2010/main" val="35192628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55397-94F0-46DC-842E-71A300831A18}"/>
              </a:ext>
            </a:extLst>
          </p:cNvPr>
          <p:cNvSpPr>
            <a:spLocks noGrp="1"/>
          </p:cNvSpPr>
          <p:nvPr>
            <p:ph type="title"/>
          </p:nvPr>
        </p:nvSpPr>
        <p:spPr/>
        <p:txBody>
          <a:bodyPr/>
          <a:lstStyle/>
          <a:p>
            <a:r>
              <a:rPr lang="en-US" dirty="0"/>
              <a:t>What I hope you get out of this course</a:t>
            </a:r>
          </a:p>
        </p:txBody>
      </p:sp>
      <p:sp>
        <p:nvSpPr>
          <p:cNvPr id="3" name="Content Placeholder 2">
            <a:extLst>
              <a:ext uri="{FF2B5EF4-FFF2-40B4-BE49-F238E27FC236}">
                <a16:creationId xmlns:a16="http://schemas.microsoft.com/office/drawing/2014/main" id="{27462C5F-00F3-4796-835A-A447D3E09CF9}"/>
              </a:ext>
            </a:extLst>
          </p:cNvPr>
          <p:cNvSpPr>
            <a:spLocks noGrp="1"/>
          </p:cNvSpPr>
          <p:nvPr>
            <p:ph idx="1"/>
          </p:nvPr>
        </p:nvSpPr>
        <p:spPr/>
        <p:txBody>
          <a:bodyPr/>
          <a:lstStyle/>
          <a:p>
            <a:pPr marL="514350" indent="-514350">
              <a:spcAft>
                <a:spcPts val="1200"/>
              </a:spcAft>
              <a:buFont typeface="+mj-lt"/>
              <a:buAutoNum type="arabicPeriod"/>
            </a:pPr>
            <a:r>
              <a:rPr lang="en-US" dirty="0"/>
              <a:t>A taste for the space of educational games and a developed sense to judge what makes one good or bad</a:t>
            </a:r>
          </a:p>
          <a:p>
            <a:pPr marL="514350" indent="-514350">
              <a:spcAft>
                <a:spcPts val="1200"/>
              </a:spcAft>
              <a:buFont typeface="+mj-lt"/>
              <a:buAutoNum type="arabicPeriod"/>
            </a:pPr>
            <a:r>
              <a:rPr lang="en-US" dirty="0"/>
              <a:t>An understanding of the different perspectives on educational game design</a:t>
            </a:r>
          </a:p>
          <a:p>
            <a:pPr marL="514350" indent="-514350">
              <a:spcAft>
                <a:spcPts val="1200"/>
              </a:spcAft>
              <a:buFont typeface="+mj-lt"/>
              <a:buAutoNum type="arabicPeriod"/>
            </a:pPr>
            <a:r>
              <a:rPr lang="en-US" dirty="0"/>
              <a:t>Some experience applying the various skills used in creating an educational game</a:t>
            </a:r>
          </a:p>
          <a:p>
            <a:pPr marL="514350" indent="-514350">
              <a:spcAft>
                <a:spcPts val="1200"/>
              </a:spcAft>
              <a:buFont typeface="+mj-lt"/>
              <a:buAutoNum type="arabicPeriod"/>
            </a:pPr>
            <a:r>
              <a:rPr lang="en-US" dirty="0"/>
              <a:t>A compelling educational game that you can speak to the design of and be proud to show off</a:t>
            </a:r>
          </a:p>
        </p:txBody>
      </p:sp>
      <p:sp>
        <p:nvSpPr>
          <p:cNvPr id="4" name="Date Placeholder 3">
            <a:extLst>
              <a:ext uri="{FF2B5EF4-FFF2-40B4-BE49-F238E27FC236}">
                <a16:creationId xmlns:a16="http://schemas.microsoft.com/office/drawing/2014/main" id="{A70002CF-E3E4-4E0F-A061-59724D7FBFA3}"/>
              </a:ext>
            </a:extLst>
          </p:cNvPr>
          <p:cNvSpPr>
            <a:spLocks noGrp="1"/>
          </p:cNvSpPr>
          <p:nvPr>
            <p:ph type="dt" sz="half" idx="10"/>
          </p:nvPr>
        </p:nvSpPr>
        <p:spPr/>
        <p:txBody>
          <a:bodyPr/>
          <a:lstStyle/>
          <a:p>
            <a:r>
              <a:rPr lang="en-US" smtClean="0"/>
              <a:t>2023-01-19</a:t>
            </a:r>
            <a:endParaRPr lang="en-US"/>
          </a:p>
        </p:txBody>
      </p:sp>
      <p:sp>
        <p:nvSpPr>
          <p:cNvPr id="7" name="TextBox 6">
            <a:extLst>
              <a:ext uri="{FF2B5EF4-FFF2-40B4-BE49-F238E27FC236}">
                <a16:creationId xmlns:a16="http://schemas.microsoft.com/office/drawing/2014/main" id="{BC06A646-E005-4B22-B6EC-EBA20B55DFED}"/>
              </a:ext>
            </a:extLst>
          </p:cNvPr>
          <p:cNvSpPr txBox="1"/>
          <p:nvPr/>
        </p:nvSpPr>
        <p:spPr>
          <a:xfrm>
            <a:off x="429491" y="120650"/>
            <a:ext cx="4613563" cy="707886"/>
          </a:xfrm>
          <a:prstGeom prst="rect">
            <a:avLst/>
          </a:prstGeom>
          <a:noFill/>
        </p:spPr>
        <p:txBody>
          <a:bodyPr wrap="square" rtlCol="0">
            <a:spAutoFit/>
          </a:bodyPr>
          <a:lstStyle/>
          <a:p>
            <a:r>
              <a:rPr lang="en-US" sz="4000" b="1" dirty="0">
                <a:solidFill>
                  <a:schemeClr val="accent4"/>
                </a:solidFill>
              </a:rPr>
              <a:t>Remember these?</a:t>
            </a:r>
          </a:p>
        </p:txBody>
      </p:sp>
      <p:sp>
        <p:nvSpPr>
          <p:cNvPr id="8" name="Footer Placeholder 7"/>
          <p:cNvSpPr>
            <a:spLocks noGrp="1"/>
          </p:cNvSpPr>
          <p:nvPr>
            <p:ph type="ftr" sz="quarter" idx="11"/>
          </p:nvPr>
        </p:nvSpPr>
        <p:spPr/>
        <p:txBody>
          <a:bodyPr/>
          <a:lstStyle/>
          <a:p>
            <a:r>
              <a:rPr lang="en-US" smtClean="0"/>
              <a:t>05-418/818 | Spring 2023 | Design of Educational Games</a:t>
            </a:r>
            <a:endParaRPr lang="en-US"/>
          </a:p>
        </p:txBody>
      </p:sp>
      <p:sp>
        <p:nvSpPr>
          <p:cNvPr id="9" name="Slide Number Placeholder 8"/>
          <p:cNvSpPr>
            <a:spLocks noGrp="1"/>
          </p:cNvSpPr>
          <p:nvPr>
            <p:ph type="sldNum" sz="quarter" idx="12"/>
          </p:nvPr>
        </p:nvSpPr>
        <p:spPr/>
        <p:txBody>
          <a:bodyPr/>
          <a:lstStyle/>
          <a:p>
            <a:fld id="{4BE96267-9501-4B49-939F-F116B0669874}" type="slidenum">
              <a:rPr lang="en-US" smtClean="0"/>
              <a:t>55</a:t>
            </a:fld>
            <a:endParaRPr lang="en-US"/>
          </a:p>
        </p:txBody>
      </p:sp>
    </p:spTree>
    <p:extLst>
      <p:ext uri="{BB962C8B-B14F-4D97-AF65-F5344CB8AC3E}">
        <p14:creationId xmlns:p14="http://schemas.microsoft.com/office/powerpoint/2010/main" val="40254559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55397-94F0-46DC-842E-71A300831A18}"/>
              </a:ext>
            </a:extLst>
          </p:cNvPr>
          <p:cNvSpPr>
            <a:spLocks noGrp="1"/>
          </p:cNvSpPr>
          <p:nvPr>
            <p:ph type="title"/>
          </p:nvPr>
        </p:nvSpPr>
        <p:spPr/>
        <p:txBody>
          <a:bodyPr/>
          <a:lstStyle/>
          <a:p>
            <a:r>
              <a:rPr lang="en-US" dirty="0"/>
              <a:t>What I hope you get out of this course</a:t>
            </a:r>
          </a:p>
        </p:txBody>
      </p:sp>
      <p:sp>
        <p:nvSpPr>
          <p:cNvPr id="3" name="Content Placeholder 2">
            <a:extLst>
              <a:ext uri="{FF2B5EF4-FFF2-40B4-BE49-F238E27FC236}">
                <a16:creationId xmlns:a16="http://schemas.microsoft.com/office/drawing/2014/main" id="{27462C5F-00F3-4796-835A-A447D3E09CF9}"/>
              </a:ext>
            </a:extLst>
          </p:cNvPr>
          <p:cNvSpPr>
            <a:spLocks noGrp="1"/>
          </p:cNvSpPr>
          <p:nvPr>
            <p:ph idx="1"/>
          </p:nvPr>
        </p:nvSpPr>
        <p:spPr/>
        <p:txBody>
          <a:bodyPr/>
          <a:lstStyle/>
          <a:p>
            <a:pPr marL="514350" indent="-514350">
              <a:spcAft>
                <a:spcPts val="1200"/>
              </a:spcAft>
              <a:buFont typeface="+mj-lt"/>
              <a:buAutoNum type="arabicPeriod"/>
            </a:pPr>
            <a:r>
              <a:rPr lang="en-US" dirty="0"/>
              <a:t>A taste for the space of educational games and a developed sense to judge what makes one good or bad</a:t>
            </a:r>
          </a:p>
          <a:p>
            <a:pPr marL="514350" indent="-514350">
              <a:spcAft>
                <a:spcPts val="1200"/>
              </a:spcAft>
              <a:buFont typeface="+mj-lt"/>
              <a:buAutoNum type="arabicPeriod"/>
            </a:pPr>
            <a:r>
              <a:rPr lang="en-US" dirty="0"/>
              <a:t>An understanding of the different perspectives on educational game design</a:t>
            </a:r>
          </a:p>
          <a:p>
            <a:pPr marL="514350" indent="-514350">
              <a:spcAft>
                <a:spcPts val="1200"/>
              </a:spcAft>
              <a:buFont typeface="+mj-lt"/>
              <a:buAutoNum type="arabicPeriod"/>
            </a:pPr>
            <a:r>
              <a:rPr lang="en-US" dirty="0"/>
              <a:t>Some experience applying the various skills used in creating an educational game</a:t>
            </a:r>
          </a:p>
          <a:p>
            <a:pPr marL="514350" indent="-514350">
              <a:spcAft>
                <a:spcPts val="1200"/>
              </a:spcAft>
              <a:buFont typeface="+mj-lt"/>
              <a:buAutoNum type="arabicPeriod"/>
            </a:pPr>
            <a:r>
              <a:rPr lang="en-US" dirty="0"/>
              <a:t>A compelling educational game that you can speak to the design of and be proud to show off</a:t>
            </a:r>
          </a:p>
        </p:txBody>
      </p:sp>
      <p:sp>
        <p:nvSpPr>
          <p:cNvPr id="4" name="Date Placeholder 3">
            <a:extLst>
              <a:ext uri="{FF2B5EF4-FFF2-40B4-BE49-F238E27FC236}">
                <a16:creationId xmlns:a16="http://schemas.microsoft.com/office/drawing/2014/main" id="{A70002CF-E3E4-4E0F-A061-59724D7FBFA3}"/>
              </a:ext>
            </a:extLst>
          </p:cNvPr>
          <p:cNvSpPr>
            <a:spLocks noGrp="1"/>
          </p:cNvSpPr>
          <p:nvPr>
            <p:ph type="dt" sz="half" idx="10"/>
          </p:nvPr>
        </p:nvSpPr>
        <p:spPr/>
        <p:txBody>
          <a:bodyPr/>
          <a:lstStyle/>
          <a:p>
            <a:r>
              <a:rPr lang="en-US" smtClean="0"/>
              <a:t>2023-01-19</a:t>
            </a:r>
            <a:endParaRPr lang="en-US"/>
          </a:p>
        </p:txBody>
      </p:sp>
      <p:sp>
        <p:nvSpPr>
          <p:cNvPr id="7" name="TextBox 6">
            <a:extLst>
              <a:ext uri="{FF2B5EF4-FFF2-40B4-BE49-F238E27FC236}">
                <a16:creationId xmlns:a16="http://schemas.microsoft.com/office/drawing/2014/main" id="{BC06A646-E005-4B22-B6EC-EBA20B55DFED}"/>
              </a:ext>
            </a:extLst>
          </p:cNvPr>
          <p:cNvSpPr txBox="1"/>
          <p:nvPr/>
        </p:nvSpPr>
        <p:spPr>
          <a:xfrm>
            <a:off x="7994072" y="5469077"/>
            <a:ext cx="4613563" cy="707886"/>
          </a:xfrm>
          <a:prstGeom prst="rect">
            <a:avLst/>
          </a:prstGeom>
          <a:noFill/>
        </p:spPr>
        <p:txBody>
          <a:bodyPr wrap="square" rtlCol="0">
            <a:spAutoFit/>
          </a:bodyPr>
          <a:lstStyle/>
          <a:p>
            <a:r>
              <a:rPr lang="en-US" sz="4000" b="1" dirty="0">
                <a:solidFill>
                  <a:schemeClr val="accent4"/>
                </a:solidFill>
              </a:rPr>
              <a:t>How are they?</a:t>
            </a:r>
          </a:p>
        </p:txBody>
      </p:sp>
      <p:sp>
        <p:nvSpPr>
          <p:cNvPr id="8" name="Footer Placeholder 7"/>
          <p:cNvSpPr>
            <a:spLocks noGrp="1"/>
          </p:cNvSpPr>
          <p:nvPr>
            <p:ph type="ftr" sz="quarter" idx="11"/>
          </p:nvPr>
        </p:nvSpPr>
        <p:spPr/>
        <p:txBody>
          <a:bodyPr/>
          <a:lstStyle/>
          <a:p>
            <a:r>
              <a:rPr lang="en-US" smtClean="0"/>
              <a:t>05-418/818 | Spring 2023 | Design of Educational Games</a:t>
            </a:r>
            <a:endParaRPr lang="en-US"/>
          </a:p>
        </p:txBody>
      </p:sp>
      <p:sp>
        <p:nvSpPr>
          <p:cNvPr id="9" name="Slide Number Placeholder 8"/>
          <p:cNvSpPr>
            <a:spLocks noGrp="1"/>
          </p:cNvSpPr>
          <p:nvPr>
            <p:ph type="sldNum" sz="quarter" idx="12"/>
          </p:nvPr>
        </p:nvSpPr>
        <p:spPr/>
        <p:txBody>
          <a:bodyPr/>
          <a:lstStyle/>
          <a:p>
            <a:fld id="{4BE96267-9501-4B49-939F-F116B0669874}" type="slidenum">
              <a:rPr lang="en-US" smtClean="0"/>
              <a:t>56</a:t>
            </a:fld>
            <a:endParaRPr lang="en-US"/>
          </a:p>
        </p:txBody>
      </p:sp>
    </p:spTree>
    <p:extLst>
      <p:ext uri="{BB962C8B-B14F-4D97-AF65-F5344CB8AC3E}">
        <p14:creationId xmlns:p14="http://schemas.microsoft.com/office/powerpoint/2010/main" val="23668313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How could we make these goals better?</a:t>
            </a:r>
            <a:endParaRPr lang="en-US" dirty="0"/>
          </a:p>
        </p:txBody>
      </p:sp>
      <p:sp>
        <p:nvSpPr>
          <p:cNvPr id="11" name="Content Placeholder 10"/>
          <p:cNvSpPr>
            <a:spLocks noGrp="1"/>
          </p:cNvSpPr>
          <p:nvPr>
            <p:ph idx="1"/>
          </p:nvPr>
        </p:nvSpPr>
        <p:spPr/>
        <p:txBody>
          <a:bodyPr>
            <a:normAutofit lnSpcReduction="10000"/>
          </a:bodyPr>
          <a:lstStyle/>
          <a:p>
            <a:pPr marL="0" indent="0">
              <a:buNone/>
            </a:pPr>
            <a:r>
              <a:rPr lang="en-US" dirty="0" smtClean="0"/>
              <a:t>What I hope you get out of this course:</a:t>
            </a:r>
          </a:p>
          <a:p>
            <a:pPr marL="514350" indent="-514350">
              <a:buFont typeface="+mj-lt"/>
              <a:buAutoNum type="arabicPeriod"/>
            </a:pPr>
            <a:r>
              <a:rPr lang="en-US" dirty="0" smtClean="0"/>
              <a:t>A taste for the space of educational games and a developed sense to judge what makes one good or bad</a:t>
            </a:r>
          </a:p>
          <a:p>
            <a:pPr marL="514350" indent="-514350">
              <a:buFont typeface="+mj-lt"/>
              <a:buAutoNum type="arabicPeriod"/>
            </a:pPr>
            <a:r>
              <a:rPr lang="en-US" dirty="0" smtClean="0"/>
              <a:t>An understanding of the different perspectives on educational game design</a:t>
            </a:r>
          </a:p>
          <a:p>
            <a:pPr marL="514350" indent="-514350">
              <a:buFont typeface="+mj-lt"/>
              <a:buAutoNum type="arabicPeriod"/>
            </a:pPr>
            <a:r>
              <a:rPr lang="en-US" dirty="0" smtClean="0"/>
              <a:t>Some experience applying the various skills used in creating an educational game</a:t>
            </a:r>
          </a:p>
          <a:p>
            <a:pPr marL="514350" indent="-514350">
              <a:buFont typeface="+mj-lt"/>
              <a:buAutoNum type="arabicPeriod"/>
            </a:pPr>
            <a:r>
              <a:rPr lang="en-US" dirty="0" smtClean="0"/>
              <a:t>A compelling educational game that you can speak to the design of and be proud to show off</a:t>
            </a:r>
            <a:endParaRPr lang="en-US" dirty="0"/>
          </a:p>
        </p:txBody>
      </p:sp>
      <p:sp>
        <p:nvSpPr>
          <p:cNvPr id="4" name="Date Placeholder 3"/>
          <p:cNvSpPr>
            <a:spLocks noGrp="1"/>
          </p:cNvSpPr>
          <p:nvPr>
            <p:ph type="dt" sz="half" idx="10"/>
          </p:nvPr>
        </p:nvSpPr>
        <p:spPr/>
        <p:txBody>
          <a:bodyPr/>
          <a:lstStyle/>
          <a:p>
            <a:r>
              <a:rPr lang="en-US" smtClean="0"/>
              <a:t>2023-01-19</a:t>
            </a:r>
            <a:endParaRPr lang="en-US"/>
          </a:p>
        </p:txBody>
      </p:sp>
      <p:sp>
        <p:nvSpPr>
          <p:cNvPr id="5" name="Footer Placeholder 4"/>
          <p:cNvSpPr>
            <a:spLocks noGrp="1"/>
          </p:cNvSpPr>
          <p:nvPr>
            <p:ph type="ftr" sz="quarter" idx="11"/>
          </p:nvPr>
        </p:nvSpPr>
        <p:spPr/>
        <p:txBody>
          <a:bodyPr/>
          <a:lstStyle/>
          <a:p>
            <a:r>
              <a:rPr lang="en-US" smtClean="0"/>
              <a:t>05-418/818 | Spring 2023 | Design of Educational Games</a:t>
            </a:r>
            <a:endParaRPr lang="en-US"/>
          </a:p>
        </p:txBody>
      </p:sp>
      <p:sp>
        <p:nvSpPr>
          <p:cNvPr id="6" name="Slide Number Placeholder 5"/>
          <p:cNvSpPr>
            <a:spLocks noGrp="1"/>
          </p:cNvSpPr>
          <p:nvPr>
            <p:ph type="sldNum" sz="quarter" idx="12"/>
          </p:nvPr>
        </p:nvSpPr>
        <p:spPr/>
        <p:txBody>
          <a:bodyPr/>
          <a:lstStyle/>
          <a:p>
            <a:fld id="{4BE96267-9501-4B49-939F-F116B0669874}" type="slidenum">
              <a:rPr lang="en-US" smtClean="0"/>
              <a:pPr/>
              <a:t>57</a:t>
            </a:fld>
            <a:endParaRPr lang="en-US"/>
          </a:p>
        </p:txBody>
      </p:sp>
      <p:sp>
        <p:nvSpPr>
          <p:cNvPr id="20" name="Text Placeholder 19"/>
          <p:cNvSpPr>
            <a:spLocks noGrp="1"/>
          </p:cNvSpPr>
          <p:nvPr>
            <p:ph type="body" sz="quarter" idx="13"/>
          </p:nvPr>
        </p:nvSpPr>
        <p:spPr/>
        <p:txBody>
          <a:bodyPr/>
          <a:lstStyle/>
          <a:p>
            <a:r>
              <a:rPr lang="en-US" dirty="0" smtClean="0"/>
              <a:t>~10 min</a:t>
            </a:r>
            <a:endParaRPr lang="en-US" dirty="0"/>
          </a:p>
        </p:txBody>
      </p:sp>
      <p:sp>
        <p:nvSpPr>
          <p:cNvPr id="21" name="Content Placeholder 20"/>
          <p:cNvSpPr>
            <a:spLocks noGrp="1"/>
          </p:cNvSpPr>
          <p:nvPr>
            <p:ph idx="14"/>
          </p:nvPr>
        </p:nvSpPr>
        <p:spPr/>
        <p:txBody>
          <a:bodyPr/>
          <a:lstStyle/>
          <a:p>
            <a:pPr marL="0" indent="0">
              <a:buNone/>
            </a:pPr>
            <a:r>
              <a:rPr lang="en-US" dirty="0">
                <a:solidFill>
                  <a:schemeClr val="tx1"/>
                </a:solidFill>
              </a:rPr>
              <a:t>Remember good Goals are:</a:t>
            </a:r>
          </a:p>
          <a:p>
            <a:pPr lvl="1"/>
            <a:r>
              <a:rPr lang="en-US" dirty="0">
                <a:solidFill>
                  <a:schemeClr val="tx1"/>
                </a:solidFill>
              </a:rPr>
              <a:t>Student/Player centered</a:t>
            </a:r>
          </a:p>
          <a:p>
            <a:pPr lvl="1"/>
            <a:r>
              <a:rPr lang="en-US" dirty="0">
                <a:solidFill>
                  <a:schemeClr val="tx1"/>
                </a:solidFill>
              </a:rPr>
              <a:t>Specific</a:t>
            </a:r>
          </a:p>
          <a:p>
            <a:pPr lvl="1"/>
            <a:r>
              <a:rPr lang="en-US" dirty="0">
                <a:solidFill>
                  <a:schemeClr val="tx1"/>
                </a:solidFill>
              </a:rPr>
              <a:t>Active</a:t>
            </a:r>
          </a:p>
          <a:p>
            <a:pPr lvl="1"/>
            <a:r>
              <a:rPr lang="en-US" dirty="0">
                <a:solidFill>
                  <a:schemeClr val="tx1"/>
                </a:solidFill>
              </a:rPr>
              <a:t>Measurable</a:t>
            </a:r>
          </a:p>
          <a:p>
            <a:pPr marL="0" indent="0">
              <a:spcBef>
                <a:spcPts val="2200"/>
              </a:spcBef>
              <a:buNone/>
            </a:pPr>
            <a:r>
              <a:rPr lang="en-US" dirty="0">
                <a:solidFill>
                  <a:schemeClr val="tx1"/>
                </a:solidFill>
              </a:rPr>
              <a:t>Consider the ABCD Method to define the:</a:t>
            </a:r>
          </a:p>
          <a:p>
            <a:pPr lvl="1"/>
            <a:r>
              <a:rPr lang="en-US" dirty="0">
                <a:solidFill>
                  <a:schemeClr val="tx1"/>
                </a:solidFill>
              </a:rPr>
              <a:t>Audience</a:t>
            </a:r>
          </a:p>
          <a:p>
            <a:pPr lvl="1"/>
            <a:r>
              <a:rPr lang="en-US" dirty="0">
                <a:solidFill>
                  <a:schemeClr val="tx1"/>
                </a:solidFill>
              </a:rPr>
              <a:t>Behavior</a:t>
            </a:r>
          </a:p>
          <a:p>
            <a:pPr lvl="1"/>
            <a:r>
              <a:rPr lang="en-US" dirty="0">
                <a:solidFill>
                  <a:schemeClr val="tx1"/>
                </a:solidFill>
              </a:rPr>
              <a:t>Conditions</a:t>
            </a:r>
          </a:p>
          <a:p>
            <a:pPr lvl="1"/>
            <a:r>
              <a:rPr lang="en-US" dirty="0">
                <a:solidFill>
                  <a:schemeClr val="tx1"/>
                </a:solidFill>
              </a:rPr>
              <a:t>Degree</a:t>
            </a:r>
          </a:p>
          <a:p>
            <a:endParaRPr lang="en-US" dirty="0">
              <a:solidFill>
                <a:schemeClr val="tx1"/>
              </a:solidFill>
            </a:endParaRPr>
          </a:p>
        </p:txBody>
      </p:sp>
    </p:spTree>
    <p:extLst>
      <p:ext uri="{BB962C8B-B14F-4D97-AF65-F5344CB8AC3E}">
        <p14:creationId xmlns:p14="http://schemas.microsoft.com/office/powerpoint/2010/main" val="27984085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5DB64ED-5514-47D9-8F85-C670954FF7C5}"/>
              </a:ext>
            </a:extLst>
          </p:cNvPr>
          <p:cNvSpPr>
            <a:spLocks noGrp="1"/>
          </p:cNvSpPr>
          <p:nvPr>
            <p:ph type="title"/>
          </p:nvPr>
        </p:nvSpPr>
        <p:spPr/>
        <p:txBody>
          <a:bodyPr/>
          <a:lstStyle/>
          <a:p>
            <a:r>
              <a:rPr lang="en-US" dirty="0"/>
              <a:t>How could we make these </a:t>
            </a:r>
            <a:r>
              <a:rPr lang="en-US" dirty="0" smtClean="0"/>
              <a:t>goals better</a:t>
            </a:r>
            <a:r>
              <a:rPr lang="en-US" dirty="0"/>
              <a:t>?</a:t>
            </a:r>
          </a:p>
        </p:txBody>
      </p:sp>
      <p:sp>
        <p:nvSpPr>
          <p:cNvPr id="9" name="Content Placeholder 8">
            <a:extLst>
              <a:ext uri="{FF2B5EF4-FFF2-40B4-BE49-F238E27FC236}">
                <a16:creationId xmlns:a16="http://schemas.microsoft.com/office/drawing/2014/main" id="{42F1C6D1-EA26-482C-B77A-9C51831F890C}"/>
              </a:ext>
            </a:extLst>
          </p:cNvPr>
          <p:cNvSpPr>
            <a:spLocks noGrp="1"/>
          </p:cNvSpPr>
          <p:nvPr>
            <p:ph idx="1"/>
          </p:nvPr>
        </p:nvSpPr>
        <p:spPr/>
        <p:txBody>
          <a:bodyPr>
            <a:normAutofit/>
          </a:bodyPr>
          <a:lstStyle/>
          <a:p>
            <a:pPr marL="514350" indent="-514350">
              <a:spcAft>
                <a:spcPts val="1200"/>
              </a:spcAft>
              <a:buFont typeface="+mj-lt"/>
              <a:buAutoNum type="arabicPeriod"/>
            </a:pPr>
            <a:r>
              <a:rPr lang="en-US" dirty="0" smtClean="0"/>
              <a:t>Talked a lot about measurability</a:t>
            </a:r>
          </a:p>
          <a:p>
            <a:pPr marL="514350" indent="-514350">
              <a:spcAft>
                <a:spcPts val="1200"/>
              </a:spcAft>
              <a:buFont typeface="+mj-lt"/>
              <a:buAutoNum type="arabicPeriod"/>
            </a:pPr>
            <a:r>
              <a:rPr lang="en-US" dirty="0" smtClean="0"/>
              <a:t>Talked about the student centered-ness, could it be more specific about the students from different backgrounds</a:t>
            </a:r>
          </a:p>
          <a:p>
            <a:pPr marL="514350" indent="-514350">
              <a:spcAft>
                <a:spcPts val="1200"/>
              </a:spcAft>
              <a:buFont typeface="+mj-lt"/>
              <a:buAutoNum type="arabicPeriod"/>
            </a:pPr>
            <a:r>
              <a:rPr lang="en-US" dirty="0" smtClean="0"/>
              <a:t>Talked about conditions in terms of who ar</a:t>
            </a:r>
            <a:r>
              <a:rPr lang="en-US" dirty="0" smtClean="0"/>
              <a:t>e we </a:t>
            </a:r>
            <a:r>
              <a:rPr lang="en-US" dirty="0" err="1" smtClean="0"/>
              <a:t>desiging</a:t>
            </a:r>
            <a:r>
              <a:rPr lang="en-US" dirty="0" smtClean="0"/>
              <a:t> these games for</a:t>
            </a:r>
          </a:p>
          <a:p>
            <a:pPr marL="514350" indent="-514350">
              <a:spcAft>
                <a:spcPts val="1200"/>
              </a:spcAft>
              <a:buFont typeface="+mj-lt"/>
              <a:buAutoNum type="arabicPeriod"/>
            </a:pPr>
            <a:r>
              <a:rPr lang="en-US" dirty="0" smtClean="0"/>
              <a:t>Talking about how to make the transformation of the knowledge easier</a:t>
            </a:r>
          </a:p>
          <a:p>
            <a:pPr marL="514350" indent="-514350">
              <a:spcAft>
                <a:spcPts val="1200"/>
              </a:spcAft>
              <a:buFont typeface="+mj-lt"/>
              <a:buAutoNum type="arabicPeriod"/>
            </a:pPr>
            <a:r>
              <a:rPr lang="en-US" dirty="0" smtClean="0"/>
              <a:t>Some of the goals were </a:t>
            </a:r>
            <a:r>
              <a:rPr lang="en-US" dirty="0" err="1" smtClean="0"/>
              <a:t>compouns</a:t>
            </a:r>
            <a:r>
              <a:rPr lang="en-US" dirty="0" smtClean="0"/>
              <a:t> so they got split up</a:t>
            </a:r>
          </a:p>
          <a:p>
            <a:pPr marL="514350" indent="-514350">
              <a:spcAft>
                <a:spcPts val="1200"/>
              </a:spcAft>
              <a:buFont typeface="+mj-lt"/>
              <a:buAutoNum type="arabicPeriod"/>
            </a:pPr>
            <a:endParaRPr lang="en-US" dirty="0" smtClean="0"/>
          </a:p>
        </p:txBody>
      </p:sp>
      <p:sp>
        <p:nvSpPr>
          <p:cNvPr id="4" name="Date Placeholder 3">
            <a:extLst>
              <a:ext uri="{FF2B5EF4-FFF2-40B4-BE49-F238E27FC236}">
                <a16:creationId xmlns:a16="http://schemas.microsoft.com/office/drawing/2014/main" id="{E5DF7A05-9971-4E06-8094-1FF78F366B1E}"/>
              </a:ext>
            </a:extLst>
          </p:cNvPr>
          <p:cNvSpPr>
            <a:spLocks noGrp="1"/>
          </p:cNvSpPr>
          <p:nvPr>
            <p:ph type="dt" sz="half" idx="10"/>
          </p:nvPr>
        </p:nvSpPr>
        <p:spPr/>
        <p:txBody>
          <a:bodyPr/>
          <a:lstStyle/>
          <a:p>
            <a:r>
              <a:rPr lang="en-US" smtClean="0"/>
              <a:t>2023-01-19</a:t>
            </a:r>
            <a:endParaRPr lang="en-US"/>
          </a:p>
        </p:txBody>
      </p:sp>
      <p:sp>
        <p:nvSpPr>
          <p:cNvPr id="2" name="Text Placeholder 1"/>
          <p:cNvSpPr>
            <a:spLocks noGrp="1"/>
          </p:cNvSpPr>
          <p:nvPr>
            <p:ph type="body" sz="quarter" idx="13"/>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05-418/818 | Spring 2023 | Design of Educational Games</a:t>
            </a:r>
            <a:endParaRPr lang="en-US"/>
          </a:p>
        </p:txBody>
      </p:sp>
      <p:sp>
        <p:nvSpPr>
          <p:cNvPr id="7" name="Slide Number Placeholder 6"/>
          <p:cNvSpPr>
            <a:spLocks noGrp="1"/>
          </p:cNvSpPr>
          <p:nvPr>
            <p:ph type="sldNum" sz="quarter" idx="12"/>
          </p:nvPr>
        </p:nvSpPr>
        <p:spPr/>
        <p:txBody>
          <a:bodyPr/>
          <a:lstStyle/>
          <a:p>
            <a:fld id="{4BE96267-9501-4B49-939F-F116B0669874}" type="slidenum">
              <a:rPr lang="en-US" smtClean="0"/>
              <a:t>58</a:t>
            </a:fld>
            <a:endParaRPr lang="en-US"/>
          </a:p>
        </p:txBody>
      </p:sp>
    </p:spTree>
    <p:extLst>
      <p:ext uri="{BB962C8B-B14F-4D97-AF65-F5344CB8AC3E}">
        <p14:creationId xmlns:p14="http://schemas.microsoft.com/office/powerpoint/2010/main" val="18361834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9B8A5E3-F992-40E1-B1D8-5ACE9A025764}"/>
              </a:ext>
            </a:extLst>
          </p:cNvPr>
          <p:cNvSpPr>
            <a:spLocks noGrp="1"/>
          </p:cNvSpPr>
          <p:nvPr>
            <p:ph type="ctrTitle"/>
          </p:nvPr>
        </p:nvSpPr>
        <p:spPr/>
        <p:txBody>
          <a:bodyPr/>
          <a:lstStyle/>
          <a:p>
            <a:r>
              <a:rPr lang="en-US" dirty="0"/>
              <a:t>Sourcing Goals</a:t>
            </a:r>
          </a:p>
        </p:txBody>
      </p:sp>
      <p:sp>
        <p:nvSpPr>
          <p:cNvPr id="4" name="Date Placeholder 3">
            <a:extLst>
              <a:ext uri="{FF2B5EF4-FFF2-40B4-BE49-F238E27FC236}">
                <a16:creationId xmlns:a16="http://schemas.microsoft.com/office/drawing/2014/main" id="{17728FC0-502F-4F2D-9FFC-6E66D0E711F4}"/>
              </a:ext>
            </a:extLst>
          </p:cNvPr>
          <p:cNvSpPr>
            <a:spLocks noGrp="1"/>
          </p:cNvSpPr>
          <p:nvPr>
            <p:ph type="dt" sz="half" idx="10"/>
          </p:nvPr>
        </p:nvSpPr>
        <p:spPr/>
        <p:txBody>
          <a:bodyPr/>
          <a:lstStyle/>
          <a:p>
            <a:r>
              <a:rPr lang="en-US" smtClean="0"/>
              <a:t>2023-01-19</a:t>
            </a:r>
            <a:endParaRPr lang="en-US"/>
          </a:p>
        </p:txBody>
      </p:sp>
      <p:sp>
        <p:nvSpPr>
          <p:cNvPr id="2" name="Footer Placeholder 1"/>
          <p:cNvSpPr>
            <a:spLocks noGrp="1"/>
          </p:cNvSpPr>
          <p:nvPr>
            <p:ph type="ftr" sz="quarter" idx="11"/>
          </p:nvPr>
        </p:nvSpPr>
        <p:spPr/>
        <p:txBody>
          <a:bodyPr/>
          <a:lstStyle/>
          <a:p>
            <a:r>
              <a:rPr lang="en-US" smtClean="0"/>
              <a:t>05-418/818 | Spring 2023 | Design of Educational Games</a:t>
            </a:r>
            <a:endParaRPr lang="en-US"/>
          </a:p>
        </p:txBody>
      </p:sp>
      <p:sp>
        <p:nvSpPr>
          <p:cNvPr id="3" name="Slide Number Placeholder 2"/>
          <p:cNvSpPr>
            <a:spLocks noGrp="1"/>
          </p:cNvSpPr>
          <p:nvPr>
            <p:ph type="sldNum" sz="quarter" idx="12"/>
          </p:nvPr>
        </p:nvSpPr>
        <p:spPr/>
        <p:txBody>
          <a:bodyPr/>
          <a:lstStyle/>
          <a:p>
            <a:fld id="{4BE96267-9501-4B49-939F-F116B0669874}" type="slidenum">
              <a:rPr lang="en-US" smtClean="0"/>
              <a:t>59</a:t>
            </a:fld>
            <a:endParaRPr lang="en-US"/>
          </a:p>
        </p:txBody>
      </p:sp>
    </p:spTree>
    <p:extLst>
      <p:ext uri="{BB962C8B-B14F-4D97-AF65-F5344CB8AC3E}">
        <p14:creationId xmlns:p14="http://schemas.microsoft.com/office/powerpoint/2010/main" val="3499330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2023-01-19</a:t>
            </a:r>
            <a:endParaRPr lang="en-US"/>
          </a:p>
        </p:txBody>
      </p:sp>
      <p:sp>
        <p:nvSpPr>
          <p:cNvPr id="5" name="Footer Placeholder 4"/>
          <p:cNvSpPr>
            <a:spLocks noGrp="1"/>
          </p:cNvSpPr>
          <p:nvPr>
            <p:ph type="ftr" sz="quarter" idx="11"/>
          </p:nvPr>
        </p:nvSpPr>
        <p:spPr/>
        <p:txBody>
          <a:bodyPr/>
          <a:lstStyle/>
          <a:p>
            <a:r>
              <a:rPr lang="en-US" smtClean="0"/>
              <a:t>05-418/818 | Spring 2023 | Design of Educational Games</a:t>
            </a:r>
            <a:endParaRPr lang="en-US"/>
          </a:p>
        </p:txBody>
      </p:sp>
      <p:sp>
        <p:nvSpPr>
          <p:cNvPr id="6" name="Slide Number Placeholder 5"/>
          <p:cNvSpPr>
            <a:spLocks noGrp="1"/>
          </p:cNvSpPr>
          <p:nvPr>
            <p:ph type="sldNum" sz="quarter" idx="12"/>
          </p:nvPr>
        </p:nvSpPr>
        <p:spPr/>
        <p:txBody>
          <a:bodyPr/>
          <a:lstStyle/>
          <a:p>
            <a:fld id="{4BE96267-9501-4B49-939F-F116B0669874}" type="slidenum">
              <a:rPr lang="en-US" smtClean="0"/>
              <a:t>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593509574"/>
              </p:ext>
            </p:extLst>
          </p:nvPr>
        </p:nvGraphicFramePr>
        <p:xfrm>
          <a:off x="1723720" y="207258"/>
          <a:ext cx="10113300" cy="6403270"/>
        </p:xfrm>
        <a:graphic>
          <a:graphicData uri="http://schemas.openxmlformats.org/drawingml/2006/table">
            <a:tbl>
              <a:tblPr/>
              <a:tblGrid>
                <a:gridCol w="1123700">
                  <a:extLst>
                    <a:ext uri="{9D8B030D-6E8A-4147-A177-3AD203B41FA5}">
                      <a16:colId xmlns:a16="http://schemas.microsoft.com/office/drawing/2014/main" val="70666249"/>
                    </a:ext>
                  </a:extLst>
                </a:gridCol>
                <a:gridCol w="1123700">
                  <a:extLst>
                    <a:ext uri="{9D8B030D-6E8A-4147-A177-3AD203B41FA5}">
                      <a16:colId xmlns:a16="http://schemas.microsoft.com/office/drawing/2014/main" val="3036500868"/>
                    </a:ext>
                  </a:extLst>
                </a:gridCol>
                <a:gridCol w="1123700">
                  <a:extLst>
                    <a:ext uri="{9D8B030D-6E8A-4147-A177-3AD203B41FA5}">
                      <a16:colId xmlns:a16="http://schemas.microsoft.com/office/drawing/2014/main" val="1095548879"/>
                    </a:ext>
                  </a:extLst>
                </a:gridCol>
                <a:gridCol w="1123700">
                  <a:extLst>
                    <a:ext uri="{9D8B030D-6E8A-4147-A177-3AD203B41FA5}">
                      <a16:colId xmlns:a16="http://schemas.microsoft.com/office/drawing/2014/main" val="2053478745"/>
                    </a:ext>
                  </a:extLst>
                </a:gridCol>
                <a:gridCol w="1123700">
                  <a:extLst>
                    <a:ext uri="{9D8B030D-6E8A-4147-A177-3AD203B41FA5}">
                      <a16:colId xmlns:a16="http://schemas.microsoft.com/office/drawing/2014/main" val="796130816"/>
                    </a:ext>
                  </a:extLst>
                </a:gridCol>
                <a:gridCol w="1123700">
                  <a:extLst>
                    <a:ext uri="{9D8B030D-6E8A-4147-A177-3AD203B41FA5}">
                      <a16:colId xmlns:a16="http://schemas.microsoft.com/office/drawing/2014/main" val="975196790"/>
                    </a:ext>
                  </a:extLst>
                </a:gridCol>
                <a:gridCol w="1123700">
                  <a:extLst>
                    <a:ext uri="{9D8B030D-6E8A-4147-A177-3AD203B41FA5}">
                      <a16:colId xmlns:a16="http://schemas.microsoft.com/office/drawing/2014/main" val="1078277257"/>
                    </a:ext>
                  </a:extLst>
                </a:gridCol>
                <a:gridCol w="1123700">
                  <a:extLst>
                    <a:ext uri="{9D8B030D-6E8A-4147-A177-3AD203B41FA5}">
                      <a16:colId xmlns:a16="http://schemas.microsoft.com/office/drawing/2014/main" val="342043117"/>
                    </a:ext>
                  </a:extLst>
                </a:gridCol>
                <a:gridCol w="1123700">
                  <a:extLst>
                    <a:ext uri="{9D8B030D-6E8A-4147-A177-3AD203B41FA5}">
                      <a16:colId xmlns:a16="http://schemas.microsoft.com/office/drawing/2014/main" val="2064748453"/>
                    </a:ext>
                  </a:extLst>
                </a:gridCol>
              </a:tblGrid>
              <a:tr h="115376">
                <a:tc>
                  <a:txBody>
                    <a:bodyPr/>
                    <a:lstStyle/>
                    <a:p>
                      <a:pPr rtl="0" fontAlgn="b"/>
                      <a:r>
                        <a:rPr lang="en-US" sz="1200" b="1" dirty="0">
                          <a:effectLst/>
                        </a:rPr>
                        <a:t>Game Design</a:t>
                      </a:r>
                    </a:p>
                  </a:txBody>
                  <a:tcPr marL="2842" marR="2842" marT="1895" marB="189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US" sz="1200" b="1" dirty="0">
                          <a:effectLst/>
                        </a:rPr>
                        <a:t>Instructional Design</a:t>
                      </a:r>
                    </a:p>
                  </a:txBody>
                  <a:tcPr marL="2842" marR="2842" marT="1895" marB="189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US" sz="1200" b="1" dirty="0">
                          <a:effectLst/>
                        </a:rPr>
                        <a:t>Graphic Design</a:t>
                      </a:r>
                    </a:p>
                  </a:txBody>
                  <a:tcPr marL="2842" marR="2842" marT="1895" marB="189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US" sz="1200" b="1" dirty="0">
                          <a:effectLst/>
                        </a:rPr>
                        <a:t>UX Design</a:t>
                      </a:r>
                    </a:p>
                  </a:txBody>
                  <a:tcPr marL="2842" marR="2842" marT="1895" marB="189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US" sz="1200" b="1" dirty="0">
                          <a:effectLst/>
                        </a:rPr>
                        <a:t>Programming</a:t>
                      </a:r>
                    </a:p>
                  </a:txBody>
                  <a:tcPr marL="2842" marR="2842" marT="1895" marB="189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US" sz="1200" b="1" dirty="0">
                          <a:effectLst/>
                        </a:rPr>
                        <a:t>Game Dev</a:t>
                      </a:r>
                    </a:p>
                  </a:txBody>
                  <a:tcPr marL="2842" marR="2842" marT="1895" marB="189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US" sz="1200" b="1" dirty="0">
                          <a:effectLst/>
                        </a:rPr>
                        <a:t>2D Art</a:t>
                      </a:r>
                    </a:p>
                  </a:txBody>
                  <a:tcPr marL="2842" marR="2842" marT="1895" marB="189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US" sz="1200" b="1" dirty="0">
                          <a:effectLst/>
                        </a:rPr>
                        <a:t>3D Art</a:t>
                      </a:r>
                    </a:p>
                  </a:txBody>
                  <a:tcPr marL="2842" marR="2842" marT="1895" marB="189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US" sz="1200" b="1" dirty="0">
                          <a:effectLst/>
                        </a:rPr>
                        <a:t>Experimental</a:t>
                      </a:r>
                    </a:p>
                  </a:txBody>
                  <a:tcPr marL="2842" marR="2842" marT="1895" marB="189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921102"/>
                  </a:ext>
                </a:extLst>
              </a:tr>
              <a:tr h="251405">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extLst>
                  <a:ext uri="{0D108BD9-81ED-4DB2-BD59-A6C34878D82A}">
                    <a16:rowId xmlns:a16="http://schemas.microsoft.com/office/drawing/2014/main" val="2231472767"/>
                  </a:ext>
                </a:extLst>
              </a:tr>
              <a:tr h="251405">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extLst>
                  <a:ext uri="{0D108BD9-81ED-4DB2-BD59-A6C34878D82A}">
                    <a16:rowId xmlns:a16="http://schemas.microsoft.com/office/drawing/2014/main" val="1318608627"/>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extLst>
                  <a:ext uri="{0D108BD9-81ED-4DB2-BD59-A6C34878D82A}">
                    <a16:rowId xmlns:a16="http://schemas.microsoft.com/office/drawing/2014/main" val="1885949119"/>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extLst>
                  <a:ext uri="{0D108BD9-81ED-4DB2-BD59-A6C34878D82A}">
                    <a16:rowId xmlns:a16="http://schemas.microsoft.com/office/drawing/2014/main" val="595677159"/>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extLst>
                  <a:ext uri="{0D108BD9-81ED-4DB2-BD59-A6C34878D82A}">
                    <a16:rowId xmlns:a16="http://schemas.microsoft.com/office/drawing/2014/main" val="1989465250"/>
                  </a:ext>
                </a:extLst>
              </a:tr>
              <a:tr h="251405">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extLst>
                  <a:ext uri="{0D108BD9-81ED-4DB2-BD59-A6C34878D82A}">
                    <a16:rowId xmlns:a16="http://schemas.microsoft.com/office/drawing/2014/main" val="4228067423"/>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extLst>
                  <a:ext uri="{0D108BD9-81ED-4DB2-BD59-A6C34878D82A}">
                    <a16:rowId xmlns:a16="http://schemas.microsoft.com/office/drawing/2014/main" val="872109035"/>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extLst>
                  <a:ext uri="{0D108BD9-81ED-4DB2-BD59-A6C34878D82A}">
                    <a16:rowId xmlns:a16="http://schemas.microsoft.com/office/drawing/2014/main" val="559487860"/>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extLst>
                  <a:ext uri="{0D108BD9-81ED-4DB2-BD59-A6C34878D82A}">
                    <a16:rowId xmlns:a16="http://schemas.microsoft.com/office/drawing/2014/main" val="637876352"/>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extLst>
                  <a:ext uri="{0D108BD9-81ED-4DB2-BD59-A6C34878D82A}">
                    <a16:rowId xmlns:a16="http://schemas.microsoft.com/office/drawing/2014/main" val="2184879974"/>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extLst>
                  <a:ext uri="{0D108BD9-81ED-4DB2-BD59-A6C34878D82A}">
                    <a16:rowId xmlns:a16="http://schemas.microsoft.com/office/drawing/2014/main" val="2050143765"/>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extLst>
                  <a:ext uri="{0D108BD9-81ED-4DB2-BD59-A6C34878D82A}">
                    <a16:rowId xmlns:a16="http://schemas.microsoft.com/office/drawing/2014/main" val="3583958600"/>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extLst>
                  <a:ext uri="{0D108BD9-81ED-4DB2-BD59-A6C34878D82A}">
                    <a16:rowId xmlns:a16="http://schemas.microsoft.com/office/drawing/2014/main" val="8060723"/>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extLst>
                  <a:ext uri="{0D108BD9-81ED-4DB2-BD59-A6C34878D82A}">
                    <a16:rowId xmlns:a16="http://schemas.microsoft.com/office/drawing/2014/main" val="483372206"/>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extLst>
                  <a:ext uri="{0D108BD9-81ED-4DB2-BD59-A6C34878D82A}">
                    <a16:rowId xmlns:a16="http://schemas.microsoft.com/office/drawing/2014/main" val="3064628098"/>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extLst>
                  <a:ext uri="{0D108BD9-81ED-4DB2-BD59-A6C34878D82A}">
                    <a16:rowId xmlns:a16="http://schemas.microsoft.com/office/drawing/2014/main" val="3024058607"/>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extLst>
                  <a:ext uri="{0D108BD9-81ED-4DB2-BD59-A6C34878D82A}">
                    <a16:rowId xmlns:a16="http://schemas.microsoft.com/office/drawing/2014/main" val="3289950512"/>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extLst>
                  <a:ext uri="{0D108BD9-81ED-4DB2-BD59-A6C34878D82A}">
                    <a16:rowId xmlns:a16="http://schemas.microsoft.com/office/drawing/2014/main" val="586220459"/>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extLst>
                  <a:ext uri="{0D108BD9-81ED-4DB2-BD59-A6C34878D82A}">
                    <a16:rowId xmlns:a16="http://schemas.microsoft.com/office/drawing/2014/main" val="3332447843"/>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extLst>
                  <a:ext uri="{0D108BD9-81ED-4DB2-BD59-A6C34878D82A}">
                    <a16:rowId xmlns:a16="http://schemas.microsoft.com/office/drawing/2014/main" val="428567252"/>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extLst>
                  <a:ext uri="{0D108BD9-81ED-4DB2-BD59-A6C34878D82A}">
                    <a16:rowId xmlns:a16="http://schemas.microsoft.com/office/drawing/2014/main" val="3350371846"/>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extLst>
                  <a:ext uri="{0D108BD9-81ED-4DB2-BD59-A6C34878D82A}">
                    <a16:rowId xmlns:a16="http://schemas.microsoft.com/office/drawing/2014/main" val="3371915218"/>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extLst>
                  <a:ext uri="{0D108BD9-81ED-4DB2-BD59-A6C34878D82A}">
                    <a16:rowId xmlns:a16="http://schemas.microsoft.com/office/drawing/2014/main" val="3146233253"/>
                  </a:ext>
                </a:extLst>
              </a:tr>
              <a:tr h="251405">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tc>
                  <a:txBody>
                    <a:bodyPr/>
                    <a:lstStyle/>
                    <a:p>
                      <a:pPr rtl="0" fontAlgn="b"/>
                      <a:endParaRPr lang="en-US" sz="700" dirty="0">
                        <a:effectLst/>
                      </a:endParaRPr>
                    </a:p>
                  </a:txBody>
                  <a:tcPr marL="2842" marR="2842" marT="1895" marB="18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extLst>
                  <a:ext uri="{0D108BD9-81ED-4DB2-BD59-A6C34878D82A}">
                    <a16:rowId xmlns:a16="http://schemas.microsoft.com/office/drawing/2014/main" val="329078515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24616555"/>
              </p:ext>
            </p:extLst>
          </p:nvPr>
        </p:nvGraphicFramePr>
        <p:xfrm>
          <a:off x="349008" y="2024779"/>
          <a:ext cx="1123700" cy="1257025"/>
        </p:xfrm>
        <a:graphic>
          <a:graphicData uri="http://schemas.openxmlformats.org/drawingml/2006/table">
            <a:tbl>
              <a:tblPr/>
              <a:tblGrid>
                <a:gridCol w="1123700">
                  <a:extLst>
                    <a:ext uri="{9D8B030D-6E8A-4147-A177-3AD203B41FA5}">
                      <a16:colId xmlns:a16="http://schemas.microsoft.com/office/drawing/2014/main" val="2366903935"/>
                    </a:ext>
                  </a:extLst>
                </a:gridCol>
              </a:tblGrid>
              <a:tr h="251405">
                <a:tc>
                  <a:txBody>
                    <a:bodyPr/>
                    <a:lstStyle/>
                    <a:p>
                      <a:pPr algn="ctr" rtl="0" fontAlgn="b"/>
                      <a:r>
                        <a:rPr lang="en-US" sz="900" dirty="0" smtClean="0">
                          <a:effectLst/>
                        </a:rPr>
                        <a:t>I’m pretty good at</a:t>
                      </a:r>
                      <a:endParaRPr lang="en-US" sz="900" dirty="0">
                        <a:effectLst/>
                      </a:endParaRPr>
                    </a:p>
                  </a:txBody>
                  <a:tcPr marL="2842" marR="2842" marT="1895" marB="18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9999"/>
                    </a:solidFill>
                  </a:tcPr>
                </a:tc>
                <a:extLst>
                  <a:ext uri="{0D108BD9-81ED-4DB2-BD59-A6C34878D82A}">
                    <a16:rowId xmlns:a16="http://schemas.microsoft.com/office/drawing/2014/main" val="1679393805"/>
                  </a:ext>
                </a:extLst>
              </a:tr>
              <a:tr h="251405">
                <a:tc>
                  <a:txBody>
                    <a:bodyPr/>
                    <a:lstStyle/>
                    <a:p>
                      <a:pPr algn="ctr" rtl="0" fontAlgn="b"/>
                      <a:r>
                        <a:rPr lang="en-US" sz="900" dirty="0" smtClean="0">
                          <a:effectLst/>
                        </a:rPr>
                        <a:t>I’m comfortable</a:t>
                      </a:r>
                      <a:r>
                        <a:rPr lang="en-US" sz="900" baseline="0" dirty="0" smtClean="0">
                          <a:effectLst/>
                        </a:rPr>
                        <a:t> with</a:t>
                      </a:r>
                      <a:endParaRPr lang="en-US" sz="900" dirty="0">
                        <a:effectLst/>
                      </a:endParaRPr>
                    </a:p>
                  </a:txBody>
                  <a:tcPr marL="2842" marR="2842" marT="1895" marB="18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B9C"/>
                    </a:solidFill>
                  </a:tcPr>
                </a:tc>
                <a:extLst>
                  <a:ext uri="{0D108BD9-81ED-4DB2-BD59-A6C34878D82A}">
                    <a16:rowId xmlns:a16="http://schemas.microsoft.com/office/drawing/2014/main" val="3524765160"/>
                  </a:ext>
                </a:extLst>
              </a:tr>
              <a:tr h="251405">
                <a:tc>
                  <a:txBody>
                    <a:bodyPr/>
                    <a:lstStyle/>
                    <a:p>
                      <a:pPr algn="ctr" rtl="0" fontAlgn="b"/>
                      <a:r>
                        <a:rPr lang="en-US" sz="900" dirty="0" smtClean="0">
                          <a:effectLst/>
                        </a:rPr>
                        <a:t>I have tried</a:t>
                      </a:r>
                    </a:p>
                  </a:txBody>
                  <a:tcPr marL="2842" marR="2842" marT="1895" marB="18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extLst>
                  <a:ext uri="{0D108BD9-81ED-4DB2-BD59-A6C34878D82A}">
                    <a16:rowId xmlns:a16="http://schemas.microsoft.com/office/drawing/2014/main" val="2567585214"/>
                  </a:ext>
                </a:extLst>
              </a:tr>
              <a:tr h="251405">
                <a:tc>
                  <a:txBody>
                    <a:bodyPr/>
                    <a:lstStyle/>
                    <a:p>
                      <a:pPr algn="ctr" rtl="0" fontAlgn="b"/>
                      <a:r>
                        <a:rPr lang="en-US" sz="900" dirty="0" smtClean="0">
                          <a:effectLst/>
                        </a:rPr>
                        <a:t>I have looked into</a:t>
                      </a:r>
                      <a:endParaRPr lang="en-US" sz="900" dirty="0">
                        <a:effectLst/>
                      </a:endParaRPr>
                    </a:p>
                  </a:txBody>
                  <a:tcPr marL="2842" marR="2842" marT="1895" marB="18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7A8"/>
                    </a:solidFill>
                  </a:tcPr>
                </a:tc>
                <a:extLst>
                  <a:ext uri="{0D108BD9-81ED-4DB2-BD59-A6C34878D82A}">
                    <a16:rowId xmlns:a16="http://schemas.microsoft.com/office/drawing/2014/main" val="2758372153"/>
                  </a:ext>
                </a:extLst>
              </a:tr>
              <a:tr h="251405">
                <a:tc>
                  <a:txBody>
                    <a:bodyPr/>
                    <a:lstStyle/>
                    <a:p>
                      <a:pPr algn="ctr" rtl="0" fontAlgn="b"/>
                      <a:r>
                        <a:rPr lang="en-US" sz="900" dirty="0" smtClean="0">
                          <a:effectLst/>
                        </a:rPr>
                        <a:t>I am totally new to</a:t>
                      </a:r>
                      <a:endParaRPr lang="en-US" sz="900" dirty="0">
                        <a:effectLst/>
                      </a:endParaRPr>
                    </a:p>
                  </a:txBody>
                  <a:tcPr marL="2842" marR="2842" marT="1895" marB="18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C5E8"/>
                    </a:solidFill>
                  </a:tcPr>
                </a:tc>
                <a:extLst>
                  <a:ext uri="{0D108BD9-81ED-4DB2-BD59-A6C34878D82A}">
                    <a16:rowId xmlns:a16="http://schemas.microsoft.com/office/drawing/2014/main" val="1431164565"/>
                  </a:ext>
                </a:extLst>
              </a:tr>
            </a:tbl>
          </a:graphicData>
        </a:graphic>
      </p:graphicFrame>
    </p:spTree>
    <p:extLst>
      <p:ext uri="{BB962C8B-B14F-4D97-AF65-F5344CB8AC3E}">
        <p14:creationId xmlns:p14="http://schemas.microsoft.com/office/powerpoint/2010/main" val="16938377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A64585-EF81-4389-8A31-C8AB80BE1371}"/>
              </a:ext>
            </a:extLst>
          </p:cNvPr>
          <p:cNvSpPr>
            <a:spLocks noGrp="1"/>
          </p:cNvSpPr>
          <p:nvPr>
            <p:ph type="title"/>
          </p:nvPr>
        </p:nvSpPr>
        <p:spPr/>
        <p:txBody>
          <a:bodyPr/>
          <a:lstStyle/>
          <a:p>
            <a:r>
              <a:rPr lang="en-US" dirty="0"/>
              <a:t>Where do educational goals come from?</a:t>
            </a:r>
          </a:p>
        </p:txBody>
      </p:sp>
      <p:sp>
        <p:nvSpPr>
          <p:cNvPr id="8" name="Content Placeholder 7">
            <a:extLst>
              <a:ext uri="{FF2B5EF4-FFF2-40B4-BE49-F238E27FC236}">
                <a16:creationId xmlns:a16="http://schemas.microsoft.com/office/drawing/2014/main" id="{691DB9E4-87DE-44D8-8CDA-873CD7483CBF}"/>
              </a:ext>
            </a:extLst>
          </p:cNvPr>
          <p:cNvSpPr>
            <a:spLocks noGrp="1"/>
          </p:cNvSpPr>
          <p:nvPr>
            <p:ph idx="1"/>
          </p:nvPr>
        </p:nvSpPr>
        <p:spPr/>
        <p:txBody>
          <a:bodyPr/>
          <a:lstStyle/>
          <a:p>
            <a:pPr marL="457200" indent="-457200">
              <a:buFont typeface="+mj-lt"/>
              <a:buAutoNum type="arabicPeriod"/>
            </a:pPr>
            <a:r>
              <a:rPr lang="en-US" dirty="0" smtClean="0"/>
              <a:t>Curriculum set by the state (standards)</a:t>
            </a:r>
          </a:p>
          <a:p>
            <a:pPr marL="457200" indent="-457200">
              <a:buFont typeface="+mj-lt"/>
              <a:buAutoNum type="arabicPeriod"/>
            </a:pPr>
            <a:r>
              <a:rPr lang="en-US" dirty="0" err="1" smtClean="0"/>
              <a:t>Pesonally</a:t>
            </a:r>
            <a:r>
              <a:rPr lang="en-US" dirty="0" smtClean="0"/>
              <a:t> what you want to </a:t>
            </a:r>
            <a:r>
              <a:rPr lang="en-US" dirty="0" err="1" smtClean="0"/>
              <a:t>achiee</a:t>
            </a:r>
            <a:r>
              <a:rPr lang="en-US" dirty="0" smtClean="0"/>
              <a:t> (a student setting their own goals)</a:t>
            </a:r>
          </a:p>
          <a:p>
            <a:pPr marL="457200" indent="-457200">
              <a:buFont typeface="+mj-lt"/>
              <a:buAutoNum type="arabicPeriod"/>
            </a:pPr>
            <a:r>
              <a:rPr lang="en-US" dirty="0" smtClean="0"/>
              <a:t>Family or cultural influence</a:t>
            </a:r>
          </a:p>
          <a:p>
            <a:pPr marL="457200" indent="-457200">
              <a:buFont typeface="+mj-lt"/>
              <a:buAutoNum type="arabicPeriod"/>
            </a:pPr>
            <a:r>
              <a:rPr lang="en-US" dirty="0" err="1" smtClean="0"/>
              <a:t>Indsutry</a:t>
            </a:r>
            <a:r>
              <a:rPr lang="en-US" dirty="0" smtClean="0"/>
              <a:t> standards</a:t>
            </a:r>
          </a:p>
          <a:p>
            <a:pPr marL="457200" indent="-457200">
              <a:buFont typeface="+mj-lt"/>
              <a:buAutoNum type="arabicPeriod"/>
            </a:pPr>
            <a:r>
              <a:rPr lang="en-US" dirty="0" smtClean="0"/>
              <a:t>The instructor</a:t>
            </a:r>
          </a:p>
          <a:p>
            <a:pPr marL="457200" indent="-457200">
              <a:buFont typeface="+mj-lt"/>
              <a:buAutoNum type="arabicPeriod"/>
            </a:pPr>
            <a:endParaRPr lang="en-US" dirty="0"/>
          </a:p>
        </p:txBody>
      </p:sp>
      <p:sp>
        <p:nvSpPr>
          <p:cNvPr id="4" name="Date Placeholder 3">
            <a:extLst>
              <a:ext uri="{FF2B5EF4-FFF2-40B4-BE49-F238E27FC236}">
                <a16:creationId xmlns:a16="http://schemas.microsoft.com/office/drawing/2014/main" id="{5E3E5470-EFCC-42B6-9AE3-51BA3A534FC8}"/>
              </a:ext>
            </a:extLst>
          </p:cNvPr>
          <p:cNvSpPr>
            <a:spLocks noGrp="1"/>
          </p:cNvSpPr>
          <p:nvPr>
            <p:ph type="dt" sz="half" idx="10"/>
          </p:nvPr>
        </p:nvSpPr>
        <p:spPr/>
        <p:txBody>
          <a:bodyPr/>
          <a:lstStyle/>
          <a:p>
            <a:r>
              <a:rPr lang="en-US" smtClean="0"/>
              <a:t>2023-01-19</a:t>
            </a:r>
            <a:endParaRPr lang="en-US"/>
          </a:p>
        </p:txBody>
      </p:sp>
      <p:sp>
        <p:nvSpPr>
          <p:cNvPr id="2" name="Footer Placeholder 1"/>
          <p:cNvSpPr>
            <a:spLocks noGrp="1"/>
          </p:cNvSpPr>
          <p:nvPr>
            <p:ph type="ftr" sz="quarter" idx="11"/>
          </p:nvPr>
        </p:nvSpPr>
        <p:spPr/>
        <p:txBody>
          <a:bodyPr/>
          <a:lstStyle/>
          <a:p>
            <a:r>
              <a:rPr lang="en-US" smtClean="0"/>
              <a:t>05-418/818 | Spring 2023 | Design of Educational Games</a:t>
            </a:r>
            <a:endParaRPr lang="en-US"/>
          </a:p>
        </p:txBody>
      </p:sp>
      <p:sp>
        <p:nvSpPr>
          <p:cNvPr id="3" name="Slide Number Placeholder 2"/>
          <p:cNvSpPr>
            <a:spLocks noGrp="1"/>
          </p:cNvSpPr>
          <p:nvPr>
            <p:ph type="sldNum" sz="quarter" idx="12"/>
          </p:nvPr>
        </p:nvSpPr>
        <p:spPr/>
        <p:txBody>
          <a:bodyPr/>
          <a:lstStyle/>
          <a:p>
            <a:fld id="{4BE96267-9501-4B49-939F-F116B0669874}" type="slidenum">
              <a:rPr lang="en-US" smtClean="0"/>
              <a:t>60</a:t>
            </a:fld>
            <a:endParaRPr lang="en-US"/>
          </a:p>
        </p:txBody>
      </p:sp>
    </p:spTree>
    <p:extLst>
      <p:ext uri="{BB962C8B-B14F-4D97-AF65-F5344CB8AC3E}">
        <p14:creationId xmlns:p14="http://schemas.microsoft.com/office/powerpoint/2010/main" val="32005600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63FCD-0649-4409-B7B8-075EEE2EB4E7}"/>
              </a:ext>
            </a:extLst>
          </p:cNvPr>
          <p:cNvSpPr>
            <a:spLocks noGrp="1"/>
          </p:cNvSpPr>
          <p:nvPr>
            <p:ph type="title"/>
          </p:nvPr>
        </p:nvSpPr>
        <p:spPr/>
        <p:txBody>
          <a:bodyPr/>
          <a:lstStyle/>
          <a:p>
            <a:r>
              <a:rPr lang="en-US" dirty="0"/>
              <a:t>Common Sources of Objectives</a:t>
            </a:r>
          </a:p>
        </p:txBody>
      </p:sp>
      <p:sp>
        <p:nvSpPr>
          <p:cNvPr id="3" name="Content Placeholder 2">
            <a:extLst>
              <a:ext uri="{FF2B5EF4-FFF2-40B4-BE49-F238E27FC236}">
                <a16:creationId xmlns:a16="http://schemas.microsoft.com/office/drawing/2014/main" id="{6CEC631D-1F80-4942-8B68-BFCA9C72EF9E}"/>
              </a:ext>
            </a:extLst>
          </p:cNvPr>
          <p:cNvSpPr>
            <a:spLocks noGrp="1"/>
          </p:cNvSpPr>
          <p:nvPr>
            <p:ph idx="1"/>
          </p:nvPr>
        </p:nvSpPr>
        <p:spPr/>
        <p:txBody>
          <a:bodyPr/>
          <a:lstStyle/>
          <a:p>
            <a:pPr marL="0" indent="0">
              <a:spcAft>
                <a:spcPts val="1200"/>
              </a:spcAft>
              <a:buNone/>
            </a:pPr>
            <a:r>
              <a:rPr lang="en-US" dirty="0"/>
              <a:t>A client</a:t>
            </a:r>
          </a:p>
          <a:p>
            <a:pPr marL="0" indent="0">
              <a:spcAft>
                <a:spcPts val="1200"/>
              </a:spcAft>
              <a:buNone/>
            </a:pPr>
            <a:r>
              <a:rPr lang="en-US" dirty="0"/>
              <a:t>A subject matter experts (SMEs)</a:t>
            </a:r>
          </a:p>
          <a:p>
            <a:pPr marL="0" indent="0">
              <a:spcAft>
                <a:spcPts val="1200"/>
              </a:spcAft>
              <a:buNone/>
            </a:pPr>
            <a:r>
              <a:rPr lang="en-US" dirty="0"/>
              <a:t>State or other standards</a:t>
            </a:r>
          </a:p>
          <a:p>
            <a:pPr marL="0" indent="0">
              <a:spcAft>
                <a:spcPts val="1200"/>
              </a:spcAft>
              <a:buNone/>
            </a:pPr>
            <a:r>
              <a:rPr lang="en-US" dirty="0"/>
              <a:t>Task Analysis</a:t>
            </a:r>
          </a:p>
          <a:p>
            <a:pPr marL="0" indent="0">
              <a:spcAft>
                <a:spcPts val="1200"/>
              </a:spcAft>
              <a:buNone/>
            </a:pPr>
            <a:r>
              <a:rPr lang="en-US" dirty="0"/>
              <a:t>Previous Literature</a:t>
            </a:r>
          </a:p>
        </p:txBody>
      </p:sp>
      <p:sp>
        <p:nvSpPr>
          <p:cNvPr id="4" name="Date Placeholder 3">
            <a:extLst>
              <a:ext uri="{FF2B5EF4-FFF2-40B4-BE49-F238E27FC236}">
                <a16:creationId xmlns:a16="http://schemas.microsoft.com/office/drawing/2014/main" id="{419C7F27-67F3-400E-8509-C35EFCCD43EE}"/>
              </a:ext>
            </a:extLst>
          </p:cNvPr>
          <p:cNvSpPr>
            <a:spLocks noGrp="1"/>
          </p:cNvSpPr>
          <p:nvPr>
            <p:ph type="dt" sz="half" idx="10"/>
          </p:nvPr>
        </p:nvSpPr>
        <p:spPr/>
        <p:txBody>
          <a:bodyPr/>
          <a:lstStyle/>
          <a:p>
            <a:r>
              <a:rPr lang="en-US" smtClean="0"/>
              <a:t>2023-01-19</a:t>
            </a:r>
            <a:endParaRPr lang="en-US"/>
          </a:p>
        </p:txBody>
      </p:sp>
      <p:sp>
        <p:nvSpPr>
          <p:cNvPr id="7" name="Footer Placeholder 6"/>
          <p:cNvSpPr>
            <a:spLocks noGrp="1"/>
          </p:cNvSpPr>
          <p:nvPr>
            <p:ph type="ftr" sz="quarter" idx="11"/>
          </p:nvPr>
        </p:nvSpPr>
        <p:spPr/>
        <p:txBody>
          <a:bodyPr/>
          <a:lstStyle/>
          <a:p>
            <a:r>
              <a:rPr lang="en-US" smtClean="0"/>
              <a:t>05-418/818 | Spring 2023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61</a:t>
            </a:fld>
            <a:endParaRPr lang="en-US"/>
          </a:p>
        </p:txBody>
      </p:sp>
    </p:spTree>
    <p:extLst>
      <p:ext uri="{BB962C8B-B14F-4D97-AF65-F5344CB8AC3E}">
        <p14:creationId xmlns:p14="http://schemas.microsoft.com/office/powerpoint/2010/main" val="130715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4E0B-DCC6-4CFF-BD80-E294F074058E}"/>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02053B04-0DF0-4EB5-9905-18B5A534B2D0}"/>
              </a:ext>
            </a:extLst>
          </p:cNvPr>
          <p:cNvSpPr>
            <a:spLocks noGrp="1"/>
          </p:cNvSpPr>
          <p:nvPr>
            <p:ph idx="1"/>
          </p:nvPr>
        </p:nvSpPr>
        <p:spPr/>
        <p:txBody>
          <a:bodyPr/>
          <a:lstStyle/>
          <a:p>
            <a:pPr marL="0" indent="0">
              <a:buNone/>
            </a:pPr>
            <a:r>
              <a:rPr lang="en-US" dirty="0"/>
              <a:t>Knowledge has a structure</a:t>
            </a:r>
          </a:p>
          <a:p>
            <a:pPr marL="457200" lvl="1" indent="0">
              <a:buNone/>
            </a:pPr>
            <a:r>
              <a:rPr lang="en-US" dirty="0"/>
              <a:t>How you define it </a:t>
            </a:r>
            <a:r>
              <a:rPr lang="en-US" dirty="0" smtClean="0"/>
              <a:t>will </a:t>
            </a:r>
            <a:r>
              <a:rPr lang="en-US" dirty="0"/>
              <a:t>impact learning and design</a:t>
            </a:r>
          </a:p>
          <a:p>
            <a:pPr marL="0" indent="0">
              <a:buNone/>
            </a:pPr>
            <a:r>
              <a:rPr lang="en-US" dirty="0"/>
              <a:t>Good goals are:</a:t>
            </a:r>
          </a:p>
          <a:p>
            <a:pPr marL="914400" lvl="1" indent="-457200">
              <a:buFont typeface="+mj-lt"/>
              <a:buAutoNum type="arabicPeriod"/>
            </a:pPr>
            <a:r>
              <a:rPr lang="en-US" dirty="0"/>
              <a:t>Student/Player centered</a:t>
            </a:r>
          </a:p>
          <a:p>
            <a:pPr marL="914400" lvl="1" indent="-457200">
              <a:buFont typeface="+mj-lt"/>
              <a:buAutoNum type="arabicPeriod"/>
            </a:pPr>
            <a:r>
              <a:rPr lang="en-US" dirty="0"/>
              <a:t>Specific</a:t>
            </a:r>
          </a:p>
          <a:p>
            <a:pPr marL="914400" lvl="1" indent="-457200">
              <a:buFont typeface="+mj-lt"/>
              <a:buAutoNum type="arabicPeriod"/>
            </a:pPr>
            <a:r>
              <a:rPr lang="en-US" dirty="0"/>
              <a:t>Active</a:t>
            </a:r>
          </a:p>
          <a:p>
            <a:pPr marL="914400" lvl="1" indent="-457200">
              <a:buFont typeface="+mj-lt"/>
              <a:buAutoNum type="arabicPeriod"/>
            </a:pPr>
            <a:r>
              <a:rPr lang="en-US" dirty="0"/>
              <a:t>Measurable</a:t>
            </a:r>
          </a:p>
          <a:p>
            <a:pPr marL="0" indent="0">
              <a:buNone/>
            </a:pPr>
            <a:r>
              <a:rPr lang="en-US" dirty="0"/>
              <a:t>Objectives come from many places but still need to be well defined</a:t>
            </a:r>
          </a:p>
          <a:p>
            <a:endParaRPr lang="en-US" dirty="0"/>
          </a:p>
          <a:p>
            <a:pPr lvl="1"/>
            <a:endParaRPr lang="en-US" dirty="0"/>
          </a:p>
          <a:p>
            <a:pPr lvl="1"/>
            <a:endParaRPr lang="en-US" dirty="0"/>
          </a:p>
        </p:txBody>
      </p:sp>
      <p:sp>
        <p:nvSpPr>
          <p:cNvPr id="4" name="Date Placeholder 3">
            <a:extLst>
              <a:ext uri="{FF2B5EF4-FFF2-40B4-BE49-F238E27FC236}">
                <a16:creationId xmlns:a16="http://schemas.microsoft.com/office/drawing/2014/main" id="{92C40FCB-34C9-461C-AB80-0DB48CCDB98D}"/>
              </a:ext>
            </a:extLst>
          </p:cNvPr>
          <p:cNvSpPr>
            <a:spLocks noGrp="1"/>
          </p:cNvSpPr>
          <p:nvPr>
            <p:ph type="dt" sz="half" idx="10"/>
          </p:nvPr>
        </p:nvSpPr>
        <p:spPr/>
        <p:txBody>
          <a:bodyPr/>
          <a:lstStyle/>
          <a:p>
            <a:r>
              <a:rPr lang="en-US" smtClean="0"/>
              <a:t>2023-01-19</a:t>
            </a:r>
            <a:endParaRPr lang="en-US"/>
          </a:p>
        </p:txBody>
      </p:sp>
      <p:sp>
        <p:nvSpPr>
          <p:cNvPr id="7" name="Footer Placeholder 6"/>
          <p:cNvSpPr>
            <a:spLocks noGrp="1"/>
          </p:cNvSpPr>
          <p:nvPr>
            <p:ph type="ftr" sz="quarter" idx="11"/>
          </p:nvPr>
        </p:nvSpPr>
        <p:spPr/>
        <p:txBody>
          <a:bodyPr/>
          <a:lstStyle/>
          <a:p>
            <a:r>
              <a:rPr lang="en-US" smtClean="0"/>
              <a:t>05-418/818 | Spring 2023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62</a:t>
            </a:fld>
            <a:endParaRPr lang="en-US"/>
          </a:p>
        </p:txBody>
      </p:sp>
    </p:spTree>
    <p:extLst>
      <p:ext uri="{BB962C8B-B14F-4D97-AF65-F5344CB8AC3E}">
        <p14:creationId xmlns:p14="http://schemas.microsoft.com/office/powerpoint/2010/main" val="32747435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7870-5C6B-4908-86E3-90C748BD75B8}"/>
              </a:ext>
            </a:extLst>
          </p:cNvPr>
          <p:cNvSpPr>
            <a:spLocks noGrp="1"/>
          </p:cNvSpPr>
          <p:nvPr>
            <p:ph type="title"/>
          </p:nvPr>
        </p:nvSpPr>
        <p:spPr/>
        <p:txBody>
          <a:bodyPr/>
          <a:lstStyle/>
          <a:p>
            <a:r>
              <a:rPr lang="en-US" dirty="0"/>
              <a:t>For next time</a:t>
            </a:r>
          </a:p>
        </p:txBody>
      </p:sp>
      <p:sp>
        <p:nvSpPr>
          <p:cNvPr id="3" name="Content Placeholder 2">
            <a:extLst>
              <a:ext uri="{FF2B5EF4-FFF2-40B4-BE49-F238E27FC236}">
                <a16:creationId xmlns:a16="http://schemas.microsoft.com/office/drawing/2014/main" id="{2DFA51F6-58C5-425D-AB8D-5B522CD75A42}"/>
              </a:ext>
            </a:extLst>
          </p:cNvPr>
          <p:cNvSpPr>
            <a:spLocks noGrp="1"/>
          </p:cNvSpPr>
          <p:nvPr>
            <p:ph idx="1"/>
          </p:nvPr>
        </p:nvSpPr>
        <p:spPr/>
        <p:txBody>
          <a:bodyPr>
            <a:normAutofit fontScale="92500" lnSpcReduction="20000"/>
          </a:bodyPr>
          <a:lstStyle/>
          <a:p>
            <a:pPr marL="514350" indent="-514350">
              <a:buFont typeface="+mj-lt"/>
              <a:buAutoNum type="arabicPeriod"/>
            </a:pPr>
            <a:r>
              <a:rPr lang="en-US" dirty="0"/>
              <a:t>RWPs for </a:t>
            </a:r>
            <a:r>
              <a:rPr lang="en-US" dirty="0" smtClean="0"/>
              <a:t>next week</a:t>
            </a:r>
            <a:r>
              <a:rPr lang="en-US" dirty="0" smtClean="0"/>
              <a:t> </a:t>
            </a:r>
            <a:r>
              <a:rPr lang="en-US" dirty="0"/>
              <a:t>are posted</a:t>
            </a:r>
          </a:p>
          <a:p>
            <a:pPr marL="514350" indent="-514350">
              <a:buFont typeface="+mj-lt"/>
              <a:buAutoNum type="arabicPeriod"/>
            </a:pPr>
            <a:r>
              <a:rPr lang="en-US" dirty="0" smtClean="0"/>
              <a:t>Join and introduce </a:t>
            </a:r>
            <a:r>
              <a:rPr lang="en-US" dirty="0"/>
              <a:t>yourself on </a:t>
            </a:r>
            <a:r>
              <a:rPr lang="en-US" dirty="0" smtClean="0"/>
              <a:t>the Slack channel:</a:t>
            </a:r>
          </a:p>
          <a:p>
            <a:pPr marL="971550" lvl="1" indent="-514350">
              <a:buFont typeface="+mj-lt"/>
              <a:buAutoNum type="arabicPeriod"/>
            </a:pPr>
            <a:r>
              <a:rPr lang="en-US" dirty="0" smtClean="0">
                <a:hlinkClick r:id="rId2"/>
              </a:rPr>
              <a:t>http://edugames.design/slack</a:t>
            </a:r>
            <a:endParaRPr lang="en-US" dirty="0" smtClean="0"/>
          </a:p>
          <a:p>
            <a:pPr marL="514350" indent="-514350">
              <a:buFont typeface="+mj-lt"/>
              <a:buAutoNum type="arabicPeriod"/>
            </a:pPr>
            <a:r>
              <a:rPr lang="en-US" dirty="0" smtClean="0"/>
              <a:t>Fill </a:t>
            </a:r>
            <a:r>
              <a:rPr lang="en-US" dirty="0"/>
              <a:t>out the pre </a:t>
            </a:r>
            <a:r>
              <a:rPr lang="en-US" dirty="0" smtClean="0"/>
              <a:t>survey: </a:t>
            </a:r>
          </a:p>
          <a:p>
            <a:pPr marL="971550" lvl="1" indent="-514350">
              <a:buFont typeface="+mj-lt"/>
              <a:buAutoNum type="arabicPeriod"/>
            </a:pPr>
            <a:r>
              <a:rPr lang="en-US" dirty="0" smtClean="0">
                <a:hlinkClick r:id="rId3"/>
              </a:rPr>
              <a:t>http://edugames.design/pre-survey</a:t>
            </a:r>
            <a:endParaRPr lang="en-US" dirty="0" smtClean="0"/>
          </a:p>
          <a:p>
            <a:pPr marL="514350" indent="-514350">
              <a:buFont typeface="+mj-lt"/>
              <a:buAutoNum type="arabicPeriod"/>
            </a:pPr>
            <a:r>
              <a:rPr lang="en-US" dirty="0" smtClean="0"/>
              <a:t>Start </a:t>
            </a:r>
            <a:r>
              <a:rPr lang="en-US" dirty="0"/>
              <a:t>looking for Educational Games to </a:t>
            </a:r>
            <a:r>
              <a:rPr lang="en-US" dirty="0" smtClean="0"/>
              <a:t>critique:</a:t>
            </a:r>
          </a:p>
          <a:p>
            <a:pPr marL="971550" lvl="1" indent="-514350">
              <a:buFont typeface="+mj-lt"/>
              <a:buAutoNum type="arabicPeriod"/>
            </a:pPr>
            <a:r>
              <a:rPr lang="en-US" dirty="0" smtClean="0">
                <a:hlinkClick r:id="rId4"/>
              </a:rPr>
              <a:t>http://edugames.design/big-list</a:t>
            </a:r>
            <a:endParaRPr lang="en-US" dirty="0" smtClean="0"/>
          </a:p>
          <a:p>
            <a:pPr marL="514350" indent="-514350">
              <a:buFont typeface="+mj-lt"/>
              <a:buAutoNum type="arabicPeriod"/>
            </a:pPr>
            <a:r>
              <a:rPr lang="en-US" dirty="0" smtClean="0"/>
              <a:t>If you have any feedback about how live sessions are going please let me know: </a:t>
            </a:r>
          </a:p>
          <a:p>
            <a:pPr marL="971550" lvl="1" indent="-514350">
              <a:buFont typeface="+mj-lt"/>
              <a:buAutoNum type="arabicPeriod"/>
            </a:pPr>
            <a:r>
              <a:rPr lang="en-US" dirty="0" smtClean="0">
                <a:hlinkClick r:id="rId5"/>
              </a:rPr>
              <a:t>https://edugames.design/feedback</a:t>
            </a:r>
            <a:r>
              <a:rPr lang="en-US" dirty="0" smtClean="0"/>
              <a:t> </a:t>
            </a:r>
          </a:p>
          <a:p>
            <a:pPr marL="514350" indent="-514350">
              <a:buFont typeface="+mj-lt"/>
              <a:buAutoNum type="arabicPeriod"/>
            </a:pPr>
            <a:r>
              <a:rPr lang="en-US" b="1" dirty="0"/>
              <a:t>*If you’re on the Waitlist</a:t>
            </a:r>
            <a:r>
              <a:rPr lang="en-US" b="1" dirty="0" smtClean="0"/>
              <a:t>* </a:t>
            </a:r>
            <a:r>
              <a:rPr lang="en-US" dirty="0" smtClean="0"/>
              <a:t>please send me a message so I know you were here</a:t>
            </a:r>
            <a:endParaRPr lang="en-US" dirty="0"/>
          </a:p>
        </p:txBody>
      </p:sp>
      <p:sp>
        <p:nvSpPr>
          <p:cNvPr id="4" name="Date Placeholder 3">
            <a:extLst>
              <a:ext uri="{FF2B5EF4-FFF2-40B4-BE49-F238E27FC236}">
                <a16:creationId xmlns:a16="http://schemas.microsoft.com/office/drawing/2014/main" id="{E9B868A9-0E80-47EA-9A9D-445FF63189DB}"/>
              </a:ext>
            </a:extLst>
          </p:cNvPr>
          <p:cNvSpPr>
            <a:spLocks noGrp="1"/>
          </p:cNvSpPr>
          <p:nvPr>
            <p:ph type="dt" sz="half" idx="10"/>
          </p:nvPr>
        </p:nvSpPr>
        <p:spPr/>
        <p:txBody>
          <a:bodyPr/>
          <a:lstStyle/>
          <a:p>
            <a:r>
              <a:rPr lang="en-US" smtClean="0"/>
              <a:t>2023-01-17</a:t>
            </a:r>
            <a:endParaRPr lang="en-US"/>
          </a:p>
        </p:txBody>
      </p:sp>
      <p:sp>
        <p:nvSpPr>
          <p:cNvPr id="5" name="Footer Placeholder 4">
            <a:extLst>
              <a:ext uri="{FF2B5EF4-FFF2-40B4-BE49-F238E27FC236}">
                <a16:creationId xmlns:a16="http://schemas.microsoft.com/office/drawing/2014/main" id="{ED6CE8DE-D8FD-4BB6-AB75-D3BFDC84ADCC}"/>
              </a:ext>
            </a:extLst>
          </p:cNvPr>
          <p:cNvSpPr>
            <a:spLocks noGrp="1"/>
          </p:cNvSpPr>
          <p:nvPr>
            <p:ph type="ftr" sz="quarter" idx="11"/>
          </p:nvPr>
        </p:nvSpPr>
        <p:spPr/>
        <p:txBody>
          <a:bodyPr/>
          <a:lstStyle/>
          <a:p>
            <a:r>
              <a:rPr lang="en-US" smtClean="0"/>
              <a:t>05-418/818 | Spring 2023 | Design of Educational Games</a:t>
            </a:r>
            <a:endParaRPr lang="en-US"/>
          </a:p>
        </p:txBody>
      </p:sp>
      <p:sp>
        <p:nvSpPr>
          <p:cNvPr id="6" name="Slide Number Placeholder 5">
            <a:extLst>
              <a:ext uri="{FF2B5EF4-FFF2-40B4-BE49-F238E27FC236}">
                <a16:creationId xmlns:a16="http://schemas.microsoft.com/office/drawing/2014/main" id="{BF168941-AC1C-4BBB-9DEA-CA54FDD17267}"/>
              </a:ext>
            </a:extLst>
          </p:cNvPr>
          <p:cNvSpPr>
            <a:spLocks noGrp="1"/>
          </p:cNvSpPr>
          <p:nvPr>
            <p:ph type="sldNum" sz="quarter" idx="12"/>
          </p:nvPr>
        </p:nvSpPr>
        <p:spPr/>
        <p:txBody>
          <a:bodyPr/>
          <a:lstStyle/>
          <a:p>
            <a:fld id="{4BE96267-9501-4B49-939F-F116B0669874}" type="slidenum">
              <a:rPr lang="en-US" smtClean="0"/>
              <a:t>63</a:t>
            </a:fld>
            <a:endParaRPr lang="en-US"/>
          </a:p>
        </p:txBody>
      </p:sp>
    </p:spTree>
    <p:extLst>
      <p:ext uri="{BB962C8B-B14F-4D97-AF65-F5344CB8AC3E}">
        <p14:creationId xmlns:p14="http://schemas.microsoft.com/office/powerpoint/2010/main" val="11228305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6F89D9-86D6-41D6-ADC5-5718D6AAB703}"/>
              </a:ext>
            </a:extLst>
          </p:cNvPr>
          <p:cNvSpPr>
            <a:spLocks noGrp="1"/>
          </p:cNvSpPr>
          <p:nvPr>
            <p:ph type="dt" sz="half" idx="10"/>
          </p:nvPr>
        </p:nvSpPr>
        <p:spPr/>
        <p:txBody>
          <a:bodyPr/>
          <a:lstStyle/>
          <a:p>
            <a:r>
              <a:rPr lang="en-US" smtClean="0"/>
              <a:t>2023-01-19</a:t>
            </a:r>
            <a:endParaRPr lang="en-US"/>
          </a:p>
        </p:txBody>
      </p:sp>
      <p:pic>
        <p:nvPicPr>
          <p:cNvPr id="9" name="Content Placeholder 8">
            <a:extLst>
              <a:ext uri="{FF2B5EF4-FFF2-40B4-BE49-F238E27FC236}">
                <a16:creationId xmlns:a16="http://schemas.microsoft.com/office/drawing/2014/main" id="{62A9AF6E-A98F-428A-9D1F-029C2DEDD782}"/>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36511" y="0"/>
            <a:ext cx="10718978" cy="6858000"/>
          </a:xfrm>
        </p:spPr>
      </p:pic>
      <p:sp>
        <p:nvSpPr>
          <p:cNvPr id="2" name="Footer Placeholder 1"/>
          <p:cNvSpPr>
            <a:spLocks noGrp="1"/>
          </p:cNvSpPr>
          <p:nvPr>
            <p:ph type="ftr" sz="quarter" idx="11"/>
          </p:nvPr>
        </p:nvSpPr>
        <p:spPr/>
        <p:txBody>
          <a:bodyPr/>
          <a:lstStyle/>
          <a:p>
            <a:r>
              <a:rPr lang="en-US" smtClean="0"/>
              <a:t>05-418/818 | Spring 2023 | Design of Educational Games</a:t>
            </a:r>
            <a:endParaRPr lang="en-US"/>
          </a:p>
        </p:txBody>
      </p:sp>
      <p:sp>
        <p:nvSpPr>
          <p:cNvPr id="3" name="Slide Number Placeholder 2"/>
          <p:cNvSpPr>
            <a:spLocks noGrp="1"/>
          </p:cNvSpPr>
          <p:nvPr>
            <p:ph type="sldNum" sz="quarter" idx="12"/>
          </p:nvPr>
        </p:nvSpPr>
        <p:spPr/>
        <p:txBody>
          <a:bodyPr/>
          <a:lstStyle/>
          <a:p>
            <a:fld id="{4BE96267-9501-4B49-939F-F116B0669874}" type="slidenum">
              <a:rPr lang="en-US" smtClean="0"/>
              <a:t>64</a:t>
            </a:fld>
            <a:endParaRPr lang="en-US"/>
          </a:p>
        </p:txBody>
      </p:sp>
    </p:spTree>
    <p:extLst>
      <p:ext uri="{BB962C8B-B14F-4D97-AF65-F5344CB8AC3E}">
        <p14:creationId xmlns:p14="http://schemas.microsoft.com/office/powerpoint/2010/main" val="1065035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note on </a:t>
            </a:r>
            <a:r>
              <a:rPr lang="en-US" dirty="0" smtClean="0"/>
              <a:t>fields and terms</a:t>
            </a:r>
            <a:endParaRPr lang="en-US" dirty="0"/>
          </a:p>
        </p:txBody>
      </p:sp>
      <p:sp>
        <p:nvSpPr>
          <p:cNvPr id="3" name="Content Placeholder 2"/>
          <p:cNvSpPr>
            <a:spLocks noGrp="1"/>
          </p:cNvSpPr>
          <p:nvPr>
            <p:ph idx="1"/>
          </p:nvPr>
        </p:nvSpPr>
        <p:spPr/>
        <p:txBody>
          <a:bodyPr>
            <a:normAutofit/>
          </a:bodyPr>
          <a:lstStyle/>
          <a:p>
            <a:r>
              <a:rPr lang="en-US" dirty="0" smtClean="0"/>
              <a:t>Throughout this course we will discuss ideas for several diverse disciplines</a:t>
            </a:r>
          </a:p>
          <a:p>
            <a:r>
              <a:rPr lang="en-US" dirty="0" smtClean="0"/>
              <a:t>No one in this class is an expert in all the topics we will discuss</a:t>
            </a:r>
          </a:p>
          <a:p>
            <a:r>
              <a:rPr lang="en-US" dirty="0" smtClean="0"/>
              <a:t>If you don’t understand a word or idea please stop me and ask</a:t>
            </a:r>
          </a:p>
          <a:p>
            <a:pPr lvl="1"/>
            <a:r>
              <a:rPr lang="en-US" dirty="0" smtClean="0"/>
              <a:t>You can also reach out to the course staff on Slack if you don’t want to speak up publicly</a:t>
            </a:r>
          </a:p>
        </p:txBody>
      </p:sp>
      <p:sp>
        <p:nvSpPr>
          <p:cNvPr id="4" name="Date Placeholder 3"/>
          <p:cNvSpPr>
            <a:spLocks noGrp="1"/>
          </p:cNvSpPr>
          <p:nvPr>
            <p:ph type="dt" sz="half" idx="10"/>
          </p:nvPr>
        </p:nvSpPr>
        <p:spPr/>
        <p:txBody>
          <a:bodyPr/>
          <a:lstStyle/>
          <a:p>
            <a:r>
              <a:rPr lang="en-US" smtClean="0"/>
              <a:t>2020-01-25</a:t>
            </a:r>
            <a:endParaRPr lang="en-US"/>
          </a:p>
        </p:txBody>
      </p:sp>
      <p:sp>
        <p:nvSpPr>
          <p:cNvPr id="5" name="Footer Placeholder 4"/>
          <p:cNvSpPr>
            <a:spLocks noGrp="1"/>
          </p:cNvSpPr>
          <p:nvPr>
            <p:ph type="ftr" sz="quarter" idx="11"/>
          </p:nvPr>
        </p:nvSpPr>
        <p:spPr/>
        <p:txBody>
          <a:bodyPr/>
          <a:lstStyle/>
          <a:p>
            <a:r>
              <a:rPr lang="en-US" smtClean="0"/>
              <a:t>05-418/818 | Spring 2022 | Design of Educational Games</a:t>
            </a:r>
            <a:endParaRPr lang="en-US"/>
          </a:p>
        </p:txBody>
      </p:sp>
      <p:sp>
        <p:nvSpPr>
          <p:cNvPr id="6" name="Slide Number Placeholder 5"/>
          <p:cNvSpPr>
            <a:spLocks noGrp="1"/>
          </p:cNvSpPr>
          <p:nvPr>
            <p:ph type="sldNum" sz="quarter" idx="12"/>
          </p:nvPr>
        </p:nvSpPr>
        <p:spPr/>
        <p:txBody>
          <a:bodyPr/>
          <a:lstStyle/>
          <a:p>
            <a:fld id="{4BE96267-9501-4B49-939F-F116B0669874}" type="slidenum">
              <a:rPr lang="en-US" smtClean="0"/>
              <a:t>7</a:t>
            </a:fld>
            <a:endParaRPr lang="en-US"/>
          </a:p>
        </p:txBody>
      </p:sp>
    </p:spTree>
    <p:extLst>
      <p:ext uri="{BB962C8B-B14F-4D97-AF65-F5344CB8AC3E}">
        <p14:creationId xmlns:p14="http://schemas.microsoft.com/office/powerpoint/2010/main" val="466192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Educational Goals</a:t>
            </a:r>
            <a:endParaRPr lang="en-US" dirty="0"/>
          </a:p>
        </p:txBody>
      </p:sp>
      <p:sp>
        <p:nvSpPr>
          <p:cNvPr id="4" name="Date Placeholder 3"/>
          <p:cNvSpPr>
            <a:spLocks noGrp="1"/>
          </p:cNvSpPr>
          <p:nvPr>
            <p:ph type="dt" sz="half" idx="10"/>
          </p:nvPr>
        </p:nvSpPr>
        <p:spPr/>
        <p:txBody>
          <a:bodyPr/>
          <a:lstStyle/>
          <a:p>
            <a:r>
              <a:rPr lang="en-US" smtClean="0"/>
              <a:t>2023-01-19</a:t>
            </a:r>
            <a:endParaRPr lang="en-US"/>
          </a:p>
        </p:txBody>
      </p:sp>
      <p:sp>
        <p:nvSpPr>
          <p:cNvPr id="5" name="Footer Placeholder 4"/>
          <p:cNvSpPr>
            <a:spLocks noGrp="1"/>
          </p:cNvSpPr>
          <p:nvPr>
            <p:ph type="ftr" sz="quarter" idx="11"/>
          </p:nvPr>
        </p:nvSpPr>
        <p:spPr/>
        <p:txBody>
          <a:bodyPr/>
          <a:lstStyle/>
          <a:p>
            <a:r>
              <a:rPr lang="en-US" smtClean="0"/>
              <a:t>05-418/818 | Spring 2023 | Design of Educational Games</a:t>
            </a:r>
            <a:endParaRPr lang="en-US"/>
          </a:p>
        </p:txBody>
      </p:sp>
      <p:sp>
        <p:nvSpPr>
          <p:cNvPr id="6" name="Slide Number Placeholder 5"/>
          <p:cNvSpPr>
            <a:spLocks noGrp="1"/>
          </p:cNvSpPr>
          <p:nvPr>
            <p:ph type="sldNum" sz="quarter" idx="12"/>
          </p:nvPr>
        </p:nvSpPr>
        <p:spPr/>
        <p:txBody>
          <a:bodyPr/>
          <a:lstStyle/>
          <a:p>
            <a:fld id="{4BE96267-9501-4B49-939F-F116B0669874}" type="slidenum">
              <a:rPr lang="en-US" smtClean="0"/>
              <a:t>8</a:t>
            </a:fld>
            <a:endParaRPr lang="en-US"/>
          </a:p>
        </p:txBody>
      </p:sp>
    </p:spTree>
    <p:extLst>
      <p:ext uri="{BB962C8B-B14F-4D97-AF65-F5344CB8AC3E}">
        <p14:creationId xmlns:p14="http://schemas.microsoft.com/office/powerpoint/2010/main" val="1934748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B42BC-9A88-4927-B83D-4FFAE21935CF}"/>
              </a:ext>
            </a:extLst>
          </p:cNvPr>
          <p:cNvSpPr>
            <a:spLocks noGrp="1"/>
          </p:cNvSpPr>
          <p:nvPr>
            <p:ph type="title"/>
          </p:nvPr>
        </p:nvSpPr>
        <p:spPr/>
        <p:txBody>
          <a:bodyPr/>
          <a:lstStyle/>
          <a:p>
            <a:r>
              <a:rPr lang="en-US" dirty="0"/>
              <a:t>The Magic Trick of </a:t>
            </a:r>
            <a:br>
              <a:rPr lang="en-US" dirty="0"/>
            </a:br>
            <a:r>
              <a:rPr lang="en-US" dirty="0"/>
              <a:t>Educational Game Design</a:t>
            </a:r>
          </a:p>
        </p:txBody>
      </p:sp>
      <p:sp>
        <p:nvSpPr>
          <p:cNvPr id="3" name="Date Placeholder 2">
            <a:extLst>
              <a:ext uri="{FF2B5EF4-FFF2-40B4-BE49-F238E27FC236}">
                <a16:creationId xmlns:a16="http://schemas.microsoft.com/office/drawing/2014/main" id="{32343B0D-D584-471A-BB87-D4B7FF24A643}"/>
              </a:ext>
            </a:extLst>
          </p:cNvPr>
          <p:cNvSpPr>
            <a:spLocks noGrp="1"/>
          </p:cNvSpPr>
          <p:nvPr>
            <p:ph type="dt" sz="half" idx="10"/>
          </p:nvPr>
        </p:nvSpPr>
        <p:spPr/>
        <p:txBody>
          <a:bodyPr/>
          <a:lstStyle/>
          <a:p>
            <a:r>
              <a:rPr lang="en-US" smtClean="0"/>
              <a:t>2023-01-19</a:t>
            </a:r>
            <a:endParaRPr lang="en-US"/>
          </a:p>
        </p:txBody>
      </p:sp>
      <p:pic>
        <p:nvPicPr>
          <p:cNvPr id="11" name="Picture 6" descr="Original Expanding Brain Meme about Whomst">
            <a:extLst>
              <a:ext uri="{FF2B5EF4-FFF2-40B4-BE49-F238E27FC236}">
                <a16:creationId xmlns:a16="http://schemas.microsoft.com/office/drawing/2014/main" id="{94062853-1880-43B6-BFB7-3E39264A4E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218" b="74767"/>
          <a:stretch/>
        </p:blipFill>
        <p:spPr bwMode="auto">
          <a:xfrm>
            <a:off x="6889662" y="3230757"/>
            <a:ext cx="3745050" cy="26303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riginal Expanding Brain Meme about Whomst">
            <a:extLst>
              <a:ext uri="{FF2B5EF4-FFF2-40B4-BE49-F238E27FC236}">
                <a16:creationId xmlns:a16="http://schemas.microsoft.com/office/drawing/2014/main" id="{94062853-1880-43B6-BFB7-3E39264A4E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218" t="74068"/>
          <a:stretch/>
        </p:blipFill>
        <p:spPr bwMode="auto">
          <a:xfrm>
            <a:off x="6889662" y="3230757"/>
            <a:ext cx="3745050" cy="2703155"/>
          </a:xfrm>
          <a:prstGeom prst="rect">
            <a:avLst/>
          </a:prstGeom>
          <a:noFill/>
          <a:extLst>
            <a:ext uri="{909E8E84-426E-40DD-AFC4-6F175D3DCCD1}">
              <a14:hiddenFill xmlns:a14="http://schemas.microsoft.com/office/drawing/2010/main">
                <a:solidFill>
                  <a:srgbClr val="FFFFFF"/>
                </a:solidFill>
              </a14:hiddenFill>
            </a:ext>
          </a:extLst>
        </p:spPr>
      </p:pic>
      <p:sp>
        <p:nvSpPr>
          <p:cNvPr id="12" name="Curved Down Arrow 11"/>
          <p:cNvSpPr/>
          <p:nvPr/>
        </p:nvSpPr>
        <p:spPr>
          <a:xfrm>
            <a:off x="2777133" y="1645800"/>
            <a:ext cx="6233517" cy="178117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648618" y="1930545"/>
            <a:ext cx="3895080" cy="4274992"/>
            <a:chOff x="648618" y="1930545"/>
            <a:chExt cx="3895080" cy="4274992"/>
          </a:xfrm>
        </p:grpSpPr>
        <p:pic>
          <p:nvPicPr>
            <p:cNvPr id="3074" name="Picture 2" descr="Image result for sending stones D&amp;D&quot;">
              <a:extLst>
                <a:ext uri="{FF2B5EF4-FFF2-40B4-BE49-F238E27FC236}">
                  <a16:creationId xmlns:a16="http://schemas.microsoft.com/office/drawing/2014/main" id="{B0977156-B957-4405-A848-FBDFACF82C2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367707" y="1930545"/>
              <a:ext cx="2456903" cy="24569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648618" y="4293930"/>
              <a:ext cx="3895080" cy="1911607"/>
            </a:xfrm>
            <a:prstGeom prst="rect">
              <a:avLst/>
            </a:prstGeom>
          </p:spPr>
        </p:pic>
      </p:grpSp>
      <p:sp>
        <p:nvSpPr>
          <p:cNvPr id="7" name="Footer Placeholder 6"/>
          <p:cNvSpPr>
            <a:spLocks noGrp="1"/>
          </p:cNvSpPr>
          <p:nvPr>
            <p:ph type="ftr" sz="quarter" idx="11"/>
          </p:nvPr>
        </p:nvSpPr>
        <p:spPr/>
        <p:txBody>
          <a:bodyPr/>
          <a:lstStyle/>
          <a:p>
            <a:r>
              <a:rPr lang="en-US" smtClean="0"/>
              <a:t>05-418/818 | Spring 2023 | Design of Educational Games</a:t>
            </a:r>
            <a:endParaRPr lang="en-US"/>
          </a:p>
        </p:txBody>
      </p:sp>
      <p:sp>
        <p:nvSpPr>
          <p:cNvPr id="9" name="Slide Number Placeholder 8"/>
          <p:cNvSpPr>
            <a:spLocks noGrp="1"/>
          </p:cNvSpPr>
          <p:nvPr>
            <p:ph type="sldNum" sz="quarter" idx="12"/>
          </p:nvPr>
        </p:nvSpPr>
        <p:spPr/>
        <p:txBody>
          <a:bodyPr/>
          <a:lstStyle/>
          <a:p>
            <a:fld id="{4BE96267-9501-4B49-939F-F116B0669874}" type="slidenum">
              <a:rPr lang="en-US" smtClean="0"/>
              <a:t>9</a:t>
            </a:fld>
            <a:endParaRPr lang="en-US"/>
          </a:p>
        </p:txBody>
      </p:sp>
    </p:spTree>
    <p:extLst>
      <p:ext uri="{BB962C8B-B14F-4D97-AF65-F5344CB8AC3E}">
        <p14:creationId xmlns:p14="http://schemas.microsoft.com/office/powerpoint/2010/main" val="84863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ColorBrewer12">
      <a:dk1>
        <a:sysClr val="windowText" lastClr="000000"/>
      </a:dk1>
      <a:lt1>
        <a:sysClr val="window" lastClr="FFFFFF"/>
      </a:lt1>
      <a:dk2>
        <a:srgbClr val="44546A"/>
      </a:dk2>
      <a:lt2>
        <a:srgbClr val="E7E6E6"/>
      </a:lt2>
      <a:accent1>
        <a:srgbClr val="1F78B4"/>
      </a:accent1>
      <a:accent2>
        <a:srgbClr val="33A02C"/>
      </a:accent2>
      <a:accent3>
        <a:srgbClr val="E31A1C"/>
      </a:accent3>
      <a:accent4>
        <a:srgbClr val="FF7F00"/>
      </a:accent4>
      <a:accent5>
        <a:srgbClr val="6A3D99"/>
      </a:accent5>
      <a:accent6>
        <a:srgbClr val="FFFF33"/>
      </a:accent6>
      <a:hlink>
        <a:srgbClr val="0563C1"/>
      </a:hlink>
      <a:folHlink>
        <a:srgbClr val="954F72"/>
      </a:folHlink>
    </a:clrScheme>
    <a:fontScheme name="Custom 2">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41908</TotalTime>
  <Words>3674</Words>
  <Application>Microsoft Office PowerPoint</Application>
  <PresentationFormat>Widescreen</PresentationFormat>
  <Paragraphs>572</Paragraphs>
  <Slides>64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Century Gothic</vt:lpstr>
      <vt:lpstr>Segoe UI</vt:lpstr>
      <vt:lpstr>Office Theme</vt:lpstr>
      <vt:lpstr>2 – Educational Goals</vt:lpstr>
      <vt:lpstr>Announcements</vt:lpstr>
      <vt:lpstr>Some Cool Upcoming Events</vt:lpstr>
      <vt:lpstr>Plan for Today</vt:lpstr>
      <vt:lpstr>Quick note on fields and terms</vt:lpstr>
      <vt:lpstr>PowerPoint Presentation</vt:lpstr>
      <vt:lpstr>Quick note on fields and terms</vt:lpstr>
      <vt:lpstr>Educational Goals</vt:lpstr>
      <vt:lpstr>The Magic Trick of  Educational Game Design</vt:lpstr>
      <vt:lpstr>Instructional Design</vt:lpstr>
      <vt:lpstr>Instructional Design</vt:lpstr>
      <vt:lpstr>PowerPoint Presentation</vt:lpstr>
      <vt:lpstr>Backwards Design</vt:lpstr>
      <vt:lpstr>Backwards Design</vt:lpstr>
      <vt:lpstr>Backwards Design</vt:lpstr>
      <vt:lpstr>RWPs</vt:lpstr>
      <vt:lpstr>How does the way students organize knowledge affect their learning?</vt:lpstr>
      <vt:lpstr>On behalf of formal education…</vt:lpstr>
      <vt:lpstr>3. What did you think? (Ambrose et al.)</vt:lpstr>
      <vt:lpstr>My take</vt:lpstr>
      <vt:lpstr>My take</vt:lpstr>
      <vt:lpstr>An observation from previous years</vt:lpstr>
      <vt:lpstr>Semiotic Domains</vt:lpstr>
      <vt:lpstr>4. What did you think? (Gee)</vt:lpstr>
      <vt:lpstr>My take</vt:lpstr>
      <vt:lpstr>Semiotic Domain Example</vt:lpstr>
      <vt:lpstr>My take</vt:lpstr>
      <vt:lpstr>The Chemistry of Game Design</vt:lpstr>
      <vt:lpstr>5. What did you think? (Cook)</vt:lpstr>
      <vt:lpstr>My Take</vt:lpstr>
      <vt:lpstr>The EDGE Framework</vt:lpstr>
      <vt:lpstr>Educational Goals </vt:lpstr>
      <vt:lpstr>1. What is knowledge?</vt:lpstr>
      <vt:lpstr>Knowledge looks like something</vt:lpstr>
      <vt:lpstr>3 ways to organize knowledge goals</vt:lpstr>
      <vt:lpstr>PowerPoint Presentation</vt:lpstr>
      <vt:lpstr>PowerPoint Presentation</vt:lpstr>
      <vt:lpstr>PowerPoint Presentation</vt:lpstr>
      <vt:lpstr>Cognitive Based:</vt:lpstr>
      <vt:lpstr>Knowledge Components (KCs)</vt:lpstr>
      <vt:lpstr>Knowledge Components (KCs)</vt:lpstr>
      <vt:lpstr>A unified taxonomy used by SimCoach Games</vt:lpstr>
      <vt:lpstr>Kinds of Transformation</vt:lpstr>
      <vt:lpstr>Defining Goals</vt:lpstr>
      <vt:lpstr>6. What makes a good educational goal?</vt:lpstr>
      <vt:lpstr>What makes a good Educational Goal?</vt:lpstr>
      <vt:lpstr>What makes a good Educational Goal?</vt:lpstr>
      <vt:lpstr>Is Chess a skill?</vt:lpstr>
      <vt:lpstr>What about Math?</vt:lpstr>
      <vt:lpstr>What makes a good Educational Goal?</vt:lpstr>
      <vt:lpstr>PowerPoint Presentation</vt:lpstr>
      <vt:lpstr>What makes a good Educational Goal?</vt:lpstr>
      <vt:lpstr>The ABCD Method to Define Learning Goals</vt:lpstr>
      <vt:lpstr>The ABCD Method to Define Learning Goals</vt:lpstr>
      <vt:lpstr>What I hope you get out of this course</vt:lpstr>
      <vt:lpstr>What I hope you get out of this course</vt:lpstr>
      <vt:lpstr>How could we make these goals better?</vt:lpstr>
      <vt:lpstr>How could we make these goals better?</vt:lpstr>
      <vt:lpstr>Sourcing Goals</vt:lpstr>
      <vt:lpstr>Where do educational goals come from?</vt:lpstr>
      <vt:lpstr>Common Sources of Objectives</vt:lpstr>
      <vt:lpstr>Key Points</vt:lpstr>
      <vt:lpstr>For next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of Educational Games</dc:title>
  <dc:creator>Erik Harpstead</dc:creator>
  <cp:lastModifiedBy>Erik Harpstead</cp:lastModifiedBy>
  <cp:revision>583</cp:revision>
  <dcterms:created xsi:type="dcterms:W3CDTF">2018-01-16T20:15:15Z</dcterms:created>
  <dcterms:modified xsi:type="dcterms:W3CDTF">2023-01-20T14:22:29Z</dcterms:modified>
</cp:coreProperties>
</file>