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48" r:id="rId1"/>
  </p:sldMasterIdLst>
  <p:notesMasterIdLst>
    <p:notesMasterId r:id="rId88"/>
  </p:notesMasterIdLst>
  <p:handoutMasterIdLst>
    <p:handoutMasterId r:id="rId89"/>
  </p:handoutMasterIdLst>
  <p:sldIdLst>
    <p:sldId id="1607" r:id="rId2"/>
    <p:sldId id="1608" r:id="rId3"/>
    <p:sldId id="1610" r:id="rId4"/>
    <p:sldId id="1417" r:id="rId5"/>
    <p:sldId id="1418" r:id="rId6"/>
    <p:sldId id="1613" r:id="rId7"/>
    <p:sldId id="1614" r:id="rId8"/>
    <p:sldId id="1615" r:id="rId9"/>
    <p:sldId id="1616" r:id="rId10"/>
    <p:sldId id="1438" r:id="rId11"/>
    <p:sldId id="1447" r:id="rId12"/>
    <p:sldId id="1448" r:id="rId13"/>
    <p:sldId id="1449" r:id="rId14"/>
    <p:sldId id="1450" r:id="rId15"/>
    <p:sldId id="1451" r:id="rId16"/>
    <p:sldId id="1452" r:id="rId17"/>
    <p:sldId id="1453" r:id="rId18"/>
    <p:sldId id="1454" r:id="rId19"/>
    <p:sldId id="1455" r:id="rId20"/>
    <p:sldId id="1617" r:id="rId21"/>
    <p:sldId id="1618" r:id="rId22"/>
    <p:sldId id="1619" r:id="rId23"/>
    <p:sldId id="1620" r:id="rId24"/>
    <p:sldId id="1621" r:id="rId25"/>
    <p:sldId id="1622" r:id="rId26"/>
    <p:sldId id="1623" r:id="rId27"/>
    <p:sldId id="1464" r:id="rId28"/>
    <p:sldId id="1465" r:id="rId29"/>
    <p:sldId id="1501" r:id="rId30"/>
    <p:sldId id="1500" r:id="rId31"/>
    <p:sldId id="1604" r:id="rId32"/>
    <p:sldId id="1605" r:id="rId33"/>
    <p:sldId id="1502" r:id="rId34"/>
    <p:sldId id="1506" r:id="rId35"/>
    <p:sldId id="1547" r:id="rId36"/>
    <p:sldId id="1513" r:id="rId37"/>
    <p:sldId id="1484" r:id="rId38"/>
    <p:sldId id="1521" r:id="rId39"/>
    <p:sldId id="1507" r:id="rId40"/>
    <p:sldId id="1512" r:id="rId41"/>
    <p:sldId id="1606" r:id="rId42"/>
    <p:sldId id="1508" r:id="rId43"/>
    <p:sldId id="1516" r:id="rId44"/>
    <p:sldId id="1519" r:id="rId45"/>
    <p:sldId id="1563" r:id="rId46"/>
    <p:sldId id="1520" r:id="rId47"/>
    <p:sldId id="1603" r:id="rId48"/>
    <p:sldId id="1565" r:id="rId49"/>
    <p:sldId id="1560" r:id="rId50"/>
    <p:sldId id="1633" r:id="rId51"/>
    <p:sldId id="1553" r:id="rId52"/>
    <p:sldId id="1554" r:id="rId53"/>
    <p:sldId id="1555" r:id="rId54"/>
    <p:sldId id="1556" r:id="rId55"/>
    <p:sldId id="1557" r:id="rId56"/>
    <p:sldId id="1558" r:id="rId57"/>
    <p:sldId id="1568" r:id="rId58"/>
    <p:sldId id="1569" r:id="rId59"/>
    <p:sldId id="1522" r:id="rId60"/>
    <p:sldId id="1510" r:id="rId61"/>
    <p:sldId id="1535" r:id="rId62"/>
    <p:sldId id="1551" r:id="rId63"/>
    <p:sldId id="1542" r:id="rId64"/>
    <p:sldId id="1534" r:id="rId65"/>
    <p:sldId id="1527" r:id="rId66"/>
    <p:sldId id="1526" r:id="rId67"/>
    <p:sldId id="1572" r:id="rId68"/>
    <p:sldId id="1573" r:id="rId69"/>
    <p:sldId id="1574" r:id="rId70"/>
    <p:sldId id="1561" r:id="rId71"/>
    <p:sldId id="1539" r:id="rId72"/>
    <p:sldId id="1536" r:id="rId73"/>
    <p:sldId id="1540" r:id="rId74"/>
    <p:sldId id="1541" r:id="rId75"/>
    <p:sldId id="1523" r:id="rId76"/>
    <p:sldId id="1624" r:id="rId77"/>
    <p:sldId id="1625" r:id="rId78"/>
    <p:sldId id="1634" r:id="rId79"/>
    <p:sldId id="1626" r:id="rId80"/>
    <p:sldId id="1627" r:id="rId81"/>
    <p:sldId id="1628" r:id="rId82"/>
    <p:sldId id="1629" r:id="rId83"/>
    <p:sldId id="1630" r:id="rId84"/>
    <p:sldId id="1631" r:id="rId85"/>
    <p:sldId id="1632" r:id="rId86"/>
    <p:sldId id="379" r:id="rId8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rt" id="{D6C52A72-EA28-489D-8C2B-CA94E6775BA1}">
          <p14:sldIdLst>
            <p14:sldId id="1607"/>
            <p14:sldId id="1608"/>
            <p14:sldId id="1610"/>
          </p14:sldIdLst>
        </p14:section>
        <p14:section name="What is a Game?" id="{E7E5FD6E-C5F8-4091-8ADA-D17EA7ED0336}">
          <p14:sldIdLst>
            <p14:sldId id="1417"/>
            <p14:sldId id="1418"/>
            <p14:sldId id="1613"/>
            <p14:sldId id="1614"/>
            <p14:sldId id="1615"/>
            <p14:sldId id="1616"/>
          </p14:sldIdLst>
        </p14:section>
        <p14:section name="Second Order Design" id="{BAF56906-E28D-412F-A124-F8E77688FDFB}">
          <p14:sldIdLst>
            <p14:sldId id="1438"/>
            <p14:sldId id="1447"/>
            <p14:sldId id="1448"/>
            <p14:sldId id="1449"/>
            <p14:sldId id="1450"/>
            <p14:sldId id="1451"/>
            <p14:sldId id="1452"/>
            <p14:sldId id="1453"/>
            <p14:sldId id="1454"/>
            <p14:sldId id="1455"/>
          </p14:sldIdLst>
        </p14:section>
        <p14:section name="People do not learn from games" id="{6F82A1E0-F840-4AFF-AB88-1C08E33D636A}">
          <p14:sldIdLst>
            <p14:sldId id="1617"/>
            <p14:sldId id="1618"/>
            <p14:sldId id="1619"/>
            <p14:sldId id="1620"/>
            <p14:sldId id="1621"/>
            <p14:sldId id="1622"/>
            <p14:sldId id="1623"/>
          </p14:sldIdLst>
        </p14:section>
        <p14:section name="Game Elements" id="{D1DE7C85-60A5-4AA9-B8FC-A2869C7BE930}">
          <p14:sldIdLst>
            <p14:sldId id="1464"/>
            <p14:sldId id="1465"/>
            <p14:sldId id="1501"/>
            <p14:sldId id="1500"/>
            <p14:sldId id="1604"/>
            <p14:sldId id="1605"/>
            <p14:sldId id="1502"/>
            <p14:sldId id="1506"/>
            <p14:sldId id="1547"/>
            <p14:sldId id="1513"/>
            <p14:sldId id="1484"/>
          </p14:sldIdLst>
        </p14:section>
        <p14:section name="Mechanics and Systems" id="{E5C4D94D-28E0-4BC3-A9D4-1940CF394AF1}">
          <p14:sldIdLst>
            <p14:sldId id="1521"/>
            <p14:sldId id="1507"/>
            <p14:sldId id="1512"/>
            <p14:sldId id="1606"/>
            <p14:sldId id="1508"/>
            <p14:sldId id="1516"/>
            <p14:sldId id="1519"/>
            <p14:sldId id="1563"/>
            <p14:sldId id="1520"/>
            <p14:sldId id="1603"/>
            <p14:sldId id="1565"/>
            <p14:sldId id="1560"/>
            <p14:sldId id="1633"/>
            <p14:sldId id="1553"/>
            <p14:sldId id="1554"/>
            <p14:sldId id="1555"/>
            <p14:sldId id="1556"/>
            <p14:sldId id="1557"/>
            <p14:sldId id="1558"/>
            <p14:sldId id="1568"/>
            <p14:sldId id="1569"/>
          </p14:sldIdLst>
        </p14:section>
        <p14:section name="Gameplay" id="{F3F17999-1B8A-4B2C-8D71-4F65C4A9598A}">
          <p14:sldIdLst>
            <p14:sldId id="1522"/>
            <p14:sldId id="1510"/>
            <p14:sldId id="1535"/>
            <p14:sldId id="1551"/>
            <p14:sldId id="1542"/>
            <p14:sldId id="1534"/>
            <p14:sldId id="1527"/>
            <p14:sldId id="1526"/>
            <p14:sldId id="1572"/>
            <p14:sldId id="1573"/>
            <p14:sldId id="1574"/>
            <p14:sldId id="1561"/>
            <p14:sldId id="1539"/>
            <p14:sldId id="1536"/>
            <p14:sldId id="1540"/>
            <p14:sldId id="1541"/>
          </p14:sldIdLst>
        </p14:section>
        <p14:section name="Player Experience" id="{1E225AED-0717-4D19-966A-728AC55DA247}">
          <p14:sldIdLst>
            <p14:sldId id="1523"/>
            <p14:sldId id="1624"/>
            <p14:sldId id="1625"/>
            <p14:sldId id="1634"/>
            <p14:sldId id="1626"/>
            <p14:sldId id="1627"/>
            <p14:sldId id="1628"/>
            <p14:sldId id="1629"/>
            <p14:sldId id="1630"/>
            <p14:sldId id="1631"/>
            <p14:sldId id="1632"/>
          </p14:sldIdLst>
        </p14:section>
        <p14:section name="End" id="{48469823-5C6F-4F71-B0BE-1D13F7C2720B}">
          <p14:sldIdLst>
            <p14:sldId id="379"/>
          </p14:sldIdLst>
        </p14:section>
        <p14:section name="Default Section" id="{D3CF1C8F-9904-4630-83E9-C4B555F5847D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ncent Aleven" initials="VA" lastIdx="16" clrIdx="0"/>
  <p:cmAuthor id="2" name="Vincent Aleven" initials="SoCS" lastIdx="8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110F"/>
    <a:srgbClr val="342F35"/>
    <a:srgbClr val="6E77FD"/>
    <a:srgbClr val="779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534" autoAdjust="0"/>
    <p:restoredTop sz="81166" autoAdjust="0"/>
  </p:normalViewPr>
  <p:slideViewPr>
    <p:cSldViewPr snapToGrid="0">
      <p:cViewPr varScale="1">
        <p:scale>
          <a:sx n="73" d="100"/>
          <a:sy n="73" d="100"/>
        </p:scale>
        <p:origin x="66" y="1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3" d="100"/>
          <a:sy n="63" d="100"/>
        </p:scale>
        <p:origin x="2280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commentAuthors" Target="commentAuthor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3C603E-8BCE-45DC-85D1-47722CA18D69}" type="doc">
      <dgm:prSet loTypeId="urn:microsoft.com/office/officeart/2005/8/layout/venn2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E58CC6D-0895-4E9C-A0EA-08605E5C4AB8}">
      <dgm:prSet phldrT="[Text]" custT="1"/>
      <dgm:spPr>
        <a:solidFill>
          <a:schemeClr val="accent4"/>
        </a:solidFill>
      </dgm:spPr>
      <dgm:t>
        <a:bodyPr/>
        <a:lstStyle/>
        <a:p>
          <a:r>
            <a:rPr lang="en-US" sz="1100" dirty="0" smtClean="0"/>
            <a:t>Explore the world, progress toward The End</a:t>
          </a:r>
          <a:endParaRPr lang="en-US" sz="1100" dirty="0"/>
        </a:p>
      </dgm:t>
    </dgm:pt>
    <dgm:pt modelId="{0C11CE49-43D8-48E5-9BD0-E481CC387C76}" type="parTrans" cxnId="{E64776D2-7ADD-48D6-80B0-776F0A49EFEF}">
      <dgm:prSet/>
      <dgm:spPr/>
      <dgm:t>
        <a:bodyPr/>
        <a:lstStyle/>
        <a:p>
          <a:endParaRPr lang="en-US"/>
        </a:p>
      </dgm:t>
    </dgm:pt>
    <dgm:pt modelId="{5C218442-31B6-4741-B9B6-377EFD6F44C8}" type="sibTrans" cxnId="{E64776D2-7ADD-48D6-80B0-776F0A49EFEF}">
      <dgm:prSet/>
      <dgm:spPr/>
      <dgm:t>
        <a:bodyPr/>
        <a:lstStyle/>
        <a:p>
          <a:endParaRPr lang="en-US"/>
        </a:p>
      </dgm:t>
    </dgm:pt>
    <dgm:pt modelId="{DB4F4EEE-2D8B-4E2F-998A-6A63A72A930A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1200" dirty="0" smtClean="0"/>
            <a:t>Build structures, farm resources</a:t>
          </a:r>
          <a:endParaRPr lang="en-US" sz="1200" dirty="0"/>
        </a:p>
      </dgm:t>
    </dgm:pt>
    <dgm:pt modelId="{4F78F0F7-7775-45DD-9C87-375D1174165A}" type="parTrans" cxnId="{9A9EF651-11BE-49CC-8291-07C93A4B8B86}">
      <dgm:prSet/>
      <dgm:spPr/>
      <dgm:t>
        <a:bodyPr/>
        <a:lstStyle/>
        <a:p>
          <a:endParaRPr lang="en-US"/>
        </a:p>
      </dgm:t>
    </dgm:pt>
    <dgm:pt modelId="{BCE2279B-B904-4E7E-ADFA-245459848B13}" type="sibTrans" cxnId="{9A9EF651-11BE-49CC-8291-07C93A4B8B86}">
      <dgm:prSet/>
      <dgm:spPr/>
      <dgm:t>
        <a:bodyPr/>
        <a:lstStyle/>
        <a:p>
          <a:endParaRPr lang="en-US"/>
        </a:p>
      </dgm:t>
    </dgm:pt>
    <dgm:pt modelId="{C74F9882-E22B-48DD-B689-0696162BAD86}">
      <dgm:prSet phldrT="[Text]" custT="1"/>
      <dgm:spPr>
        <a:solidFill>
          <a:schemeClr val="accent3"/>
        </a:solidFill>
      </dgm:spPr>
      <dgm:t>
        <a:bodyPr/>
        <a:lstStyle/>
        <a:p>
          <a:r>
            <a:rPr lang="en-US" sz="1200" dirty="0" smtClean="0"/>
            <a:t>Craft tools, mine resources,  maintain health</a:t>
          </a:r>
          <a:endParaRPr lang="en-US" sz="1200" dirty="0"/>
        </a:p>
      </dgm:t>
    </dgm:pt>
    <dgm:pt modelId="{D6FBD2C6-E090-4FF3-8C9C-D77AC16DEEED}" type="parTrans" cxnId="{0A7BD068-B9AD-4085-A7DF-7E02E53CC97A}">
      <dgm:prSet/>
      <dgm:spPr/>
      <dgm:t>
        <a:bodyPr/>
        <a:lstStyle/>
        <a:p>
          <a:endParaRPr lang="en-US"/>
        </a:p>
      </dgm:t>
    </dgm:pt>
    <dgm:pt modelId="{46A30C8A-653A-46B4-9D75-E7514101CAD0}" type="sibTrans" cxnId="{0A7BD068-B9AD-4085-A7DF-7E02E53CC97A}">
      <dgm:prSet/>
      <dgm:spPr/>
      <dgm:t>
        <a:bodyPr/>
        <a:lstStyle/>
        <a:p>
          <a:endParaRPr lang="en-US"/>
        </a:p>
      </dgm:t>
    </dgm:pt>
    <dgm:pt modelId="{1F6FDA76-B641-4F2C-9EFD-0527EF939B39}">
      <dgm:prSet custT="1"/>
      <dgm:spPr>
        <a:solidFill>
          <a:schemeClr val="accent1"/>
        </a:solidFill>
      </dgm:spPr>
      <dgm:t>
        <a:bodyPr/>
        <a:lstStyle/>
        <a:p>
          <a:r>
            <a:rPr lang="en-US" sz="1200" dirty="0" smtClean="0"/>
            <a:t>avoid mobs, break blocks, collect dropped resources</a:t>
          </a:r>
          <a:endParaRPr lang="en-US" sz="1200" dirty="0"/>
        </a:p>
      </dgm:t>
    </dgm:pt>
    <dgm:pt modelId="{27FF8AAE-F350-422D-A403-4062D25CB109}" type="parTrans" cxnId="{ABB5BFE7-F727-49A0-B537-315127A2D1F8}">
      <dgm:prSet/>
      <dgm:spPr/>
      <dgm:t>
        <a:bodyPr/>
        <a:lstStyle/>
        <a:p>
          <a:endParaRPr lang="en-US"/>
        </a:p>
      </dgm:t>
    </dgm:pt>
    <dgm:pt modelId="{3CA62EB7-4B0C-4C43-9017-8EB0C814E458}" type="sibTrans" cxnId="{ABB5BFE7-F727-49A0-B537-315127A2D1F8}">
      <dgm:prSet/>
      <dgm:spPr/>
      <dgm:t>
        <a:bodyPr/>
        <a:lstStyle/>
        <a:p>
          <a:endParaRPr lang="en-US"/>
        </a:p>
      </dgm:t>
    </dgm:pt>
    <dgm:pt modelId="{FEC471F2-1A65-4EAD-88F9-F381932855BC}" type="pres">
      <dgm:prSet presAssocID="{4A3C603E-8BCE-45DC-85D1-47722CA18D69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081C7AE-3CA1-4E11-876F-25D47A55F8C8}" type="pres">
      <dgm:prSet presAssocID="{4A3C603E-8BCE-45DC-85D1-47722CA18D69}" presName="comp1" presStyleCnt="0"/>
      <dgm:spPr/>
    </dgm:pt>
    <dgm:pt modelId="{934B6FCF-C1AD-423C-8A19-BE8694422E69}" type="pres">
      <dgm:prSet presAssocID="{4A3C603E-8BCE-45DC-85D1-47722CA18D69}" presName="circle1" presStyleLbl="node1" presStyleIdx="0" presStyleCnt="4"/>
      <dgm:spPr/>
      <dgm:t>
        <a:bodyPr/>
        <a:lstStyle/>
        <a:p>
          <a:endParaRPr lang="en-US"/>
        </a:p>
      </dgm:t>
    </dgm:pt>
    <dgm:pt modelId="{721AE173-68E0-4B19-BCCE-5F87C8D1AB46}" type="pres">
      <dgm:prSet presAssocID="{4A3C603E-8BCE-45DC-85D1-47722CA18D69}" presName="c1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28D31E-CD6A-473B-BDE5-BEFBCD1C982C}" type="pres">
      <dgm:prSet presAssocID="{4A3C603E-8BCE-45DC-85D1-47722CA18D69}" presName="comp2" presStyleCnt="0"/>
      <dgm:spPr/>
    </dgm:pt>
    <dgm:pt modelId="{F7AD5ACD-77C1-4A2F-A6EE-278F22C4268C}" type="pres">
      <dgm:prSet presAssocID="{4A3C603E-8BCE-45DC-85D1-47722CA18D69}" presName="circle2" presStyleLbl="node1" presStyleIdx="1" presStyleCnt="4"/>
      <dgm:spPr/>
      <dgm:t>
        <a:bodyPr/>
        <a:lstStyle/>
        <a:p>
          <a:endParaRPr lang="en-US"/>
        </a:p>
      </dgm:t>
    </dgm:pt>
    <dgm:pt modelId="{6F5C9E31-6875-4C79-BF71-BE48B1453DA1}" type="pres">
      <dgm:prSet presAssocID="{4A3C603E-8BCE-45DC-85D1-47722CA18D69}" presName="c2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549C94-A5FC-4191-A6DB-189A5E34E797}" type="pres">
      <dgm:prSet presAssocID="{4A3C603E-8BCE-45DC-85D1-47722CA18D69}" presName="comp3" presStyleCnt="0"/>
      <dgm:spPr/>
    </dgm:pt>
    <dgm:pt modelId="{720B20F8-1F29-4B46-950E-E33576F2CD48}" type="pres">
      <dgm:prSet presAssocID="{4A3C603E-8BCE-45DC-85D1-47722CA18D69}" presName="circle3" presStyleLbl="node1" presStyleIdx="2" presStyleCnt="4"/>
      <dgm:spPr/>
      <dgm:t>
        <a:bodyPr/>
        <a:lstStyle/>
        <a:p>
          <a:endParaRPr lang="en-US"/>
        </a:p>
      </dgm:t>
    </dgm:pt>
    <dgm:pt modelId="{E700F987-90E4-4FAB-A291-EBC8E0E0218E}" type="pres">
      <dgm:prSet presAssocID="{4A3C603E-8BCE-45DC-85D1-47722CA18D69}" presName="c3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225B58-22ED-4E71-96A3-34CD0084CA10}" type="pres">
      <dgm:prSet presAssocID="{4A3C603E-8BCE-45DC-85D1-47722CA18D69}" presName="comp4" presStyleCnt="0"/>
      <dgm:spPr/>
    </dgm:pt>
    <dgm:pt modelId="{F9448270-3CEB-4116-A53D-29242415073E}" type="pres">
      <dgm:prSet presAssocID="{4A3C603E-8BCE-45DC-85D1-47722CA18D69}" presName="circle4" presStyleLbl="node1" presStyleIdx="3" presStyleCnt="4" custLinFactNeighborY="0"/>
      <dgm:spPr/>
      <dgm:t>
        <a:bodyPr/>
        <a:lstStyle/>
        <a:p>
          <a:endParaRPr lang="en-US"/>
        </a:p>
      </dgm:t>
    </dgm:pt>
    <dgm:pt modelId="{F4DE6FB6-7105-485A-978D-11E06C086C7A}" type="pres">
      <dgm:prSet presAssocID="{4A3C603E-8BCE-45DC-85D1-47722CA18D69}" presName="c4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C1D17E9-4ECA-4414-BE6F-AA4A2727EBC3}" type="presOf" srcId="{DB4F4EEE-2D8B-4E2F-998A-6A63A72A930A}" destId="{6F5C9E31-6875-4C79-BF71-BE48B1453DA1}" srcOrd="1" destOrd="0" presId="urn:microsoft.com/office/officeart/2005/8/layout/venn2"/>
    <dgm:cxn modelId="{35874ACE-6DDE-41E4-9A2C-38C4D7E66C69}" type="presOf" srcId="{DB4F4EEE-2D8B-4E2F-998A-6A63A72A930A}" destId="{F7AD5ACD-77C1-4A2F-A6EE-278F22C4268C}" srcOrd="0" destOrd="0" presId="urn:microsoft.com/office/officeart/2005/8/layout/venn2"/>
    <dgm:cxn modelId="{46D7D0A6-9175-4C4F-A780-EAFE6DC8674D}" type="presOf" srcId="{C74F9882-E22B-48DD-B689-0696162BAD86}" destId="{E700F987-90E4-4FAB-A291-EBC8E0E0218E}" srcOrd="1" destOrd="0" presId="urn:microsoft.com/office/officeart/2005/8/layout/venn2"/>
    <dgm:cxn modelId="{E64776D2-7ADD-48D6-80B0-776F0A49EFEF}" srcId="{4A3C603E-8BCE-45DC-85D1-47722CA18D69}" destId="{7E58CC6D-0895-4E9C-A0EA-08605E5C4AB8}" srcOrd="0" destOrd="0" parTransId="{0C11CE49-43D8-48E5-9BD0-E481CC387C76}" sibTransId="{5C218442-31B6-4741-B9B6-377EFD6F44C8}"/>
    <dgm:cxn modelId="{7ABE7E88-E015-4F7B-B376-6D4A2FEF2951}" type="presOf" srcId="{4A3C603E-8BCE-45DC-85D1-47722CA18D69}" destId="{FEC471F2-1A65-4EAD-88F9-F381932855BC}" srcOrd="0" destOrd="0" presId="urn:microsoft.com/office/officeart/2005/8/layout/venn2"/>
    <dgm:cxn modelId="{0A7BD068-B9AD-4085-A7DF-7E02E53CC97A}" srcId="{4A3C603E-8BCE-45DC-85D1-47722CA18D69}" destId="{C74F9882-E22B-48DD-B689-0696162BAD86}" srcOrd="2" destOrd="0" parTransId="{D6FBD2C6-E090-4FF3-8C9C-D77AC16DEEED}" sibTransId="{46A30C8A-653A-46B4-9D75-E7514101CAD0}"/>
    <dgm:cxn modelId="{B044C27B-5882-491A-960A-6FE2B288CD21}" type="presOf" srcId="{7E58CC6D-0895-4E9C-A0EA-08605E5C4AB8}" destId="{721AE173-68E0-4B19-BCCE-5F87C8D1AB46}" srcOrd="1" destOrd="0" presId="urn:microsoft.com/office/officeart/2005/8/layout/venn2"/>
    <dgm:cxn modelId="{9A9EF651-11BE-49CC-8291-07C93A4B8B86}" srcId="{4A3C603E-8BCE-45DC-85D1-47722CA18D69}" destId="{DB4F4EEE-2D8B-4E2F-998A-6A63A72A930A}" srcOrd="1" destOrd="0" parTransId="{4F78F0F7-7775-45DD-9C87-375D1174165A}" sibTransId="{BCE2279B-B904-4E7E-ADFA-245459848B13}"/>
    <dgm:cxn modelId="{ABB5BFE7-F727-49A0-B537-315127A2D1F8}" srcId="{4A3C603E-8BCE-45DC-85D1-47722CA18D69}" destId="{1F6FDA76-B641-4F2C-9EFD-0527EF939B39}" srcOrd="3" destOrd="0" parTransId="{27FF8AAE-F350-422D-A403-4062D25CB109}" sibTransId="{3CA62EB7-4B0C-4C43-9017-8EB0C814E458}"/>
    <dgm:cxn modelId="{1C92D98B-565C-43C6-BCFE-0C3EAAD202C3}" type="presOf" srcId="{7E58CC6D-0895-4E9C-A0EA-08605E5C4AB8}" destId="{934B6FCF-C1AD-423C-8A19-BE8694422E69}" srcOrd="0" destOrd="0" presId="urn:microsoft.com/office/officeart/2005/8/layout/venn2"/>
    <dgm:cxn modelId="{9C2F838D-DAC5-484B-B36F-E9E40A7EB2E5}" type="presOf" srcId="{1F6FDA76-B641-4F2C-9EFD-0527EF939B39}" destId="{F4DE6FB6-7105-485A-978D-11E06C086C7A}" srcOrd="1" destOrd="0" presId="urn:microsoft.com/office/officeart/2005/8/layout/venn2"/>
    <dgm:cxn modelId="{611FCE90-EC11-46EE-826F-37CC2E00E690}" type="presOf" srcId="{C74F9882-E22B-48DD-B689-0696162BAD86}" destId="{720B20F8-1F29-4B46-950E-E33576F2CD48}" srcOrd="0" destOrd="0" presId="urn:microsoft.com/office/officeart/2005/8/layout/venn2"/>
    <dgm:cxn modelId="{5B509EA2-3369-4FF7-9559-600CD2A9CB4B}" type="presOf" srcId="{1F6FDA76-B641-4F2C-9EFD-0527EF939B39}" destId="{F9448270-3CEB-4116-A53D-29242415073E}" srcOrd="0" destOrd="0" presId="urn:microsoft.com/office/officeart/2005/8/layout/venn2"/>
    <dgm:cxn modelId="{EACD2D1D-9E75-46E9-919B-C29EB6F0CABB}" type="presParOf" srcId="{FEC471F2-1A65-4EAD-88F9-F381932855BC}" destId="{F081C7AE-3CA1-4E11-876F-25D47A55F8C8}" srcOrd="0" destOrd="0" presId="urn:microsoft.com/office/officeart/2005/8/layout/venn2"/>
    <dgm:cxn modelId="{201CC6E4-1581-491D-8658-F7E04C089FEB}" type="presParOf" srcId="{F081C7AE-3CA1-4E11-876F-25D47A55F8C8}" destId="{934B6FCF-C1AD-423C-8A19-BE8694422E69}" srcOrd="0" destOrd="0" presId="urn:microsoft.com/office/officeart/2005/8/layout/venn2"/>
    <dgm:cxn modelId="{6F6D39F9-59E5-4138-A62F-4D0C295DE954}" type="presParOf" srcId="{F081C7AE-3CA1-4E11-876F-25D47A55F8C8}" destId="{721AE173-68E0-4B19-BCCE-5F87C8D1AB46}" srcOrd="1" destOrd="0" presId="urn:microsoft.com/office/officeart/2005/8/layout/venn2"/>
    <dgm:cxn modelId="{E1A14E6A-7ADA-47D1-9F93-D9FBB8A840F3}" type="presParOf" srcId="{FEC471F2-1A65-4EAD-88F9-F381932855BC}" destId="{4B28D31E-CD6A-473B-BDE5-BEFBCD1C982C}" srcOrd="1" destOrd="0" presId="urn:microsoft.com/office/officeart/2005/8/layout/venn2"/>
    <dgm:cxn modelId="{490F1749-82AE-4452-8B60-F6D893257AD3}" type="presParOf" srcId="{4B28D31E-CD6A-473B-BDE5-BEFBCD1C982C}" destId="{F7AD5ACD-77C1-4A2F-A6EE-278F22C4268C}" srcOrd="0" destOrd="0" presId="urn:microsoft.com/office/officeart/2005/8/layout/venn2"/>
    <dgm:cxn modelId="{295948E2-FD23-44D7-9AC0-892DB2E0B134}" type="presParOf" srcId="{4B28D31E-CD6A-473B-BDE5-BEFBCD1C982C}" destId="{6F5C9E31-6875-4C79-BF71-BE48B1453DA1}" srcOrd="1" destOrd="0" presId="urn:microsoft.com/office/officeart/2005/8/layout/venn2"/>
    <dgm:cxn modelId="{D008348D-54B6-4555-BF7B-D133A23D8B90}" type="presParOf" srcId="{FEC471F2-1A65-4EAD-88F9-F381932855BC}" destId="{C7549C94-A5FC-4191-A6DB-189A5E34E797}" srcOrd="2" destOrd="0" presId="urn:microsoft.com/office/officeart/2005/8/layout/venn2"/>
    <dgm:cxn modelId="{E6752E66-82ED-493C-A9C8-C2AA52201A11}" type="presParOf" srcId="{C7549C94-A5FC-4191-A6DB-189A5E34E797}" destId="{720B20F8-1F29-4B46-950E-E33576F2CD48}" srcOrd="0" destOrd="0" presId="urn:microsoft.com/office/officeart/2005/8/layout/venn2"/>
    <dgm:cxn modelId="{97FAA414-D043-4563-8AED-296741F77B9C}" type="presParOf" srcId="{C7549C94-A5FC-4191-A6DB-189A5E34E797}" destId="{E700F987-90E4-4FAB-A291-EBC8E0E0218E}" srcOrd="1" destOrd="0" presId="urn:microsoft.com/office/officeart/2005/8/layout/venn2"/>
    <dgm:cxn modelId="{3C0AB9C9-75BE-4C08-9378-5F723AC8B783}" type="presParOf" srcId="{FEC471F2-1A65-4EAD-88F9-F381932855BC}" destId="{83225B58-22ED-4E71-96A3-34CD0084CA10}" srcOrd="3" destOrd="0" presId="urn:microsoft.com/office/officeart/2005/8/layout/venn2"/>
    <dgm:cxn modelId="{C8BA4D21-61CA-4DDB-9688-B6A70DB7C3CD}" type="presParOf" srcId="{83225B58-22ED-4E71-96A3-34CD0084CA10}" destId="{F9448270-3CEB-4116-A53D-29242415073E}" srcOrd="0" destOrd="0" presId="urn:microsoft.com/office/officeart/2005/8/layout/venn2"/>
    <dgm:cxn modelId="{5FC38116-E376-4B5E-AB59-45641C0D7548}" type="presParOf" srcId="{83225B58-22ED-4E71-96A3-34CD0084CA10}" destId="{F4DE6FB6-7105-485A-978D-11E06C086C7A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4B6FCF-C1AD-423C-8A19-BE8694422E69}">
      <dsp:nvSpPr>
        <dsp:cNvPr id="0" name=""/>
        <dsp:cNvSpPr/>
      </dsp:nvSpPr>
      <dsp:spPr>
        <a:xfrm>
          <a:off x="415130" y="0"/>
          <a:ext cx="4351338" cy="4351338"/>
        </a:xfrm>
        <a:prstGeom prst="ellipse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Explore the world, progress toward The End</a:t>
          </a:r>
          <a:endParaRPr lang="en-US" sz="1100" kern="1200" dirty="0"/>
        </a:p>
      </dsp:txBody>
      <dsp:txXfrm>
        <a:off x="1982482" y="217566"/>
        <a:ext cx="1216634" cy="652700"/>
      </dsp:txXfrm>
    </dsp:sp>
    <dsp:sp modelId="{F7AD5ACD-77C1-4A2F-A6EE-278F22C4268C}">
      <dsp:nvSpPr>
        <dsp:cNvPr id="0" name=""/>
        <dsp:cNvSpPr/>
      </dsp:nvSpPr>
      <dsp:spPr>
        <a:xfrm>
          <a:off x="850264" y="870267"/>
          <a:ext cx="3481070" cy="3481070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Build structures, farm resources</a:t>
          </a:r>
          <a:endParaRPr lang="en-US" sz="1200" kern="1200" dirty="0"/>
        </a:p>
      </dsp:txBody>
      <dsp:txXfrm>
        <a:off x="1982482" y="1079131"/>
        <a:ext cx="1216634" cy="626592"/>
      </dsp:txXfrm>
    </dsp:sp>
    <dsp:sp modelId="{720B20F8-1F29-4B46-950E-E33576F2CD48}">
      <dsp:nvSpPr>
        <dsp:cNvPr id="0" name=""/>
        <dsp:cNvSpPr/>
      </dsp:nvSpPr>
      <dsp:spPr>
        <a:xfrm>
          <a:off x="1285398" y="1740535"/>
          <a:ext cx="2610802" cy="2610802"/>
        </a:xfrm>
        <a:prstGeom prst="ellipse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Craft tools, mine resources,  maintain health</a:t>
          </a:r>
          <a:endParaRPr lang="en-US" sz="1200" kern="1200" dirty="0"/>
        </a:p>
      </dsp:txBody>
      <dsp:txXfrm>
        <a:off x="1982482" y="1936345"/>
        <a:ext cx="1216634" cy="587430"/>
      </dsp:txXfrm>
    </dsp:sp>
    <dsp:sp modelId="{F9448270-3CEB-4116-A53D-29242415073E}">
      <dsp:nvSpPr>
        <dsp:cNvPr id="0" name=""/>
        <dsp:cNvSpPr/>
      </dsp:nvSpPr>
      <dsp:spPr>
        <a:xfrm>
          <a:off x="1720532" y="2610802"/>
          <a:ext cx="1740535" cy="1740535"/>
        </a:xfrm>
        <a:prstGeom prst="ellipse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avoid mobs, break blocks, collect dropped resources</a:t>
          </a:r>
          <a:endParaRPr lang="en-US" sz="1200" kern="1200" dirty="0"/>
        </a:p>
      </dsp:txBody>
      <dsp:txXfrm>
        <a:off x="1975427" y="3045936"/>
        <a:ext cx="1230744" cy="8702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CF163F9-C889-4D68-BA7C-958783134C1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52576F-8FF4-42FF-925F-A1331C8AF42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507E48-60C0-4E5A-AE70-08D61B08AE1A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71E5F2-9ECE-4E0D-871A-142DB551A9F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60666A-5ABE-4FA1-BC6A-CE121C6E0F3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D0BDE5-DA8A-4378-B83B-51EA93272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7706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9E1A3C-3053-4E19-BDA5-5FB368113932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90E7FF-258F-4893-9AEA-89A170167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821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0E7FF-258F-4893-9AEA-89A17016747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8048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 smtClean="0"/>
              <a:t>Hanging out with friends is fun</a:t>
            </a:r>
          </a:p>
          <a:p>
            <a:pPr lvl="1"/>
            <a:r>
              <a:rPr lang="en-US" dirty="0" smtClean="0"/>
              <a:t>Being scared at horror movies is fun</a:t>
            </a:r>
          </a:p>
          <a:p>
            <a:pPr lvl="1"/>
            <a:r>
              <a:rPr lang="en-US" dirty="0" smtClean="0"/>
              <a:t>Jumping out of airplanes skydiving is fun</a:t>
            </a:r>
          </a:p>
          <a:p>
            <a:pPr lvl="1"/>
            <a:r>
              <a:rPr lang="en-US" dirty="0" smtClean="0"/>
              <a:t>Sitting inside meticulously painting models is fun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0E7FF-258F-4893-9AEA-89A170167471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8516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0E7FF-258F-4893-9AEA-89A170167471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629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Costikyan</a:t>
            </a:r>
            <a:r>
              <a:rPr lang="en-US" dirty="0"/>
              <a:t>: An interactive structure of endogenous meaning that requires players to struggle toward a goal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Suits: The voluntary effort to overcome unnecessary obstacles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Schell: A problem-solving activity, approached with a playful attitude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Fullerton: A closed, formal system, that engages players in structured conflict, and resolves in an unequal outcome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0E7FF-258F-4893-9AEA-89A17016747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8131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credit: https://www.missiondrive.io/services/datopolis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0E7FF-258F-4893-9AEA-89A17016747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292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0E7FF-258F-4893-9AEA-89A17016747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9366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Ephemeral</a:t>
            </a:r>
          </a:p>
          <a:p>
            <a:r>
              <a:rPr lang="en-US" dirty="0"/>
              <a:t>Unpredictable </a:t>
            </a:r>
          </a:p>
          <a:p>
            <a:r>
              <a:rPr lang="en-US" dirty="0"/>
              <a:t>Invisible</a:t>
            </a:r>
          </a:p>
          <a:p>
            <a:r>
              <a:rPr lang="en-US" dirty="0"/>
              <a:t>Are we screwed?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140BE-BFE7-4E5C-9FEE-F1112F4EB38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5817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0E7FF-258F-4893-9AEA-89A17016747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9634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0E7FF-258F-4893-9AEA-89A170167471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177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0E7FF-258F-4893-9AEA-89A170167471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9011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0E7FF-258F-4893-9AEA-89A170167471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137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0368C-7392-4304-BF42-7F1D9B5045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l"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90C8-2C26-4365-B198-6458467E1D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A59B6-7B42-4F35-A13D-352B3D473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971E9-5F29-4FD1-A1DB-C8533DAD6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011B4-310F-4BF1-9A30-C608ED11A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581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B2CA9-9D7E-4C35-B212-EFFC6C2D8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BD87B-0125-42AA-9FC6-3BB35CA667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93FC2F-09D8-40A8-B10B-2FDB259DB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5F52D0-FDF2-47A4-8113-4954951E6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E4442A-453E-435F-BD38-A0E2BCECA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208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DF48C-91C5-4DF3-B326-3544AAA13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A0823-F04F-47A2-93F0-DEA19CC0DF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D1019A-0B9C-4B13-ABC4-0A362744E3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3F84DF-F5B4-453E-82BB-29C84B883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CD8138-596B-4DFB-8A4E-6A5E9D151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E42E92-E920-419E-88AE-CC21E2863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941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hir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DF48C-91C5-4DF3-B326-3544AAA13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A0823-F04F-47A2-93F0-DEA19CC0DF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7315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D1019A-0B9C-4B13-ABC4-0A362744E3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10600" y="1825625"/>
            <a:ext cx="2743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3F84DF-F5B4-453E-82BB-29C84B883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CD8138-596B-4DFB-8A4E-6A5E9D151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E42E92-E920-419E-88AE-CC21E2863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9325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hir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DF48C-91C5-4DF3-B326-3544AAA13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A0823-F04F-47A2-93F0-DEA19CC0DF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2743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D1019A-0B9C-4B13-ABC4-0A362744E3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38600" y="1825625"/>
            <a:ext cx="7315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3F84DF-F5B4-453E-82BB-29C84B883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CD8138-596B-4DFB-8A4E-6A5E9D151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E42E92-E920-419E-88AE-CC21E2863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1369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6A2A2-49D4-486F-AAF2-7F344EEC7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B772C1-3E29-4F92-AC22-E7B30F13CD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CE229C-7277-4481-A362-1F4A7BE061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E5E213-945D-4603-ADCC-88F1ACDCB8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7A9399-1682-45EE-8A76-286737C34C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B7639B-1819-410A-8003-2534B3B6E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B3E9CF-DF5C-46B5-AEB0-959E4E376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66FDD3-3302-4E32-8BD3-96F1B7ADC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6948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3B617-A7B8-41E3-B835-BF95BF9DA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E94ACF-D995-4B61-A2FB-94D73CE6E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12AEB0-A948-4552-8F67-4431FCC36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50CF4E-3EF3-43B3-916D-CEE810E20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1195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6BF235-8B43-4826-8CFB-4E1B7B088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967B37-12D0-46AF-A8CD-B83E91F4D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D735A4-2356-4032-ADBE-F1D425EF4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6783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1EB90-146E-4100-B5A5-8B2211B3F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2B1F2-AA72-4FA4-AD86-DCD450C51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41A302-C111-4BE7-9CD8-47FBA00050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AC9A8E-86C1-49F2-B9F5-200D05600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E12CAE-5FF3-440F-8828-36AB695B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D8D88E-7DAD-4918-A841-3D94E406D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8421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B3917-28D5-4F0E-BFAB-D2607706B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C7AA04-524C-40D8-97FD-5113596482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CE5F11-6EF4-42FA-8DC7-C477366656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77D15C-D9C0-487F-B336-82339246E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1A1672-F267-4808-BB4C-5B78CCE83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A99A0F-AC61-4678-BD93-83145D8E0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8255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0EDC8-FA4D-421A-A5CC-B08A3B751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41E1CB-11D2-47D8-8F95-E6ECD502E0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9F3B1D-8023-4776-9EDB-728C85B73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2531EC-AE97-4668-B6C9-802BF628D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E1FA5-D972-461C-AD6C-A5F2DA499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242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0368C-7392-4304-BF42-7F1D9B5045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A59B6-7B42-4F35-A13D-352B3D473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971E9-5F29-4FD1-A1DB-C8533DAD6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011B4-310F-4BF1-9A30-C608ED11A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8788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DAB074-0102-4E95-9A84-C82EE42BB5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002AA6-0E25-4DFF-9860-C3961546E0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6A47A5-A5D6-499C-A722-8438D60AE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894E8D-E4C2-4154-B580-91A2A64D5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DEEAFE-9551-4D5B-AD1C-5990DA012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4402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929515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067421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40235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Third Right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A0823-F04F-47A2-93F0-DEA19CC0DF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65125"/>
            <a:ext cx="2743200" cy="58118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D1019A-0B9C-4B13-ABC4-0A362744E3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38600" y="365125"/>
            <a:ext cx="7315200" cy="58118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3F84DF-F5B4-453E-82BB-29C84B883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CD8138-596B-4DFB-8A4E-6A5E9D151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E42E92-E920-419E-88AE-CC21E2863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6827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71AED-85B2-4588-978A-6CF2A5B557E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838200" y="6079351"/>
            <a:ext cx="10515600" cy="273049"/>
          </a:xfrm>
        </p:spPr>
        <p:txBody>
          <a:bodyPr>
            <a:noAutofit/>
          </a:bodyPr>
          <a:lstStyle>
            <a:lvl1pPr marL="0" indent="0" algn="r">
              <a:buNone/>
              <a:defRPr sz="1600"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2688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Third Left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A0823-F04F-47A2-93F0-DEA19CC0DF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65125"/>
            <a:ext cx="7315200" cy="58118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D1019A-0B9C-4B13-ABC4-0A362744E3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10600" y="365125"/>
            <a:ext cx="2743200" cy="58118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3F84DF-F5B4-453E-82BB-29C84B883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CD8138-596B-4DFB-8A4E-6A5E9D151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E42E92-E920-419E-88AE-CC21E2863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520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1D58D-BC80-4B7A-8AA4-ECC513F12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C1D16-3028-440F-AC7E-A62A2C9835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41F702-59F6-4552-BFED-709291519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B5FEF-1897-41CA-B328-6E5310B65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6B7A2-0E31-4F9E-B7E7-2B4E95F1C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894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udent Inp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1D58D-BC80-4B7A-8AA4-ECC513F12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8406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C1D16-3028-440F-AC7E-A62A2C983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93532"/>
            <a:ext cx="10515600" cy="5183431"/>
          </a:xfrm>
        </p:spPr>
        <p:txBody>
          <a:bodyPr>
            <a:normAutofit/>
          </a:bodyPr>
          <a:lstStyle>
            <a:lvl1pPr marL="457200" indent="-457200">
              <a:buFont typeface="+mj-lt"/>
              <a:buAutoNum type="arabicPeriod"/>
              <a:defRPr sz="2400">
                <a:solidFill>
                  <a:schemeClr val="accent5"/>
                </a:solidFill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accent5"/>
                </a:solidFill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accent5"/>
                </a:solidFill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accent5"/>
                </a:solidFill>
              </a:defRPr>
            </a:lvl4pPr>
            <a:lvl5pPr marL="2171700" indent="-342900">
              <a:buFont typeface="+mj-lt"/>
              <a:buAutoNum type="arabicPeriod"/>
              <a:defRPr sz="16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41F702-59F6-4552-BFED-709291519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B5FEF-1897-41CA-B328-6E5310B65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6B7A2-0E31-4F9E-B7E7-2B4E95F1C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058B80-86AC-4EC6-BB3A-D55E10D6FD8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175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0792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Discuss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1D58D-BC80-4B7A-8AA4-ECC513F12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8963025" cy="628406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C1D16-3028-440F-AC7E-A62A2C983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93532"/>
            <a:ext cx="10515600" cy="5183431"/>
          </a:xfrm>
        </p:spPr>
        <p:txBody>
          <a:bodyPr>
            <a:normAutofit/>
          </a:bodyPr>
          <a:lstStyle>
            <a:lvl1pPr marL="457200" indent="-457200">
              <a:buFont typeface="+mj-lt"/>
              <a:buAutoNum type="arabicPeriod"/>
              <a:defRPr sz="2400">
                <a:solidFill>
                  <a:schemeClr val="accent4"/>
                </a:solidFill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accent4"/>
                </a:solidFill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accent4"/>
                </a:solidFill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2171700" indent="-342900"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</a:t>
            </a:r>
            <a:r>
              <a:rPr lang="en-US" dirty="0" smtClean="0"/>
              <a:t>level</a:t>
            </a:r>
            <a:endParaRPr lang="en-US" dirty="0"/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41F702-59F6-4552-BFED-709291519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B5FEF-1897-41CA-B328-6E5310B65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6B7A2-0E31-4F9E-B7E7-2B4E95F1C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058B80-86AC-4EC6-BB3A-D55E10D6FD8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175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9801225" y="365125"/>
            <a:ext cx="1552575" cy="628650"/>
          </a:xfrm>
        </p:spPr>
        <p:txBody>
          <a:bodyPr anchor="ctr"/>
          <a:lstStyle>
            <a:lvl1pPr marL="0" indent="0" algn="r">
              <a:buNone/>
              <a:defRPr sz="2400"/>
            </a:lvl1pPr>
          </a:lstStyle>
          <a:p>
            <a:pPr lvl="0"/>
            <a:r>
              <a:rPr lang="en-US" dirty="0" smtClean="0"/>
              <a:t>Timing</a:t>
            </a:r>
          </a:p>
        </p:txBody>
      </p:sp>
    </p:spTree>
    <p:extLst>
      <p:ext uri="{BB962C8B-B14F-4D97-AF65-F5344CB8AC3E}">
        <p14:creationId xmlns:p14="http://schemas.microsoft.com/office/powerpoint/2010/main" val="1577697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 Input 2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1D58D-BC80-4B7A-8AA4-ECC513F12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8406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C1D16-3028-440F-AC7E-A62A2C983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8658"/>
            <a:ext cx="5257800" cy="4818306"/>
          </a:xfrm>
        </p:spPr>
        <p:txBody>
          <a:bodyPr>
            <a:normAutofit/>
          </a:bodyPr>
          <a:lstStyle>
            <a:lvl1pPr marL="457200" indent="-457200">
              <a:buFont typeface="+mj-lt"/>
              <a:buAutoNum type="arabicPeriod"/>
              <a:defRPr sz="2400">
                <a:solidFill>
                  <a:schemeClr val="accent5"/>
                </a:solidFill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accent5"/>
                </a:solidFill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accent5"/>
                </a:solidFill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accent5"/>
                </a:solidFill>
              </a:defRPr>
            </a:lvl4pPr>
            <a:lvl5pPr marL="2171700" indent="-342900">
              <a:buFont typeface="+mj-lt"/>
              <a:buAutoNum type="arabicPeriod"/>
              <a:defRPr sz="16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41F702-59F6-4552-BFED-709291519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B5FEF-1897-41CA-B328-6E5310B65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6B7A2-0E31-4F9E-B7E7-2B4E95F1C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058B80-86AC-4EC6-BB3A-D55E10D6FD8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175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6F3CC88-D8F5-4F38-B9B9-0063DF4FC4C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6000" y="1362074"/>
            <a:ext cx="5257800" cy="4814888"/>
          </a:xfrm>
        </p:spPr>
        <p:txBody>
          <a:bodyPr>
            <a:normAutofit/>
          </a:bodyPr>
          <a:lstStyle>
            <a:lvl1pPr marL="457200" indent="-457200">
              <a:buFont typeface="+mj-lt"/>
              <a:buAutoNum type="arabicPeriod"/>
              <a:defRPr sz="2400">
                <a:solidFill>
                  <a:schemeClr val="accent5"/>
                </a:solidFill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accent5"/>
                </a:solidFill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accent5"/>
                </a:solidFill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accent5"/>
                </a:solidFill>
              </a:defRPr>
            </a:lvl4pPr>
            <a:lvl5pPr marL="2171700" indent="-342900">
              <a:buFont typeface="+mj-lt"/>
              <a:buAutoNum type="arabicPeriod"/>
              <a:defRPr sz="16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C0E4946-2ADE-4E84-955F-17545750704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993775"/>
            <a:ext cx="5257800" cy="365125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189BC5ED-C640-47D8-A474-7E90C59FFF5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96000" y="996706"/>
            <a:ext cx="5257800" cy="365125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2241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 Input 3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1D58D-BC80-4B7A-8AA4-ECC513F12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8406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C1D16-3028-440F-AC7E-A62A2C983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8658"/>
            <a:ext cx="3502152" cy="4818306"/>
          </a:xfrm>
        </p:spPr>
        <p:txBody>
          <a:bodyPr>
            <a:normAutofit/>
          </a:bodyPr>
          <a:lstStyle>
            <a:lvl1pPr marL="457200" indent="-457200">
              <a:buFont typeface="+mj-lt"/>
              <a:buAutoNum type="arabicPeriod"/>
              <a:defRPr sz="2400">
                <a:solidFill>
                  <a:schemeClr val="accent5"/>
                </a:solidFill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accent5"/>
                </a:solidFill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accent5"/>
                </a:solidFill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accent5"/>
                </a:solidFill>
              </a:defRPr>
            </a:lvl4pPr>
            <a:lvl5pPr marL="2171700" indent="-342900">
              <a:buFont typeface="+mj-lt"/>
              <a:buAutoNum type="arabicPeriod"/>
              <a:defRPr sz="16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41F702-59F6-4552-BFED-709291519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B5FEF-1897-41CA-B328-6E5310B65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6B7A2-0E31-4F9E-B7E7-2B4E95F1C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058B80-86AC-4EC6-BB3A-D55E10D6FD8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175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C0E4946-2ADE-4E84-955F-17545750704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993775"/>
            <a:ext cx="3502152" cy="365125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11C1D16-3028-440F-AC7E-A62A2C9835B3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383024" y="1358656"/>
            <a:ext cx="3502152" cy="4818306"/>
          </a:xfrm>
        </p:spPr>
        <p:txBody>
          <a:bodyPr>
            <a:normAutofit/>
          </a:bodyPr>
          <a:lstStyle>
            <a:lvl1pPr marL="457200" indent="-457200">
              <a:buFont typeface="+mj-lt"/>
              <a:buAutoNum type="arabicPeriod"/>
              <a:defRPr sz="2400">
                <a:solidFill>
                  <a:schemeClr val="accent5"/>
                </a:solidFill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accent5"/>
                </a:solidFill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accent5"/>
                </a:solidFill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accent5"/>
                </a:solidFill>
              </a:defRPr>
            </a:lvl4pPr>
            <a:lvl5pPr marL="2171700" indent="-342900">
              <a:buFont typeface="+mj-lt"/>
              <a:buAutoNum type="arabicPeriod"/>
              <a:defRPr sz="16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4C0E4946-2ADE-4E84-955F-17545750704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83024" y="993773"/>
            <a:ext cx="3502152" cy="365125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11C1D16-3028-440F-AC7E-A62A2C9835B3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7927848" y="1358415"/>
            <a:ext cx="3502152" cy="4818306"/>
          </a:xfrm>
        </p:spPr>
        <p:txBody>
          <a:bodyPr>
            <a:normAutofit/>
          </a:bodyPr>
          <a:lstStyle>
            <a:lvl1pPr marL="457200" indent="-457200">
              <a:buFont typeface="+mj-lt"/>
              <a:buAutoNum type="arabicPeriod"/>
              <a:defRPr sz="2400">
                <a:solidFill>
                  <a:schemeClr val="accent5"/>
                </a:solidFill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accent5"/>
                </a:solidFill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accent5"/>
                </a:solidFill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accent5"/>
                </a:solidFill>
              </a:defRPr>
            </a:lvl4pPr>
            <a:lvl5pPr marL="2171700" indent="-342900">
              <a:buFont typeface="+mj-lt"/>
              <a:buAutoNum type="arabicPeriod"/>
              <a:defRPr sz="16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4C0E4946-2ADE-4E84-955F-17545750704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927848" y="993532"/>
            <a:ext cx="3502152" cy="365125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0949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bat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7058B80-86AC-4EC6-BB3A-D55E10D6FD8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175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058B80-86AC-4EC6-BB3A-D55E10D6FD8D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noFill/>
          <a:ln w="3175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5743575" y="160020"/>
            <a:ext cx="809626" cy="6547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1D58D-BC80-4B7A-8AA4-ECC513F12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8406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C1D16-3028-440F-AC7E-A62A2C983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8658"/>
            <a:ext cx="5257800" cy="4818306"/>
          </a:xfrm>
        </p:spPr>
        <p:txBody>
          <a:bodyPr>
            <a:normAutofit/>
          </a:bodyPr>
          <a:lstStyle>
            <a:lvl1pPr marL="457200" indent="-457200">
              <a:buFont typeface="+mj-lt"/>
              <a:buAutoNum type="arabicPeriod"/>
              <a:defRPr sz="2400">
                <a:solidFill>
                  <a:schemeClr val="accent5"/>
                </a:solidFill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accent5"/>
                </a:solidFill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accent5"/>
                </a:solidFill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accent5"/>
                </a:solidFill>
              </a:defRPr>
            </a:lvl4pPr>
            <a:lvl5pPr marL="2171700" indent="-342900">
              <a:buFont typeface="+mj-lt"/>
              <a:buAutoNum type="arabicPeriod"/>
              <a:defRPr sz="16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41F702-59F6-4552-BFED-709291519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B5FEF-1897-41CA-B328-6E5310B65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6B7A2-0E31-4F9E-B7E7-2B4E95F1C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6F3CC88-D8F5-4F38-B9B9-0063DF4FC4C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6000" y="1362074"/>
            <a:ext cx="5257800" cy="4814888"/>
          </a:xfrm>
        </p:spPr>
        <p:txBody>
          <a:bodyPr>
            <a:normAutofit/>
          </a:bodyPr>
          <a:lstStyle>
            <a:lvl1pPr marL="457200" indent="-457200">
              <a:buFont typeface="+mj-lt"/>
              <a:buAutoNum type="arabicPeriod"/>
              <a:defRPr sz="2400">
                <a:solidFill>
                  <a:schemeClr val="accent4"/>
                </a:solidFill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accent4"/>
                </a:solidFill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accent4"/>
                </a:solidFill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2171700" indent="-342900"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C0E4946-2ADE-4E84-955F-17545750704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993775"/>
            <a:ext cx="5257800" cy="365125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189BC5ED-C640-47D8-A474-7E90C59FFF5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96000" y="996706"/>
            <a:ext cx="5257800" cy="365125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483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 Input Trans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1D58D-BC80-4B7A-8AA4-ECC513F12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8406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C1D16-3028-440F-AC7E-A62A2C983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93532"/>
            <a:ext cx="5257800" cy="518343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41F702-59F6-4552-BFED-709291519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B5FEF-1897-41CA-B328-6E5310B65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6B7A2-0E31-4F9E-B7E7-2B4E95F1C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058B80-86AC-4EC6-BB3A-D55E10D6FD8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175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6F3CC88-D8F5-4F38-B9B9-0063DF4FC4C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6000" y="993531"/>
            <a:ext cx="5257800" cy="518343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accent5"/>
                </a:solidFill>
              </a:defRPr>
            </a:lvl1pPr>
            <a:lvl2pPr>
              <a:defRPr sz="2000">
                <a:solidFill>
                  <a:schemeClr val="accent5"/>
                </a:solidFill>
              </a:defRPr>
            </a:lvl2pPr>
            <a:lvl3pPr>
              <a:defRPr sz="1800">
                <a:solidFill>
                  <a:schemeClr val="accent5"/>
                </a:solidFill>
              </a:defRPr>
            </a:lvl3pPr>
            <a:lvl4pPr>
              <a:defRPr sz="1600">
                <a:solidFill>
                  <a:schemeClr val="accent5"/>
                </a:solidFill>
              </a:defRPr>
            </a:lvl4pPr>
            <a:lvl5pPr>
              <a:defRPr sz="16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2341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936C19-F6BA-43D3-ACE3-ECFAAAF2DF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7B91B-0F0E-443C-ACE4-2139FD5DB9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B2F1EB-4941-47AB-B00A-FBB8530DBF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96267-9501-4B49-939F-F116B0669874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AF5604-9C2A-4958-91A6-2A1F2DE0C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66066B-685D-429B-9EDD-6E5369DD03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909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69" r:id="rId5"/>
    <p:sldLayoutId id="2147483665" r:id="rId6"/>
    <p:sldLayoutId id="2147483675" r:id="rId7"/>
    <p:sldLayoutId id="2147483671" r:id="rId8"/>
    <p:sldLayoutId id="2147483666" r:id="rId9"/>
    <p:sldLayoutId id="2147483651" r:id="rId10"/>
    <p:sldLayoutId id="2147483652" r:id="rId11"/>
    <p:sldLayoutId id="2147483667" r:id="rId12"/>
    <p:sldLayoutId id="2147483668" r:id="rId13"/>
    <p:sldLayoutId id="2147483653" r:id="rId14"/>
    <p:sldLayoutId id="2147483654" r:id="rId15"/>
    <p:sldLayoutId id="2147483655" r:id="rId16"/>
    <p:sldLayoutId id="2147483656" r:id="rId17"/>
    <p:sldLayoutId id="2147483657" r:id="rId18"/>
    <p:sldLayoutId id="2147483658" r:id="rId19"/>
    <p:sldLayoutId id="2147483659" r:id="rId20"/>
    <p:sldLayoutId id="2147483662" r:id="rId21"/>
    <p:sldLayoutId id="2147483663" r:id="rId22"/>
    <p:sldLayoutId id="2147483664" r:id="rId23"/>
    <p:sldLayoutId id="2147483672" r:id="rId24"/>
    <p:sldLayoutId id="2147483673" r:id="rId25"/>
    <p:sldLayoutId id="2147483674" r:id="rId2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Segoe UI" panose="020B0502040204020203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Segoe UI" panose="020B0502040204020203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Segoe UI" panose="020B0502040204020203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Segoe UI" panose="020B0502040204020203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Segoe UI" panose="020B0502040204020203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https://imgur.com/a/vX3zm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16.xml"/><Relationship Id="rId1" Type="http://schemas.openxmlformats.org/officeDocument/2006/relationships/video" Target="https://www.youtube.com/embed/v5m5MbOU4NA" TargetMode="Externa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e/1FAIpQLScZDIhtDApqTskq_E7zw3gEpD8fuxc-bw2t_3HbdgGgyq566A/viewform?usp=sf_link" TargetMode="External"/><Relationship Id="rId2" Type="http://schemas.openxmlformats.org/officeDocument/2006/relationships/hyperlink" Target="http://edugames.design/slack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edugames.design/feedback" TargetMode="Externa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0B78E-2F00-42B7-80D1-D054633F54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ctr">
            <a:normAutofit/>
          </a:bodyPr>
          <a:lstStyle/>
          <a:p>
            <a:r>
              <a:rPr lang="en-US" dirty="0"/>
              <a:t>3</a:t>
            </a:r>
            <a:r>
              <a:rPr lang="en-US" dirty="0" smtClean="0"/>
              <a:t> – Game Elements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14AFE1-85AB-455F-8967-B7BC71A07C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Design of Educational Games</a:t>
            </a:r>
          </a:p>
          <a:p>
            <a:r>
              <a:rPr lang="en-US" dirty="0"/>
              <a:t>05418/05818 Human-Computer Interaction Institute</a:t>
            </a:r>
          </a:p>
          <a:p>
            <a:endParaRPr lang="en-US" dirty="0"/>
          </a:p>
          <a:p>
            <a:r>
              <a:rPr lang="en-US" dirty="0"/>
              <a:t>Erik Harpstead</a:t>
            </a:r>
          </a:p>
        </p:txBody>
      </p:sp>
    </p:spTree>
    <p:extLst>
      <p:ext uri="{BB962C8B-B14F-4D97-AF65-F5344CB8AC3E}">
        <p14:creationId xmlns:p14="http://schemas.microsoft.com/office/powerpoint/2010/main" val="294545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E13E154-1F91-4FA8-A80F-A404ED3A96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 do Game Designers Design?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2DF599-8BE2-4F57-8E87-CEC83B88D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0222CD-35DE-426F-9DF9-00F4B2D36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2FA28B-5BD9-467B-939C-4AB06EC32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55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3094F6A-F7F1-4032-A819-A4A735CBEFA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400" smtClean="0"/>
              <a:t>What is the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smtClean="0"/>
              <a:t>game designer designing in this picture?</a:t>
            </a:r>
            <a:endParaRPr lang="en-US" sz="24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4F8FCB-82B6-47CC-813A-B6CDB73C1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2CCE4D-C0A4-48BA-B08F-8F7E9934D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F8D29E-6023-4D0C-A1E5-D564FE869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11</a:t>
            </a:fld>
            <a:endParaRPr lang="en-US"/>
          </a:p>
        </p:txBody>
      </p:sp>
      <p:pic>
        <p:nvPicPr>
          <p:cNvPr id="12" name="Picture 2" descr="Image result for people playing game&quot;">
            <a:extLst>
              <a:ext uri="{FF2B5EF4-FFF2-40B4-BE49-F238E27FC236}">
                <a16:creationId xmlns:a16="http://schemas.microsoft.com/office/drawing/2014/main" id="{855B8DC6-F02D-41FA-8A8B-2E7DE2C8B3D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40" y="574978"/>
            <a:ext cx="8046720" cy="5392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640328" y="5967110"/>
            <a:ext cx="333251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https://www.missiondrive.io/services/datopolis</a:t>
            </a:r>
          </a:p>
        </p:txBody>
      </p:sp>
    </p:spTree>
    <p:extLst>
      <p:ext uri="{BB962C8B-B14F-4D97-AF65-F5344CB8AC3E}">
        <p14:creationId xmlns:p14="http://schemas.microsoft.com/office/powerpoint/2010/main" val="51206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3094F6A-F7F1-4032-A819-A4A735CBEFA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400" dirty="0"/>
              <a:t>What is the </a:t>
            </a:r>
            <a:endParaRPr lang="en-US" sz="24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 smtClean="0"/>
              <a:t>game </a:t>
            </a:r>
            <a:r>
              <a:rPr lang="en-US" sz="2400" dirty="0"/>
              <a:t>designer designing in this picture?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4F8FCB-82B6-47CC-813A-B6CDB73C1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2CCE4D-C0A4-48BA-B08F-8F7E9934D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F8D29E-6023-4D0C-A1E5-D564FE869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12</a:t>
            </a:fld>
            <a:endParaRPr lang="en-US"/>
          </a:p>
        </p:txBody>
      </p:sp>
      <p:pic>
        <p:nvPicPr>
          <p:cNvPr id="12" name="Picture 2" descr="Image result for people playing game&quot;">
            <a:extLst>
              <a:ext uri="{FF2B5EF4-FFF2-40B4-BE49-F238E27FC236}">
                <a16:creationId xmlns:a16="http://schemas.microsoft.com/office/drawing/2014/main" id="{855B8DC6-F02D-41FA-8A8B-2E7DE2C8B3D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40" y="574978"/>
            <a:ext cx="8046720" cy="5392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A243D3F-0174-4399-BA3D-94002053D39F}"/>
              </a:ext>
            </a:extLst>
          </p:cNvPr>
          <p:cNvSpPr txBox="1"/>
          <p:nvPr/>
        </p:nvSpPr>
        <p:spPr>
          <a:xfrm>
            <a:off x="6677185" y="2697138"/>
            <a:ext cx="72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4"/>
                </a:solidFill>
              </a:rPr>
              <a:t>This?</a:t>
            </a:r>
            <a:endParaRPr lang="en-US" b="1" dirty="0">
              <a:solidFill>
                <a:schemeClr val="accent4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25C4959-4DF5-4392-97EC-4BB97B795C39}"/>
              </a:ext>
            </a:extLst>
          </p:cNvPr>
          <p:cNvSpPr/>
          <p:nvPr/>
        </p:nvSpPr>
        <p:spPr>
          <a:xfrm>
            <a:off x="6974956" y="2981406"/>
            <a:ext cx="1392865" cy="910107"/>
          </a:xfrm>
          <a:prstGeom prst="ellipse">
            <a:avLst/>
          </a:prstGeom>
          <a:noFill/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640328" y="5967110"/>
            <a:ext cx="333251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https://www.missiondrive.io/services/datopolis</a:t>
            </a:r>
          </a:p>
        </p:txBody>
      </p:sp>
    </p:spTree>
    <p:extLst>
      <p:ext uri="{BB962C8B-B14F-4D97-AF65-F5344CB8AC3E}">
        <p14:creationId xmlns:p14="http://schemas.microsoft.com/office/powerpoint/2010/main" val="102857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3094F6A-F7F1-4032-A819-A4A735CBEFA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400" dirty="0"/>
              <a:t>What is the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/>
              <a:t>game designer designing in this picture?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4F8FCB-82B6-47CC-813A-B6CDB73C1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2CCE4D-C0A4-48BA-B08F-8F7E9934D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F8D29E-6023-4D0C-A1E5-D564FE869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13</a:t>
            </a:fld>
            <a:endParaRPr lang="en-US"/>
          </a:p>
        </p:txBody>
      </p:sp>
      <p:pic>
        <p:nvPicPr>
          <p:cNvPr id="12" name="Picture 2" descr="Image result for people playing game&quot;">
            <a:extLst>
              <a:ext uri="{FF2B5EF4-FFF2-40B4-BE49-F238E27FC236}">
                <a16:creationId xmlns:a16="http://schemas.microsoft.com/office/drawing/2014/main" id="{855B8DC6-F02D-41FA-8A8B-2E7DE2C8B3D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40" y="574978"/>
            <a:ext cx="8046720" cy="5392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89FBE37-6B41-4851-B98A-6C912BA9393D}"/>
              </a:ext>
            </a:extLst>
          </p:cNvPr>
          <p:cNvCxnSpPr>
            <a:cxnSpLocks/>
          </p:cNvCxnSpPr>
          <p:nvPr/>
        </p:nvCxnSpPr>
        <p:spPr>
          <a:xfrm flipH="1">
            <a:off x="6858000" y="3923414"/>
            <a:ext cx="265136" cy="233916"/>
          </a:xfrm>
          <a:prstGeom prst="straightConnector1">
            <a:avLst/>
          </a:prstGeom>
          <a:ln w="508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1B186BB-35DD-4665-8FFD-889180F20062}"/>
              </a:ext>
            </a:extLst>
          </p:cNvPr>
          <p:cNvCxnSpPr>
            <a:cxnSpLocks/>
          </p:cNvCxnSpPr>
          <p:nvPr/>
        </p:nvCxnSpPr>
        <p:spPr>
          <a:xfrm flipH="1" flipV="1">
            <a:off x="6730409" y="3296093"/>
            <a:ext cx="489037" cy="414671"/>
          </a:xfrm>
          <a:prstGeom prst="straightConnector1">
            <a:avLst/>
          </a:prstGeom>
          <a:ln w="508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28B19DA-B0EB-4833-A594-AD85E2952509}"/>
              </a:ext>
            </a:extLst>
          </p:cNvPr>
          <p:cNvCxnSpPr>
            <a:cxnSpLocks/>
          </p:cNvCxnSpPr>
          <p:nvPr/>
        </p:nvCxnSpPr>
        <p:spPr>
          <a:xfrm flipV="1">
            <a:off x="8021973" y="2679405"/>
            <a:ext cx="588627" cy="1031360"/>
          </a:xfrm>
          <a:prstGeom prst="straightConnector1">
            <a:avLst/>
          </a:prstGeom>
          <a:ln w="508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A243D3F-0174-4399-BA3D-94002053D39F}"/>
              </a:ext>
            </a:extLst>
          </p:cNvPr>
          <p:cNvSpPr txBox="1"/>
          <p:nvPr/>
        </p:nvSpPr>
        <p:spPr>
          <a:xfrm>
            <a:off x="7219446" y="3710764"/>
            <a:ext cx="72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4"/>
                </a:solidFill>
              </a:rPr>
              <a:t>This?</a:t>
            </a:r>
            <a:endParaRPr lang="en-US" b="1" dirty="0">
              <a:solidFill>
                <a:schemeClr val="accent4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FDBF352-0E80-4C02-8AB7-BC10E33FB960}"/>
              </a:ext>
            </a:extLst>
          </p:cNvPr>
          <p:cNvCxnSpPr>
            <a:cxnSpLocks/>
            <a:stCxn id="26" idx="3"/>
          </p:cNvCxnSpPr>
          <p:nvPr/>
        </p:nvCxnSpPr>
        <p:spPr>
          <a:xfrm flipV="1">
            <a:off x="7945927" y="3296094"/>
            <a:ext cx="1336212" cy="599336"/>
          </a:xfrm>
          <a:prstGeom prst="straightConnector1">
            <a:avLst/>
          </a:prstGeom>
          <a:ln w="508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D1DAE99-31DD-4B7B-860D-7D2805289CA3}"/>
              </a:ext>
            </a:extLst>
          </p:cNvPr>
          <p:cNvCxnSpPr>
            <a:cxnSpLocks/>
          </p:cNvCxnSpPr>
          <p:nvPr/>
        </p:nvCxnSpPr>
        <p:spPr>
          <a:xfrm flipH="1" flipV="1">
            <a:off x="7310886" y="2679405"/>
            <a:ext cx="91000" cy="983511"/>
          </a:xfrm>
          <a:prstGeom prst="straightConnector1">
            <a:avLst/>
          </a:prstGeom>
          <a:ln w="508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640328" y="5967110"/>
            <a:ext cx="333251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https://www.missiondrive.io/services/datopolis</a:t>
            </a:r>
          </a:p>
        </p:txBody>
      </p:sp>
    </p:spTree>
    <p:extLst>
      <p:ext uri="{BB962C8B-B14F-4D97-AF65-F5344CB8AC3E}">
        <p14:creationId xmlns:p14="http://schemas.microsoft.com/office/powerpoint/2010/main" val="112361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3094F6A-F7F1-4032-A819-A4A735CBEFA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400" dirty="0"/>
              <a:t>What is the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/>
              <a:t>game designer designing in this picture?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4F8FCB-82B6-47CC-813A-B6CDB73C1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2CCE4D-C0A4-48BA-B08F-8F7E9934D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F8D29E-6023-4D0C-A1E5-D564FE869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14</a:t>
            </a:fld>
            <a:endParaRPr lang="en-US"/>
          </a:p>
        </p:txBody>
      </p:sp>
      <p:pic>
        <p:nvPicPr>
          <p:cNvPr id="12" name="Picture 2" descr="Image result for people playing game&quot;">
            <a:extLst>
              <a:ext uri="{FF2B5EF4-FFF2-40B4-BE49-F238E27FC236}">
                <a16:creationId xmlns:a16="http://schemas.microsoft.com/office/drawing/2014/main" id="{855B8DC6-F02D-41FA-8A8B-2E7DE2C8B3D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40" y="574978"/>
            <a:ext cx="8046720" cy="5392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A243D3F-0174-4399-BA3D-94002053D39F}"/>
              </a:ext>
            </a:extLst>
          </p:cNvPr>
          <p:cNvSpPr txBox="1"/>
          <p:nvPr/>
        </p:nvSpPr>
        <p:spPr>
          <a:xfrm>
            <a:off x="6884105" y="2682211"/>
            <a:ext cx="72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4"/>
                </a:solidFill>
              </a:rPr>
              <a:t>This?</a:t>
            </a:r>
            <a:endParaRPr lang="en-US" b="1" dirty="0">
              <a:solidFill>
                <a:schemeClr val="accent4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468DD62-77D2-4D27-BF0D-431C9DAC4A76}"/>
              </a:ext>
            </a:extLst>
          </p:cNvPr>
          <p:cNvSpPr/>
          <p:nvPr/>
        </p:nvSpPr>
        <p:spPr>
          <a:xfrm>
            <a:off x="5369442" y="3147237"/>
            <a:ext cx="893135" cy="967563"/>
          </a:xfrm>
          <a:prstGeom prst="ellipse">
            <a:avLst/>
          </a:prstGeom>
          <a:noFill/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62E2717-9665-41E3-B269-0CF97019B0F1}"/>
              </a:ext>
            </a:extLst>
          </p:cNvPr>
          <p:cNvSpPr/>
          <p:nvPr/>
        </p:nvSpPr>
        <p:spPr>
          <a:xfrm>
            <a:off x="6323536" y="4651907"/>
            <a:ext cx="1172417" cy="967563"/>
          </a:xfrm>
          <a:prstGeom prst="ellipse">
            <a:avLst/>
          </a:prstGeom>
          <a:noFill/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517783D-F32F-4541-B3F1-156ECB4CA620}"/>
              </a:ext>
            </a:extLst>
          </p:cNvPr>
          <p:cNvSpPr/>
          <p:nvPr/>
        </p:nvSpPr>
        <p:spPr>
          <a:xfrm>
            <a:off x="5475706" y="4114800"/>
            <a:ext cx="893135" cy="967563"/>
          </a:xfrm>
          <a:prstGeom prst="ellipse">
            <a:avLst/>
          </a:prstGeom>
          <a:noFill/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B540DF4-5743-4615-9779-207A56311A5B}"/>
              </a:ext>
            </a:extLst>
          </p:cNvPr>
          <p:cNvSpPr/>
          <p:nvPr/>
        </p:nvSpPr>
        <p:spPr>
          <a:xfrm>
            <a:off x="9338930" y="2945218"/>
            <a:ext cx="893135" cy="967563"/>
          </a:xfrm>
          <a:prstGeom prst="ellipse">
            <a:avLst/>
          </a:prstGeom>
          <a:noFill/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8050168-BE4C-428A-8711-A043E656821A}"/>
              </a:ext>
            </a:extLst>
          </p:cNvPr>
          <p:cNvSpPr/>
          <p:nvPr/>
        </p:nvSpPr>
        <p:spPr>
          <a:xfrm>
            <a:off x="8159780" y="1821711"/>
            <a:ext cx="1377625" cy="1123507"/>
          </a:xfrm>
          <a:prstGeom prst="ellipse">
            <a:avLst/>
          </a:prstGeom>
          <a:noFill/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640328" y="5967110"/>
            <a:ext cx="333251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https://www.missiondrive.io/services/datopolis</a:t>
            </a:r>
          </a:p>
        </p:txBody>
      </p:sp>
    </p:spTree>
    <p:extLst>
      <p:ext uri="{BB962C8B-B14F-4D97-AF65-F5344CB8AC3E}">
        <p14:creationId xmlns:p14="http://schemas.microsoft.com/office/powerpoint/2010/main" val="204319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3094F6A-F7F1-4032-A819-A4A735CBEFA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400" dirty="0"/>
              <a:t>What is the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/>
              <a:t>game designer designing in this picture?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4F8FCB-82B6-47CC-813A-B6CDB73C1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2CCE4D-C0A4-48BA-B08F-8F7E9934D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F8D29E-6023-4D0C-A1E5-D564FE869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15</a:t>
            </a:fld>
            <a:endParaRPr lang="en-US"/>
          </a:p>
        </p:txBody>
      </p:sp>
      <p:pic>
        <p:nvPicPr>
          <p:cNvPr id="12" name="Picture 2" descr="Image result for people playing game&quot;">
            <a:extLst>
              <a:ext uri="{FF2B5EF4-FFF2-40B4-BE49-F238E27FC236}">
                <a16:creationId xmlns:a16="http://schemas.microsoft.com/office/drawing/2014/main" id="{855B8DC6-F02D-41FA-8A8B-2E7DE2C8B3D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40" y="574978"/>
            <a:ext cx="8046720" cy="5392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89FBE37-6B41-4851-B98A-6C912BA9393D}"/>
              </a:ext>
            </a:extLst>
          </p:cNvPr>
          <p:cNvCxnSpPr>
            <a:cxnSpLocks/>
          </p:cNvCxnSpPr>
          <p:nvPr/>
        </p:nvCxnSpPr>
        <p:spPr>
          <a:xfrm flipH="1">
            <a:off x="4901610" y="3147237"/>
            <a:ext cx="2047830" cy="1422591"/>
          </a:xfrm>
          <a:prstGeom prst="straightConnector1">
            <a:avLst/>
          </a:prstGeom>
          <a:ln w="508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1B186BB-35DD-4665-8FFD-889180F20062}"/>
              </a:ext>
            </a:extLst>
          </p:cNvPr>
          <p:cNvCxnSpPr>
            <a:cxnSpLocks/>
            <a:stCxn id="26" idx="1"/>
          </p:cNvCxnSpPr>
          <p:nvPr/>
        </p:nvCxnSpPr>
        <p:spPr>
          <a:xfrm flipH="1" flipV="1">
            <a:off x="4481355" y="2616372"/>
            <a:ext cx="2195830" cy="265432"/>
          </a:xfrm>
          <a:prstGeom prst="straightConnector1">
            <a:avLst/>
          </a:prstGeom>
          <a:ln w="508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28B19DA-B0EB-4833-A594-AD85E2952509}"/>
              </a:ext>
            </a:extLst>
          </p:cNvPr>
          <p:cNvCxnSpPr>
            <a:cxnSpLocks/>
          </p:cNvCxnSpPr>
          <p:nvPr/>
        </p:nvCxnSpPr>
        <p:spPr>
          <a:xfrm flipV="1">
            <a:off x="7479712" y="1648048"/>
            <a:ext cx="3152846" cy="1233756"/>
          </a:xfrm>
          <a:prstGeom prst="straightConnector1">
            <a:avLst/>
          </a:prstGeom>
          <a:ln w="508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A243D3F-0174-4399-BA3D-94002053D39F}"/>
              </a:ext>
            </a:extLst>
          </p:cNvPr>
          <p:cNvSpPr txBox="1"/>
          <p:nvPr/>
        </p:nvSpPr>
        <p:spPr>
          <a:xfrm>
            <a:off x="6677185" y="2697138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THIS!</a:t>
            </a:r>
            <a:endParaRPr lang="en-US" b="1" dirty="0">
              <a:solidFill>
                <a:schemeClr val="accent6"/>
              </a:solidFill>
            </a:endParaRPr>
          </a:p>
        </p:txBody>
      </p:sp>
      <p:cxnSp>
        <p:nvCxnSpPr>
          <p:cNvPr id="18435" name="Straight Arrow Connector 18434">
            <a:extLst>
              <a:ext uri="{FF2B5EF4-FFF2-40B4-BE49-F238E27FC236}">
                <a16:creationId xmlns:a16="http://schemas.microsoft.com/office/drawing/2014/main" id="{ACB9B9B7-C0E7-4F6B-B6B7-95D82C02B1B6}"/>
              </a:ext>
            </a:extLst>
          </p:cNvPr>
          <p:cNvCxnSpPr>
            <a:cxnSpLocks/>
          </p:cNvCxnSpPr>
          <p:nvPr/>
        </p:nvCxnSpPr>
        <p:spPr>
          <a:xfrm>
            <a:off x="7187609" y="3066470"/>
            <a:ext cx="1158949" cy="1114118"/>
          </a:xfrm>
          <a:prstGeom prst="straightConnector1">
            <a:avLst/>
          </a:prstGeom>
          <a:ln w="508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C95F7EC-C7C4-4D7E-BFC6-C90612769642}"/>
              </a:ext>
            </a:extLst>
          </p:cNvPr>
          <p:cNvCxnSpPr>
            <a:cxnSpLocks/>
          </p:cNvCxnSpPr>
          <p:nvPr/>
        </p:nvCxnSpPr>
        <p:spPr>
          <a:xfrm flipH="1" flipV="1">
            <a:off x="5528777" y="1749956"/>
            <a:ext cx="1239848" cy="947182"/>
          </a:xfrm>
          <a:prstGeom prst="straightConnector1">
            <a:avLst/>
          </a:prstGeom>
          <a:ln w="508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4144DAC-BFEF-4A77-BC22-FD4D581CA1AA}"/>
              </a:ext>
            </a:extLst>
          </p:cNvPr>
          <p:cNvCxnSpPr>
            <a:cxnSpLocks/>
            <a:stCxn id="26" idx="0"/>
          </p:cNvCxnSpPr>
          <p:nvPr/>
        </p:nvCxnSpPr>
        <p:spPr>
          <a:xfrm flipV="1">
            <a:off x="7064471" y="1360716"/>
            <a:ext cx="165669" cy="1336422"/>
          </a:xfrm>
          <a:prstGeom prst="straightConnector1">
            <a:avLst/>
          </a:prstGeom>
          <a:ln w="508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A931D6D-DE5A-499D-96B2-211A3D3B3F39}"/>
              </a:ext>
            </a:extLst>
          </p:cNvPr>
          <p:cNvCxnSpPr>
            <a:cxnSpLocks/>
          </p:cNvCxnSpPr>
          <p:nvPr/>
        </p:nvCxnSpPr>
        <p:spPr>
          <a:xfrm flipV="1">
            <a:off x="7230140" y="1029752"/>
            <a:ext cx="2222204" cy="1667386"/>
          </a:xfrm>
          <a:prstGeom prst="straightConnector1">
            <a:avLst/>
          </a:prstGeom>
          <a:ln w="508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3640328" y="5978261"/>
            <a:ext cx="333251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https://www.missiondrive.io/services/datopolis</a:t>
            </a:r>
          </a:p>
        </p:txBody>
      </p:sp>
    </p:spTree>
    <p:extLst>
      <p:ext uri="{BB962C8B-B14F-4D97-AF65-F5344CB8AC3E}">
        <p14:creationId xmlns:p14="http://schemas.microsoft.com/office/powerpoint/2010/main" val="109591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3094F6A-F7F1-4032-A819-A4A735CBEFA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400" dirty="0"/>
              <a:t>What is the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/>
              <a:t>game designer designing in this picture?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4F8FCB-82B6-47CC-813A-B6CDB73C1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2CCE4D-C0A4-48BA-B08F-8F7E9934D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F8D29E-6023-4D0C-A1E5-D564FE869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16</a:t>
            </a:fld>
            <a:endParaRPr lang="en-US"/>
          </a:p>
        </p:txBody>
      </p:sp>
      <p:pic>
        <p:nvPicPr>
          <p:cNvPr id="12" name="Picture 2" descr="Image result for people playing game&quot;">
            <a:extLst>
              <a:ext uri="{FF2B5EF4-FFF2-40B4-BE49-F238E27FC236}">
                <a16:creationId xmlns:a16="http://schemas.microsoft.com/office/drawing/2014/main" id="{855B8DC6-F02D-41FA-8A8B-2E7DE2C8B3D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40" y="574978"/>
            <a:ext cx="8046720" cy="5392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28B19DA-B0EB-4833-A594-AD85E2952509}"/>
              </a:ext>
            </a:extLst>
          </p:cNvPr>
          <p:cNvCxnSpPr>
            <a:cxnSpLocks/>
          </p:cNvCxnSpPr>
          <p:nvPr/>
        </p:nvCxnSpPr>
        <p:spPr>
          <a:xfrm>
            <a:off x="9781953" y="1029752"/>
            <a:ext cx="850605" cy="618296"/>
          </a:xfrm>
          <a:prstGeom prst="straightConnector1">
            <a:avLst/>
          </a:prstGeom>
          <a:ln w="50800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A243D3F-0174-4399-BA3D-94002053D39F}"/>
              </a:ext>
            </a:extLst>
          </p:cNvPr>
          <p:cNvSpPr txBox="1"/>
          <p:nvPr/>
        </p:nvSpPr>
        <p:spPr>
          <a:xfrm>
            <a:off x="7792913" y="1398182"/>
            <a:ext cx="12955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6"/>
                </a:solidFill>
              </a:rPr>
              <a:t>Especially </a:t>
            </a:r>
          </a:p>
          <a:p>
            <a:pPr algn="ctr"/>
            <a:r>
              <a:rPr lang="en-US" b="1" dirty="0" smtClean="0">
                <a:solidFill>
                  <a:schemeClr val="accent6"/>
                </a:solidFill>
              </a:rPr>
              <a:t>THIS!</a:t>
            </a:r>
            <a:endParaRPr lang="en-US" b="1" dirty="0">
              <a:solidFill>
                <a:schemeClr val="accent6"/>
              </a:solidFill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4144DAC-BFEF-4A77-BC22-FD4D581CA1AA}"/>
              </a:ext>
            </a:extLst>
          </p:cNvPr>
          <p:cNvCxnSpPr>
            <a:cxnSpLocks/>
          </p:cNvCxnSpPr>
          <p:nvPr/>
        </p:nvCxnSpPr>
        <p:spPr>
          <a:xfrm flipH="1" flipV="1">
            <a:off x="7570382" y="1148316"/>
            <a:ext cx="2668771" cy="499732"/>
          </a:xfrm>
          <a:prstGeom prst="straightConnector1">
            <a:avLst/>
          </a:prstGeom>
          <a:ln w="50800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640328" y="5967110"/>
            <a:ext cx="333251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https://www.missiondrive.io/services/datopolis</a:t>
            </a:r>
          </a:p>
        </p:txBody>
      </p:sp>
    </p:spTree>
    <p:extLst>
      <p:ext uri="{BB962C8B-B14F-4D97-AF65-F5344CB8AC3E}">
        <p14:creationId xmlns:p14="http://schemas.microsoft.com/office/powerpoint/2010/main" val="123103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3094F6A-F7F1-4032-A819-A4A735CBEFA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400" dirty="0" smtClean="0"/>
              <a:t>These are the </a:t>
            </a:r>
            <a:r>
              <a:rPr lang="en-US" sz="2400" b="1" dirty="0" smtClean="0">
                <a:solidFill>
                  <a:schemeClr val="accent4"/>
                </a:solidFill>
              </a:rPr>
              <a:t>Tools</a:t>
            </a:r>
            <a:r>
              <a:rPr lang="en-US" sz="2400" dirty="0" smtClean="0"/>
              <a:t> of the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 smtClean="0"/>
              <a:t>Game Designer</a:t>
            </a:r>
            <a:endParaRPr lang="en-US" sz="24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4F8FCB-82B6-47CC-813A-B6CDB73C1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2CCE4D-C0A4-48BA-B08F-8F7E9934D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F8D29E-6023-4D0C-A1E5-D564FE869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17</a:t>
            </a:fld>
            <a:endParaRPr lang="en-US"/>
          </a:p>
        </p:txBody>
      </p:sp>
      <p:pic>
        <p:nvPicPr>
          <p:cNvPr id="12" name="Picture 2" descr="Image result for people playing game&quot;">
            <a:extLst>
              <a:ext uri="{FF2B5EF4-FFF2-40B4-BE49-F238E27FC236}">
                <a16:creationId xmlns:a16="http://schemas.microsoft.com/office/drawing/2014/main" id="{855B8DC6-F02D-41FA-8A8B-2E7DE2C8B3D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40" y="574978"/>
            <a:ext cx="8046720" cy="5392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A243D3F-0174-4399-BA3D-94002053D39F}"/>
              </a:ext>
            </a:extLst>
          </p:cNvPr>
          <p:cNvSpPr txBox="1"/>
          <p:nvPr/>
        </p:nvSpPr>
        <p:spPr>
          <a:xfrm>
            <a:off x="7153185" y="3961818"/>
            <a:ext cx="747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4"/>
                </a:solidFill>
              </a:rPr>
              <a:t>Tools</a:t>
            </a:r>
            <a:endParaRPr lang="en-US" b="1" dirty="0">
              <a:solidFill>
                <a:schemeClr val="accent4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25C4959-4DF5-4392-97EC-4BB97B795C39}"/>
              </a:ext>
            </a:extLst>
          </p:cNvPr>
          <p:cNvSpPr/>
          <p:nvPr/>
        </p:nvSpPr>
        <p:spPr>
          <a:xfrm>
            <a:off x="6974956" y="2981406"/>
            <a:ext cx="1392865" cy="910107"/>
          </a:xfrm>
          <a:prstGeom prst="ellipse">
            <a:avLst/>
          </a:prstGeom>
          <a:noFill/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D844FE4-22FC-4320-8D99-8C1E35B5A982}"/>
              </a:ext>
            </a:extLst>
          </p:cNvPr>
          <p:cNvCxnSpPr>
            <a:cxnSpLocks/>
            <a:stCxn id="26" idx="1"/>
          </p:cNvCxnSpPr>
          <p:nvPr/>
        </p:nvCxnSpPr>
        <p:spPr>
          <a:xfrm flipH="1">
            <a:off x="6858001" y="4146484"/>
            <a:ext cx="295184" cy="10846"/>
          </a:xfrm>
          <a:prstGeom prst="straightConnector1">
            <a:avLst/>
          </a:prstGeom>
          <a:ln w="508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6E3631C-4E4A-4273-A21D-85900117CDAB}"/>
              </a:ext>
            </a:extLst>
          </p:cNvPr>
          <p:cNvCxnSpPr>
            <a:cxnSpLocks/>
          </p:cNvCxnSpPr>
          <p:nvPr/>
        </p:nvCxnSpPr>
        <p:spPr>
          <a:xfrm flipH="1" flipV="1">
            <a:off x="6730410" y="3296094"/>
            <a:ext cx="520662" cy="661939"/>
          </a:xfrm>
          <a:prstGeom prst="straightConnector1">
            <a:avLst/>
          </a:prstGeom>
          <a:ln w="508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74BC427-7F10-4088-B0FE-7B01480E6F46}"/>
              </a:ext>
            </a:extLst>
          </p:cNvPr>
          <p:cNvCxnSpPr>
            <a:cxnSpLocks/>
            <a:stCxn id="26" idx="0"/>
          </p:cNvCxnSpPr>
          <p:nvPr/>
        </p:nvCxnSpPr>
        <p:spPr>
          <a:xfrm flipV="1">
            <a:off x="7586384" y="2744226"/>
            <a:ext cx="1024216" cy="1228438"/>
          </a:xfrm>
          <a:prstGeom prst="straightConnector1">
            <a:avLst/>
          </a:prstGeom>
          <a:ln w="508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A6AA2B1-B713-4489-B4FA-C3167ED30598}"/>
              </a:ext>
            </a:extLst>
          </p:cNvPr>
          <p:cNvCxnSpPr>
            <a:cxnSpLocks/>
            <a:stCxn id="26" idx="3"/>
          </p:cNvCxnSpPr>
          <p:nvPr/>
        </p:nvCxnSpPr>
        <p:spPr>
          <a:xfrm flipV="1">
            <a:off x="7900634" y="3296094"/>
            <a:ext cx="1381505" cy="850390"/>
          </a:xfrm>
          <a:prstGeom prst="straightConnector1">
            <a:avLst/>
          </a:prstGeom>
          <a:ln w="508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9F27E7F-2C1C-46D1-BC6F-5A2B37CB8315}"/>
              </a:ext>
            </a:extLst>
          </p:cNvPr>
          <p:cNvCxnSpPr>
            <a:cxnSpLocks/>
            <a:stCxn id="26" idx="0"/>
          </p:cNvCxnSpPr>
          <p:nvPr/>
        </p:nvCxnSpPr>
        <p:spPr>
          <a:xfrm flipH="1" flipV="1">
            <a:off x="7281814" y="2646996"/>
            <a:ext cx="304570" cy="1325668"/>
          </a:xfrm>
          <a:prstGeom prst="straightConnector1">
            <a:avLst/>
          </a:prstGeom>
          <a:ln w="508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C72ADB48-BCFD-4DAB-85EF-1563D0BF4F58}"/>
              </a:ext>
            </a:extLst>
          </p:cNvPr>
          <p:cNvSpPr/>
          <p:nvPr/>
        </p:nvSpPr>
        <p:spPr>
          <a:xfrm>
            <a:off x="5369442" y="3147237"/>
            <a:ext cx="893135" cy="967563"/>
          </a:xfrm>
          <a:prstGeom prst="ellipse">
            <a:avLst/>
          </a:prstGeom>
          <a:noFill/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6C36A04-295A-4257-9373-FF6A08933731}"/>
              </a:ext>
            </a:extLst>
          </p:cNvPr>
          <p:cNvSpPr/>
          <p:nvPr/>
        </p:nvSpPr>
        <p:spPr>
          <a:xfrm>
            <a:off x="6323536" y="4651907"/>
            <a:ext cx="1172417" cy="967563"/>
          </a:xfrm>
          <a:prstGeom prst="ellipse">
            <a:avLst/>
          </a:prstGeom>
          <a:noFill/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8827265-6044-4DB0-A9C0-192B45D949DC}"/>
              </a:ext>
            </a:extLst>
          </p:cNvPr>
          <p:cNvSpPr/>
          <p:nvPr/>
        </p:nvSpPr>
        <p:spPr>
          <a:xfrm>
            <a:off x="5475706" y="4114800"/>
            <a:ext cx="893135" cy="967563"/>
          </a:xfrm>
          <a:prstGeom prst="ellipse">
            <a:avLst/>
          </a:prstGeom>
          <a:noFill/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30E128F-B103-4252-A601-F5C461BD03CE}"/>
              </a:ext>
            </a:extLst>
          </p:cNvPr>
          <p:cNvSpPr/>
          <p:nvPr/>
        </p:nvSpPr>
        <p:spPr>
          <a:xfrm>
            <a:off x="9338930" y="2945218"/>
            <a:ext cx="893135" cy="967563"/>
          </a:xfrm>
          <a:prstGeom prst="ellipse">
            <a:avLst/>
          </a:prstGeom>
          <a:noFill/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FAC4EB8-8012-43BD-BB3C-88767A70F60C}"/>
              </a:ext>
            </a:extLst>
          </p:cNvPr>
          <p:cNvSpPr/>
          <p:nvPr/>
        </p:nvSpPr>
        <p:spPr>
          <a:xfrm>
            <a:off x="8159780" y="1821711"/>
            <a:ext cx="1377625" cy="1123507"/>
          </a:xfrm>
          <a:prstGeom prst="ellipse">
            <a:avLst/>
          </a:prstGeom>
          <a:noFill/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640328" y="5967110"/>
            <a:ext cx="333251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https://www.missiondrive.io/services/datopolis</a:t>
            </a:r>
          </a:p>
        </p:txBody>
      </p:sp>
    </p:spTree>
    <p:extLst>
      <p:ext uri="{BB962C8B-B14F-4D97-AF65-F5344CB8AC3E}">
        <p14:creationId xmlns:p14="http://schemas.microsoft.com/office/powerpoint/2010/main" val="317186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3094F6A-F7F1-4032-A819-A4A735CBEFA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This is the </a:t>
            </a:r>
            <a:r>
              <a:rPr lang="en-US" sz="2400" b="1" dirty="0" smtClean="0">
                <a:solidFill>
                  <a:schemeClr val="accent2"/>
                </a:solidFill>
              </a:rPr>
              <a:t>Goal</a:t>
            </a:r>
            <a:r>
              <a:rPr lang="en-US" sz="2400" dirty="0" smtClean="0"/>
              <a:t> of what they are designing</a:t>
            </a:r>
            <a:endParaRPr lang="en-US" sz="24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4F8FCB-82B6-47CC-813A-B6CDB73C1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2CCE4D-C0A4-48BA-B08F-8F7E9934D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F8D29E-6023-4D0C-A1E5-D564FE869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18</a:t>
            </a:fld>
            <a:endParaRPr lang="en-US"/>
          </a:p>
        </p:txBody>
      </p:sp>
      <p:pic>
        <p:nvPicPr>
          <p:cNvPr id="12" name="Picture 2" descr="Image result for people playing game&quot;">
            <a:extLst>
              <a:ext uri="{FF2B5EF4-FFF2-40B4-BE49-F238E27FC236}">
                <a16:creationId xmlns:a16="http://schemas.microsoft.com/office/drawing/2014/main" id="{855B8DC6-F02D-41FA-8A8B-2E7DE2C8B3D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40" y="574978"/>
            <a:ext cx="8046720" cy="5392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89FBE37-6B41-4851-B98A-6C912BA9393D}"/>
              </a:ext>
            </a:extLst>
          </p:cNvPr>
          <p:cNvCxnSpPr>
            <a:cxnSpLocks/>
          </p:cNvCxnSpPr>
          <p:nvPr/>
        </p:nvCxnSpPr>
        <p:spPr>
          <a:xfrm flipH="1">
            <a:off x="4901610" y="3147237"/>
            <a:ext cx="2047830" cy="1422591"/>
          </a:xfrm>
          <a:prstGeom prst="straightConnector1">
            <a:avLst/>
          </a:prstGeom>
          <a:ln w="508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1B186BB-35DD-4665-8FFD-889180F20062}"/>
              </a:ext>
            </a:extLst>
          </p:cNvPr>
          <p:cNvCxnSpPr>
            <a:cxnSpLocks/>
            <a:stCxn id="26" idx="1"/>
          </p:cNvCxnSpPr>
          <p:nvPr/>
        </p:nvCxnSpPr>
        <p:spPr>
          <a:xfrm flipH="1" flipV="1">
            <a:off x="4481355" y="2616372"/>
            <a:ext cx="2195830" cy="265432"/>
          </a:xfrm>
          <a:prstGeom prst="straightConnector1">
            <a:avLst/>
          </a:prstGeom>
          <a:ln w="508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28B19DA-B0EB-4833-A594-AD85E2952509}"/>
              </a:ext>
            </a:extLst>
          </p:cNvPr>
          <p:cNvCxnSpPr>
            <a:cxnSpLocks/>
          </p:cNvCxnSpPr>
          <p:nvPr/>
        </p:nvCxnSpPr>
        <p:spPr>
          <a:xfrm flipV="1">
            <a:off x="7479712" y="1648048"/>
            <a:ext cx="3152846" cy="1233756"/>
          </a:xfrm>
          <a:prstGeom prst="straightConnector1">
            <a:avLst/>
          </a:prstGeom>
          <a:ln w="508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A243D3F-0174-4399-BA3D-94002053D39F}"/>
              </a:ext>
            </a:extLst>
          </p:cNvPr>
          <p:cNvSpPr txBox="1"/>
          <p:nvPr/>
        </p:nvSpPr>
        <p:spPr>
          <a:xfrm>
            <a:off x="6677185" y="2697138"/>
            <a:ext cx="676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Goal</a:t>
            </a:r>
            <a:endParaRPr lang="en-US" b="1" dirty="0">
              <a:solidFill>
                <a:schemeClr val="accent6"/>
              </a:solidFill>
            </a:endParaRPr>
          </a:p>
        </p:txBody>
      </p:sp>
      <p:cxnSp>
        <p:nvCxnSpPr>
          <p:cNvPr id="18435" name="Straight Arrow Connector 18434">
            <a:extLst>
              <a:ext uri="{FF2B5EF4-FFF2-40B4-BE49-F238E27FC236}">
                <a16:creationId xmlns:a16="http://schemas.microsoft.com/office/drawing/2014/main" id="{ACB9B9B7-C0E7-4F6B-B6B7-95D82C02B1B6}"/>
              </a:ext>
            </a:extLst>
          </p:cNvPr>
          <p:cNvCxnSpPr>
            <a:cxnSpLocks/>
          </p:cNvCxnSpPr>
          <p:nvPr/>
        </p:nvCxnSpPr>
        <p:spPr>
          <a:xfrm>
            <a:off x="7187609" y="3066470"/>
            <a:ext cx="1158949" cy="1114118"/>
          </a:xfrm>
          <a:prstGeom prst="straightConnector1">
            <a:avLst/>
          </a:prstGeom>
          <a:ln w="508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C95F7EC-C7C4-4D7E-BFC6-C90612769642}"/>
              </a:ext>
            </a:extLst>
          </p:cNvPr>
          <p:cNvCxnSpPr>
            <a:cxnSpLocks/>
          </p:cNvCxnSpPr>
          <p:nvPr/>
        </p:nvCxnSpPr>
        <p:spPr>
          <a:xfrm flipH="1" flipV="1">
            <a:off x="5528777" y="1749956"/>
            <a:ext cx="1239848" cy="947182"/>
          </a:xfrm>
          <a:prstGeom prst="straightConnector1">
            <a:avLst/>
          </a:prstGeom>
          <a:ln w="508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4144DAC-BFEF-4A77-BC22-FD4D581CA1AA}"/>
              </a:ext>
            </a:extLst>
          </p:cNvPr>
          <p:cNvCxnSpPr>
            <a:cxnSpLocks/>
            <a:stCxn id="26" idx="0"/>
          </p:cNvCxnSpPr>
          <p:nvPr/>
        </p:nvCxnSpPr>
        <p:spPr>
          <a:xfrm flipV="1">
            <a:off x="7032731" y="1360716"/>
            <a:ext cx="197409" cy="1336422"/>
          </a:xfrm>
          <a:prstGeom prst="straightConnector1">
            <a:avLst/>
          </a:prstGeom>
          <a:ln w="508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A931D6D-DE5A-499D-96B2-211A3D3B3F39}"/>
              </a:ext>
            </a:extLst>
          </p:cNvPr>
          <p:cNvCxnSpPr>
            <a:cxnSpLocks/>
          </p:cNvCxnSpPr>
          <p:nvPr/>
        </p:nvCxnSpPr>
        <p:spPr>
          <a:xfrm flipV="1">
            <a:off x="7230140" y="1029752"/>
            <a:ext cx="2222204" cy="1667386"/>
          </a:xfrm>
          <a:prstGeom prst="straightConnector1">
            <a:avLst/>
          </a:prstGeom>
          <a:ln w="508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5A698B3-F9B9-4CA4-B727-062D0110CE05}"/>
              </a:ext>
            </a:extLst>
          </p:cNvPr>
          <p:cNvCxnSpPr>
            <a:cxnSpLocks/>
          </p:cNvCxnSpPr>
          <p:nvPr/>
        </p:nvCxnSpPr>
        <p:spPr>
          <a:xfrm>
            <a:off x="9781953" y="1029752"/>
            <a:ext cx="850605" cy="618296"/>
          </a:xfrm>
          <a:prstGeom prst="straightConnector1">
            <a:avLst/>
          </a:prstGeom>
          <a:ln w="50800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68A35CD-13A5-4E1D-9C86-E5BD250C670B}"/>
              </a:ext>
            </a:extLst>
          </p:cNvPr>
          <p:cNvCxnSpPr>
            <a:cxnSpLocks/>
          </p:cNvCxnSpPr>
          <p:nvPr/>
        </p:nvCxnSpPr>
        <p:spPr>
          <a:xfrm flipH="1" flipV="1">
            <a:off x="7570382" y="1148316"/>
            <a:ext cx="2668771" cy="499732"/>
          </a:xfrm>
          <a:prstGeom prst="straightConnector1">
            <a:avLst/>
          </a:prstGeom>
          <a:ln w="50800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3640328" y="5967110"/>
            <a:ext cx="333251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https://www.missiondrive.io/services/datopolis</a:t>
            </a:r>
          </a:p>
        </p:txBody>
      </p:sp>
    </p:spTree>
    <p:extLst>
      <p:ext uri="{BB962C8B-B14F-4D97-AF65-F5344CB8AC3E}">
        <p14:creationId xmlns:p14="http://schemas.microsoft.com/office/powerpoint/2010/main" val="258863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0FE37183-2F23-469E-B98E-92621299C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The Second-Order Design Problem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71AED-85B2-4588-978A-6CF2A5B557E6}" type="slidenum">
              <a:rPr lang="en-US" smtClean="0"/>
              <a:t>19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[</a:t>
            </a:r>
            <a:r>
              <a:rPr lang="en-US" dirty="0" err="1"/>
              <a:t>Salen</a:t>
            </a:r>
            <a:r>
              <a:rPr lang="en-US" dirty="0"/>
              <a:t>, &amp; Zimmermann, 2004]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2733040" y="1947421"/>
            <a:ext cx="8615822" cy="290213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lnSpc>
                <a:spcPct val="110000"/>
              </a:lnSpc>
              <a:buNone/>
            </a:pPr>
            <a:r>
              <a:rPr lang="en-US" dirty="0"/>
              <a:t>“The goal of successful game design is meaningful play, but play is something that emerges from the functioning of the rules. As a game designer, you can never directly design play. You can only design the rules that give rise to it.“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243532" y="653926"/>
            <a:ext cx="9105330" cy="1293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-114300">
              <a:buNone/>
            </a:pPr>
            <a:endParaRPr lang="en-US" dirty="0"/>
          </a:p>
        </p:txBody>
      </p:sp>
      <p:pic>
        <p:nvPicPr>
          <p:cNvPr id="15" name="Picture 8" descr="http://ecx.images-amazon.com/images/I/41LmTF24BIL._SX442_BO1,204,203,200_.jpg">
            <a:extLst>
              <a:ext uri="{FF2B5EF4-FFF2-40B4-BE49-F238E27FC236}">
                <a16:creationId xmlns:a16="http://schemas.microsoft.com/office/drawing/2014/main" id="{9BC474CB-195A-437E-88C7-73A4D9601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47" y="2254983"/>
            <a:ext cx="2085054" cy="2348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03EC620-D03C-48D4-8704-093486555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268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379C62A-973F-4E6E-8511-E5B377C78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E50FA4F-4DFE-47D3-BACF-763F18E158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dirty="0" smtClean="0"/>
              <a:t>Almost </a:t>
            </a:r>
            <a:r>
              <a:rPr lang="en-US" dirty="0" smtClean="0"/>
              <a:t>all waitlist issues should </a:t>
            </a:r>
            <a:r>
              <a:rPr lang="en-US" dirty="0" smtClean="0"/>
              <a:t>now </a:t>
            </a:r>
            <a:r>
              <a:rPr lang="en-US" dirty="0" smtClean="0"/>
              <a:t>be resolved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If you are still here and on a wait list please let me know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153205-AA31-4B90-A37D-1D0283C73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B1107E-07C5-4328-9A83-B64060FCC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6ACE37-0CAA-4350-85B9-5DAA4A48D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88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B197FAA-AF87-4A80-9F0B-DFAE3DD197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Relates </a:t>
            </a:r>
            <a:r>
              <a:rPr lang="en-US" dirty="0" smtClean="0"/>
              <a:t>to…</a:t>
            </a: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66EDE73-020F-4CDF-9DCF-EC9558826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this important for us?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75FE00-8CE3-402E-8F9B-A54B7A2CB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A1A078-DF46-4342-9F8D-FE3A07FD5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1CDDF0-DEF8-4C46-8F20-57205EE65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97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6CD9E-FC34-4297-8A95-AD8C3E4760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0"/>
            <a:ext cx="12192000" cy="6356350"/>
          </a:xfrm>
        </p:spPr>
        <p:txBody>
          <a:bodyPr>
            <a:noAutofit/>
          </a:bodyPr>
          <a:lstStyle/>
          <a:p>
            <a:r>
              <a:rPr lang="en-US" sz="15000" b="1" dirty="0">
                <a:latin typeface="Impact" panose="020B0806030902050204" pitchFamily="34" charset="0"/>
              </a:rPr>
              <a:t>PEOPLE DO NOT LEARN FROM GAMES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082511-8AE1-46BE-B96C-DA64862D5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25AF31-8DD9-4035-AF8B-C1FD5C4D9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177152-33CB-4F5A-BD33-39E679B7A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78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6CD9E-FC34-4297-8A95-AD8C3E4760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0"/>
            <a:ext cx="12192000" cy="6356350"/>
          </a:xfrm>
        </p:spPr>
        <p:txBody>
          <a:bodyPr>
            <a:noAutofit/>
          </a:bodyPr>
          <a:lstStyle/>
          <a:p>
            <a:r>
              <a:rPr lang="en-US" sz="15000" b="1" dirty="0">
                <a:latin typeface="Impact" panose="020B0806030902050204" pitchFamily="34" charset="0"/>
              </a:rPr>
              <a:t>PEOPLE DO NOT LEARN FROM BOOKS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082511-8AE1-46BE-B96C-DA64862D5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25AF31-8DD9-4035-AF8B-C1FD5C4D9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177152-33CB-4F5A-BD33-39E679B7A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96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6CD9E-FC34-4297-8A95-AD8C3E4760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0"/>
            <a:ext cx="12192000" cy="6356350"/>
          </a:xfrm>
        </p:spPr>
        <p:txBody>
          <a:bodyPr>
            <a:noAutofit/>
          </a:bodyPr>
          <a:lstStyle/>
          <a:p>
            <a:r>
              <a:rPr lang="en-US" sz="15000" b="1" dirty="0">
                <a:latin typeface="Impact" panose="020B0806030902050204" pitchFamily="34" charset="0"/>
              </a:rPr>
              <a:t>PEOPLE DO NOT LEARN FROM LECTURES…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082511-8AE1-46BE-B96C-DA64862D5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25AF31-8DD9-4035-AF8B-C1FD5C4D9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177152-33CB-4F5A-BD33-39E679B7A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61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6CD9E-FC34-4297-8A95-AD8C3E4760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0"/>
            <a:ext cx="12192000" cy="6356350"/>
          </a:xfrm>
        </p:spPr>
        <p:txBody>
          <a:bodyPr>
            <a:noAutofit/>
          </a:bodyPr>
          <a:lstStyle/>
          <a:p>
            <a:r>
              <a:rPr lang="en-US" sz="15000" b="1" dirty="0">
                <a:latin typeface="Impact" panose="020B0806030902050204" pitchFamily="34" charset="0"/>
              </a:rPr>
              <a:t>PEOPLE DO NOT LEARN FROM MEDIA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082511-8AE1-46BE-B96C-DA64862D5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25AF31-8DD9-4035-AF8B-C1FD5C4D9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177152-33CB-4F5A-BD33-39E679B7A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28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082511-8AE1-46BE-B96C-DA64862D5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25AF31-8DD9-4035-AF8B-C1FD5C4D9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177152-33CB-4F5A-BD33-39E679B7A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25</a:t>
            </a:fld>
            <a:endParaRPr lang="en-US"/>
          </a:p>
        </p:txBody>
      </p:sp>
      <p:pic>
        <p:nvPicPr>
          <p:cNvPr id="12290" name="Picture 2" descr="WordArt">
            <a:extLst>
              <a:ext uri="{FF2B5EF4-FFF2-40B4-BE49-F238E27FC236}">
                <a16:creationId xmlns:a16="http://schemas.microsoft.com/office/drawing/2014/main" id="{EAA77F2D-5BD9-49A4-A357-2C4CD7496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8676"/>
            <a:ext cx="12192000" cy="221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F127C4-8F02-49B2-9893-0021F99B8E38}"/>
              </a:ext>
            </a:extLst>
          </p:cNvPr>
          <p:cNvSpPr txBox="1"/>
          <p:nvPr/>
        </p:nvSpPr>
        <p:spPr>
          <a:xfrm>
            <a:off x="0" y="0"/>
            <a:ext cx="121920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atin typeface="+mj-lt"/>
              </a:rPr>
              <a:t>People learn from their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CD4717-F236-423D-96DE-2E9FB7F750A2}"/>
              </a:ext>
            </a:extLst>
          </p:cNvPr>
          <p:cNvSpPr txBox="1"/>
          <p:nvPr/>
        </p:nvSpPr>
        <p:spPr>
          <a:xfrm>
            <a:off x="0" y="4494302"/>
            <a:ext cx="12192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atin typeface="+mj-lt"/>
              </a:rPr>
              <a:t>with media</a:t>
            </a:r>
          </a:p>
        </p:txBody>
      </p:sp>
    </p:spTree>
    <p:extLst>
      <p:ext uri="{BB962C8B-B14F-4D97-AF65-F5344CB8AC3E}">
        <p14:creationId xmlns:p14="http://schemas.microsoft.com/office/powerpoint/2010/main" val="23154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D7208E36-B8A9-4521-8DD6-42078F857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Educational Game Design is a Third-order Design Problem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6FC8AA-F1B1-4B77-9815-8D3C9C55A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618620-FDDD-4D05-9156-9FAB5D92B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8115CB-8786-4D8A-8DBF-F34BC04B2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71AED-85B2-4588-978A-6CF2A5B557E6}" type="slidenum">
              <a:rPr lang="en-US" smtClean="0"/>
              <a:t>26</a:t>
            </a:fld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79D3F808-2168-4D47-9DC8-A23D528801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25A2758-3A7D-4FF0-86D8-22F42C1D3A5D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2438400" y="3341123"/>
            <a:ext cx="70338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6160539-16F0-4F8E-8D54-B5CAB1760D2A}"/>
              </a:ext>
            </a:extLst>
          </p:cNvPr>
          <p:cNvCxnSpPr>
            <a:cxnSpLocks/>
            <a:endCxn id="12" idx="2"/>
          </p:cNvCxnSpPr>
          <p:nvPr/>
        </p:nvCxnSpPr>
        <p:spPr>
          <a:xfrm>
            <a:off x="5791200" y="3341123"/>
            <a:ext cx="60960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8EBBD25-A93D-4CDE-B91B-6FC1CF1625BB}"/>
              </a:ext>
            </a:extLst>
          </p:cNvPr>
          <p:cNvCxnSpPr>
            <a:stCxn id="12" idx="6"/>
          </p:cNvCxnSpPr>
          <p:nvPr/>
        </p:nvCxnSpPr>
        <p:spPr>
          <a:xfrm>
            <a:off x="8229600" y="3341123"/>
            <a:ext cx="731520" cy="1167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FBCAA7C5-2A7D-4959-BEFB-1F0B7C436E54}"/>
              </a:ext>
            </a:extLst>
          </p:cNvPr>
          <p:cNvSpPr/>
          <p:nvPr/>
        </p:nvSpPr>
        <p:spPr>
          <a:xfrm>
            <a:off x="609600" y="2426723"/>
            <a:ext cx="1828800" cy="18288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Game Mechanics </a:t>
            </a:r>
          </a:p>
          <a:p>
            <a:pPr algn="ctr"/>
            <a:r>
              <a:rPr lang="en-US" dirty="0" smtClean="0"/>
              <a:t>and Systems</a:t>
            </a:r>
            <a:endParaRPr lang="en-US" dirty="0"/>
          </a:p>
        </p:txBody>
      </p:sp>
      <p:sp>
        <p:nvSpPr>
          <p:cNvPr id="12" name="Smiley Face 11">
            <a:extLst>
              <a:ext uri="{FF2B5EF4-FFF2-40B4-BE49-F238E27FC236}">
                <a16:creationId xmlns:a16="http://schemas.microsoft.com/office/drawing/2014/main" id="{A4B0C7CA-5520-4DA2-9006-04C08E238D8A}"/>
              </a:ext>
            </a:extLst>
          </p:cNvPr>
          <p:cNvSpPr/>
          <p:nvPr/>
        </p:nvSpPr>
        <p:spPr>
          <a:xfrm>
            <a:off x="6400800" y="2426723"/>
            <a:ext cx="1828800" cy="1828800"/>
          </a:xfrm>
          <a:prstGeom prst="smileyFac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Player Experience</a:t>
            </a: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4BDF6FB7-C9DC-4B73-AE95-70B9C7E7EFFE}"/>
              </a:ext>
            </a:extLst>
          </p:cNvPr>
          <p:cNvSpPr/>
          <p:nvPr/>
        </p:nvSpPr>
        <p:spPr>
          <a:xfrm>
            <a:off x="8909538" y="2426723"/>
            <a:ext cx="2743200" cy="1828800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Knowledge</a:t>
            </a:r>
          </a:p>
          <a:p>
            <a:pPr algn="ctr"/>
            <a:r>
              <a:rPr lang="en-US" dirty="0"/>
              <a:t>Change</a:t>
            </a:r>
          </a:p>
        </p:txBody>
      </p:sp>
      <p:sp>
        <p:nvSpPr>
          <p:cNvPr id="18" name="Explosion: 8 Points 17">
            <a:extLst>
              <a:ext uri="{FF2B5EF4-FFF2-40B4-BE49-F238E27FC236}">
                <a16:creationId xmlns:a16="http://schemas.microsoft.com/office/drawing/2014/main" id="{FDBC5309-67F6-4E58-B176-91E24F148F71}"/>
              </a:ext>
            </a:extLst>
          </p:cNvPr>
          <p:cNvSpPr/>
          <p:nvPr/>
        </p:nvSpPr>
        <p:spPr>
          <a:xfrm>
            <a:off x="3048000" y="2426723"/>
            <a:ext cx="2743200" cy="1828800"/>
          </a:xfrm>
          <a:prstGeom prst="irregularSeal1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Dynamic</a:t>
            </a:r>
          </a:p>
          <a:p>
            <a:pPr algn="ctr"/>
            <a:r>
              <a:rPr lang="en-US" dirty="0" smtClean="0"/>
              <a:t>Gameplay</a:t>
            </a:r>
            <a:endParaRPr lang="en-US" dirty="0"/>
          </a:p>
        </p:txBody>
      </p:sp>
      <p:sp>
        <p:nvSpPr>
          <p:cNvPr id="2" name="Right Brace 1"/>
          <p:cNvSpPr/>
          <p:nvPr/>
        </p:nvSpPr>
        <p:spPr>
          <a:xfrm rot="5400000">
            <a:off x="4054974" y="1419770"/>
            <a:ext cx="729251" cy="6724189"/>
          </a:xfrm>
          <a:prstGeom prst="rightBrac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438399" y="5542156"/>
            <a:ext cx="3962400" cy="379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So what are these things about?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019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4" grpId="0" animBg="1"/>
      <p:bldP spid="18" grpId="0" animBg="1"/>
      <p:bldP spid="2" grpId="0" animBg="1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EB57A92-7076-4B15-9DEC-6B1063DEA4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Game Elements</a:t>
            </a:r>
            <a:br>
              <a:rPr lang="en-US" dirty="0" smtClean="0"/>
            </a:br>
            <a:r>
              <a:rPr lang="en-US" dirty="0" smtClean="0"/>
              <a:t>(The </a:t>
            </a:r>
            <a:r>
              <a:rPr lang="en-US" dirty="0"/>
              <a:t>MDA </a:t>
            </a:r>
            <a:r>
              <a:rPr lang="en-US" dirty="0" smtClean="0"/>
              <a:t>Framework)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F2E591-A240-41A4-AB5D-8A7F93C16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A6FAA0-E8AC-47BF-BE28-2AD161396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5A12C1-8759-499F-BCCE-623645B86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88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EE5FB-0694-4416-83B5-524B2E492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MDA: A Formal Approach to Game Design and Game Research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5DCDE1-8ECA-4346-821D-9A9297288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C0D62-568D-4A8E-B9B3-F1762497E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0019B4-795C-477A-91CB-9C6D4A703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28</a:t>
            </a:fld>
            <a:endParaRPr lang="en-US"/>
          </a:p>
        </p:txBody>
      </p:sp>
      <p:sp>
        <p:nvSpPr>
          <p:cNvPr id="7" name="AutoShape 2" descr="data:image/webp;base64,UklGRmAhAABXRUJQVlA4IFQhAADwgQCdASrDACUBPw1sp0mnIySXKyYAdBDE9Td3MKkHvXpfG4IPB4mPoIhGJzqx+23v8kl6Nx5VpN07lr/B+AD0l/6f08+h95gPN09NX9233L0GvOk9ZD/O5KF6Z85PjV/I8QfMx9F/dP3M9hLK32Vf6vov9gX5/929E/+x4Y/KbUFd52hHvT+B82v5vzI/Rv8t+xnwAfz7zJ/6ngtfgf+z7Af9E/0Pq3/5nkk+v/YR6ZnpItKfvBRjH4NcUpyJ8/XCQ1NDG7Dly0wE1vaBsqaJNqyGH+5aQ6BgbgreNlmt8WfJ/yfe42wVmRMhXvaz1EoIbq2XaI9hdzdLpBAusYKgnkH0kTJmIQmNN+t2WTEA2vq2dKzjc9mZbcMh1Rbf8oykwydq1oteaPIzNkI0MbJut4J80aVafk4yOh+WIYgCb5mjrIMETW/pMOKeKDWd6P974V6/VWUMTJhRkf+cr/YmAmQcAGVYQG5ntP0NSW4H8d/G45LhfKTXk5MJMh9rf9/aHTR00GLNsRsf5rEnIlrZrXXawBljXATIgb1lZQ1lCecmKeNOBBMguDAzNhGYgAvztymQh/+ZFvpx0wmgI3/hdYkYPNeClCSGyS3mV837tKKnRQdEW3cRCsjl3RtdcoTFDw/SSwAK7yL/wO1hdFGLck6KXlP/Up7eLxTAnXyF9nDssvEORnXJVnziLQ6To6hRprE2NIlEP8+q/nZ89Ww5MkYjMo5BjdukOMdFUEaWf6ahYnow1M43brx+SWV6aJl39MBlvagP6r4J6f/+oWGhcPJEVJJbXkDu3+pnOYxM4nSy0geT4zDuzzIYMnH3O9e4ECHPye1SJrE/Dpvs9t3PNFXx00QqiKUYrR8JRh3c5pzAWc3DWOwsW+SJMJ/Bjl1V/Z0UXAY1Yyw5rp0FwLXYQuNOe0wCxcMae5riArRzi/yNDOdmSJrQK2EyE4Ivlxn3oxpCeyT9jXuJNZ9am7feX769+t/NCrHgU9+LAnxp7JhLl/mn9aFBUUyU8uzWadjWsyWxofmtI5prldi4rhbYCTlIpYM7SfJ3+ghWcZC0jeHvGmGb1YKOJuTT78Ulq2Fv2SVVYdib9mMvfYvmPbqbhfc9vopClzGBqA0kbhgoQsk5Asw7osfk3g3uzKop451cy42t+fLIgKJCfE9p2LCCbvMo7CNB2g4HLG2ib3XLYt/kldPnauWBA2XPdxen3WcZXWnAsVNVqW6IL3toQe/9dRQKepd5PG8ZO3AFGqftyN4COHBF0dDLLnqPwt7JxGTwwZuSpTVmj7sOcbL422xnO6sYH4y0RzHyeDMgumyvl6RlSnQXvTzmC5zM8hsVV/sU4sRz6WP0Kl5HGYpUTGoFP5EKwIyCyUZ+OB4E4j+de1AtC9CZpjgAAP7f/yP1z+mPJ/4mPzNjo5bRa1yD/T2al33aTTD8ZC+wtVidb9xP/NHGi1h3maRHTyi5wt31q1SvYm/E/0T7iCyl1qNB8i+jMsCbr/FDWqTRaTIl6H8xEUOd9KI+pNLLWuImY//cLWKSoPVNnTrwHfkBQUhPB1VUCFbvZBL6g1W+lVjcWD/Tm0ZyudJeFxqTmver0idTr0cq1LWmL6mEemOwDpXsLeMKCgtWgew9+dsjvBcv05lefqFKV8ISnur33UJRjJD2QZsAx7DLRATqsc1vBr5RZvZcn5hSDrTyU3AYx7UWezSvaNKm8dtcWWBVSYX3K9G0HZhSVE/nwMn2Gt8P+r/T4R9eleXvHLVLn6F2wZRFq+EOC9cl357UTot3BlJXHv2mn/P5MygvZ4y4Qpan0mUvWKRSk/Dd236vK6JhcI0ChpwbzYmhcimHKCv14niyJfsOcg/O3frWoRD8EY2G5qlDyszSvF5U8CXDa+SOCbE42r96lsyVjhxItT48O9JpcCebPWl8p/s9/9MbsfvGRr2xEGuqzgShpB/ECbPDtBE9Xtaccf8+tFZWNeCBvtDdQjMCdlB6tDRIFMZbdmLpRIIHuX13GhI6KIbIXTz4RiRS4Pfvzhd02hiDZeAqNJ4PRNiBcVMvQRakVJOMDQB7FH1pGJN64tgHWHV4W+I8/rD+kzeXobGa3pCbUqaeRQSYyfMb+luKCyl3Pgxzl0+WZAUMpYeJQM54ulo7kTnunqabMYIG90WhY9U9alcFKDiRvgnIqu6ZBha+NqvG5XUrzAXQCtBNRNX85O7gK6CGDcTEIx1Gp9SUpZboepEKBp8wYx77X1xJyClMsCAK0tcI9BWfA6h6WOnRlv6Uxs1C1owyjxBkpFMhkUinryS1D5qV2uRp0PIf5GbQHpqF1swxm8XPJf1a1vi1WK6upUDgQJ35xrX4Uf7NnXrRY62lbesJgv2HfY44vIzaHHrKOR04qjLzCrsQTdruYmpIzAWg25ZjEDU6f61fEdYvtDb1+V7hZBPtuC0JarMI0xhts0XJWBgwfF6ZyBLW7OEPLSUEVrtFO6lhYCtVvO7cfveh5wFSjgXsKPX+Qpjv4xEpGyCQNxo6V//Dy168o+rFHaaHVNUArfOJyWdH+PJ9VGfo3sQAGTXu3GUPr+N767UXtDcemZcXQ9PEcxji8YUz3GH1qzwbZzjfbuUdBB3OcE/4L9bGKF6Q7rHA160kMXmWNzabm1T8l+aJEXeNOT3hPbRRDVjgK3y//CrFc9jB3vVh1wuI7gOX0SS8PjZz4V5JD/FKNy83XXfyI1YZYeXI2/5t4bKUyRYcRsgRFhWI4YmvAW4QfKpDoLzkyV0FHV1/lUO+LnfTdD8s9RncvVD3zRojjNjwi57JysROSg/l3Ec6dFj/aorhuIMtL1QFvJbPpZ+ky8bp0pkv6kco+7Axvz/Rjg0UCsl+bMod5Tt1b0Z1JOqjqK+QWXA/Tr9j97r9zgGvpBUimLLqN4KApbbuhBdp7Bozi7rB/u5WAj8gWIIxD1Hmp2sngkrP+e/Gx1HvsHC9Zx6xWdOOd3Dm+DgFx0RIyNxvoMNgbJg7tWarwOP/2NzYQhHop4jSuiKGd7dbhMwuGPiktVfA8r4IfR0DmVdsxGhKVtQCYCVYjfqAVmVfBZx48MT7xgubwTvv1pJoZejknUUEo0d9VbQnlPDZ4RGcYRLoI4KjC9x3qzv3OJOzmRILdIpPvlrUavNVLiDZmus/XD/0wKI+s0cyU8jYRPB6dd2wEySeAXADu4WqKhERxGEcyLy72Ens/p5Cy9TPR+etNY2YcWl70O/rmJ37MDZ7PDXAeF0RvelLNWdDowmQEIP0oy8d7gts8NnVATGf8yNXPx6CKgTDj6fM7JGEPdRUtw0jnQfpogmhts54n6gkFvko7T3cUllPeSB6ocurXkKc7s4p33v9ezTx6g96VR1J263VX2b8Sz4znKwM3rFUHQ/MY5Kk2D7pjjFBMgtnQt2MiidCMfqx8GCaBi4UXotX/U9eb9V9x9CS1g0kjA7koeyffKr21oLxVsgpkwD1xJrjSE6UcLfaVBB4wrvL+3Bpj9L733FXS2x4ZYfEuIUgUplLPE+Age+FVrfPoaKesR5bKQl9YbJfeOeF8jzH8jtkO/+D4aolq+OaE57uEE3kc4Mcr/63y7xkzXczjzjfPDSf+cIx0WUZ2aEnb9afeWS/GmkUggqMaERJoshSF0ifbcSNNfLNeA+mACW812FwCL2pU+mcSliA3JFmrvJXKvdCRxBHy4IL3VG4JpKte+LYRAjGq/6LW2TRGa+5EXDTuTEXM52p/Dm+R28ZE2Ki52x7EqyHDBsju6NqkXJhBDgATdhvHp7SXAdhTIpSIfLQCEwZSIa8Cr5qw6hurAJcW46aK90cF7GeGyIKfJs8U7W7tiTKRePyin2tCcMi2R27JqhtOkE0en/JGBF3ZxR/IqRWRkEoAbE18qwxM0Yws2jLv+8KKPcCMgcI+2XAlIDyUy4yMZxQOT4nluWuhbii0kif6w4jY0sLHNDZ6gsBY9+wqZ4cFr/FitDAj1zgDCdhiY8rJQjS16yqy3cxa6pFCoX+rvEgeFL1LOwvyOSxFLEhgvm1X0VYa9/RORaChGzhkRzfu2lYSgzh4fHtPn/qJsj1RbWLAIeUdEFPO+/ytkIjRaw5Tg5Jr8zt3aHZ3X038z+TqQ7tR1b6QXvNdMml1oFl+m/R9EdI2Q2JyIzmTSiO4r61rMHhczDSFFmpr3O7qPUwnJejO7rnEF6+p8AAA4r1tw8lKoEs4LEIM37lG7pUyCiP1c+7HuCDV4UqmtWIVhtDXzwdvYp9+KYA0tMeUXjWyPpEBSx4LNB3BkIH4hSvjA+REgtA9Xqz3mNxaVJYKbgYSZu7vc7kKzdjtbxr2LcEIsF2UkiPYMPfJOpBYGfAOJM227nvb4eNbm/OApBesDI7+40l2GnV0zbwnrZfFExAmT/wP8w3DYDC8XYDFIX4sYJ/K1nw1I6aaisljX7rXQwiC4/ff971dJ+XL7lTH4MTUZxEkXHhumQ3oRdNhy5BM874AQ61veWh5oj8yB5dJE4n6eEHk5siTFXKupYGuKPDgP6GeqZ+Uwjgx56ZEIHx3GC2LhWhI7BcWMwigft+0iJisXRTwkIpMWXGDRTcB0ez78xPe2jvzHc34CwBoPvcI6krV12J9c3cPYpGhg9vBFtG9bR4vuy2tgRBSm9q8lxA28G12IMpQx9xC9HFtUog9hbqSIgE/VO1iS2z2cYf/CXXzVk267DYroG34OdEPUhJRVkp11IqeKv3oU0cr5AFhaRWw5sK2fwyEKc4C3x64PUPlDI/v8Cml5kvGg8rvuSAPdoR/WGdew91WN3oTywc/DIexmJ2W0q8wMrWjfq9H6W3cJSHveO/T2GP1gS7KqRLxy2fooXMXX6Bc+PIoGyl94cq2dKTz5T9FWCsZOrAAMz+5PsVctntNYBV6FeJe7iBabUdAzgAyZRAI8tm7W2uPo8JYYxcgDvtoUo84RtvTtsW0t/o2WKYEH+iDHSUMNO3pNavVEMOFydhw1w98CjMHay+iTixFhP9y1KFmmPBP+HfNXB0pRFNg/8QT5H0IFiWpie0TJd4bjec6SVXVyRNFSejuKyNKsRF2VzRY7trqvGMemuJeNyz5YXdCF9D/Iekk4QjTyV53rA3G56HF5uXdRcEt5sUn+tLrr5qWcumQrigFcEY9zOJpNWfeVQxOsHFrMJe4C/o4++AtQ6PzcVMM9mWqK5SvnzKElU68rQoTPWJ/ET8o/URpvqc/BbHtKeS9t0YzDLaYcch7bxOx0IpDKtVPH2Toms3V+9BRPUBKXWi9zde4XPpRzIeahXbQY0+3rEro4UPUmacwNzvQtKqJygAUQPm5/U9Hj0VBBjY6HZQqkUAbPqYYRLr9HI8jIuusf6YMS9oA13ZyyioKhTHxCXf99DH/1c9oSDBLegdUgIiwQzsq+ziWaoKcxlgEDHxI2gzo99mrmlfKB+mVCxwmjeqgmTgPyVLEgHKyza8+sA/fFobZGQd6ggWdjpmfti1p2Bp0SSi2PM0Gaj0QdGZVhfUKwNL2v4snbNT/FfU2aLB/t1etExFdBl1HuVAsj/vqIDpXa0t04Kxi45aB2+VchdlU8PRHWU/l9KhJMyJ1IOUIIn27Cchyx6HzQMtbUthGf6s3EB1Rm3isNZBFaCQnN23FeUdXPMvqFecYW3QuD5Qrr7wKpbMnGwt1FB3wdtd8J/cfBQh+pu2WhyJRvxGiUSIBzVsJ4zyVwN4fc+/id9y+d6u6PrWeeHVLrcpR7QGm8BnOZBm9kH0g1OrPCj3IRVXuXlyigHOhmz4Uno+SO+zyjnw6PE1YFeQWPaoUDcfLyeLDJCMteLKf0bIP6DRdwHUffMdWraIBhTMbsrHkmHxt5fE2fTZxtedip+g5s2q0ONaTUKeFdZ2CbOYkobfhcyXo8y6RETlW4UbP1ZVU65iuRiEJG3qTsnf6YDn//5geuUlrT9y4QoF0ERFsa4qVnHhf7blRYgDp66vv4r57PwlQ10ZlzS81G/faCkKygEwOwK2Sl2uPYW5/GCvM1MsHY30JwA3fdEfFRcoUHFH/FrDGrcumAnaK4KjtwHy+TxB4oFd9zaAl0C+G0MnQeWmB/dfrWQPTtjlqLLp8TgsYAmRnmfgGTbcMwhPclm5JkmSFHCKNSRIoMEoFLXCqsMxrushYumhwvMIh3nMFpWLeANQ+RjMWWEG41ku0vRVjhejfhhB4v7njDpyfiQSU0FTrDTYACDBET6rQnwh8or3yqGfK1SlBMLM5PN2i7W90SoAiErG97iLKWQbPUUKwn23jR/9mYrI6uErCh+clSFJtlWcN2KGnLxHYEHS2As5ZyqOtBI/PpzowsijqsTcuyYStDkMbEj4bVKoQAg3aM4Zvh+N7uKOtrQxH8bfZ0VVPznlh4zpyf4V/UGMGFAsaOQijN6Cij7Y2yeIn5gTJmYqaFL4LTOsCAPmS5P9+AB9H4b4B088TccFOwg24NizHakFi6hFd1DmRgI0wFL+htEwEX3tai9QMx7bsEACP6J6ElXd2yW/4xAdnJwgLynVQBgO48hu70WZNlPcN4O97tqdkLTro14eqZrxHji3EYDY690dS8/CczVw2g78yrqwd16lzdX1lb9+5t4bQAgWJCyuIAtdKjvPLJiHzVvq+D4jzuCk64X5sFlhyh2hYHEnMq/pyXN2htu9zFYYxUWdwED/py0t64+R/wFdE6EiuZm9S8KKV2DfcecVfAwalhZY6HSHugqy6NnZnjeSArUW4U0XGCThoemxOm7VX4cggQc0sVni8mxHAttFUsarx53zp0bUA77mnOBER2taa6AoDyMpW4qChVS2t/1s0VO2nbXRD9GbjLCXgEjiGgyOxRTVuNenDDF8KEFZ+kqe5BArcoZrvdpC0Pw2hOaGf6rojDcGT2LdZulHeYwOJQVSxJaf0iQljZeDoRVNkFJ8sPFhu0c9KZ2GLokBdBxHan9gNLg9aC8tVkycNyuDqPKOTQO6FaPdAQa+WbHvpAP+vlE+8PqSEi1WVp5sF3wJPxJ5JySoeoC4QjNOQUER7N9fkW4N24n89N6r5T3IvlHZfLwQjnDK6V+AZZ/wK7nKcSiyJO/qJ9CrrCvo+/IjqNOrkHJyPjLn8dq6+BLGGlcPC2nGwjoy2Q2kRrqM+2vJ1WDhPPFl9TTv2PwAsfaTHK+9l0ciTDqViZkPoZEWUe4bBApUmTE/VQiwdX4AF3iPLHtURuNUEnfNtTUekhLK7Md0DimtLlQz8a5qA7ngTmI1VMpdggJcusJGpD2Wrj2fDdExcVTWpEm8IxUCzL3BuZvTZhCRzHXtMV9gcSYrnkjlQmQXlce/N7VNHRcP7MD+VxhoVsf6Y7CO76abzmW7JZjL3rfn1G7ISHUdL8IwRClKaUtenLCSftlsVBgwuejhYOV+5AMEhzQH89RHb8nBIcricFQEh6ATPNfViuWNiW2O2sZS1mV509XMSQ6nqVVPxMe5n4naGppP5c/idoYPm5vrpd2j7fnAiE4VII0EMa6HxWVbQ9K1OrRPtsA3Bo/6IGWT9pysmOwCDCd83mxPSIALyo7ybYLTySV0au1t9i1s0zW+43Fa9lQfrbz5hBvCIwdtTVbki80U22jBRE7EK1WiKeJPlpdEbRbeSdTR+w+QgXf+58uxP/YBC5P1KaVojn8Fwu4/BgNVAp/Tsi+ljQ8jQil0fSUJtM6SLnyzn144kkMIyMZKpmCazSCeQv+C6dGALQJ6uTpAWqxLsX0oTXwZ9sOp6kB3pJKymJ305bLwxT/bXsyuzKtLG5BGh5O9QWxzJf+ClGDOR6DsU8qeWCAveWbPnV3KHWlqZV+jq2rvqn5a2pC239Vahk+ksNhxM5pppT8Xi/bG24jrPY7PWkQJ9Cgqa4H1vx1jgIsx2cSAnP3JaFKYsK0l9m42nwYcG8AMkRTZUpHj/FcYWQY94IWLLEjET9Kd0A/yG9gn3LrXtst4ogdED5XJH3aUWkVcz1pdl4w1+fWYUi5689kZCfdPBafuV6yFL4Q8d+zxEcFKOALhlHBEPx2t+EFRd4vQfuLyB4riZn/9any/uH2NR3vcmABUPusWxjn2OGgmVRcaJmgKDq5vmMP/TsHOVqiuSSvOmqQgWMYnGQFV8IWF+OYNHrHLIb//W54ssT6HNXUO1ordOsP8kxJl91hWLHth6yOehYJ0Q9nycDuUPy8/mGftuZyHTaqaKecDxcXZ1emTpMSVmN1QCh0UsPEDvFfV7Y1d7QzI4TZ0dsmuMHs3gvKFWpl1M9KRBYyOZLj9ZYfB5xxO+i4+rmgNBtzXFrLckmYmSPPrgwlcmlNcpn+e41vHBrbESKtzfZRBQsSRuPb343xd3+qDGpulDIbB2yK16MixDxW9gStE5Bm4WBq8uzRyPwBNZyZIJJrh44yHwd6s3XLcthOA5CNZNNdCqF9aCScIDN2w6yaMCtOVZMUKnDYy0psDdjBkfU+O2FwBuCp2fJRKc+XWxU/BLR0zJA9toK2Ksuv++86OY/jtKhWL7ZMpKqDeAqru32fePBfArOH8fro+KaaTy1t71F2Hp5qjL2cJjwXc7mLv3GItfYQtXjns5YTFu0jjtgPk7yfUHuEuUrRwwQnEIv9z85eVLJC/VTka4ArC0zy9jcXDUjomliuvlEySRdAktrru8gL7jWnZuFLPjwR7PTzClm2OSrMkCfGYzC0animfbH4Tg9TCxWjSrY7Smla0MX0kXa9A/OZiwSg1ox5JbdISxY1e9OLV3pNseZzaKoYMWEhe3ltgNYv8le+CeJ1gbfJqZR5IFh0v1wzgpHS7Pnxg76Bl8iWU2kQPlFTQgIQNVPXu2qebysuDBa9kJqv+Lr0vq7L8WJUFi+zAZJslFLCRe/9goBpRU1Ct9iXMm3ov+jCyyc/+1rCUAmpCFc0Wn/DawtgKj1v7zrdUYbUQgAy0uvShyqrOpWNW2X30KDeIHoczre9iZP4XTbmTDB/dpj7ouYMVwI9uFy1eHcoSouPqpbyUhnxdkymXPQ79ivKwfphQRZwWXOmKUpdX7dxF778VcT+T6TV8Dgslua70eoC0o3IhXlqhJCb9BL78eq4jn9KJA0ZJtnP+uVbFIJQEFni1AwtlhIFa3LbXGMhIIVTewbbLNkJyh/x0OG4QKXsDjXVVKvu1t026fqUTnnN4ZndT8RepaEHktCwgMqd5Zi0PtHUbC+bQ7oYIej1nS+c8I10hNT9BDJ3yV9mmsou8syFS9bOwJRDFDgDOwJfuyiSZZIFGdTVnlLeFGwpZ2X4wlvz1CgO3dfddl5V/N++1FQUsMPbwbgVjDWtHHfILP19fzV49qEbkNVjHOsfCevtaCmJX/r3BgrkEC5QyyCW9qbL31BXO9ljBTxhU8lP48hz+nYiYVrnze+vVg46kyHIhEmjTf9/AHZaOXG1ZX/aC9uYlh3nVwXIjhcLTNumQtOsxEvdnBJ52oaxZxPqsk8jvoGuMfXFpeCeR3VVC7JWWM1rYelmb5Ha7YEJ6ggjYHf3KiSS/25MOYnPjAzJTUf/aZbATCAy1KkTVFzL2OS8ypRWcyLYjqDBlV+yqP+8UlsuCzwBDymtvIURxJdzFb5iZivoiaTzeQxz9wWDeTxavUuYip7ir3BjLpe9m5W6ZNZ6UmHU3C1wgi/fj0jsNPY/R+dpBgixesPl6fkrH5qV2N6jk1J7mMhX1Vws8KXP4OmYhVB5xXOVs5Iofr0dOVxSuI9MPAvVmTih7i2cy/FSE0ZSvx+KWeCHV+HGZHTVVC4lAdhQnpsAKnPPHUwcrAUwbSJfCE93aJxCmmVmwwUkdXn5g0uRkVFqPltuOi03Oo/lok0af2uZ3VCIEpFlreybDCvipBWel5kP8D8Ga4bWAufvYIonpRGeZWk9gS4dFrLR65gAYbSjFEo932lhl2UftvabdAJwFoca1Y13G2zqLg5CTFd/6LuTn5f32yXC5UUYR/8MpKFIUJKhuf8l34F6Megy2RtqkTFw4jqSnCdaKHoGOh0IX/Y6q27XeKvabZwweaAJwk/aLL7vcxJHRgaYj64ay/GbVtwl30Uq84Ko1dW/mcDr2Xtxwv/f44XJ+yBnvbycRv5alt4is+6wCaDo3y150YYvVatCAXWqVPnTxJN2Tbic3iVfPfV2Wjbpcc9UYUVzK89GP1T0GVyUFZHGLqLw4mbJo+8BicUts3gJGISP8lPU0zhH5RmeeGtKRWaX/pN3QPH7AMRdMsaFSyjEkYzMy22+L0EZwN776xp0CCESOsxB/tZ+JWhcR4EQY883jrO8xlXH8iOcZxqBv/Z9FgQV/ab2mZvU3JzZve+859ynYtnhLLkj1ioOp8xwa/WxEXpSxieP+lFwM+cOfQZXvesiPNmNQOpaBhc72cPovlfmrEK4+2+l9ZFl50T3ZIPIrGs3mhfhsz6dYcsheA4bFhV/agnoXunm2uIGxmmh2ktH5M6+G04NIrXYGphaZqqlu8FLXalcyid8hHwkCyFZ26EMfCDMsttOHFeONlHVe0u0l3hz+15mxgX2pAZYg9A4O8M7NmOris0hv5OmMVq6zKevpCJmugcuXkddWqVQhOffSWalnNiSJdKzrv8Az+MLz1bC2gS0VdZt9T9Pm93UzMqvv+4H/VzRENKYkXzsuToRg/OV7Sz3cK57YaWApN0BgppfF3LdxMikkALxeh5zUVyl5yrnudgUdomBnOjF9XDtGSSWRfMj7D6CGDy/cHwYsKcnzyhV2IGGdpFxkyhi161lBschQveJQW/qTcW82kxbENr2ynKLcm6oPvQgnZFPK0a0Rl4GuVrCXXhwlj17z7aXDbT1vE4IV+gK3E9jo5XLNUYmkeygCCawqneUZanbNxD8prDTPSZmKF0Gz7qTtaR9JTBDZZ/21XsOrvFLJmfpn1tGqdvntmPBLKl2ZqJaaHYoKNOlwEgBoC4ij6G3O0ie8vvEwv5+MHmeuNAiRVvAuZLcwRmcJNam0rg5OTmBpJsAZxINo0OsPyoSYhMz+8S7Itf+pqkE/aaBVDoKNXY7nJ0qAUeDWysRagX7HE3Qj6BUzBFiHS8FYS5q37wxG3SZZD7Pm4is/itK68WoQ6DIbPUq+KRWUkAsSJVpnh5C3YQvxcQ4PNlLKEe7Q12BMys+uNo4q8veXUew8V+eOoFFUuNmSiKsADCvKT9e9ybTsbM5HJDC56VUk1uBa/iGaYqMvwYyhNWCNBhjJ5XNGapdv3WRbh4TpoOcdASuBq/X1Mxvm96MYLP21VGFDaYOyLHCLCNd3FtE1/IXPwELi/O9rj+nu+baE/qXdVmml57VjjJIu/apyd0y7ambbqbymOesTpPq2ViSL8F3ZHcUcN7AAHb2QPOFyS0aquUBTr/aLWsUw8fttDoAAACu4AADPTMrWOVtnQ8rYAAA=">
            <a:extLst>
              <a:ext uri="{FF2B5EF4-FFF2-40B4-BE49-F238E27FC236}">
                <a16:creationId xmlns:a16="http://schemas.microsoft.com/office/drawing/2014/main" id="{F6C888FA-AF9D-4F5B-9D40-8A3B77CC620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BA8DAF-0CC6-4840-97CD-CCCEAA392C13}"/>
              </a:ext>
            </a:extLst>
          </p:cNvPr>
          <p:cNvSpPr txBox="1"/>
          <p:nvPr/>
        </p:nvSpPr>
        <p:spPr>
          <a:xfrm>
            <a:off x="5758774" y="5094069"/>
            <a:ext cx="4844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Robin </a:t>
            </a:r>
            <a:r>
              <a:rPr lang="en-US" sz="1200" dirty="0" err="1"/>
              <a:t>Hunicke</a:t>
            </a:r>
            <a:r>
              <a:rPr lang="en-US" sz="1200" dirty="0"/>
              <a:t>, Marc Leblanc, and Robert </a:t>
            </a:r>
            <a:r>
              <a:rPr lang="en-US" sz="1200" dirty="0" err="1"/>
              <a:t>Zubek</a:t>
            </a:r>
            <a:r>
              <a:rPr lang="en-US" sz="1200" dirty="0"/>
              <a:t>. 2004. MDA : A Formal Approach to Game Design and Game Research. In </a:t>
            </a:r>
            <a:r>
              <a:rPr lang="en-US" sz="1200" i="1" dirty="0"/>
              <a:t>Proc. of the AAAI Workshop on Challenges in Game AI</a:t>
            </a:r>
            <a:r>
              <a:rPr lang="en-US" sz="1200" dirty="0"/>
              <a:t>, 1–5.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CE7CB5B-5C14-4BF2-87B2-89FD21792800}"/>
              </a:ext>
            </a:extLst>
          </p:cNvPr>
          <p:cNvGrpSpPr/>
          <p:nvPr/>
        </p:nvGrpSpPr>
        <p:grpSpPr>
          <a:xfrm>
            <a:off x="5360553" y="2306638"/>
            <a:ext cx="1828800" cy="2473944"/>
            <a:chOff x="5360553" y="2327340"/>
            <a:chExt cx="1828800" cy="247394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FDEF0D6-837F-4EEF-BDB4-266A150EB188}"/>
                </a:ext>
              </a:extLst>
            </p:cNvPr>
            <p:cNvSpPr txBox="1"/>
            <p:nvPr/>
          </p:nvSpPr>
          <p:spPr>
            <a:xfrm>
              <a:off x="5556087" y="4154953"/>
              <a:ext cx="14377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Robin </a:t>
              </a:r>
              <a:r>
                <a:rPr lang="en-US" dirty="0" err="1"/>
                <a:t>Hunicke</a:t>
              </a:r>
              <a:endParaRPr lang="en-US" dirty="0"/>
            </a:p>
          </p:txBody>
        </p:sp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099C9F08-629B-4073-A785-E0451D235F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0553" y="2327340"/>
              <a:ext cx="1828800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A7121A4-5674-4032-A2A0-17A58E02FC3F}"/>
              </a:ext>
            </a:extLst>
          </p:cNvPr>
          <p:cNvGrpSpPr/>
          <p:nvPr/>
        </p:nvGrpSpPr>
        <p:grpSpPr>
          <a:xfrm>
            <a:off x="7531614" y="2306638"/>
            <a:ext cx="1828800" cy="2473944"/>
            <a:chOff x="7442198" y="2327340"/>
            <a:chExt cx="1828800" cy="2473944"/>
          </a:xfrm>
        </p:grpSpPr>
        <p:pic>
          <p:nvPicPr>
            <p:cNvPr id="2054" name="Picture 6" descr="Marc LeBlanc">
              <a:extLst>
                <a:ext uri="{FF2B5EF4-FFF2-40B4-BE49-F238E27FC236}">
                  <a16:creationId xmlns:a16="http://schemas.microsoft.com/office/drawing/2014/main" id="{632DCA9F-AA27-4149-9D13-A0E0975D54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2198" y="2327340"/>
              <a:ext cx="1828800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BF3F8A7-39EC-47C8-89E2-E158F8592362}"/>
                </a:ext>
              </a:extLst>
            </p:cNvPr>
            <p:cNvSpPr txBox="1"/>
            <p:nvPr/>
          </p:nvSpPr>
          <p:spPr>
            <a:xfrm>
              <a:off x="7637732" y="4154953"/>
              <a:ext cx="14377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Marc LeBlanc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91705CC-91A6-473B-8FB9-EB7D7C365AC7}"/>
              </a:ext>
            </a:extLst>
          </p:cNvPr>
          <p:cNvGrpSpPr/>
          <p:nvPr/>
        </p:nvGrpSpPr>
        <p:grpSpPr>
          <a:xfrm>
            <a:off x="9702675" y="2306638"/>
            <a:ext cx="1828800" cy="2473944"/>
            <a:chOff x="9448800" y="2327340"/>
            <a:chExt cx="1828800" cy="2473944"/>
          </a:xfrm>
        </p:grpSpPr>
        <p:pic>
          <p:nvPicPr>
            <p:cNvPr id="2056" name="Picture 8">
              <a:extLst>
                <a:ext uri="{FF2B5EF4-FFF2-40B4-BE49-F238E27FC236}">
                  <a16:creationId xmlns:a16="http://schemas.microsoft.com/office/drawing/2014/main" id="{D0B0AE78-57B3-40AB-8F64-4B98FF2608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48800" y="2327340"/>
              <a:ext cx="1828800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400A5B6-8C26-40F4-AD71-D6D042E49DD7}"/>
                </a:ext>
              </a:extLst>
            </p:cNvPr>
            <p:cNvSpPr txBox="1"/>
            <p:nvPr/>
          </p:nvSpPr>
          <p:spPr>
            <a:xfrm>
              <a:off x="9644334" y="4154953"/>
              <a:ext cx="14377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Robert </a:t>
              </a:r>
              <a:r>
                <a:rPr lang="en-US" dirty="0" err="1"/>
                <a:t>Zubek</a:t>
              </a:r>
              <a:endParaRPr lang="en-US" dirty="0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E6E0C25A-0B98-4ADD-BBAF-9650495C4F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757" y="2919087"/>
            <a:ext cx="4688242" cy="132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8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Elements of Game Design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2200"/>
              </a:spcBef>
              <a:buNone/>
            </a:pPr>
            <a:r>
              <a:rPr lang="en-US" dirty="0" smtClean="0"/>
              <a:t>Zubeck’s reformulation of MDA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dirty="0" smtClean="0"/>
              <a:t>Updates terminology to better align with how practicing game developers talk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dirty="0" smtClean="0"/>
              <a:t>Introduces a distinction in the mechanics and systems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dirty="0" smtClean="0"/>
              <a:t>Provides much more detail and connections to other concepts in game design</a:t>
            </a:r>
          </a:p>
          <a:p>
            <a:pPr>
              <a:spcBef>
                <a:spcPts val="2200"/>
              </a:spcBef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29</a:t>
            </a:fld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1971326"/>
            <a:ext cx="2743200" cy="40599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2319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28946-46FA-46FE-98C9-6FF712043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E0A746-3EC5-4D4A-9ED3-8BD8AC73ED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What is a Game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Second order design of games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Talk about elements of games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Mechanics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Systems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Gameplay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Player Experience</a:t>
            </a:r>
            <a:endParaRPr lang="en-US" dirty="0"/>
          </a:p>
          <a:p>
            <a:pPr marL="971550" lvl="1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17C98-72B4-4DCE-85C5-EE8F1E6A0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0C78BA-872E-4E27-88F1-553D6585B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5C1CFF-3BDD-4091-984E-B326DD1B8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18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Elements of Games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30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 smtClean="0"/>
              <a:t>Zubeck</a:t>
            </a:r>
            <a:r>
              <a:rPr lang="en-US" dirty="0" smtClean="0"/>
              <a:t>, 2020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6073" t="30019" r="17886" b="28715"/>
          <a:stretch/>
        </p:blipFill>
        <p:spPr>
          <a:xfrm>
            <a:off x="2062976" y="2575932"/>
            <a:ext cx="7850458" cy="176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21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Elements of Games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31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 smtClean="0"/>
              <a:t>Zubeck</a:t>
            </a:r>
            <a:r>
              <a:rPr lang="en-US" dirty="0" smtClean="0"/>
              <a:t>, 2020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6073" t="30019" r="17886" b="28715"/>
          <a:stretch/>
        </p:blipFill>
        <p:spPr>
          <a:xfrm>
            <a:off x="2062976" y="2575932"/>
            <a:ext cx="7850458" cy="176189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62976" y="4192187"/>
            <a:ext cx="1984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</a:t>
            </a:r>
            <a:r>
              <a:rPr lang="en-US" dirty="0" smtClean="0"/>
              <a:t>echanics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925122" y="4192187"/>
            <a:ext cx="1984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D</a:t>
            </a:r>
            <a:r>
              <a:rPr lang="en-US" dirty="0" smtClean="0"/>
              <a:t>ynamics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787269" y="4192187"/>
            <a:ext cx="1984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</a:t>
            </a:r>
            <a:r>
              <a:rPr lang="en-US" dirty="0" smtClean="0"/>
              <a:t>esthetics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330497" y="4773574"/>
            <a:ext cx="5174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Related to the MDA </a:t>
            </a:r>
            <a:r>
              <a:rPr lang="en-US" dirty="0" smtClean="0"/>
              <a:t>Framework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36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Elements of Games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32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 smtClean="0"/>
              <a:t>Zubeck</a:t>
            </a:r>
            <a:r>
              <a:rPr lang="en-US" dirty="0" smtClean="0"/>
              <a:t>, 2020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6073" t="30019" r="17886" b="28715"/>
          <a:stretch/>
        </p:blipFill>
        <p:spPr>
          <a:xfrm>
            <a:off x="2062976" y="2575932"/>
            <a:ext cx="7850458" cy="176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37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Player’s Perspective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33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838200" y="6083301"/>
            <a:ext cx="10515600" cy="273049"/>
          </a:xfrm>
        </p:spPr>
        <p:txBody>
          <a:bodyPr/>
          <a:lstStyle/>
          <a:p>
            <a:r>
              <a:rPr lang="en-US" dirty="0" err="1"/>
              <a:t>Zubeck</a:t>
            </a:r>
            <a:r>
              <a:rPr lang="en-US" dirty="0"/>
              <a:t>, </a:t>
            </a:r>
            <a:r>
              <a:rPr lang="en-US" dirty="0" smtClean="0"/>
              <a:t>2020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5322" t="21923" r="17511" b="19311"/>
          <a:stretch/>
        </p:blipFill>
        <p:spPr>
          <a:xfrm>
            <a:off x="1973766" y="2230244"/>
            <a:ext cx="7984273" cy="250902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341756" y="2029522"/>
            <a:ext cx="7415561" cy="680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341755" y="4259766"/>
            <a:ext cx="7415561" cy="680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r="85679"/>
          <a:stretch/>
        </p:blipFill>
        <p:spPr>
          <a:xfrm flipH="1">
            <a:off x="10088136" y="1189919"/>
            <a:ext cx="1702419" cy="4269539"/>
          </a:xfrm>
          <a:prstGeom prst="rect">
            <a:avLst/>
          </a:prstGeom>
        </p:spPr>
      </p:pic>
      <p:sp>
        <p:nvSpPr>
          <p:cNvPr id="11" name="Text Placeholder 2"/>
          <p:cNvSpPr txBox="1">
            <a:spLocks/>
          </p:cNvSpPr>
          <p:nvPr/>
        </p:nvSpPr>
        <p:spPr>
          <a:xfrm>
            <a:off x="838200" y="5798292"/>
            <a:ext cx="10515600" cy="2730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Segoe UI" panose="020B0502040204020203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egoe UI" panose="020B0502040204020203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egoe UI" panose="020B0502040204020203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egoe UI" panose="020B0502040204020203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egoe UI" panose="020B0502040204020203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*Note: opposite from how it appears in the book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9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Designer's Perspective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34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Zubeck</a:t>
            </a:r>
            <a:r>
              <a:rPr lang="en-US" dirty="0"/>
              <a:t>, </a:t>
            </a:r>
            <a:r>
              <a:rPr lang="en-US" dirty="0" smtClean="0"/>
              <a:t>2020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5604" t="21923" r="16947" b="19311"/>
          <a:stretch/>
        </p:blipFill>
        <p:spPr>
          <a:xfrm>
            <a:off x="2007221" y="2230244"/>
            <a:ext cx="8017726" cy="250902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341756" y="2029522"/>
            <a:ext cx="7415561" cy="680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341755" y="4259766"/>
            <a:ext cx="7415561" cy="680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84490"/>
          <a:stretch/>
        </p:blipFill>
        <p:spPr>
          <a:xfrm flipH="1">
            <a:off x="208156" y="1294231"/>
            <a:ext cx="1843668" cy="4269539"/>
          </a:xfrm>
          <a:prstGeom prst="rect">
            <a:avLst/>
          </a:prstGeom>
        </p:spPr>
      </p:pic>
      <p:sp>
        <p:nvSpPr>
          <p:cNvPr id="11" name="Text Placeholder 2"/>
          <p:cNvSpPr txBox="1">
            <a:spLocks/>
          </p:cNvSpPr>
          <p:nvPr/>
        </p:nvSpPr>
        <p:spPr>
          <a:xfrm>
            <a:off x="838200" y="5798292"/>
            <a:ext cx="10515600" cy="2730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Segoe UI" panose="020B0502040204020203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egoe UI" panose="020B0502040204020203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egoe UI" panose="020B0502040204020203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egoe UI" panose="020B0502040204020203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egoe UI" panose="020B0502040204020203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*Note: opposite from how it appears in the book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32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/>
              <a:t>Bi-directional Design Strategies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35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Zubeck</a:t>
            </a:r>
            <a:r>
              <a:rPr lang="en-US" dirty="0"/>
              <a:t>, </a:t>
            </a:r>
            <a:r>
              <a:rPr lang="en-US" dirty="0" smtClean="0"/>
              <a:t>2020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5979" r="17886"/>
          <a:stretch/>
        </p:blipFill>
        <p:spPr>
          <a:xfrm>
            <a:off x="2051824" y="1294231"/>
            <a:ext cx="7861610" cy="42695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r="85679"/>
          <a:stretch/>
        </p:blipFill>
        <p:spPr>
          <a:xfrm flipH="1">
            <a:off x="10054683" y="1189919"/>
            <a:ext cx="1702419" cy="42695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84490"/>
          <a:stretch/>
        </p:blipFill>
        <p:spPr>
          <a:xfrm flipH="1">
            <a:off x="208156" y="1294231"/>
            <a:ext cx="1843668" cy="42695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r="85679"/>
          <a:stretch/>
        </p:blipFill>
        <p:spPr>
          <a:xfrm flipH="1">
            <a:off x="10088136" y="1189919"/>
            <a:ext cx="1702419" cy="4269539"/>
          </a:xfrm>
          <a:prstGeom prst="rect">
            <a:avLst/>
          </a:prstGeom>
        </p:spPr>
      </p:pic>
      <p:sp>
        <p:nvSpPr>
          <p:cNvPr id="12" name="Text Placeholder 2"/>
          <p:cNvSpPr txBox="1">
            <a:spLocks/>
          </p:cNvSpPr>
          <p:nvPr/>
        </p:nvSpPr>
        <p:spPr>
          <a:xfrm>
            <a:off x="838200" y="5798292"/>
            <a:ext cx="10515600" cy="2730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Segoe UI" panose="020B0502040204020203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egoe UI" panose="020B0502040204020203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egoe UI" panose="020B0502040204020203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egoe UI" panose="020B0502040204020203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egoe UI" panose="020B0502040204020203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*Note: opposite from how it appears in the book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2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Elements of Games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36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 smtClean="0"/>
              <a:t>Zubeck</a:t>
            </a:r>
            <a:r>
              <a:rPr lang="en-US" dirty="0" smtClean="0"/>
              <a:t>, 2020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6073" t="30019" r="17886" b="28715"/>
          <a:stretch/>
        </p:blipFill>
        <p:spPr>
          <a:xfrm>
            <a:off x="2062976" y="2575932"/>
            <a:ext cx="7850458" cy="176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25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00408-712C-4403-91EB-26EA81EC6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9A476E-26AC-42D6-98C3-886EE1470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4F2BC6-2A01-4EE8-A870-264FB1C74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37</a:t>
            </a:fld>
            <a:endParaRPr lang="en-US"/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311F0528-3763-4972-9BEA-7E4BD05B8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8" y="92440"/>
            <a:ext cx="10372725" cy="667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939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Elements of Games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38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 smtClean="0"/>
              <a:t>Zubeck</a:t>
            </a:r>
            <a:r>
              <a:rPr lang="en-US" dirty="0" smtClean="0"/>
              <a:t>, 2020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6073" t="30019" r="17886" b="28715"/>
          <a:stretch/>
        </p:blipFill>
        <p:spPr>
          <a:xfrm>
            <a:off x="2062976" y="2575932"/>
            <a:ext cx="7850458" cy="1761892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773044" y="2464420"/>
            <a:ext cx="2843561" cy="2029521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34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Mechanics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2200"/>
              </a:spcBef>
              <a:buNone/>
            </a:pPr>
            <a:r>
              <a:rPr lang="en-US" dirty="0" smtClean="0"/>
              <a:t>The most basic components of the game</a:t>
            </a:r>
          </a:p>
          <a:p>
            <a:pPr lvl="1"/>
            <a:r>
              <a:rPr lang="en-US" dirty="0" smtClean="0"/>
              <a:t>The </a:t>
            </a:r>
            <a:r>
              <a:rPr lang="en-US" b="1" dirty="0" smtClean="0"/>
              <a:t>objects</a:t>
            </a:r>
            <a:r>
              <a:rPr lang="en-US" dirty="0" smtClean="0"/>
              <a:t> or pieces </a:t>
            </a:r>
            <a:r>
              <a:rPr lang="en-US" dirty="0" smtClean="0"/>
              <a:t>that can be manipulated by the player</a:t>
            </a:r>
          </a:p>
          <a:p>
            <a:pPr lvl="1"/>
            <a:r>
              <a:rPr lang="en-US" dirty="0" smtClean="0"/>
              <a:t>The </a:t>
            </a:r>
            <a:r>
              <a:rPr lang="en-US" b="1" dirty="0" smtClean="0"/>
              <a:t>actions</a:t>
            </a:r>
            <a:r>
              <a:rPr lang="en-US" dirty="0" smtClean="0"/>
              <a:t> players can can perform with objects</a:t>
            </a:r>
          </a:p>
          <a:p>
            <a:pPr lvl="1"/>
            <a:r>
              <a:rPr lang="en-US" dirty="0" smtClean="0"/>
              <a:t>The </a:t>
            </a:r>
            <a:r>
              <a:rPr lang="en-US" b="1" dirty="0" smtClean="0"/>
              <a:t>rules</a:t>
            </a:r>
            <a:r>
              <a:rPr lang="en-US" dirty="0" smtClean="0"/>
              <a:t> that govern what actions can be taken and what should happen as a result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dirty="0" smtClean="0"/>
              <a:t>Parts </a:t>
            </a:r>
            <a:r>
              <a:rPr lang="en-US" dirty="0"/>
              <a:t>of the game that designers have total control over</a:t>
            </a:r>
          </a:p>
          <a:p>
            <a:pPr lvl="1"/>
            <a:r>
              <a:rPr lang="en-US" dirty="0"/>
              <a:t>The </a:t>
            </a:r>
            <a:r>
              <a:rPr lang="en-US" dirty="0" smtClean="0"/>
              <a:t>“stuff </a:t>
            </a:r>
            <a:r>
              <a:rPr lang="en-US" dirty="0"/>
              <a:t>in the </a:t>
            </a:r>
            <a:r>
              <a:rPr lang="en-US" dirty="0" smtClean="0"/>
              <a:t>box” </a:t>
            </a:r>
            <a:r>
              <a:rPr lang="en-US" dirty="0"/>
              <a:t>(including the rule book) of a board game</a:t>
            </a:r>
          </a:p>
          <a:p>
            <a:pPr lvl="1"/>
            <a:r>
              <a:rPr lang="en-US" dirty="0"/>
              <a:t>The </a:t>
            </a:r>
            <a:r>
              <a:rPr lang="en-US" dirty="0" smtClean="0"/>
              <a:t>entities or assets </a:t>
            </a:r>
            <a:r>
              <a:rPr lang="en-US" dirty="0"/>
              <a:t>within a digital game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71AED-85B2-4588-978A-6CF2A5B557E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44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55A60-27AD-40B0-8284-C2E46CE03D0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 is a Game?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C24A7F-A7EE-4C03-BF72-A860572A7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FE015C-33A0-4D10-868E-4AD5C9937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308B91-A95D-4AD9-8855-37C7E427F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208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Mechanics Language Metaphor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Basic Elements</a:t>
            </a:r>
          </a:p>
          <a:p>
            <a:pPr lvl="1"/>
            <a:r>
              <a:rPr lang="en-US" dirty="0" smtClean="0"/>
              <a:t>Objects = nouns</a:t>
            </a:r>
          </a:p>
          <a:p>
            <a:pPr lvl="1"/>
            <a:r>
              <a:rPr lang="en-US" dirty="0" smtClean="0"/>
              <a:t>Actions = verbs</a:t>
            </a:r>
          </a:p>
          <a:p>
            <a:pPr lvl="1"/>
            <a:r>
              <a:rPr lang="en-US" dirty="0" smtClean="0"/>
              <a:t>Rules = grammar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smtClean="0"/>
              <a:t>Can </a:t>
            </a:r>
            <a:r>
              <a:rPr lang="en-US" dirty="0" smtClean="0"/>
              <a:t>be extended further</a:t>
            </a:r>
          </a:p>
          <a:p>
            <a:pPr lvl="1"/>
            <a:r>
              <a:rPr lang="en-US" dirty="0" smtClean="0"/>
              <a:t>Adjectives can modify nouns</a:t>
            </a:r>
          </a:p>
          <a:p>
            <a:pPr lvl="2"/>
            <a:r>
              <a:rPr lang="en-US" i="1" dirty="0" smtClean="0"/>
              <a:t>heavy</a:t>
            </a:r>
            <a:r>
              <a:rPr lang="en-US" dirty="0" smtClean="0"/>
              <a:t> vs </a:t>
            </a:r>
            <a:r>
              <a:rPr lang="en-US" i="1" dirty="0" smtClean="0"/>
              <a:t>light</a:t>
            </a:r>
            <a:r>
              <a:rPr lang="en-US" dirty="0" smtClean="0"/>
              <a:t> armor</a:t>
            </a:r>
          </a:p>
          <a:p>
            <a:pPr lvl="1"/>
            <a:r>
              <a:rPr lang="en-US" dirty="0" smtClean="0"/>
              <a:t>Adverbs can modify verbs</a:t>
            </a:r>
          </a:p>
          <a:p>
            <a:pPr lvl="2"/>
            <a:r>
              <a:rPr lang="en-US" dirty="0" smtClean="0"/>
              <a:t>a </a:t>
            </a:r>
            <a:r>
              <a:rPr lang="en-US" i="1" dirty="0" smtClean="0"/>
              <a:t>high</a:t>
            </a:r>
            <a:r>
              <a:rPr lang="en-US" dirty="0" smtClean="0"/>
              <a:t> jump compared a normal jump</a:t>
            </a:r>
          </a:p>
          <a:p>
            <a:pPr lvl="1"/>
            <a:r>
              <a:rPr lang="en-US" dirty="0" smtClean="0"/>
              <a:t>Prepositions that modify relationships</a:t>
            </a:r>
          </a:p>
          <a:p>
            <a:pPr lvl="2"/>
            <a:r>
              <a:rPr lang="en-US" dirty="0" smtClean="0"/>
              <a:t>Placing a card </a:t>
            </a:r>
            <a:r>
              <a:rPr lang="en-US" i="1" dirty="0" smtClean="0"/>
              <a:t>next to </a:t>
            </a:r>
            <a:r>
              <a:rPr lang="en-US" dirty="0" smtClean="0"/>
              <a:t>another for an added effect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71AED-85B2-4588-978A-6CF2A5B557E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0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the mechanics of Monopoly?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pPr marL="457200" lvl="1"/>
            <a:r>
              <a:rPr lang="en-US" sz="1800" dirty="0" smtClean="0"/>
              <a:t>The money</a:t>
            </a:r>
          </a:p>
          <a:p>
            <a:pPr marL="800100" lvl="2"/>
            <a:r>
              <a:rPr lang="en-US" sz="1600" dirty="0" smtClean="0"/>
              <a:t>Denominations</a:t>
            </a:r>
            <a:endParaRPr lang="en-US" sz="1600" dirty="0" smtClean="0"/>
          </a:p>
          <a:p>
            <a:pPr marL="457200" lvl="1"/>
            <a:r>
              <a:rPr lang="en-US" sz="1800" dirty="0" smtClean="0"/>
              <a:t>Dice</a:t>
            </a:r>
          </a:p>
          <a:p>
            <a:pPr marL="457200" lvl="1"/>
            <a:r>
              <a:rPr lang="en-US" sz="1800" dirty="0" smtClean="0"/>
              <a:t>Cards (community chest and chance)</a:t>
            </a:r>
          </a:p>
          <a:p>
            <a:pPr marL="457200" lvl="1"/>
            <a:r>
              <a:rPr lang="en-US" sz="1800" dirty="0" smtClean="0"/>
              <a:t>Player pieces</a:t>
            </a:r>
          </a:p>
          <a:p>
            <a:pPr marL="457200" lvl="1"/>
            <a:r>
              <a:rPr lang="en-US" sz="1800" dirty="0" smtClean="0"/>
              <a:t>Properties</a:t>
            </a:r>
          </a:p>
          <a:p>
            <a:pPr marL="800100" lvl="2"/>
            <a:r>
              <a:rPr lang="en-US" sz="1600" dirty="0" smtClean="0"/>
              <a:t>Colors</a:t>
            </a:r>
          </a:p>
          <a:p>
            <a:pPr marL="457200" lvl="1"/>
            <a:r>
              <a:rPr lang="en-US" sz="1800" dirty="0" smtClean="0"/>
              <a:t>Houses and hotels</a:t>
            </a:r>
          </a:p>
          <a:p>
            <a:pPr marL="457200" lvl="1"/>
            <a:r>
              <a:rPr lang="en-US" sz="1800" dirty="0" smtClean="0"/>
              <a:t>The board</a:t>
            </a:r>
          </a:p>
          <a:p>
            <a:pPr marL="457200" lvl="1"/>
            <a:endParaRPr lang="en-US" sz="1800" dirty="0" smtClean="0"/>
          </a:p>
          <a:p>
            <a:pPr marL="457200" lvl="1"/>
            <a:endParaRPr lang="en-US" sz="18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41</a:t>
            </a:fld>
            <a:endParaRPr lang="en-US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Objects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6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Rolling dice</a:t>
            </a:r>
          </a:p>
          <a:p>
            <a:r>
              <a:rPr lang="en-US" dirty="0" smtClean="0"/>
              <a:t>Move your piece along the boar</a:t>
            </a:r>
          </a:p>
          <a:p>
            <a:r>
              <a:rPr lang="en-US" dirty="0" smtClean="0"/>
              <a:t>Auctioning</a:t>
            </a:r>
          </a:p>
          <a:p>
            <a:r>
              <a:rPr lang="en-US" dirty="0" smtClean="0"/>
              <a:t>Buy houses and hotels </a:t>
            </a:r>
          </a:p>
          <a:p>
            <a:r>
              <a:rPr lang="en-US" dirty="0" smtClean="0"/>
              <a:t>Buy properties</a:t>
            </a:r>
          </a:p>
          <a:p>
            <a:r>
              <a:rPr lang="en-US" dirty="0" err="1" smtClean="0"/>
              <a:t>Cllect</a:t>
            </a:r>
            <a:r>
              <a:rPr lang="en-US" dirty="0" smtClean="0"/>
              <a:t> money</a:t>
            </a:r>
          </a:p>
          <a:p>
            <a:r>
              <a:rPr lang="en-US" dirty="0" smtClean="0"/>
              <a:t>Collect rent</a:t>
            </a:r>
          </a:p>
          <a:p>
            <a:r>
              <a:rPr lang="en-US" dirty="0" smtClean="0"/>
              <a:t>Go to jail</a:t>
            </a:r>
          </a:p>
          <a:p>
            <a:r>
              <a:rPr lang="en-US" dirty="0" smtClean="0"/>
              <a:t>Mortgaging</a:t>
            </a:r>
            <a:endParaRPr lang="en-US" dirty="0" smtClean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Actions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8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Collect 200 as you pass go</a:t>
            </a:r>
          </a:p>
          <a:p>
            <a:r>
              <a:rPr lang="en-US" dirty="0" smtClean="0"/>
              <a:t>Pay money to get </a:t>
            </a:r>
            <a:r>
              <a:rPr lang="en-US" dirty="0" err="1" smtClean="0"/>
              <a:t>thproperty</a:t>
            </a:r>
            <a:endParaRPr lang="en-US" dirty="0" smtClean="0"/>
          </a:p>
          <a:p>
            <a:r>
              <a:rPr lang="en-US" dirty="0" smtClean="0"/>
              <a:t>Getting out jail</a:t>
            </a:r>
          </a:p>
          <a:p>
            <a:pPr lvl="1"/>
            <a:r>
              <a:rPr lang="en-US" dirty="0" smtClean="0"/>
              <a:t>Use a card</a:t>
            </a:r>
          </a:p>
          <a:p>
            <a:pPr lvl="1"/>
            <a:r>
              <a:rPr lang="en-US" dirty="0" smtClean="0"/>
              <a:t>Roll doubles</a:t>
            </a:r>
          </a:p>
          <a:p>
            <a:r>
              <a:rPr lang="en-US" dirty="0" smtClean="0"/>
              <a:t>Getting into jail</a:t>
            </a:r>
          </a:p>
          <a:p>
            <a:pPr lvl="1"/>
            <a:r>
              <a:rPr lang="en-US" dirty="0" smtClean="0"/>
              <a:t>Landing on the space</a:t>
            </a:r>
          </a:p>
          <a:p>
            <a:pPr lvl="1"/>
            <a:r>
              <a:rPr lang="en-US" dirty="0" smtClean="0"/>
              <a:t>Rolling doubles 3 times</a:t>
            </a:r>
          </a:p>
          <a:p>
            <a:r>
              <a:rPr lang="en-US" dirty="0" smtClean="0"/>
              <a:t>If you land on owned property you have to pay money</a:t>
            </a:r>
          </a:p>
          <a:p>
            <a:r>
              <a:rPr lang="en-US" dirty="0" smtClean="0"/>
              <a:t>You the need the monopoly set to upgrade stuff</a:t>
            </a:r>
          </a:p>
          <a:p>
            <a:r>
              <a:rPr lang="en-US" dirty="0" smtClean="0"/>
              <a:t>Community chest / chance cards</a:t>
            </a:r>
          </a:p>
          <a:p>
            <a:r>
              <a:rPr lang="en-US" dirty="0" smtClean="0"/>
              <a:t>If you roll doubles </a:t>
            </a:r>
            <a:r>
              <a:rPr lang="en-US" dirty="0" err="1" smtClean="0"/>
              <a:t>yo</a:t>
            </a:r>
            <a:r>
              <a:rPr lang="en-US" dirty="0" smtClean="0"/>
              <a:t> </a:t>
            </a:r>
            <a:r>
              <a:rPr lang="en-US" dirty="0" err="1" smtClean="0"/>
              <a:t>uget</a:t>
            </a:r>
            <a:r>
              <a:rPr lang="en-US" dirty="0" smtClean="0"/>
              <a:t> to go again </a:t>
            </a:r>
          </a:p>
          <a:p>
            <a:r>
              <a:rPr lang="en-US" dirty="0" smtClean="0"/>
              <a:t>Taxes </a:t>
            </a:r>
          </a:p>
          <a:p>
            <a:r>
              <a:rPr lang="en-US" dirty="0" smtClean="0"/>
              <a:t>The trains are different</a:t>
            </a:r>
          </a:p>
          <a:p>
            <a:r>
              <a:rPr lang="en-US" dirty="0" err="1" smtClean="0"/>
              <a:t>Ultiilities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Rules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736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2200"/>
              </a:spcBef>
              <a:buNone/>
            </a:pPr>
            <a:r>
              <a:rPr lang="en-US" dirty="0" smtClean="0"/>
              <a:t>Collections of mechanics that work together to create specific coherent processes or ideas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dirty="0" smtClean="0"/>
              <a:t>Analogous but not synonymous with software systems within digital games</a:t>
            </a:r>
          </a:p>
          <a:p>
            <a:pPr lvl="1">
              <a:spcBef>
                <a:spcPts val="300"/>
              </a:spcBef>
            </a:pPr>
            <a:r>
              <a:rPr lang="en-US" dirty="0" smtClean="0"/>
              <a:t>Ex: the “rendering system” generally doesn’t involve game mechanics but a “physics system” might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dirty="0" smtClean="0"/>
              <a:t>Often the level at which we talk about games or initial design ideas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39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BD92186-E95C-4614-9690-CDC484F74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Mechanical Description of </a:t>
            </a:r>
            <a:r>
              <a:rPr lang="en-US" i="1" dirty="0" smtClean="0"/>
              <a:t>Minecraft</a:t>
            </a:r>
            <a:endParaRPr lang="en-US" i="1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637D709-4DDA-4229-B441-5C34443471A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numCol="2" spcCol="91440">
            <a:no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/>
              <a:t>The player exists in a 3D world made of 1 unit blocks</a:t>
            </a:r>
          </a:p>
          <a:p>
            <a:pPr>
              <a:spcBef>
                <a:spcPts val="0"/>
              </a:spcBef>
            </a:pPr>
            <a:r>
              <a:rPr lang="en-US" sz="1200" dirty="0" smtClean="0"/>
              <a:t>The player moves around using WASD and looks with a mouse</a:t>
            </a:r>
          </a:p>
          <a:p>
            <a:pPr>
              <a:spcBef>
                <a:spcPts val="0"/>
              </a:spcBef>
            </a:pPr>
            <a:r>
              <a:rPr lang="en-US" sz="1200" dirty="0" smtClean="0"/>
              <a:t>The player has a two main actions, left click and right click</a:t>
            </a:r>
          </a:p>
          <a:p>
            <a:pPr>
              <a:spcBef>
                <a:spcPts val="0"/>
              </a:spcBef>
            </a:pPr>
            <a:r>
              <a:rPr lang="en-US" sz="1200" dirty="0" smtClean="0"/>
              <a:t>(Most of the time) if a player left clicks on a block they hit it</a:t>
            </a:r>
          </a:p>
          <a:p>
            <a:pPr>
              <a:spcBef>
                <a:spcPts val="0"/>
              </a:spcBef>
            </a:pPr>
            <a:r>
              <a:rPr lang="en-US" sz="1200" dirty="0" smtClean="0"/>
              <a:t>Blocks have durability defining how many time they can be hit</a:t>
            </a:r>
          </a:p>
          <a:p>
            <a:pPr>
              <a:spcBef>
                <a:spcPts val="0"/>
              </a:spcBef>
            </a:pPr>
            <a:r>
              <a:rPr lang="en-US" sz="1200" dirty="0" smtClean="0"/>
              <a:t>If the player hits the block enough it “breaks” disappearing and creating a smaller version of the block</a:t>
            </a:r>
            <a:endParaRPr lang="en-US" sz="1200" dirty="0"/>
          </a:p>
          <a:p>
            <a:pPr>
              <a:spcBef>
                <a:spcPts val="0"/>
              </a:spcBef>
            </a:pPr>
            <a:r>
              <a:rPr lang="en-US" sz="1200" dirty="0" smtClean="0"/>
              <a:t>Picking up a small dropped block adds it to the player’s inventory</a:t>
            </a:r>
          </a:p>
          <a:p>
            <a:pPr>
              <a:spcBef>
                <a:spcPts val="0"/>
              </a:spcBef>
            </a:pPr>
            <a:r>
              <a:rPr lang="en-US" sz="1200" dirty="0" smtClean="0"/>
              <a:t>Players have an inventory consisting of a limited number of cells</a:t>
            </a:r>
          </a:p>
          <a:p>
            <a:pPr>
              <a:spcBef>
                <a:spcPts val="0"/>
              </a:spcBef>
            </a:pPr>
            <a:r>
              <a:rPr lang="en-US" sz="1200" dirty="0" smtClean="0"/>
              <a:t>Players also have a “quick access” inventory where they can put items</a:t>
            </a:r>
          </a:p>
          <a:p>
            <a:pPr>
              <a:spcBef>
                <a:spcPts val="0"/>
              </a:spcBef>
            </a:pPr>
            <a:r>
              <a:rPr lang="en-US" sz="1200" dirty="0" smtClean="0"/>
              <a:t>Players can focus on one item in the quick access inventory to hold it in their hand by pressing its number of using a mouse wheel to select it</a:t>
            </a:r>
          </a:p>
          <a:p>
            <a:pPr>
              <a:spcBef>
                <a:spcPts val="0"/>
              </a:spcBef>
            </a:pPr>
            <a:r>
              <a:rPr lang="en-US" sz="1200" dirty="0" smtClean="0"/>
              <a:t>If a player is holding a dropped block in their hand they can place it back into the world by right clicking</a:t>
            </a:r>
          </a:p>
          <a:p>
            <a:pPr>
              <a:spcBef>
                <a:spcPts val="0"/>
              </a:spcBef>
            </a:pPr>
            <a:r>
              <a:rPr lang="en-US" sz="1200" dirty="0" smtClean="0"/>
              <a:t>The player’s inventory also has a 2x2 crafting grid</a:t>
            </a:r>
          </a:p>
          <a:p>
            <a:pPr>
              <a:spcBef>
                <a:spcPts val="0"/>
              </a:spcBef>
            </a:pPr>
            <a:r>
              <a:rPr lang="en-US" sz="1200" dirty="0" smtClean="0"/>
              <a:t>When certain patterns are made with specific types of blocks in the grid the player can exchange the blocks for a new item</a:t>
            </a:r>
          </a:p>
          <a:p>
            <a:pPr>
              <a:spcBef>
                <a:spcPts val="0"/>
              </a:spcBef>
            </a:pPr>
            <a:r>
              <a:rPr lang="en-US" sz="1200" dirty="0" smtClean="0"/>
              <a:t>Some items are tools</a:t>
            </a:r>
          </a:p>
          <a:p>
            <a:pPr>
              <a:spcBef>
                <a:spcPts val="0"/>
              </a:spcBef>
            </a:pPr>
            <a:r>
              <a:rPr lang="en-US" sz="1200" dirty="0" smtClean="0"/>
              <a:t>Some tools make it easier or possible to break higher durability blocks</a:t>
            </a:r>
          </a:p>
          <a:p>
            <a:pPr>
              <a:spcBef>
                <a:spcPts val="0"/>
              </a:spcBef>
            </a:pPr>
            <a:r>
              <a:rPr lang="en-US" sz="1200" dirty="0" smtClean="0"/>
              <a:t>Some items can be placed as blocks giving more actions </a:t>
            </a:r>
          </a:p>
          <a:p>
            <a:pPr>
              <a:spcBef>
                <a:spcPts val="0"/>
              </a:spcBef>
            </a:pPr>
            <a:r>
              <a:rPr lang="en-US" sz="1200" dirty="0" smtClean="0"/>
              <a:t>One example of a placed block is a crafting table which has a 3x3 grid to make more complex items</a:t>
            </a:r>
          </a:p>
          <a:p>
            <a:pPr>
              <a:spcBef>
                <a:spcPts val="0"/>
              </a:spcBef>
            </a:pPr>
            <a:r>
              <a:rPr lang="en-US" sz="1200" dirty="0" smtClean="0"/>
              <a:t>Another </a:t>
            </a:r>
            <a:r>
              <a:rPr lang="en-US" sz="1200" dirty="0" err="1" smtClean="0"/>
              <a:t>placable</a:t>
            </a:r>
            <a:r>
              <a:rPr lang="en-US" sz="1200" dirty="0" smtClean="0"/>
              <a:t> item is a furnace which can turn some items into other items when paired with a fuel source</a:t>
            </a:r>
            <a:endParaRPr lang="en-US" sz="1200" dirty="0"/>
          </a:p>
          <a:p>
            <a:pPr>
              <a:spcBef>
                <a:spcPts val="0"/>
              </a:spcBef>
            </a:pPr>
            <a:r>
              <a:rPr lang="en-US" sz="1200" dirty="0" smtClean="0"/>
              <a:t>The world has a day/night cycle</a:t>
            </a:r>
          </a:p>
          <a:p>
            <a:pPr>
              <a:spcBef>
                <a:spcPts val="0"/>
              </a:spcBef>
            </a:pPr>
            <a:r>
              <a:rPr lang="en-US" sz="1200" dirty="0" smtClean="0"/>
              <a:t>Some items generate light to see at night</a:t>
            </a:r>
          </a:p>
          <a:p>
            <a:pPr>
              <a:spcBef>
                <a:spcPts val="0"/>
              </a:spcBef>
            </a:pPr>
            <a:r>
              <a:rPr lang="en-US" sz="1200" dirty="0" smtClean="0"/>
              <a:t>The world also has other creatures called mobs </a:t>
            </a:r>
          </a:p>
          <a:p>
            <a:pPr>
              <a:spcBef>
                <a:spcPts val="0"/>
              </a:spcBef>
            </a:pPr>
            <a:r>
              <a:rPr lang="en-US" sz="1200" dirty="0" smtClean="0"/>
              <a:t>Touching some mobs hurts the player, while others do not</a:t>
            </a:r>
          </a:p>
          <a:p>
            <a:pPr>
              <a:spcBef>
                <a:spcPts val="0"/>
              </a:spcBef>
            </a:pPr>
            <a:r>
              <a:rPr lang="en-US" sz="1200" dirty="0" smtClean="0"/>
              <a:t>Most mobs only spawn in dark areas (at night)</a:t>
            </a:r>
          </a:p>
          <a:p>
            <a:pPr>
              <a:spcBef>
                <a:spcPts val="0"/>
              </a:spcBef>
            </a:pPr>
            <a:r>
              <a:rPr lang="en-US" sz="1200" dirty="0" smtClean="0"/>
              <a:t>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08AF73-6200-42B9-9D89-889CAC103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E22BA0-658F-4951-A09A-4C611AAFE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ED477-35FF-44B3-B0F6-D4076D190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43</a:t>
            </a:fld>
            <a:endParaRPr lang="en-US"/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82827" y="2199883"/>
            <a:ext cx="2398746" cy="360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utoShape 12" descr="Image result for minecraf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118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Systems Description </a:t>
            </a:r>
            <a:r>
              <a:rPr lang="en-US" i="1" dirty="0" smtClean="0"/>
              <a:t>Minecraft</a:t>
            </a:r>
            <a:endParaRPr lang="en-US" i="1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Players explore a 3D world made of blocks. They can </a:t>
            </a:r>
            <a:r>
              <a:rPr lang="en-US" b="1" i="1" dirty="0" smtClean="0"/>
              <a:t>mine </a:t>
            </a:r>
            <a:r>
              <a:rPr lang="en-US" dirty="0" smtClean="0"/>
              <a:t>blocks for resources and </a:t>
            </a:r>
            <a:r>
              <a:rPr lang="en-US" b="1" i="1" dirty="0" smtClean="0"/>
              <a:t>craft</a:t>
            </a:r>
            <a:r>
              <a:rPr lang="en-US" i="1" dirty="0" smtClean="0"/>
              <a:t> </a:t>
            </a:r>
            <a:r>
              <a:rPr lang="en-US" dirty="0" smtClean="0"/>
              <a:t>new things using those resources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dirty="0" smtClean="0"/>
              <a:t>These new things can help them:</a:t>
            </a:r>
          </a:p>
          <a:p>
            <a:pPr lvl="1"/>
            <a:r>
              <a:rPr lang="en-US" dirty="0" smtClean="0"/>
              <a:t>Survive (health/hunger system)</a:t>
            </a:r>
          </a:p>
          <a:p>
            <a:pPr lvl="1"/>
            <a:r>
              <a:rPr lang="en-US" dirty="0" smtClean="0"/>
              <a:t>Fight mobs (combat and XP systems)</a:t>
            </a:r>
          </a:p>
          <a:p>
            <a:pPr lvl="1"/>
            <a:r>
              <a:rPr lang="en-US" dirty="0"/>
              <a:t>E</a:t>
            </a:r>
            <a:r>
              <a:rPr lang="en-US" dirty="0" smtClean="0"/>
              <a:t>xplore the generated map (world generation and biome systems)</a:t>
            </a:r>
          </a:p>
          <a:p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2827" y="2199883"/>
            <a:ext cx="2398746" cy="360282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38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Genres as Systems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2200"/>
              </a:spcBef>
              <a:buNone/>
            </a:pPr>
            <a:r>
              <a:rPr lang="en-US" dirty="0" smtClean="0"/>
              <a:t>Most game genre descriptors are actually shorts-hands for common systems of mechanics used across several games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45</a:t>
            </a:fld>
            <a:endParaRPr lang="en-US"/>
          </a:p>
        </p:txBody>
      </p:sp>
      <p:sp>
        <p:nvSpPr>
          <p:cNvPr id="11" name="Content Placeholder 8"/>
          <p:cNvSpPr txBox="1">
            <a:spLocks/>
          </p:cNvSpPr>
          <p:nvPr/>
        </p:nvSpPr>
        <p:spPr>
          <a:xfrm>
            <a:off x="838200" y="2810105"/>
            <a:ext cx="4949902" cy="3489518"/>
          </a:xfrm>
          <a:prstGeom prst="rect">
            <a:avLst/>
          </a:prstGeom>
        </p:spPr>
        <p:txBody>
          <a:bodyPr vert="horz" lIns="91440" tIns="45720" rIns="91440" bIns="45720" numCol="1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Segoe UI" panose="020B0502040204020203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egoe UI" panose="020B0502040204020203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egoe UI" panose="020B0502040204020203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egoe UI" panose="020B0502040204020203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egoe UI" panose="020B0502040204020203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/>
              <a:t>First Person Shooter</a:t>
            </a:r>
          </a:p>
          <a:p>
            <a:pPr lvl="1"/>
            <a:r>
              <a:rPr lang="en-US" i="1" dirty="0" smtClean="0"/>
              <a:t>Quake, Half-Life, Halo, Call of Duty…</a:t>
            </a:r>
          </a:p>
          <a:p>
            <a:pPr marL="0" indent="0">
              <a:buNone/>
            </a:pPr>
            <a:r>
              <a:rPr lang="en-US" b="1" dirty="0" smtClean="0"/>
              <a:t>Trick-taking card game</a:t>
            </a:r>
          </a:p>
          <a:p>
            <a:pPr lvl="1"/>
            <a:r>
              <a:rPr lang="en-US" i="1" dirty="0" smtClean="0"/>
              <a:t>Spades, Hearts, Bridge, Whist, Euchre…</a:t>
            </a:r>
          </a:p>
          <a:p>
            <a:pPr marL="0" indent="0">
              <a:buNone/>
            </a:pPr>
            <a:r>
              <a:rPr lang="en-US" b="1" dirty="0" smtClean="0"/>
              <a:t>Roguelike</a:t>
            </a:r>
          </a:p>
          <a:p>
            <a:pPr lvl="1"/>
            <a:r>
              <a:rPr lang="en-US" i="1" dirty="0" smtClean="0"/>
              <a:t>Rouge, Hades, FTL: Faster Than Light, </a:t>
            </a:r>
            <a:r>
              <a:rPr lang="en-US" i="1" dirty="0" err="1" smtClean="0"/>
              <a:t>Spelunky</a:t>
            </a:r>
            <a:r>
              <a:rPr lang="en-US" i="1" dirty="0" smtClean="0"/>
              <a:t>…</a:t>
            </a:r>
          </a:p>
          <a:p>
            <a:pPr marL="0" indent="0">
              <a:buNone/>
            </a:pPr>
            <a:r>
              <a:rPr lang="en-US" b="1" dirty="0" err="1" smtClean="0"/>
              <a:t>Soulslike</a:t>
            </a:r>
            <a:endParaRPr lang="en-US" b="1" dirty="0" smtClean="0"/>
          </a:p>
          <a:p>
            <a:pPr lvl="1"/>
            <a:r>
              <a:rPr lang="en-US" i="1" dirty="0" smtClean="0"/>
              <a:t>Dark Souls, Demon’s Souls, </a:t>
            </a:r>
            <a:r>
              <a:rPr lang="en-US" i="1" dirty="0" err="1" smtClean="0"/>
              <a:t>Sekiro</a:t>
            </a:r>
            <a:r>
              <a:rPr lang="en-US" i="1" dirty="0" smtClean="0"/>
              <a:t>, </a:t>
            </a:r>
            <a:r>
              <a:rPr lang="en-US" i="1" dirty="0" err="1" smtClean="0"/>
              <a:t>Bloodborne</a:t>
            </a:r>
            <a:endParaRPr lang="en-US" i="1" dirty="0" smtClean="0"/>
          </a:p>
        </p:txBody>
      </p:sp>
      <p:sp>
        <p:nvSpPr>
          <p:cNvPr id="12" name="Content Placeholder 8"/>
          <p:cNvSpPr txBox="1">
            <a:spLocks/>
          </p:cNvSpPr>
          <p:nvPr/>
        </p:nvSpPr>
        <p:spPr>
          <a:xfrm>
            <a:off x="6403897" y="2810105"/>
            <a:ext cx="4949903" cy="3489518"/>
          </a:xfrm>
          <a:prstGeom prst="rect">
            <a:avLst/>
          </a:prstGeom>
        </p:spPr>
        <p:txBody>
          <a:bodyPr vert="horz" lIns="91440" tIns="45720" rIns="91440" bIns="45720" numCol="1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Segoe UI" panose="020B0502040204020203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egoe UI" panose="020B0502040204020203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egoe UI" panose="020B0502040204020203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egoe UI" panose="020B0502040204020203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egoe UI" panose="020B0502040204020203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/>
              <a:t>Social </a:t>
            </a:r>
            <a:r>
              <a:rPr lang="en-US" b="1" dirty="0"/>
              <a:t>Deduction</a:t>
            </a:r>
          </a:p>
          <a:p>
            <a:pPr lvl="1"/>
            <a:r>
              <a:rPr lang="en-US" i="1" dirty="0"/>
              <a:t>Werewolf, The Resistance Avalon, Among Us…</a:t>
            </a:r>
          </a:p>
          <a:p>
            <a:pPr marL="0" indent="0">
              <a:buNone/>
            </a:pPr>
            <a:r>
              <a:rPr lang="en-US" b="1" dirty="0" smtClean="0"/>
              <a:t>4x (explore, expand, exploit, exterminate)</a:t>
            </a:r>
          </a:p>
          <a:p>
            <a:pPr lvl="1"/>
            <a:r>
              <a:rPr lang="en-US" i="1" dirty="0" smtClean="0"/>
              <a:t>Civilization, </a:t>
            </a:r>
            <a:r>
              <a:rPr lang="en-US" i="1" dirty="0" err="1" smtClean="0"/>
              <a:t>Stellaris</a:t>
            </a:r>
            <a:r>
              <a:rPr lang="en-US" i="1" dirty="0" smtClean="0"/>
              <a:t>, Age of Wonders, Crusader Kings…</a:t>
            </a:r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Match-3</a:t>
            </a:r>
          </a:p>
          <a:p>
            <a:pPr lvl="1"/>
            <a:r>
              <a:rPr lang="en-US" i="1" dirty="0" smtClean="0"/>
              <a:t>Candy Crush, Bejeweled, Zuma…</a:t>
            </a:r>
          </a:p>
          <a:p>
            <a:pPr marL="0" indent="0">
              <a:buNone/>
            </a:pPr>
            <a:r>
              <a:rPr lang="en-US" b="1" dirty="0" smtClean="0"/>
              <a:t>Deck builder</a:t>
            </a:r>
          </a:p>
          <a:p>
            <a:pPr lvl="1"/>
            <a:r>
              <a:rPr lang="en-US" i="1" dirty="0" smtClean="0"/>
              <a:t>Dominion, Clank!, Wingspan…</a:t>
            </a:r>
          </a:p>
          <a:p>
            <a:pPr lvl="2"/>
            <a:endParaRPr lang="en-US" i="1" dirty="0" smtClean="0"/>
          </a:p>
        </p:txBody>
      </p:sp>
    </p:spTree>
    <p:extLst>
      <p:ext uri="{BB962C8B-B14F-4D97-AF65-F5344CB8AC3E}">
        <p14:creationId xmlns:p14="http://schemas.microsoft.com/office/powerpoint/2010/main" val="287030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Systems Loops and Interactions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Systems are usually structured in some kind of loop and involve to one or more resources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dirty="0" smtClean="0"/>
              <a:t>Systems are often layered and interlocking</a:t>
            </a:r>
          </a:p>
          <a:p>
            <a:pPr lvl="1"/>
            <a:r>
              <a:rPr lang="en-US" dirty="0" smtClean="0"/>
              <a:t>The crafting system in </a:t>
            </a:r>
            <a:r>
              <a:rPr lang="en-US" i="1" dirty="0" smtClean="0"/>
              <a:t>Minecraft</a:t>
            </a:r>
            <a:r>
              <a:rPr lang="en-US" dirty="0" smtClean="0"/>
              <a:t> interacts with the resource mining system, the combat system, the farming system…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dirty="0" smtClean="0"/>
              <a:t>Key to identifying systems: Look for how things (currency, resources, objects, etc.) move through the game</a:t>
            </a:r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46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2417763"/>
            <a:ext cx="5753495" cy="2934512"/>
          </a:xfrm>
          <a:prstGeom prst="rect">
            <a:avLst/>
          </a:prstGeom>
        </p:spPr>
      </p:pic>
      <p:sp>
        <p:nvSpPr>
          <p:cNvPr id="10" name="Text Placeholder 9"/>
          <p:cNvSpPr txBox="1">
            <a:spLocks/>
          </p:cNvSpPr>
          <p:nvPr/>
        </p:nvSpPr>
        <p:spPr>
          <a:xfrm>
            <a:off x="838200" y="6079351"/>
            <a:ext cx="10515600" cy="2730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Segoe UI" panose="020B0502040204020203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egoe UI" panose="020B0502040204020203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egoe UI" panose="020B0502040204020203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egoe UI" panose="020B0502040204020203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egoe UI" panose="020B0502040204020203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600" dirty="0" err="1" smtClean="0"/>
              <a:t>Zubeck</a:t>
            </a:r>
            <a:r>
              <a:rPr lang="en-US" sz="1600" dirty="0" smtClean="0"/>
              <a:t>, 2020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5461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Draw the Monopoly System Loop Here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339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Monopoly</a:t>
            </a:r>
            <a:r>
              <a:rPr lang="en-US" dirty="0" smtClean="0"/>
              <a:t> System Loop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48</a:t>
            </a:fld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371" y="1738077"/>
            <a:ext cx="7921257" cy="4526433"/>
          </a:xfrm>
        </p:spPr>
      </p:pic>
    </p:spTree>
    <p:extLst>
      <p:ext uri="{BB962C8B-B14F-4D97-AF65-F5344CB8AC3E}">
        <p14:creationId xmlns:p14="http://schemas.microsoft.com/office/powerpoint/2010/main" val="65238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Monopoly</a:t>
            </a:r>
            <a:r>
              <a:rPr lang="en-US" dirty="0" smtClean="0"/>
              <a:t> System Loop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49</a:t>
            </a:fld>
            <a:endParaRPr lang="en-US"/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057" y="1687784"/>
            <a:ext cx="8285886" cy="4627020"/>
          </a:xfrm>
        </p:spPr>
      </p:pic>
    </p:spTree>
    <p:extLst>
      <p:ext uri="{BB962C8B-B14F-4D97-AF65-F5344CB8AC3E}">
        <p14:creationId xmlns:p14="http://schemas.microsoft.com/office/powerpoint/2010/main" val="223381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826763E-5148-4058-98E4-DA9D782F4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start here?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C0D6050-DE51-40E6-9210-2754A2CE50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You’ve been </a:t>
            </a:r>
            <a:r>
              <a:rPr lang="en-US" b="1" i="1" dirty="0"/>
              <a:t>playing</a:t>
            </a:r>
            <a:r>
              <a:rPr lang="en-US" dirty="0"/>
              <a:t> and having </a:t>
            </a:r>
            <a:r>
              <a:rPr lang="en-US" b="1" i="1" dirty="0"/>
              <a:t>fun</a:t>
            </a:r>
            <a:r>
              <a:rPr lang="en-US" dirty="0"/>
              <a:t> with </a:t>
            </a:r>
            <a:r>
              <a:rPr lang="en-US" b="1" i="1" dirty="0"/>
              <a:t>games</a:t>
            </a:r>
            <a:r>
              <a:rPr lang="en-US" dirty="0"/>
              <a:t> your whole life but </a:t>
            </a:r>
            <a:r>
              <a:rPr lang="en-US" dirty="0" smtClean="0"/>
              <a:t>have </a:t>
            </a:r>
            <a:r>
              <a:rPr lang="en-US" dirty="0"/>
              <a:t>probably </a:t>
            </a:r>
            <a:r>
              <a:rPr lang="en-US" dirty="0" smtClean="0"/>
              <a:t>never stopped to think </a:t>
            </a:r>
            <a:r>
              <a:rPr lang="en-US" dirty="0"/>
              <a:t>what any of those </a:t>
            </a:r>
            <a:r>
              <a:rPr lang="en-US" dirty="0" smtClean="0"/>
              <a:t>words actually mean</a:t>
            </a:r>
            <a:endParaRPr lang="en-US" dirty="0"/>
          </a:p>
          <a:p>
            <a:pPr marL="0" indent="0">
              <a:spcBef>
                <a:spcPts val="2200"/>
              </a:spcBef>
              <a:buNone/>
            </a:pPr>
            <a:r>
              <a:rPr lang="en-US" dirty="0" smtClean="0"/>
              <a:t>In order to approach design in this space it helps to have some words to talk about how games work</a:t>
            </a:r>
          </a:p>
          <a:p>
            <a:pPr marL="0" indent="0">
              <a:spcBef>
                <a:spcPts val="2200"/>
              </a:spcBef>
              <a:buNone/>
            </a:pPr>
            <a:endParaRPr lang="en-US" dirty="0" smtClean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C7AFB7-3CC5-40D0-A4AF-43EB4F71C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77BA84-1D2C-4D4F-826B-A969BEE72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6ABCD8-0E90-4516-B03F-E38BED776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27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Systems and Balance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2200"/>
              </a:spcBef>
              <a:buNone/>
            </a:pPr>
            <a:r>
              <a:rPr lang="en-US" dirty="0" smtClean="0"/>
              <a:t>Systems are the primary lever for how designers can balance games toward or aware from intended outcomes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dirty="0" smtClean="0"/>
              <a:t>Looking at how fast or slow certain systems move can impact play experiences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dirty="0" smtClean="0"/>
              <a:t>Great chapter on these ideas later in the </a:t>
            </a:r>
            <a:r>
              <a:rPr lang="en-US" dirty="0" err="1" smtClean="0"/>
              <a:t>Zubeck</a:t>
            </a:r>
            <a:r>
              <a:rPr lang="en-US" dirty="0" smtClean="0"/>
              <a:t> book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03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97F91FB-9815-4B54-AEDF-48F2C7AB33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How to break </a:t>
            </a:r>
            <a:r>
              <a:rPr lang="en-US" dirty="0" smtClean="0"/>
              <a:t>the </a:t>
            </a:r>
            <a:r>
              <a:rPr lang="en-US" i="1" dirty="0" smtClean="0"/>
              <a:t>Monopoly</a:t>
            </a:r>
            <a:r>
              <a:rPr lang="en-US" dirty="0" smtClean="0"/>
              <a:t> System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723331-3C49-4CC8-8255-79DEEB1C3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8EFE4D-A082-4CC0-B28F-074948A7E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224BDB-7316-49FA-8FF8-86F5979B5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51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10AF274-3596-4C65-90C3-74BDDBA07C5C}"/>
              </a:ext>
            </a:extLst>
          </p:cNvPr>
          <p:cNvSpPr/>
          <p:nvPr/>
        </p:nvSpPr>
        <p:spPr>
          <a:xfrm>
            <a:off x="7689236" y="5987018"/>
            <a:ext cx="2978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https://imgur.com/a/vX3zm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559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break the </a:t>
            </a:r>
            <a:r>
              <a:rPr lang="en-US" i="1" dirty="0" smtClean="0"/>
              <a:t>Monopoly</a:t>
            </a:r>
            <a:r>
              <a:rPr lang="en-US" dirty="0" smtClean="0"/>
              <a:t> system</a:t>
            </a:r>
            <a:endParaRPr lang="en-US" dirty="0"/>
          </a:p>
        </p:txBody>
      </p:sp>
      <p:pic>
        <p:nvPicPr>
          <p:cNvPr id="7170" name="Picture 2" descr="Step 1: Acquire properties">
            <a:extLst>
              <a:ext uri="{FF2B5EF4-FFF2-40B4-BE49-F238E27FC236}">
                <a16:creationId xmlns:a16="http://schemas.microsoft.com/office/drawing/2014/main" id="{418BB2B0-24A5-4241-BF98-6ADFAF42196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" y="2273251"/>
            <a:ext cx="5181600" cy="345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BD40CA3-49C5-4DEE-8470-6ABFEFE450F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dirty="0"/>
              <a:t>Step 1. Acquire Properties as you would </a:t>
            </a:r>
            <a:r>
              <a:rPr lang="en-US" dirty="0" smtClean="0"/>
              <a:t>normally</a:t>
            </a:r>
            <a:endParaRPr lang="en-US" sz="2000" i="1" dirty="0"/>
          </a:p>
          <a:p>
            <a:pPr marL="0" indent="0">
              <a:buNone/>
            </a:pPr>
            <a:r>
              <a:rPr lang="en-US" sz="2000" dirty="0" smtClean="0"/>
              <a:t>i.e. engage with the standard money -&gt; property system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0DEB34-A284-437C-9450-A650C6336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7574EA-6AA1-43D6-9DE2-A2262B92D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55856E-2806-443B-A8DB-3D02A2F89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39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</a:t>
            </a:r>
            <a:r>
              <a:rPr lang="en-US" dirty="0"/>
              <a:t>to break the </a:t>
            </a:r>
            <a:r>
              <a:rPr lang="en-US" i="1" dirty="0"/>
              <a:t>Monopoly</a:t>
            </a:r>
            <a:r>
              <a:rPr lang="en-US" dirty="0"/>
              <a:t> system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44766D6-830F-4B88-BB1F-DC3C5D2809B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dirty="0"/>
              <a:t>Step 2: Trade to acquire an early </a:t>
            </a:r>
            <a:r>
              <a:rPr lang="en-US" dirty="0" smtClean="0"/>
              <a:t>Monopoly</a:t>
            </a:r>
            <a:endParaRPr lang="en-US" dirty="0"/>
          </a:p>
          <a:p>
            <a:pPr marL="0" indent="0">
              <a:buNone/>
            </a:pPr>
            <a:r>
              <a:rPr lang="en-US" sz="2000" dirty="0" smtClean="0"/>
              <a:t>i.e. optimize for monopoly coverage</a:t>
            </a:r>
            <a:endParaRPr lang="en-US" sz="2000" dirty="0"/>
          </a:p>
          <a:p>
            <a:pPr marL="0" indent="0">
              <a:spcBef>
                <a:spcPts val="2200"/>
              </a:spcBef>
              <a:buNone/>
            </a:pPr>
            <a:r>
              <a:rPr lang="en-US" sz="2000" dirty="0" smtClean="0"/>
              <a:t>TIP </a:t>
            </a:r>
            <a:r>
              <a:rPr lang="en-US" sz="2000" dirty="0"/>
              <a:t>1: People are more likely to give up cheaper properties (light blue, light purple, orange)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sz="2000" dirty="0" smtClean="0"/>
              <a:t>TIP </a:t>
            </a:r>
            <a:r>
              <a:rPr lang="en-US" sz="2000" dirty="0"/>
              <a:t>2: Orange is statistically the most visited color set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13F7C66D-6BBA-4B60-BB27-8C4A991465D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2200" y="2273251"/>
            <a:ext cx="5181600" cy="345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F83784-52DE-4460-A6DB-5FE806C81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0BEE37-88BA-4EA8-B21F-5B42EDC71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E0C3A-5AAB-4DA7-BC32-0C466E4F7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95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break the </a:t>
            </a:r>
            <a:r>
              <a:rPr lang="en-US" i="1" dirty="0"/>
              <a:t>Monopoly</a:t>
            </a:r>
            <a:r>
              <a:rPr lang="en-US" dirty="0"/>
              <a:t> system</a:t>
            </a:r>
          </a:p>
        </p:txBody>
      </p:sp>
      <p:pic>
        <p:nvPicPr>
          <p:cNvPr id="9218" name="Picture 2" descr="Step 3: Improve your properties with three houses each">
            <a:extLst>
              <a:ext uri="{FF2B5EF4-FFF2-40B4-BE49-F238E27FC236}">
                <a16:creationId xmlns:a16="http://schemas.microsoft.com/office/drawing/2014/main" id="{02A36914-E25A-4E63-BD57-90A116413DD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" y="2273251"/>
            <a:ext cx="5181600" cy="345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0A5372D-F03E-423B-9336-EBA7EF4FEF8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anchor="ctr"/>
          <a:lstStyle/>
          <a:p>
            <a:pPr marL="0" indent="0">
              <a:buNone/>
            </a:pPr>
            <a:r>
              <a:rPr lang="en-US" dirty="0"/>
              <a:t>Step 3: Improve your properties with 3 houses </a:t>
            </a:r>
            <a:r>
              <a:rPr lang="en-US" dirty="0" smtClean="0"/>
              <a:t>each</a:t>
            </a:r>
          </a:p>
          <a:p>
            <a:pPr marL="0" indent="0">
              <a:buNone/>
            </a:pPr>
            <a:r>
              <a:rPr lang="en-US" sz="2000" dirty="0" smtClean="0"/>
              <a:t>i.e. engage in some of the property improvement system</a:t>
            </a:r>
            <a:endParaRPr lang="en-US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37AACD-34BF-4DC0-AAFF-F46E1D308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C71E89-AA96-453C-8EEE-F3CE2452D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C10BF8-D137-4570-BEDA-6B98343A3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78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break the </a:t>
            </a:r>
            <a:r>
              <a:rPr lang="en-US" i="1" dirty="0"/>
              <a:t>Monopoly</a:t>
            </a:r>
            <a:r>
              <a:rPr lang="en-US" dirty="0"/>
              <a:t> system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C5DDDD5-7997-4546-A038-4934ACDDD14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anchor="ctr"/>
          <a:lstStyle/>
          <a:p>
            <a:pPr marL="0" indent="0">
              <a:buNone/>
            </a:pPr>
            <a:r>
              <a:rPr lang="en-US" dirty="0"/>
              <a:t>Step 4: Use your profits to acquire a second monopoly and build them up to 4 houses </a:t>
            </a:r>
            <a:r>
              <a:rPr lang="en-US" dirty="0" smtClean="0"/>
              <a:t>each</a:t>
            </a:r>
          </a:p>
          <a:p>
            <a:pPr marL="0" indent="0">
              <a:buNone/>
            </a:pPr>
            <a:r>
              <a:rPr lang="en-US" sz="2000" dirty="0" smtClean="0"/>
              <a:t>i.e. continue to engage with the improvement system but… </a:t>
            </a:r>
          </a:p>
          <a:p>
            <a:pPr marL="0" indent="0">
              <a:buNone/>
            </a:pPr>
            <a:r>
              <a:rPr lang="en-US" sz="2000" b="1" dirty="0" smtClean="0"/>
              <a:t>DO </a:t>
            </a:r>
            <a:r>
              <a:rPr lang="en-US" sz="2000" b="1" dirty="0"/>
              <a:t>NOT BUILD </a:t>
            </a:r>
            <a:r>
              <a:rPr lang="en-US" sz="2000" b="1" dirty="0" smtClean="0"/>
              <a:t>HOTELS</a:t>
            </a:r>
            <a:endParaRPr lang="en-US" sz="2000" dirty="0" smtClean="0"/>
          </a:p>
        </p:txBody>
      </p:sp>
      <p:pic>
        <p:nvPicPr>
          <p:cNvPr id="10242" name="Picture 2" descr="Step 4: Second monopoly and more houses">
            <a:extLst>
              <a:ext uri="{FF2B5EF4-FFF2-40B4-BE49-F238E27FC236}">
                <a16:creationId xmlns:a16="http://schemas.microsoft.com/office/drawing/2014/main" id="{3C1835E2-3B0E-493C-B6D1-0C4CC9C5B9C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2200" y="2273251"/>
            <a:ext cx="5181600" cy="345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9B443F-652D-4C2B-A0BC-6BB07D187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66E3AB-A146-49FE-AC26-F22B224A7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5EB935-13EB-4223-A30F-EAE9B2AE5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03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break the </a:t>
            </a:r>
            <a:r>
              <a:rPr lang="en-US" i="1" dirty="0"/>
              <a:t>Monopoly</a:t>
            </a:r>
            <a:r>
              <a:rPr lang="en-US" dirty="0"/>
              <a:t> system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7B793EE-CAED-4AAF-96CF-1C595F6D6F6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Step 5: Profit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sz="2000" dirty="0"/>
              <a:t>As the rules state, </a:t>
            </a:r>
            <a:r>
              <a:rPr lang="en-US" sz="2000" dirty="0" smtClean="0"/>
              <a:t>a player cannot </a:t>
            </a:r>
            <a:r>
              <a:rPr lang="en-US" sz="2000" dirty="0"/>
              <a:t>build a house if there are none left in the </a:t>
            </a:r>
            <a:r>
              <a:rPr lang="en-US" sz="2000" dirty="0" smtClean="0"/>
              <a:t>box…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sz="2000" dirty="0" smtClean="0"/>
              <a:t>With two 3 property monopolies </a:t>
            </a:r>
            <a:r>
              <a:rPr lang="en-US" sz="2000" dirty="0"/>
              <a:t>full of 4 houses each you control 75% of the housing stock with only 27% of the properties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sz="2000" dirty="0" smtClean="0"/>
              <a:t>Both </a:t>
            </a:r>
            <a:r>
              <a:rPr lang="en-US" sz="2000" b="1" dirty="0" smtClean="0"/>
              <a:t>Land Area Coverage </a:t>
            </a:r>
            <a:r>
              <a:rPr lang="en-US" sz="2000" dirty="0" smtClean="0"/>
              <a:t>and </a:t>
            </a:r>
            <a:r>
              <a:rPr lang="en-US" sz="2000" b="1" dirty="0" smtClean="0"/>
              <a:t>Housing Stock</a:t>
            </a:r>
            <a:r>
              <a:rPr lang="en-US" sz="2000" dirty="0" smtClean="0"/>
              <a:t> are scarce resource systems but the </a:t>
            </a:r>
            <a:r>
              <a:rPr lang="en-US" sz="2000" b="1" dirty="0" smtClean="0"/>
              <a:t>Housing Stock </a:t>
            </a:r>
            <a:r>
              <a:rPr lang="en-US" sz="2000" dirty="0" smtClean="0"/>
              <a:t>system can be maximized faster 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13" name="Picture 2" descr="Rule Tip: Housing shortage">
            <a:extLst>
              <a:ext uri="{FF2B5EF4-FFF2-40B4-BE49-F238E27FC236}">
                <a16:creationId xmlns:a16="http://schemas.microsoft.com/office/drawing/2014/main" id="{B0F14050-E912-45A9-85D8-16C7414C116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2200" y="2273251"/>
            <a:ext cx="5181600" cy="345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53300-4485-4B5D-B9F2-168EEC6D9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648D6F-543F-4156-8B44-68A0D61FC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F4B4B2-B499-4370-ACA7-B9881156F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72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Monopoly</a:t>
            </a:r>
            <a:r>
              <a:rPr lang="en-US" dirty="0" smtClean="0"/>
              <a:t> System Loop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57</a:t>
            </a:fld>
            <a:endParaRPr lang="en-US"/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057" y="1687784"/>
            <a:ext cx="8285886" cy="4627020"/>
          </a:xfrm>
        </p:spPr>
      </p:pic>
    </p:spTree>
    <p:extLst>
      <p:ext uri="{BB962C8B-B14F-4D97-AF65-F5344CB8AC3E}">
        <p14:creationId xmlns:p14="http://schemas.microsoft.com/office/powerpoint/2010/main" val="373846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Monopoly</a:t>
            </a:r>
            <a:r>
              <a:rPr lang="en-US" dirty="0" smtClean="0"/>
              <a:t> System Loop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58</a:t>
            </a:fld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710" y="1643776"/>
            <a:ext cx="9046579" cy="4715035"/>
          </a:xfrm>
        </p:spPr>
      </p:pic>
    </p:spTree>
    <p:extLst>
      <p:ext uri="{BB962C8B-B14F-4D97-AF65-F5344CB8AC3E}">
        <p14:creationId xmlns:p14="http://schemas.microsoft.com/office/powerpoint/2010/main" val="270016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Elements of Games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59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 smtClean="0"/>
              <a:t>Zubeck</a:t>
            </a:r>
            <a:r>
              <a:rPr lang="en-US" dirty="0" smtClean="0"/>
              <a:t>, 2020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6073" t="30019" r="17886" b="28715"/>
          <a:stretch/>
        </p:blipFill>
        <p:spPr>
          <a:xfrm>
            <a:off x="2062976" y="2575932"/>
            <a:ext cx="7850458" cy="1761892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4566424" y="2442117"/>
            <a:ext cx="2843561" cy="2029521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29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6367C-B2EA-4241-8F9A-5385F61F5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Defining Games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C88009-EEC6-4656-B119-A5E03C0F2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28081D-7E56-4CFB-9E7E-C85D05BBB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39B7BE-9B8B-4514-B5A1-3090BC8AD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6</a:t>
            </a:fld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16E655E-AAAC-4B1F-8D18-D7D04ABBE981}"/>
              </a:ext>
            </a:extLst>
          </p:cNvPr>
          <p:cNvSpPr/>
          <p:nvPr/>
        </p:nvSpPr>
        <p:spPr>
          <a:xfrm>
            <a:off x="4465320" y="4645708"/>
            <a:ext cx="64541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Katie </a:t>
            </a:r>
            <a:r>
              <a:rPr lang="en-US" sz="1200" dirty="0" err="1"/>
              <a:t>Salen</a:t>
            </a:r>
            <a:r>
              <a:rPr lang="en-US" sz="1200" dirty="0"/>
              <a:t> </a:t>
            </a:r>
            <a:r>
              <a:rPr lang="en-US" sz="1200" dirty="0" err="1" smtClean="0"/>
              <a:t>Tekinbaş</a:t>
            </a:r>
            <a:r>
              <a:rPr lang="en-US" sz="1200" dirty="0" smtClean="0"/>
              <a:t> </a:t>
            </a:r>
            <a:r>
              <a:rPr lang="en-US" sz="1200" dirty="0" smtClean="0"/>
              <a:t>and </a:t>
            </a:r>
            <a:r>
              <a:rPr lang="en-US" sz="1200" dirty="0"/>
              <a:t>Eric Zimmerman. 2004. Defining Games. In </a:t>
            </a:r>
            <a:r>
              <a:rPr lang="en-US" sz="1200" i="1" dirty="0"/>
              <a:t>Rules of Play: Game Design Fundamentals</a:t>
            </a:r>
            <a:r>
              <a:rPr lang="en-US" sz="1200" dirty="0"/>
              <a:t>. MIT Press, Boston, MA, 71–83.</a:t>
            </a:r>
            <a:endParaRPr lang="en-US" sz="1200" dirty="0">
              <a:effectLst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9DBA16E-0901-4CAE-AA26-362CC91170E6}"/>
              </a:ext>
            </a:extLst>
          </p:cNvPr>
          <p:cNvGrpSpPr/>
          <p:nvPr/>
        </p:nvGrpSpPr>
        <p:grpSpPr>
          <a:xfrm>
            <a:off x="5329381" y="1690964"/>
            <a:ext cx="1923011" cy="2576266"/>
            <a:chOff x="4904509" y="1525495"/>
            <a:chExt cx="1923011" cy="257626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9869E5C-BA59-4333-BFA0-95DCBB483359}"/>
                </a:ext>
              </a:extLst>
            </p:cNvPr>
            <p:cNvSpPr txBox="1"/>
            <p:nvPr/>
          </p:nvSpPr>
          <p:spPr>
            <a:xfrm>
              <a:off x="5134494" y="3455430"/>
              <a:ext cx="14630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Katie </a:t>
              </a:r>
              <a:r>
                <a:rPr lang="en-US" dirty="0" err="1" smtClean="0"/>
                <a:t>Salen</a:t>
              </a:r>
              <a:r>
                <a:rPr lang="en-US" dirty="0" smtClean="0"/>
                <a:t> </a:t>
              </a:r>
              <a:r>
                <a:rPr lang="en-US" dirty="0" err="1" smtClean="0"/>
                <a:t>Tekinbaş</a:t>
              </a:r>
              <a:endParaRPr lang="en-US" dirty="0"/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768DAB4B-F3FB-4FB4-94BE-2A6DC46ED2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4509" y="1525495"/>
              <a:ext cx="1923011" cy="1923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1DBD27A-C9D3-48FE-A2F8-526FB6434656}"/>
              </a:ext>
            </a:extLst>
          </p:cNvPr>
          <p:cNvGrpSpPr/>
          <p:nvPr/>
        </p:nvGrpSpPr>
        <p:grpSpPr>
          <a:xfrm>
            <a:off x="7746788" y="1690964"/>
            <a:ext cx="1463040" cy="2545909"/>
            <a:chOff x="7321916" y="1555852"/>
            <a:chExt cx="1463040" cy="2545909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F03A8861-BDCA-40BF-98BD-256CB17C9F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9094" y="1555852"/>
              <a:ext cx="1288684" cy="1923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145FB82-072C-4509-B68D-8DE8B49E5883}"/>
                </a:ext>
              </a:extLst>
            </p:cNvPr>
            <p:cNvSpPr txBox="1"/>
            <p:nvPr/>
          </p:nvSpPr>
          <p:spPr>
            <a:xfrm>
              <a:off x="7321916" y="3455430"/>
              <a:ext cx="14630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Eric Zimmerman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A972BBFF-AC59-443D-B665-659A3C277E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965" y="1861280"/>
            <a:ext cx="3830157" cy="351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82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Gameplay (Dynamics)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2200"/>
              </a:spcBef>
              <a:buNone/>
            </a:pPr>
            <a:r>
              <a:rPr lang="en-US" dirty="0"/>
              <a:t>The run-time behavior of the </a:t>
            </a:r>
            <a:r>
              <a:rPr lang="en-US" dirty="0" smtClean="0"/>
              <a:t>game-as-system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dirty="0" smtClean="0"/>
              <a:t>What happens when a player (who isn’t the designer) interacts with the mechanics and systems using their knowledge and decision making</a:t>
            </a:r>
            <a:endParaRPr lang="en-US" dirty="0"/>
          </a:p>
          <a:p>
            <a:pPr marL="0" indent="0">
              <a:spcBef>
                <a:spcPts val="2200"/>
              </a:spcBef>
              <a:buNone/>
            </a:pPr>
            <a:r>
              <a:rPr lang="en-US" dirty="0" smtClean="0"/>
              <a:t>The (unintentional) implications </a:t>
            </a:r>
            <a:r>
              <a:rPr lang="en-US" dirty="0"/>
              <a:t>of mechanics</a:t>
            </a:r>
          </a:p>
          <a:p>
            <a:pPr>
              <a:spcBef>
                <a:spcPts val="2200"/>
              </a:spcBef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Gameplay Loops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200400" cy="4351338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2200"/>
              </a:spcBef>
              <a:buNone/>
            </a:pPr>
            <a:r>
              <a:rPr lang="en-US" sz="2400" dirty="0" smtClean="0"/>
              <a:t>Useful to think about gameplay in terms of decision making loops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sz="2400" dirty="0" smtClean="0"/>
              <a:t>Similar to the loops of systems but now involving the player’s decision making and reactions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61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7133" y="2001294"/>
            <a:ext cx="7266667" cy="4000000"/>
          </a:xfrm>
          <a:prstGeom prst="rect">
            <a:avLst/>
          </a:prstGeom>
        </p:spPr>
      </p:pic>
      <p:sp>
        <p:nvSpPr>
          <p:cNvPr id="9" name="Text Placeholder 9"/>
          <p:cNvSpPr txBox="1">
            <a:spLocks/>
          </p:cNvSpPr>
          <p:nvPr/>
        </p:nvSpPr>
        <p:spPr>
          <a:xfrm>
            <a:off x="838200" y="6079351"/>
            <a:ext cx="10515600" cy="2730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Segoe UI" panose="020B0502040204020203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egoe UI" panose="020B0502040204020203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egoe UI" panose="020B0502040204020203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egoe UI" panose="020B0502040204020203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egoe UI" panose="020B0502040204020203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600" dirty="0" err="1" smtClean="0"/>
              <a:t>Zubeck</a:t>
            </a:r>
            <a:r>
              <a:rPr lang="en-US" sz="1600" dirty="0" smtClean="0"/>
              <a:t>, 2020</a:t>
            </a:r>
            <a:endParaRPr lang="en-US" sz="1600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8307660" y="2653990"/>
            <a:ext cx="1460808" cy="1070517"/>
          </a:xfrm>
          <a:prstGeom prst="straightConnector1">
            <a:avLst/>
          </a:prstGeom>
          <a:ln w="571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7147932" y="1768745"/>
            <a:ext cx="1694985" cy="1297840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842917" y="1471961"/>
            <a:ext cx="233060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4"/>
                </a:solidFill>
              </a:rPr>
              <a:t>Gameplay Loop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712712" y="2343384"/>
            <a:ext cx="2330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/>
                </a:solidFill>
              </a:rPr>
              <a:t>Game System Loops</a:t>
            </a:r>
            <a:endParaRPr lang="en-US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412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Gameplay Loops are Nested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2200"/>
              </a:spcBef>
              <a:buNone/>
            </a:pPr>
            <a:r>
              <a:rPr lang="en-US" b="1" dirty="0" smtClean="0"/>
              <a:t>The Core Loop:</a:t>
            </a:r>
            <a:r>
              <a:rPr lang="en-US" dirty="0" smtClean="0"/>
              <a:t> the smallest activity loop that the player will find interesting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i="1" dirty="0" smtClean="0"/>
              <a:t>Micro loops:</a:t>
            </a:r>
            <a:r>
              <a:rPr lang="en-US" dirty="0" smtClean="0"/>
              <a:t> shorter decision making loops for actions inside the core loop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i="1" dirty="0" smtClean="0"/>
              <a:t>Macro loops: </a:t>
            </a:r>
            <a:r>
              <a:rPr lang="en-US" dirty="0" smtClean="0"/>
              <a:t>broader scale decision making around the core loop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62</a:t>
            </a:fld>
            <a:endParaRPr lang="en-US"/>
          </a:p>
        </p:txBody>
      </p:sp>
      <p:sp>
        <p:nvSpPr>
          <p:cNvPr id="10" name="Text Placeholder 9"/>
          <p:cNvSpPr txBox="1">
            <a:spLocks/>
          </p:cNvSpPr>
          <p:nvPr/>
        </p:nvSpPr>
        <p:spPr>
          <a:xfrm>
            <a:off x="838200" y="6079351"/>
            <a:ext cx="10515600" cy="2730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Segoe UI" panose="020B0502040204020203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egoe UI" panose="020B0502040204020203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egoe UI" panose="020B0502040204020203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egoe UI" panose="020B0502040204020203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egoe UI" panose="020B0502040204020203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600" dirty="0" err="1" smtClean="0"/>
              <a:t>Zubeck</a:t>
            </a:r>
            <a:r>
              <a:rPr lang="en-US" sz="1600" dirty="0" smtClean="0"/>
              <a:t>, 2020</a:t>
            </a:r>
            <a:endParaRPr lang="en-US" sz="16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r="29639" b="67153"/>
          <a:stretch/>
        </p:blipFill>
        <p:spPr>
          <a:xfrm>
            <a:off x="6172200" y="2246924"/>
            <a:ext cx="5099487" cy="10761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t="41470" r="29639"/>
          <a:stretch/>
        </p:blipFill>
        <p:spPr>
          <a:xfrm>
            <a:off x="6324600" y="3757960"/>
            <a:ext cx="5099487" cy="191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528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Gameplay Loops in </a:t>
            </a:r>
            <a:r>
              <a:rPr lang="en-US" i="1" dirty="0" smtClean="0"/>
              <a:t>Minecraft</a:t>
            </a:r>
            <a:endParaRPr lang="en-US" i="1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spcBef>
                <a:spcPts val="2200"/>
              </a:spcBef>
              <a:buNone/>
            </a:pPr>
            <a:r>
              <a:rPr lang="en-US" dirty="0" smtClean="0"/>
              <a:t>Quick inner loops are primarily built around collecting resources and not dying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dirty="0" smtClean="0"/>
              <a:t>At an intermediate levels players can be creative and plan for adventures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dirty="0" smtClean="0"/>
              <a:t>At the highest levels players can explore their own creativity or progress toward the Ender Dragon</a:t>
            </a:r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984640538"/>
              </p:ext>
            </p:extLst>
          </p:nvPr>
        </p:nvGraphicFramePr>
        <p:xfrm>
          <a:off x="6172200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040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F9448270-3CEB-4116-A53D-2924241507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720B20F8-1F29-4B46-950E-E33576F2CD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F7AD5ACD-77C1-4A2F-A6EE-278F22C426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934B6FCF-C1AD-423C-8A19-BE8694422E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 uiExpand="1">
        <p:bldSub>
          <a:bldDgm bld="one" rev="1"/>
        </p:bldSub>
      </p:bldGraphic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the Gameplay Dynamics of </a:t>
            </a:r>
            <a:r>
              <a:rPr lang="en-US" i="1" dirty="0" smtClean="0"/>
              <a:t>Monopoly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Planning to Get Monopoly sets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64</a:t>
            </a:fld>
            <a:endParaRPr lang="en-US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Core Loop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r>
              <a:rPr lang="en-US" dirty="0" smtClean="0"/>
              <a:t>Taking a turn / deciding whether or not to buy A thing / paying rent</a:t>
            </a:r>
          </a:p>
          <a:p>
            <a:r>
              <a:rPr lang="en-US" dirty="0" smtClean="0"/>
              <a:t>Haggling for payment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Micro Loops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8"/>
          </p:nvPr>
        </p:nvSpPr>
        <p:spPr/>
        <p:txBody>
          <a:bodyPr/>
          <a:lstStyle/>
          <a:p>
            <a:r>
              <a:rPr lang="en-US" dirty="0" smtClean="0"/>
              <a:t>Eliminating other players</a:t>
            </a:r>
          </a:p>
          <a:p>
            <a:pPr lvl="1"/>
            <a:r>
              <a:rPr lang="en-US" dirty="0" smtClean="0"/>
              <a:t>Taking all their money</a:t>
            </a:r>
          </a:p>
          <a:p>
            <a:pPr lvl="1"/>
            <a:r>
              <a:rPr lang="en-US" dirty="0" smtClean="0"/>
              <a:t>Waiting them out</a:t>
            </a:r>
          </a:p>
          <a:p>
            <a:r>
              <a:rPr lang="en-US" dirty="0" smtClean="0"/>
              <a:t>Trying to take as much land as possible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Macro Loops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56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BEC9B-E4EB-494E-A305-BA2FD5464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Players can create </a:t>
            </a:r>
            <a:r>
              <a:rPr lang="en-US" dirty="0"/>
              <a:t>Dynamics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DCA05-0348-4ED0-AC0D-41247F660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Gameplay is also impacted by </a:t>
            </a:r>
            <a:r>
              <a:rPr lang="en-US" dirty="0"/>
              <a:t>player choice, judgement, and </a:t>
            </a:r>
            <a:r>
              <a:rPr lang="en-US" dirty="0" smtClean="0"/>
              <a:t>interpretation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F85545-6D54-43E2-B8B4-DF6DE7AAD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BC6D9-E61F-4DC1-82FD-F39CE06E5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8AC5D3-7D03-45B1-8B0E-2896B271A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4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97F91FB-9815-4B54-AEDF-48F2C7AB3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Monopoly Pop </a:t>
            </a:r>
            <a:r>
              <a:rPr lang="en-US" dirty="0"/>
              <a:t>Quiz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6B9412-ECA5-4228-98CB-3B65BAA40F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dirty="0" smtClean="0"/>
              <a:t>If </a:t>
            </a:r>
            <a:r>
              <a:rPr lang="en-US" dirty="0"/>
              <a:t>you have to pay the </a:t>
            </a:r>
            <a:r>
              <a:rPr lang="en-US" dirty="0" smtClean="0"/>
              <a:t>luxury or income taxes where </a:t>
            </a:r>
            <a:r>
              <a:rPr lang="en-US" dirty="0"/>
              <a:t>does </a:t>
            </a:r>
            <a:r>
              <a:rPr lang="en-US" dirty="0" smtClean="0"/>
              <a:t>the money go?</a:t>
            </a:r>
          </a:p>
          <a:p>
            <a:pPr marL="971550" lvl="1" indent="-514350">
              <a:spcBef>
                <a:spcPts val="1000"/>
              </a:spcBef>
              <a:buFont typeface="+mj-lt"/>
              <a:buAutoNum type="alphaLcPeriod"/>
            </a:pPr>
            <a:r>
              <a:rPr lang="en-US" dirty="0" smtClean="0"/>
              <a:t>To the middle of the board</a:t>
            </a:r>
          </a:p>
          <a:p>
            <a:pPr marL="971550" lvl="1" indent="-514350">
              <a:spcBef>
                <a:spcPts val="1000"/>
              </a:spcBef>
              <a:buFont typeface="+mj-lt"/>
              <a:buAutoNum type="alphaLcPeriod"/>
            </a:pPr>
            <a:r>
              <a:rPr lang="en-US" dirty="0" smtClean="0"/>
              <a:t>On free </a:t>
            </a:r>
            <a:r>
              <a:rPr lang="en-US" dirty="0"/>
              <a:t>p</a:t>
            </a:r>
            <a:r>
              <a:rPr lang="en-US" dirty="0" smtClean="0"/>
              <a:t>arking</a:t>
            </a:r>
          </a:p>
          <a:p>
            <a:pPr marL="971550" lvl="1" indent="-514350">
              <a:spcBef>
                <a:spcPts val="1000"/>
              </a:spcBef>
              <a:buFont typeface="+mj-lt"/>
              <a:buAutoNum type="alphaLcPeriod"/>
            </a:pPr>
            <a:r>
              <a:rPr lang="en-US" dirty="0" smtClean="0"/>
              <a:t>Given to the player playing banker</a:t>
            </a:r>
          </a:p>
          <a:p>
            <a:pPr marL="971550" lvl="1" indent="-514350">
              <a:spcBef>
                <a:spcPts val="1000"/>
              </a:spcBef>
              <a:buFont typeface="+mj-lt"/>
              <a:buAutoNum type="alphaLcPeriod"/>
            </a:pPr>
            <a:r>
              <a:rPr lang="en-US" dirty="0"/>
              <a:t>To the bank</a:t>
            </a:r>
          </a:p>
          <a:p>
            <a:pPr marL="971550" lvl="1" indent="-514350">
              <a:spcBef>
                <a:spcPts val="1000"/>
              </a:spcBef>
              <a:buFont typeface="+mj-lt"/>
              <a:buAutoNum type="alphaLcPeriod"/>
            </a:pPr>
            <a:endParaRPr lang="en-US" dirty="0" smtClean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723331-3C49-4CC8-8255-79DEEB1C3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8EFE4D-A082-4CC0-B28F-074948A7E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224BDB-7316-49FA-8FF8-86F5979B5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001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97F91FB-9815-4B54-AEDF-48F2C7AB3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Monopoly Pop </a:t>
            </a:r>
            <a:r>
              <a:rPr lang="en-US" dirty="0"/>
              <a:t>Quiz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6B9412-ECA5-4228-98CB-3B65BAA40F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en-US" dirty="0" smtClean="0"/>
              <a:t>What </a:t>
            </a:r>
            <a:r>
              <a:rPr lang="en-US" dirty="0"/>
              <a:t>happens if you land on free </a:t>
            </a:r>
            <a:r>
              <a:rPr lang="en-US" dirty="0" smtClean="0"/>
              <a:t>parking?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dirty="0" smtClean="0"/>
              <a:t>You get the money in the middle of the board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dirty="0" smtClean="0"/>
              <a:t>Pick a random unowned property and auction it off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dirty="0" smtClean="0"/>
              <a:t>Nothing happens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dirty="0" smtClean="0"/>
              <a:t>You get $1000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723331-3C49-4CC8-8255-79DEEB1C3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8EFE4D-A082-4CC0-B28F-074948A7E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224BDB-7316-49FA-8FF8-86F5979B5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448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97F91FB-9815-4B54-AEDF-48F2C7AB3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Monopoly Pop </a:t>
            </a:r>
            <a:r>
              <a:rPr lang="en-US" dirty="0"/>
              <a:t>Quiz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6B9412-ECA5-4228-98CB-3B65BAA40F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3"/>
            </a:pPr>
            <a:r>
              <a:rPr lang="en-US" dirty="0" smtClean="0"/>
              <a:t>What </a:t>
            </a:r>
            <a:r>
              <a:rPr lang="en-US" dirty="0"/>
              <a:t>happens if you land on an unowned property space and </a:t>
            </a:r>
            <a:r>
              <a:rPr lang="en-US" dirty="0" smtClean="0"/>
              <a:t>you do not want to pay full price for it?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dirty="0" smtClean="0"/>
              <a:t>It stays with the bank (i.e., nothing happens)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dirty="0" smtClean="0"/>
              <a:t>It must go up for auction to the highest bidder, which you can use to get it cheaper than list price</a:t>
            </a:r>
            <a:endParaRPr lang="en-US" dirty="0"/>
          </a:p>
          <a:p>
            <a:pPr marL="971550" lvl="1" indent="-514350">
              <a:buFont typeface="+mj-lt"/>
              <a:buAutoNum type="alphaLcPeriod"/>
            </a:pPr>
            <a:r>
              <a:rPr lang="en-US" dirty="0" smtClean="0"/>
              <a:t>You can exchange it for one of your properties of equal or greater value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dirty="0" smtClean="0"/>
              <a:t>If you own other properties in the same group you can buy it for discounted price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723331-3C49-4CC8-8255-79DEEB1C3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8EFE4D-A082-4CC0-B28F-074948A7E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224BDB-7316-49FA-8FF8-86F5979B5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52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BEC9B-E4EB-494E-A305-BA2FD5464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Players can create </a:t>
            </a:r>
            <a:r>
              <a:rPr lang="en-US" dirty="0"/>
              <a:t>Dynamics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DCA05-0348-4ED0-AC0D-41247F660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Gameplay is also impacted by </a:t>
            </a:r>
            <a:r>
              <a:rPr lang="en-US" dirty="0"/>
              <a:t>player choice, judgement, and </a:t>
            </a:r>
            <a:r>
              <a:rPr lang="en-US" dirty="0" smtClean="0"/>
              <a:t>interpretation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dirty="0" smtClean="0"/>
              <a:t>Monopoly </a:t>
            </a:r>
            <a:r>
              <a:rPr lang="en-US" dirty="0"/>
              <a:t>is a very different game to many people because no one plays it by the </a:t>
            </a:r>
            <a:r>
              <a:rPr lang="en-US" dirty="0" smtClean="0"/>
              <a:t>book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dirty="0" smtClean="0"/>
              <a:t>House rules and culture history can play into how people play games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F85545-6D54-43E2-B8B4-DF6DE7AAD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BC6D9-E61F-4DC1-82FD-F39CE06E5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8AC5D3-7D03-45B1-8B0E-2896B271A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63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6393EE4-EE7D-43FF-BE50-0293C54EC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aspects of game definitions were notable to you?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1233834-63D7-4BF2-B85C-4216731F5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Interesting that both play and game talk about make believe (being apart from the real world)</a:t>
            </a:r>
          </a:p>
          <a:p>
            <a:r>
              <a:rPr lang="en-US" dirty="0" smtClean="0"/>
              <a:t>Games are played to be enjoyed</a:t>
            </a:r>
          </a:p>
          <a:p>
            <a:r>
              <a:rPr lang="en-US" dirty="0" smtClean="0"/>
              <a:t>A game being unproductive</a:t>
            </a:r>
          </a:p>
          <a:p>
            <a:r>
              <a:rPr lang="en-US" dirty="0" smtClean="0"/>
              <a:t>The </a:t>
            </a:r>
            <a:r>
              <a:rPr lang="en-US" dirty="0" err="1" smtClean="0"/>
              <a:t>lusory</a:t>
            </a:r>
            <a:r>
              <a:rPr lang="en-US" dirty="0" smtClean="0"/>
              <a:t> attitude is interesting</a:t>
            </a:r>
          </a:p>
          <a:p>
            <a:pPr lvl="1"/>
            <a:r>
              <a:rPr lang="en-US" dirty="0" smtClean="0"/>
              <a:t>Its </a:t>
            </a:r>
            <a:r>
              <a:rPr lang="en-US" dirty="0" err="1" smtClean="0"/>
              <a:t>ineffieicent</a:t>
            </a:r>
            <a:r>
              <a:rPr lang="en-US" dirty="0" smtClean="0"/>
              <a:t> but you follow it because it makes it possible</a:t>
            </a:r>
          </a:p>
          <a:p>
            <a:r>
              <a:rPr lang="en-US" dirty="0" smtClean="0"/>
              <a:t>Not many definitions talked about games as art</a:t>
            </a:r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A6DA5F-B826-4C57-8313-24B49C338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57ABFF-2E7E-4C84-873C-08CAAC7E1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3C5870-251C-475C-AF6E-9437C0D86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10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i="1" dirty="0" smtClean="0"/>
              <a:t>Landlords’ Game </a:t>
            </a:r>
            <a:r>
              <a:rPr lang="en-US" sz="3600" dirty="0" smtClean="0"/>
              <a:t>a possible origin of </a:t>
            </a:r>
            <a:r>
              <a:rPr lang="en-US" sz="3600" i="1" dirty="0" smtClean="0"/>
              <a:t>Monopoly</a:t>
            </a:r>
            <a:r>
              <a:rPr lang="en-US" sz="3600" dirty="0" smtClean="0"/>
              <a:t> house rules?</a:t>
            </a:r>
            <a:endParaRPr lang="en-US" sz="36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i="1" dirty="0" smtClean="0"/>
              <a:t>The Landlords’ Game</a:t>
            </a:r>
            <a:r>
              <a:rPr lang="en-US" dirty="0" smtClean="0"/>
              <a:t> was the original inspiration for what become </a:t>
            </a:r>
            <a:r>
              <a:rPr lang="en-US" i="1" dirty="0" smtClean="0"/>
              <a:t>Monopoly</a:t>
            </a:r>
          </a:p>
          <a:p>
            <a:pPr lvl="1"/>
            <a:r>
              <a:rPr lang="en-US" dirty="0" smtClean="0"/>
              <a:t>It’s also a much better game…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dirty="0" smtClean="0"/>
              <a:t>You were meant to play both Monopolist rule set and a </a:t>
            </a:r>
            <a:r>
              <a:rPr lang="en-US" dirty="0" err="1" smtClean="0"/>
              <a:t>Georgist</a:t>
            </a:r>
            <a:r>
              <a:rPr lang="en-US" dirty="0" smtClean="0"/>
              <a:t> Single-tax rule set and compare them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dirty="0" smtClean="0"/>
              <a:t>Some aspects of popular house rules exist within the </a:t>
            </a:r>
            <a:r>
              <a:rPr lang="en-US" dirty="0" err="1" smtClean="0"/>
              <a:t>Georgist</a:t>
            </a:r>
            <a:r>
              <a:rPr lang="en-US" dirty="0" smtClean="0"/>
              <a:t> </a:t>
            </a:r>
            <a:r>
              <a:rPr lang="en-US" dirty="0" err="1" smtClean="0"/>
              <a:t>verion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70</a:t>
            </a:fld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9" t="6504" r="15569" b="3252"/>
          <a:stretch/>
        </p:blipFill>
        <p:spPr>
          <a:xfrm rot="5400000">
            <a:off x="6625499" y="1825625"/>
            <a:ext cx="4275002" cy="43513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389" y="3299005"/>
            <a:ext cx="2243328" cy="30449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1" t="9708" r="16048" b="32018"/>
          <a:stretch/>
        </p:blipFill>
        <p:spPr>
          <a:xfrm>
            <a:off x="6146977" y="2624681"/>
            <a:ext cx="3835223" cy="391423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146976" y="3378631"/>
            <a:ext cx="3835223" cy="666427"/>
          </a:xfrm>
          <a:prstGeom prst="rect">
            <a:avLst/>
          </a:prstGeom>
          <a:noFill/>
          <a:ln w="889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67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Emergent Behavior of Systems can create Dynamics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Even when a game’s systems are running as “intended” they can cause odd behavior that players may exploit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46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4397C9-F18A-4F76-818E-71C790B42D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86A821-8307-494F-BBE3-31E7F4611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9B6F74-DE31-474F-84F3-E331A06E8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BE96267-9501-4B49-939F-F116B0669874}" type="slidenum">
              <a:rPr lang="en-US" smtClean="0"/>
              <a:pPr/>
              <a:t>72</a:t>
            </a:fld>
            <a:endParaRPr lang="en-US"/>
          </a:p>
        </p:txBody>
      </p:sp>
      <p:pic>
        <p:nvPicPr>
          <p:cNvPr id="7" name="LightheartedThoughtfulJabiru">
            <a:hlinkClick r:id="" action="ppaction://media"/>
            <a:extLst>
              <a:ext uri="{FF2B5EF4-FFF2-40B4-BE49-F238E27FC236}">
                <a16:creationId xmlns:a16="http://schemas.microsoft.com/office/drawing/2014/main" id="{C2CD35D7-CACA-4848-818B-5EC897A0949F}"/>
              </a:ext>
            </a:extLst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88825" cy="6858000"/>
          </a:xfrm>
        </p:spPr>
      </p:pic>
    </p:spTree>
    <p:extLst>
      <p:ext uri="{BB962C8B-B14F-4D97-AF65-F5344CB8AC3E}">
        <p14:creationId xmlns:p14="http://schemas.microsoft.com/office/powerpoint/2010/main" val="3800210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73</a:t>
            </a:fld>
            <a:endParaRPr lang="en-US"/>
          </a:p>
        </p:txBody>
      </p:sp>
      <p:pic>
        <p:nvPicPr>
          <p:cNvPr id="5" name="v5m5MbOU4NA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38200" y="0"/>
            <a:ext cx="11006254" cy="59043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60089" y="5904352"/>
            <a:ext cx="11273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More on how this works: https</a:t>
            </a:r>
            <a:r>
              <a:rPr lang="en-US" dirty="0">
                <a:solidFill>
                  <a:schemeClr val="bg1"/>
                </a:solidFill>
              </a:rPr>
              <a:t>://www.ryanliptak.com/blog/rampsliding-quake-engine-quirk/</a:t>
            </a:r>
          </a:p>
        </p:txBody>
      </p:sp>
    </p:spTree>
    <p:extLst>
      <p:ext uri="{BB962C8B-B14F-4D97-AF65-F5344CB8AC3E}">
        <p14:creationId xmlns:p14="http://schemas.microsoft.com/office/powerpoint/2010/main" val="96601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Emergent Behavior of Systems can create Dynamics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2200"/>
              </a:spcBef>
              <a:buNone/>
            </a:pPr>
            <a:r>
              <a:rPr lang="en-US" dirty="0"/>
              <a:t>Even when a game’s systems are running as “intended” they can cause odd behavior that players may </a:t>
            </a:r>
            <a:r>
              <a:rPr lang="en-US" dirty="0" smtClean="0"/>
              <a:t>exploit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dirty="0" smtClean="0"/>
              <a:t>Players may invent new goals or whole new games when given the systems you provide them as a designer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dirty="0" smtClean="0"/>
              <a:t>Highlights that gameplay doesn’t just manifest in code / objects but also in how the player values them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29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Elements of Games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75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 smtClean="0"/>
              <a:t>Zubeck</a:t>
            </a:r>
            <a:r>
              <a:rPr lang="en-US" dirty="0" smtClean="0"/>
              <a:t>, 2020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6073" t="30019" r="17886" b="28715"/>
          <a:stretch/>
        </p:blipFill>
        <p:spPr>
          <a:xfrm>
            <a:off x="2062976" y="2575932"/>
            <a:ext cx="7850458" cy="1761892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7398833" y="2442117"/>
            <a:ext cx="2843561" cy="2029521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31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Player Experience (Aesthetics)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2200"/>
              </a:spcBef>
              <a:buNone/>
            </a:pPr>
            <a:r>
              <a:rPr lang="en-US" dirty="0"/>
              <a:t>The desirable emotional responses evoked by the </a:t>
            </a:r>
            <a:r>
              <a:rPr lang="en-US" dirty="0" smtClean="0"/>
              <a:t>gameplay</a:t>
            </a:r>
            <a:endParaRPr lang="en-US" dirty="0"/>
          </a:p>
          <a:p>
            <a:pPr marL="0" indent="0">
              <a:spcBef>
                <a:spcPts val="2200"/>
              </a:spcBef>
              <a:buNone/>
            </a:pPr>
            <a:r>
              <a:rPr lang="en-US" dirty="0"/>
              <a:t>The feeling and emotional state created by the game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dirty="0"/>
              <a:t>Why people might want to play the game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dirty="0" smtClean="0"/>
              <a:t>Not guaranteed to be the same for all players</a:t>
            </a:r>
          </a:p>
          <a:p>
            <a:pPr lvl="1"/>
            <a:r>
              <a:rPr lang="en-US" dirty="0" smtClean="0"/>
              <a:t>Almost guaranteed </a:t>
            </a:r>
            <a:r>
              <a:rPr lang="en-US" i="1" dirty="0" smtClean="0"/>
              <a:t>not</a:t>
            </a:r>
            <a:r>
              <a:rPr lang="en-US" dirty="0" smtClean="0"/>
              <a:t> to be the same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38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Kinds of Player Experience Theories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2200"/>
              </a:spcBef>
              <a:buNone/>
            </a:pPr>
            <a:r>
              <a:rPr lang="en-US" i="1" dirty="0" smtClean="0">
                <a:solidFill>
                  <a:schemeClr val="accent4"/>
                </a:solidFill>
              </a:rPr>
              <a:t>Motivational theories</a:t>
            </a:r>
            <a:r>
              <a:rPr lang="en-US" dirty="0" smtClean="0"/>
              <a:t> try to explain what keeps people engaged and motivated to complete games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i="1" dirty="0" smtClean="0">
                <a:solidFill>
                  <a:schemeClr val="accent4"/>
                </a:solidFill>
              </a:rPr>
              <a:t>Emotional theories</a:t>
            </a:r>
            <a:r>
              <a:rPr lang="en-US" dirty="0" smtClean="0">
                <a:solidFill>
                  <a:schemeClr val="accent4"/>
                </a:solidFill>
              </a:rPr>
              <a:t> </a:t>
            </a:r>
            <a:r>
              <a:rPr lang="en-US" dirty="0" smtClean="0"/>
              <a:t>try to explain how game experiences make players feel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i="1" dirty="0" smtClean="0">
                <a:solidFill>
                  <a:schemeClr val="accent4"/>
                </a:solidFill>
              </a:rPr>
              <a:t>Designer theories</a:t>
            </a:r>
            <a:r>
              <a:rPr lang="en-US" dirty="0" smtClean="0">
                <a:solidFill>
                  <a:schemeClr val="accent4"/>
                </a:solidFill>
              </a:rPr>
              <a:t> </a:t>
            </a:r>
            <a:r>
              <a:rPr lang="en-US" dirty="0" smtClean="0"/>
              <a:t>try to encompass the designers’ intended expression with the game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dirty="0" smtClean="0"/>
              <a:t>We will talk more about each of these later when we cover Motivation, but some quick advice…</a:t>
            </a:r>
          </a:p>
          <a:p>
            <a:pPr lvl="1">
              <a:spcBef>
                <a:spcPts val="2200"/>
              </a:spcBef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51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Avoid the word </a:t>
            </a:r>
            <a:r>
              <a:rPr lang="en-US" b="1" i="1" dirty="0" smtClean="0">
                <a:solidFill>
                  <a:schemeClr val="accent5"/>
                </a:solidFill>
                <a:latin typeface="Comic Sans MS" panose="030F0702030302020204" pitchFamily="66" charset="0"/>
              </a:rPr>
              <a:t>fun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i="1" dirty="0">
                <a:solidFill>
                  <a:schemeClr val="accent5"/>
                </a:solidFill>
                <a:latin typeface="Comic Sans MS" panose="030F0702030302020204" pitchFamily="66" charset="0"/>
              </a:rPr>
              <a:t>fun </a:t>
            </a:r>
            <a:r>
              <a:rPr lang="en-US" dirty="0" smtClean="0"/>
              <a:t>is fundamental to an aesthetic of play and games…</a:t>
            </a:r>
          </a:p>
          <a:p>
            <a:pPr marL="0" indent="0">
              <a:buNone/>
            </a:pPr>
            <a:r>
              <a:rPr lang="en-US" dirty="0" smtClean="0"/>
              <a:t>but it is also a weirdly ambiguous term that means different things to different people in different contexts</a:t>
            </a:r>
          </a:p>
          <a:p>
            <a:pPr lvl="1"/>
            <a:r>
              <a:rPr lang="en-US" sz="1400" dirty="0" smtClean="0"/>
              <a:t>If you want to dig more into this check out: John </a:t>
            </a:r>
            <a:r>
              <a:rPr lang="en-US" sz="1400" dirty="0"/>
              <a:t>Sharp and David Thomas. 2019. Fun, Taste, &amp; Games: An Aesthetic of the Idle, Unproductive, and Otherwise Playful. MIT Press, Cambridge, MA</a:t>
            </a:r>
            <a:r>
              <a:rPr lang="en-US" sz="1400" dirty="0" smtClean="0"/>
              <a:t>. Available from the library!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dirty="0" smtClean="0"/>
              <a:t>As a novice game designer it can be hard to think about make something more or less </a:t>
            </a:r>
            <a:r>
              <a:rPr lang="en-US" b="1" i="1" dirty="0" smtClean="0">
                <a:solidFill>
                  <a:schemeClr val="accent5"/>
                </a:solidFill>
                <a:latin typeface="Comic Sans MS" panose="030F0702030302020204" pitchFamily="66" charset="0"/>
              </a:rPr>
              <a:t>fun </a:t>
            </a:r>
            <a:r>
              <a:rPr lang="en-US" dirty="0" smtClean="0"/>
              <a:t>so try to think of terms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925" y="2024862"/>
            <a:ext cx="3018550" cy="3952864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46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563A8-7A00-4D2D-89C0-36BE2620B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Leblanc’s (non-exhaustive) Taxonomy of</a:t>
            </a:r>
            <a:r>
              <a:rPr lang="en-US" i="1" dirty="0"/>
              <a:t> </a:t>
            </a:r>
            <a:br>
              <a:rPr lang="en-US" i="1" dirty="0"/>
            </a:br>
            <a:r>
              <a:rPr lang="en-US" b="1" i="1" dirty="0"/>
              <a:t>Experiential</a:t>
            </a:r>
            <a:r>
              <a:rPr lang="en-US" dirty="0"/>
              <a:t> Aesthetics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8BB1B5-8635-486D-9A62-B4F77A774E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Sensation</a:t>
            </a:r>
          </a:p>
          <a:p>
            <a:pPr lvl="1"/>
            <a:r>
              <a:rPr lang="en-US" dirty="0"/>
              <a:t>Game as sense-pleasure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Fantasy</a:t>
            </a:r>
          </a:p>
          <a:p>
            <a:pPr lvl="1"/>
            <a:r>
              <a:rPr lang="en-US" dirty="0"/>
              <a:t>Game as make-believe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Narrative</a:t>
            </a:r>
          </a:p>
          <a:p>
            <a:pPr lvl="1"/>
            <a:r>
              <a:rPr lang="en-US" dirty="0"/>
              <a:t>Game as drama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Challenge</a:t>
            </a:r>
          </a:p>
          <a:p>
            <a:pPr lvl="1"/>
            <a:r>
              <a:rPr lang="en-US" dirty="0"/>
              <a:t>Game as obstacle course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Fellowship</a:t>
            </a:r>
          </a:p>
          <a:p>
            <a:pPr lvl="1"/>
            <a:r>
              <a:rPr lang="en-US" dirty="0"/>
              <a:t>Game as social framework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Discovery</a:t>
            </a:r>
          </a:p>
          <a:p>
            <a:pPr lvl="1"/>
            <a:r>
              <a:rPr lang="en-US" dirty="0"/>
              <a:t>Game as uncharted territory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Expression</a:t>
            </a:r>
          </a:p>
          <a:p>
            <a:pPr lvl="1"/>
            <a:r>
              <a:rPr lang="en-US" dirty="0"/>
              <a:t>Game as self-discovery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Submission / Masochism / Abnegation</a:t>
            </a:r>
          </a:p>
          <a:p>
            <a:pPr lvl="1"/>
            <a:r>
              <a:rPr lang="en-US" dirty="0"/>
              <a:t>Game as pastime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7EDFA-4A9D-45F1-8D7D-11547EAD4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1C18D9-E13C-46CB-839B-57B9FB3D6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79DFDC-45E5-42DD-90C9-3D3AF6FE1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55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BBD018-A616-4873-93CE-53B0C5A3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0663BD-C061-42F4-9542-94EBA5F39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E67DF8-883E-4493-A1E8-677146ECD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8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DD8FF0-04EB-4C8F-A74B-156014998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4054" y="1"/>
            <a:ext cx="74638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655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Think of a specific game you like to play, why do you like playing it?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 numCol="2">
            <a:normAutofit fontScale="92500" lnSpcReduction="10000"/>
          </a:bodyPr>
          <a:lstStyle/>
          <a:p>
            <a:r>
              <a:rPr lang="en-US" dirty="0" smtClean="0"/>
              <a:t>Coup or social deduction games</a:t>
            </a:r>
          </a:p>
          <a:p>
            <a:pPr lvl="1"/>
            <a:r>
              <a:rPr lang="en-US" dirty="0" smtClean="0"/>
              <a:t>I like to win</a:t>
            </a:r>
          </a:p>
          <a:p>
            <a:pPr lvl="1"/>
            <a:r>
              <a:rPr lang="en-US" dirty="0" smtClean="0"/>
              <a:t>I like other people to lose</a:t>
            </a:r>
          </a:p>
          <a:p>
            <a:pPr lvl="1"/>
            <a:r>
              <a:rPr lang="en-US" dirty="0" smtClean="0"/>
              <a:t>King making / blocking others from winning</a:t>
            </a:r>
          </a:p>
          <a:p>
            <a:pPr lvl="1"/>
            <a:r>
              <a:rPr lang="en-US" dirty="0" smtClean="0"/>
              <a:t>Surprise / randomness</a:t>
            </a:r>
          </a:p>
          <a:p>
            <a:r>
              <a:rPr lang="en-US" dirty="0" err="1" smtClean="0"/>
              <a:t>Pokemon</a:t>
            </a:r>
            <a:endParaRPr lang="en-US" dirty="0" smtClean="0"/>
          </a:p>
          <a:p>
            <a:pPr lvl="1"/>
            <a:r>
              <a:rPr lang="en-US" dirty="0" smtClean="0"/>
              <a:t>I </a:t>
            </a:r>
            <a:r>
              <a:rPr lang="en-US" dirty="0" err="1" smtClean="0"/>
              <a:t>gotta</a:t>
            </a:r>
            <a:r>
              <a:rPr lang="en-US" dirty="0" smtClean="0"/>
              <a:t> catch ‘</a:t>
            </a:r>
            <a:r>
              <a:rPr lang="en-US" dirty="0" err="1" smtClean="0"/>
              <a:t>em</a:t>
            </a:r>
            <a:r>
              <a:rPr lang="en-US" dirty="0" smtClean="0"/>
              <a:t> all!</a:t>
            </a:r>
          </a:p>
          <a:p>
            <a:pPr lvl="1"/>
            <a:r>
              <a:rPr lang="en-US" dirty="0" smtClean="0"/>
              <a:t>I want to se what they all are</a:t>
            </a:r>
          </a:p>
          <a:p>
            <a:r>
              <a:rPr lang="en-US" dirty="0" smtClean="0"/>
              <a:t>Magic the Gathering</a:t>
            </a:r>
          </a:p>
          <a:p>
            <a:pPr lvl="1"/>
            <a:r>
              <a:rPr lang="en-US" dirty="0" smtClean="0"/>
              <a:t>Trading and collecting</a:t>
            </a:r>
          </a:p>
          <a:p>
            <a:pPr lvl="1"/>
            <a:r>
              <a:rPr lang="en-US" dirty="0" smtClean="0"/>
              <a:t>Eck building</a:t>
            </a:r>
            <a:endParaRPr lang="en-US" dirty="0" smtClean="0"/>
          </a:p>
          <a:p>
            <a:r>
              <a:rPr lang="en-US" dirty="0" err="1" smtClean="0"/>
              <a:t>Stardew</a:t>
            </a:r>
            <a:r>
              <a:rPr lang="en-US" dirty="0" smtClean="0"/>
              <a:t> Valley</a:t>
            </a:r>
          </a:p>
          <a:p>
            <a:pPr lvl="1"/>
            <a:r>
              <a:rPr lang="en-US" dirty="0" smtClean="0"/>
              <a:t>I want all the recipes / fish / goods</a:t>
            </a:r>
          </a:p>
          <a:p>
            <a:r>
              <a:rPr lang="en-US" dirty="0" smtClean="0"/>
              <a:t>Gloom</a:t>
            </a:r>
          </a:p>
          <a:p>
            <a:pPr lvl="1"/>
            <a:r>
              <a:rPr lang="en-US" dirty="0" smtClean="0"/>
              <a:t>Like the </a:t>
            </a:r>
            <a:r>
              <a:rPr lang="en-US" dirty="0" err="1" smtClean="0"/>
              <a:t>macabe</a:t>
            </a:r>
            <a:r>
              <a:rPr lang="en-US" dirty="0" smtClean="0"/>
              <a:t> humor</a:t>
            </a:r>
          </a:p>
          <a:p>
            <a:r>
              <a:rPr lang="en-US" dirty="0" smtClean="0"/>
              <a:t>FPS</a:t>
            </a:r>
          </a:p>
          <a:p>
            <a:pPr lvl="1"/>
            <a:r>
              <a:rPr lang="en-US" dirty="0" smtClean="0"/>
              <a:t>Like the adrenaline rush</a:t>
            </a:r>
          </a:p>
          <a:p>
            <a:r>
              <a:rPr lang="en-US" dirty="0" smtClean="0"/>
              <a:t>Open world </a:t>
            </a:r>
            <a:r>
              <a:rPr lang="en-US" dirty="0" err="1" smtClean="0"/>
              <a:t>advencture</a:t>
            </a:r>
            <a:r>
              <a:rPr lang="en-US" dirty="0" smtClean="0"/>
              <a:t> games</a:t>
            </a:r>
          </a:p>
          <a:p>
            <a:pPr lvl="1"/>
            <a:r>
              <a:rPr lang="en-US" dirty="0" smtClean="0"/>
              <a:t>Experience a certain world</a:t>
            </a:r>
          </a:p>
          <a:p>
            <a:pPr lvl="1"/>
            <a:r>
              <a:rPr lang="en-US" dirty="0" smtClean="0"/>
              <a:t>A certain story telling </a:t>
            </a:r>
          </a:p>
          <a:p>
            <a:r>
              <a:rPr lang="en-US" dirty="0" smtClean="0"/>
              <a:t>Persona 5</a:t>
            </a:r>
          </a:p>
          <a:p>
            <a:pPr lvl="1"/>
            <a:r>
              <a:rPr lang="en-US" dirty="0" smtClean="0"/>
              <a:t>Creative use of story</a:t>
            </a:r>
          </a:p>
          <a:p>
            <a:r>
              <a:rPr lang="en-US" dirty="0" smtClean="0"/>
              <a:t>RPGs (KOTR)</a:t>
            </a:r>
          </a:p>
          <a:p>
            <a:pPr lvl="1"/>
            <a:r>
              <a:rPr lang="en-US" dirty="0" smtClean="0"/>
              <a:t>Intertwining a story and</a:t>
            </a:r>
          </a:p>
          <a:p>
            <a:pPr lvl="1"/>
            <a:r>
              <a:rPr lang="en-US" dirty="0" smtClean="0"/>
              <a:t>Payoffs for prior decisions</a:t>
            </a:r>
          </a:p>
          <a:p>
            <a:r>
              <a:rPr lang="en-US" dirty="0" err="1" smtClean="0"/>
              <a:t>Compettitve</a:t>
            </a:r>
            <a:r>
              <a:rPr lang="en-US" dirty="0" smtClean="0"/>
              <a:t>  fighting games</a:t>
            </a:r>
          </a:p>
          <a:p>
            <a:pPr lvl="1"/>
            <a:r>
              <a:rPr lang="en-US" dirty="0" smtClean="0"/>
              <a:t>The sense of community</a:t>
            </a:r>
          </a:p>
          <a:p>
            <a:r>
              <a:rPr lang="en-US" dirty="0" err="1" smtClean="0"/>
              <a:t>Rougelikes</a:t>
            </a:r>
            <a:r>
              <a:rPr lang="en-US" dirty="0"/>
              <a:t> </a:t>
            </a:r>
            <a:r>
              <a:rPr lang="en-US" dirty="0" smtClean="0"/>
              <a:t>(HADES)</a:t>
            </a:r>
          </a:p>
          <a:p>
            <a:pPr lvl="1"/>
            <a:r>
              <a:rPr lang="en-US" dirty="0" smtClean="0"/>
              <a:t>The feeling of being more powerful and seeing </a:t>
            </a:r>
            <a:r>
              <a:rPr lang="en-US" dirty="0" err="1" smtClean="0"/>
              <a:t>evience</a:t>
            </a:r>
            <a:r>
              <a:rPr lang="en-US" dirty="0" smtClean="0"/>
              <a:t> of the power</a:t>
            </a:r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93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are some potential the Player Experiences of playing Monopoly?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feeling getting really rich</a:t>
            </a:r>
          </a:p>
          <a:p>
            <a:pPr lvl="1"/>
            <a:r>
              <a:rPr lang="en-US" dirty="0" smtClean="0"/>
              <a:t>Trying to hoard all the properties (collections)</a:t>
            </a:r>
          </a:p>
          <a:p>
            <a:r>
              <a:rPr lang="en-US" dirty="0" smtClean="0"/>
              <a:t>Feeling of others getting poor</a:t>
            </a:r>
          </a:p>
          <a:p>
            <a:r>
              <a:rPr lang="en-US" dirty="0" smtClean="0"/>
              <a:t>The surprise of randomness or a strategy paying or getting lucky</a:t>
            </a:r>
          </a:p>
          <a:p>
            <a:r>
              <a:rPr lang="en-US" dirty="0" smtClean="0"/>
              <a:t>Sense of gambling</a:t>
            </a:r>
          </a:p>
          <a:p>
            <a:r>
              <a:rPr lang="en-US" dirty="0" smtClean="0"/>
              <a:t>Social </a:t>
            </a:r>
            <a:r>
              <a:rPr lang="en-US" dirty="0" err="1" smtClean="0"/>
              <a:t>intercations</a:t>
            </a:r>
            <a:r>
              <a:rPr lang="en-US" dirty="0" smtClean="0"/>
              <a:t> with other players </a:t>
            </a:r>
          </a:p>
          <a:p>
            <a:r>
              <a:rPr lang="en-US" dirty="0" smtClean="0"/>
              <a:t>Bantering with friends</a:t>
            </a:r>
          </a:p>
          <a:p>
            <a:r>
              <a:rPr lang="en-US" dirty="0" smtClean="0"/>
              <a:t>The feeling planning strategies and how to invest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11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674D267-4682-4E7D-8B3F-ECC780C1E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Home Message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6EC3083-C4B5-418D-A830-C9370901FF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The </a:t>
            </a:r>
            <a:r>
              <a:rPr lang="en-US" dirty="0"/>
              <a:t>Game is the tool to get to the Experience which is the </a:t>
            </a:r>
            <a:r>
              <a:rPr lang="en-US" dirty="0" smtClean="0"/>
              <a:t>goal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D8840C-CE2C-46EC-9EC8-363B0D3C3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25BF5-925C-4B47-8C5B-F081650A1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6F3B2A-29B2-45B7-93C6-CCA4BAA43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604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6CD9E-FC34-4297-8A95-AD8C3E4760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0"/>
            <a:ext cx="12192000" cy="6356350"/>
          </a:xfrm>
        </p:spPr>
        <p:txBody>
          <a:bodyPr>
            <a:noAutofit/>
          </a:bodyPr>
          <a:lstStyle/>
          <a:p>
            <a:r>
              <a:rPr lang="en-US" sz="15000" b="1" dirty="0">
                <a:latin typeface="Impact" panose="020B0806030902050204" pitchFamily="34" charset="0"/>
              </a:rPr>
              <a:t>PEOPLE DO NOT LEARN FROM GAMES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082511-8AE1-46BE-B96C-DA64862D5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25AF31-8DD9-4035-AF8B-C1FD5C4D9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177152-33CB-4F5A-BD33-39E679B7A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04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674D267-4682-4E7D-8B3F-ECC780C1E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Home Message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6EC3083-C4B5-418D-A830-C9370901FF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2200"/>
              </a:spcBef>
              <a:buNone/>
            </a:pPr>
            <a:r>
              <a:rPr lang="en-US" dirty="0" smtClean="0"/>
              <a:t>The </a:t>
            </a:r>
            <a:r>
              <a:rPr lang="en-US" dirty="0"/>
              <a:t>Game is the tool to get to the Experience which is the </a:t>
            </a:r>
            <a:r>
              <a:rPr lang="en-US" dirty="0" smtClean="0"/>
              <a:t>goal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b="1" dirty="0" smtClean="0"/>
              <a:t>PEOPLE DO NOT LEARN FROM GAMES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dirty="0" smtClean="0"/>
              <a:t>Educational Games are Third Order Design</a:t>
            </a:r>
            <a:endParaRPr lang="en-US" dirty="0"/>
          </a:p>
          <a:p>
            <a:pPr marL="0" indent="0">
              <a:spcBef>
                <a:spcPts val="2200"/>
              </a:spcBef>
              <a:buNone/>
            </a:pPr>
            <a:r>
              <a:rPr lang="en-US" dirty="0"/>
              <a:t>Game Elements</a:t>
            </a:r>
          </a:p>
          <a:p>
            <a:pPr lvl="1"/>
            <a:r>
              <a:rPr lang="en-US" dirty="0" smtClean="0"/>
              <a:t>Mechanics (objects, actions, rules)</a:t>
            </a:r>
            <a:endParaRPr lang="en-US" dirty="0"/>
          </a:p>
          <a:p>
            <a:pPr lvl="1"/>
            <a:r>
              <a:rPr lang="en-US" dirty="0" smtClean="0"/>
              <a:t>Systems (collections of mechanics)</a:t>
            </a:r>
            <a:endParaRPr lang="en-US" dirty="0"/>
          </a:p>
          <a:p>
            <a:pPr lvl="1"/>
            <a:r>
              <a:rPr lang="en-US" dirty="0" smtClean="0"/>
              <a:t>Gameplay (what happens when the player hits the game)</a:t>
            </a:r>
            <a:endParaRPr lang="en-US" dirty="0"/>
          </a:p>
          <a:p>
            <a:pPr lvl="1"/>
            <a:r>
              <a:rPr lang="en-US" dirty="0"/>
              <a:t>Player </a:t>
            </a:r>
            <a:r>
              <a:rPr lang="en-US" dirty="0" smtClean="0"/>
              <a:t>Experience (why people play)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D8840C-CE2C-46EC-9EC8-363B0D3C3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2023-01-24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25BF5-925C-4B47-8C5B-F081650A1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05-418/818 | Spring 2023 | Design of Educational Games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6F3B2A-29B2-45B7-93C6-CCA4BAA43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79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07870-5C6B-4908-86E3-90C748BD7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next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FA51F6-58C5-425D-AB8D-5B522CD75A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RWPs for next week will be posted soon after class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Get started on the Critique Blogs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If you haven’t already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Introduce </a:t>
            </a:r>
            <a:r>
              <a:rPr lang="en-US" dirty="0"/>
              <a:t>yourself on </a:t>
            </a:r>
            <a:r>
              <a:rPr lang="en-US" dirty="0" smtClean="0"/>
              <a:t>the Slack channel (</a:t>
            </a:r>
            <a:r>
              <a:rPr lang="en-US" dirty="0" smtClean="0">
                <a:hlinkClick r:id="rId2"/>
              </a:rPr>
              <a:t>http://edugames.design/slack</a:t>
            </a:r>
            <a:r>
              <a:rPr lang="en-US" dirty="0" smtClean="0"/>
              <a:t>)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Fill </a:t>
            </a:r>
            <a:r>
              <a:rPr lang="en-US" dirty="0"/>
              <a:t>out the </a:t>
            </a:r>
            <a:r>
              <a:rPr lang="en-US" dirty="0">
                <a:hlinkClick r:id="rId3"/>
              </a:rPr>
              <a:t>pre </a:t>
            </a:r>
            <a:r>
              <a:rPr lang="en-US" dirty="0" smtClean="0">
                <a:hlinkClick r:id="rId3"/>
              </a:rPr>
              <a:t>survey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If you have any feedback about how live sessions are going please let me know: </a:t>
            </a:r>
            <a:r>
              <a:rPr lang="en-US" dirty="0" smtClean="0">
                <a:hlinkClick r:id="rId4"/>
              </a:rPr>
              <a:t>http://edugames.design/feedback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B868A9-0E80-47EA-9A9D-445FF6318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6CE8DE-D8FD-4BB6-AB75-D3BFDC84A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168941-AC1C-4BBB-9DEA-CA54FDD17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6F89D9-86D6-41D6-ADC5-5718D6AAB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94A041-DAD2-413F-A678-6C8814A45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EF21B0-8419-41D7-90CE-CC95BE225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86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2A9AF6E-A98F-428A-9D1F-029C2DEDD78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11" y="0"/>
            <a:ext cx="10718978" cy="6858000"/>
          </a:xfrm>
        </p:spPr>
      </p:pic>
    </p:spTree>
    <p:extLst>
      <p:ext uri="{BB962C8B-B14F-4D97-AF65-F5344CB8AC3E}">
        <p14:creationId xmlns:p14="http://schemas.microsoft.com/office/powerpoint/2010/main" val="106503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Highlighted Concepts from Game Definitions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Auto-Telic </a:t>
            </a:r>
            <a:r>
              <a:rPr lang="en-US" dirty="0" smtClean="0"/>
              <a:t>(goal/outcome oriented)</a:t>
            </a:r>
          </a:p>
          <a:p>
            <a:pPr lvl="1"/>
            <a:r>
              <a:rPr lang="en-US" dirty="0" smtClean="0"/>
              <a:t>Games are directed at some kind of goal, though players may create their own goals separate from the state goal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dirty="0" smtClean="0"/>
              <a:t>Constraining</a:t>
            </a:r>
          </a:p>
          <a:p>
            <a:pPr lvl="1"/>
            <a:r>
              <a:rPr lang="en-US" dirty="0" smtClean="0"/>
              <a:t>Games proceed according to Rules and Systems that limit how players can approach goals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dirty="0" smtClean="0"/>
              <a:t>Internally meaningful</a:t>
            </a:r>
          </a:p>
          <a:p>
            <a:pPr lvl="1"/>
            <a:r>
              <a:rPr lang="en-US" dirty="0" smtClean="0"/>
              <a:t>Game objects mean something in the game in a way that is set apart from the “real world”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dirty="0" smtClean="0"/>
              <a:t>Voluntary</a:t>
            </a:r>
          </a:p>
          <a:p>
            <a:pPr lvl="1"/>
            <a:r>
              <a:rPr lang="en-US" dirty="0" smtClean="0"/>
              <a:t>Players choose to enter into the goals, systems, and meaning of a game and cannot be forced to play</a:t>
            </a:r>
          </a:p>
          <a:p>
            <a:pPr lvl="1"/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2023-01-24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07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olorBrewer1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F78B4"/>
      </a:accent1>
      <a:accent2>
        <a:srgbClr val="33A02C"/>
      </a:accent2>
      <a:accent3>
        <a:srgbClr val="E31A1C"/>
      </a:accent3>
      <a:accent4>
        <a:srgbClr val="FF7F00"/>
      </a:accent4>
      <a:accent5>
        <a:srgbClr val="6A3D99"/>
      </a:accent5>
      <a:accent6>
        <a:srgbClr val="FFFF33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53721</TotalTime>
  <Words>4202</Words>
  <Application>Microsoft Office PowerPoint</Application>
  <PresentationFormat>Widescreen</PresentationFormat>
  <Paragraphs>719</Paragraphs>
  <Slides>86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93" baseType="lpstr">
      <vt:lpstr>Arial</vt:lpstr>
      <vt:lpstr>Calibri</vt:lpstr>
      <vt:lpstr>Century Gothic</vt:lpstr>
      <vt:lpstr>Comic Sans MS</vt:lpstr>
      <vt:lpstr>Impact</vt:lpstr>
      <vt:lpstr>Segoe UI</vt:lpstr>
      <vt:lpstr>Office Theme</vt:lpstr>
      <vt:lpstr>3 – Game Elements</vt:lpstr>
      <vt:lpstr>Announcements</vt:lpstr>
      <vt:lpstr>Plan for Today</vt:lpstr>
      <vt:lpstr>What is a Game?</vt:lpstr>
      <vt:lpstr>Why start here?</vt:lpstr>
      <vt:lpstr>Defining Games</vt:lpstr>
      <vt:lpstr>What aspects of game definitions were notable to you?</vt:lpstr>
      <vt:lpstr>PowerPoint Presentation</vt:lpstr>
      <vt:lpstr>Highlighted Concepts from Game Definitions</vt:lpstr>
      <vt:lpstr>What do Game Designers Design?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Second-Order Design Problem</vt:lpstr>
      <vt:lpstr>Why is this important for us?</vt:lpstr>
      <vt:lpstr>PEOPLE DO NOT LEARN FROM GAMES</vt:lpstr>
      <vt:lpstr>PEOPLE DO NOT LEARN FROM BOOKS</vt:lpstr>
      <vt:lpstr>PEOPLE DO NOT LEARN FROM LECTURES…</vt:lpstr>
      <vt:lpstr>PEOPLE DO NOT LEARN FROM MEDIA</vt:lpstr>
      <vt:lpstr>PowerPoint Presentation</vt:lpstr>
      <vt:lpstr>Educational Game Design is a Third-order Design Problem</vt:lpstr>
      <vt:lpstr>Game Elements (The MDA Framework)</vt:lpstr>
      <vt:lpstr>MDA: A Formal Approach to Game Design and Game Research</vt:lpstr>
      <vt:lpstr>Elements of Game Design</vt:lpstr>
      <vt:lpstr>The Elements of Games</vt:lpstr>
      <vt:lpstr>The Elements of Games</vt:lpstr>
      <vt:lpstr>The Elements of Games</vt:lpstr>
      <vt:lpstr>The Player’s Perspective</vt:lpstr>
      <vt:lpstr>The Designer's Perspective</vt:lpstr>
      <vt:lpstr>Bi-directional Design Strategies</vt:lpstr>
      <vt:lpstr>The Elements of Games</vt:lpstr>
      <vt:lpstr>PowerPoint Presentation</vt:lpstr>
      <vt:lpstr>The Elements of Games</vt:lpstr>
      <vt:lpstr>Mechanics</vt:lpstr>
      <vt:lpstr>Mechanics Language Metaphor</vt:lpstr>
      <vt:lpstr>What are the mechanics of Monopoly?</vt:lpstr>
      <vt:lpstr>Systems</vt:lpstr>
      <vt:lpstr>Mechanical Description of Minecraft</vt:lpstr>
      <vt:lpstr>Systems Description Minecraft</vt:lpstr>
      <vt:lpstr>Genres as Systems</vt:lpstr>
      <vt:lpstr>Systems Loops and Interactions</vt:lpstr>
      <vt:lpstr>Draw the Monopoly System Loop Here</vt:lpstr>
      <vt:lpstr>Monopoly System Loop</vt:lpstr>
      <vt:lpstr>Monopoly System Loop</vt:lpstr>
      <vt:lpstr>Systems and Balance</vt:lpstr>
      <vt:lpstr>How to break the Monopoly System</vt:lpstr>
      <vt:lpstr>How to break the Monopoly system</vt:lpstr>
      <vt:lpstr>How to break the Monopoly system</vt:lpstr>
      <vt:lpstr>How to break the Monopoly system</vt:lpstr>
      <vt:lpstr>How to break the Monopoly system</vt:lpstr>
      <vt:lpstr>How to break the Monopoly system</vt:lpstr>
      <vt:lpstr>Monopoly System Loop</vt:lpstr>
      <vt:lpstr>Monopoly System Loop</vt:lpstr>
      <vt:lpstr>The Elements of Games</vt:lpstr>
      <vt:lpstr>Gameplay (Dynamics)</vt:lpstr>
      <vt:lpstr>Gameplay Loops</vt:lpstr>
      <vt:lpstr>Gameplay Loops are Nested</vt:lpstr>
      <vt:lpstr>Gameplay Loops in Minecraft</vt:lpstr>
      <vt:lpstr>What are the Gameplay Dynamics of Monopoly?</vt:lpstr>
      <vt:lpstr>Players can create Dynamics</vt:lpstr>
      <vt:lpstr>Monopoly Pop Quiz</vt:lpstr>
      <vt:lpstr>Monopoly Pop Quiz</vt:lpstr>
      <vt:lpstr>Monopoly Pop Quiz</vt:lpstr>
      <vt:lpstr>Players can create Dynamics</vt:lpstr>
      <vt:lpstr>Landlords’ Game a possible origin of Monopoly house rules?</vt:lpstr>
      <vt:lpstr>Emergent Behavior of Systems can create Dynamics</vt:lpstr>
      <vt:lpstr>PowerPoint Presentation</vt:lpstr>
      <vt:lpstr>PowerPoint Presentation</vt:lpstr>
      <vt:lpstr>Emergent Behavior of Systems can create Dynamics</vt:lpstr>
      <vt:lpstr>The Elements of Games</vt:lpstr>
      <vt:lpstr>Player Experience (Aesthetics)</vt:lpstr>
      <vt:lpstr>Kinds of Player Experience Theories</vt:lpstr>
      <vt:lpstr>Avoid the word fun</vt:lpstr>
      <vt:lpstr>Leblanc’s (non-exhaustive) Taxonomy of  Experiential Aesthetics</vt:lpstr>
      <vt:lpstr>Think of a specific game you like to play, why do you like playing it?</vt:lpstr>
      <vt:lpstr>What are some potential the Player Experiences of playing Monopoly?</vt:lpstr>
      <vt:lpstr>Take Home Message</vt:lpstr>
      <vt:lpstr>PEOPLE DO NOT LEARN FROM GAMES</vt:lpstr>
      <vt:lpstr>Take Home Message</vt:lpstr>
      <vt:lpstr>For next time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 of Educational Games</dc:title>
  <dc:creator>Erik Harpstead</dc:creator>
  <cp:lastModifiedBy>Erik Harpstead</cp:lastModifiedBy>
  <cp:revision>659</cp:revision>
  <dcterms:created xsi:type="dcterms:W3CDTF">2018-01-16T20:15:15Z</dcterms:created>
  <dcterms:modified xsi:type="dcterms:W3CDTF">2023-01-24T20:52:36Z</dcterms:modified>
</cp:coreProperties>
</file>