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105"/>
  </p:notesMasterIdLst>
  <p:handoutMasterIdLst>
    <p:handoutMasterId r:id="rId106"/>
  </p:handoutMasterIdLst>
  <p:sldIdLst>
    <p:sldId id="256" r:id="rId2"/>
    <p:sldId id="1358" r:id="rId3"/>
    <p:sldId id="1416" r:id="rId4"/>
    <p:sldId id="1588" r:id="rId5"/>
    <p:sldId id="1497" r:id="rId6"/>
    <p:sldId id="1498" r:id="rId7"/>
    <p:sldId id="1563" r:id="rId8"/>
    <p:sldId id="1589" r:id="rId9"/>
    <p:sldId id="1622" r:id="rId10"/>
    <p:sldId id="1623" r:id="rId11"/>
    <p:sldId id="1624" r:id="rId12"/>
    <p:sldId id="1625" r:id="rId13"/>
    <p:sldId id="1518" r:id="rId14"/>
    <p:sldId id="1517" r:id="rId15"/>
    <p:sldId id="1591" r:id="rId16"/>
    <p:sldId id="1519" r:id="rId17"/>
    <p:sldId id="1520" r:id="rId18"/>
    <p:sldId id="1521" r:id="rId19"/>
    <p:sldId id="1522" r:id="rId20"/>
    <p:sldId id="1523" r:id="rId21"/>
    <p:sldId id="1593" r:id="rId22"/>
    <p:sldId id="1524" r:id="rId23"/>
    <p:sldId id="1586" r:id="rId24"/>
    <p:sldId id="1637" r:id="rId25"/>
    <p:sldId id="1647" r:id="rId26"/>
    <p:sldId id="1638" r:id="rId27"/>
    <p:sldId id="1636" r:id="rId28"/>
    <p:sldId id="1640" r:id="rId29"/>
    <p:sldId id="1526" r:id="rId30"/>
    <p:sldId id="1527" r:id="rId31"/>
    <p:sldId id="1611" r:id="rId32"/>
    <p:sldId id="1612" r:id="rId33"/>
    <p:sldId id="1614" r:id="rId34"/>
    <p:sldId id="1615" r:id="rId35"/>
    <p:sldId id="1613" r:id="rId36"/>
    <p:sldId id="1587" r:id="rId37"/>
    <p:sldId id="1590" r:id="rId38"/>
    <p:sldId id="1605" r:id="rId39"/>
    <p:sldId id="1606" r:id="rId40"/>
    <p:sldId id="1609" r:id="rId41"/>
    <p:sldId id="1607" r:id="rId42"/>
    <p:sldId id="1610" r:id="rId43"/>
    <p:sldId id="1608" r:id="rId44"/>
    <p:sldId id="1627" r:id="rId45"/>
    <p:sldId id="1642" r:id="rId46"/>
    <p:sldId id="1644" r:id="rId47"/>
    <p:sldId id="1646" r:id="rId48"/>
    <p:sldId id="1645" r:id="rId49"/>
    <p:sldId id="1595" r:id="rId50"/>
    <p:sldId id="1641" r:id="rId51"/>
    <p:sldId id="1616" r:id="rId52"/>
    <p:sldId id="1617" r:id="rId53"/>
    <p:sldId id="1618" r:id="rId54"/>
    <p:sldId id="1619" r:id="rId55"/>
    <p:sldId id="1620" r:id="rId56"/>
    <p:sldId id="1621" r:id="rId57"/>
    <p:sldId id="1528" r:id="rId58"/>
    <p:sldId id="1529" r:id="rId59"/>
    <p:sldId id="1530" r:id="rId60"/>
    <p:sldId id="1585" r:id="rId61"/>
    <p:sldId id="1531" r:id="rId62"/>
    <p:sldId id="1532" r:id="rId63"/>
    <p:sldId id="1533" r:id="rId64"/>
    <p:sldId id="1534" r:id="rId65"/>
    <p:sldId id="1535" r:id="rId66"/>
    <p:sldId id="1536" r:id="rId67"/>
    <p:sldId id="1537" r:id="rId68"/>
    <p:sldId id="1628" r:id="rId69"/>
    <p:sldId id="1538" r:id="rId70"/>
    <p:sldId id="1539" r:id="rId71"/>
    <p:sldId id="1540" r:id="rId72"/>
    <p:sldId id="1629" r:id="rId73"/>
    <p:sldId id="1541" r:id="rId74"/>
    <p:sldId id="1542" r:id="rId75"/>
    <p:sldId id="1596" r:id="rId76"/>
    <p:sldId id="1543" r:id="rId77"/>
    <p:sldId id="1630" r:id="rId78"/>
    <p:sldId id="1544" r:id="rId79"/>
    <p:sldId id="1597" r:id="rId80"/>
    <p:sldId id="1545" r:id="rId81"/>
    <p:sldId id="1631" r:id="rId82"/>
    <p:sldId id="1546" r:id="rId83"/>
    <p:sldId id="1598" r:id="rId84"/>
    <p:sldId id="1547" r:id="rId85"/>
    <p:sldId id="1548" r:id="rId86"/>
    <p:sldId id="1633" r:id="rId87"/>
    <p:sldId id="1634" r:id="rId88"/>
    <p:sldId id="1549" r:id="rId89"/>
    <p:sldId id="1550" r:id="rId90"/>
    <p:sldId id="1573" r:id="rId91"/>
    <p:sldId id="1574" r:id="rId92"/>
    <p:sldId id="1575" r:id="rId93"/>
    <p:sldId id="1576" r:id="rId94"/>
    <p:sldId id="1577" r:id="rId95"/>
    <p:sldId id="1578" r:id="rId96"/>
    <p:sldId id="1579" r:id="rId97"/>
    <p:sldId id="1580" r:id="rId98"/>
    <p:sldId id="1581" r:id="rId99"/>
    <p:sldId id="1582" r:id="rId100"/>
    <p:sldId id="1583" r:id="rId101"/>
    <p:sldId id="1584" r:id="rId102"/>
    <p:sldId id="1293" r:id="rId103"/>
    <p:sldId id="379"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D6C52A72-EA28-489D-8C2B-CA94E6775BA1}">
          <p14:sldIdLst>
            <p14:sldId id="256"/>
            <p14:sldId id="1358"/>
            <p14:sldId id="1416"/>
            <p14:sldId id="1588"/>
          </p14:sldIdLst>
        </p14:section>
        <p14:section name="Tensions with Principles" id="{DBEF4408-3671-4822-BE63-33E04E8DB64F}">
          <p14:sldIdLst>
            <p14:sldId id="1497"/>
            <p14:sldId id="1498"/>
            <p14:sldId id="1563"/>
            <p14:sldId id="1589"/>
            <p14:sldId id="1622"/>
            <p14:sldId id="1623"/>
            <p14:sldId id="1624"/>
            <p14:sldId id="1625"/>
            <p14:sldId id="1518"/>
            <p14:sldId id="1517"/>
            <p14:sldId id="1591"/>
            <p14:sldId id="1519"/>
            <p14:sldId id="1520"/>
            <p14:sldId id="1521"/>
          </p14:sldIdLst>
        </p14:section>
        <p14:section name="How does learning Work" id="{E34A6486-C4DD-4BF4-BB43-F94ACDBBC72C}">
          <p14:sldIdLst>
            <p14:sldId id="1522"/>
            <p14:sldId id="1523"/>
            <p14:sldId id="1593"/>
            <p14:sldId id="1524"/>
            <p14:sldId id="1586"/>
            <p14:sldId id="1637"/>
            <p14:sldId id="1647"/>
            <p14:sldId id="1638"/>
            <p14:sldId id="1636"/>
            <p14:sldId id="1640"/>
            <p14:sldId id="1526"/>
            <p14:sldId id="1527"/>
          </p14:sldIdLst>
        </p14:section>
        <p14:section name="Processing Limits" id="{10833ED3-AFCB-40BD-8277-22A12305F855}">
          <p14:sldIdLst>
            <p14:sldId id="1611"/>
            <p14:sldId id="1612"/>
            <p14:sldId id="1614"/>
            <p14:sldId id="1615"/>
            <p14:sldId id="1613"/>
            <p14:sldId id="1587"/>
            <p14:sldId id="1590"/>
            <p14:sldId id="1605"/>
            <p14:sldId id="1606"/>
            <p14:sldId id="1609"/>
            <p14:sldId id="1607"/>
            <p14:sldId id="1610"/>
            <p14:sldId id="1608"/>
            <p14:sldId id="1627"/>
          </p14:sldIdLst>
        </p14:section>
        <p14:section name="TATGL" id="{60D1A05D-50A2-411E-A622-C03C71EDDB59}">
          <p14:sldIdLst>
            <p14:sldId id="1642"/>
            <p14:sldId id="1644"/>
            <p14:sldId id="1646"/>
            <p14:sldId id="1645"/>
          </p14:sldIdLst>
        </p14:section>
        <p14:section name="KLI" id="{35EE77A5-9CDD-4BA1-A97D-DDACDD47761B}">
          <p14:sldIdLst>
            <p14:sldId id="1595"/>
            <p14:sldId id="1641"/>
            <p14:sldId id="1616"/>
            <p14:sldId id="1617"/>
            <p14:sldId id="1618"/>
            <p14:sldId id="1619"/>
            <p14:sldId id="1620"/>
            <p14:sldId id="1621"/>
            <p14:sldId id="1528"/>
            <p14:sldId id="1529"/>
            <p14:sldId id="1530"/>
            <p14:sldId id="1585"/>
            <p14:sldId id="1531"/>
            <p14:sldId id="1532"/>
            <p14:sldId id="1533"/>
            <p14:sldId id="1534"/>
            <p14:sldId id="1535"/>
            <p14:sldId id="1536"/>
            <p14:sldId id="1537"/>
            <p14:sldId id="1628"/>
            <p14:sldId id="1538"/>
            <p14:sldId id="1539"/>
            <p14:sldId id="1540"/>
            <p14:sldId id="1629"/>
            <p14:sldId id="1541"/>
            <p14:sldId id="1542"/>
            <p14:sldId id="1596"/>
            <p14:sldId id="1543"/>
            <p14:sldId id="1630"/>
            <p14:sldId id="1544"/>
            <p14:sldId id="1597"/>
            <p14:sldId id="1545"/>
            <p14:sldId id="1631"/>
            <p14:sldId id="1546"/>
            <p14:sldId id="1598"/>
            <p14:sldId id="1547"/>
            <p14:sldId id="1548"/>
            <p14:sldId id="1633"/>
            <p14:sldId id="1634"/>
            <p14:sldId id="1549"/>
            <p14:sldId id="1550"/>
          </p14:sldIdLst>
        </p14:section>
        <p14:section name="How do we use them?" id="{6270F8D0-6E77-4845-A7FF-17B3952FC965}">
          <p14:sldIdLst>
            <p14:sldId id="1573"/>
            <p14:sldId id="1574"/>
            <p14:sldId id="1575"/>
            <p14:sldId id="1576"/>
            <p14:sldId id="1577"/>
            <p14:sldId id="1578"/>
            <p14:sldId id="1579"/>
            <p14:sldId id="1580"/>
            <p14:sldId id="1581"/>
            <p14:sldId id="1582"/>
            <p14:sldId id="1583"/>
            <p14:sldId id="1584"/>
          </p14:sldIdLst>
        </p14:section>
        <p14:section name="End" id="{48469823-5C6F-4F71-B0BE-1D13F7C2720B}">
          <p14:sldIdLst>
            <p14:sldId id="1293"/>
            <p14:sldId id="3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cent Aleven" initials="VA" lastIdx="16" clrIdx="0"/>
  <p:cmAuthor id="2" name="Vincent Aleven" initials="SoCS"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110F"/>
    <a:srgbClr val="342F35"/>
    <a:srgbClr val="6E77FD"/>
    <a:srgbClr val="77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67089" autoAdjust="0"/>
  </p:normalViewPr>
  <p:slideViewPr>
    <p:cSldViewPr snapToGrid="0">
      <p:cViewPr varScale="1">
        <p:scale>
          <a:sx n="56" d="100"/>
          <a:sy n="56" d="100"/>
        </p:scale>
        <p:origin x="102" y="3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F163F9-C889-4D68-BA7C-958783134C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52576F-8FF4-42FF-925F-A1331C8AF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07E48-60C0-4E5A-AE70-08D61B08AE1A}" type="datetimeFigureOut">
              <a:rPr lang="en-US" smtClean="0"/>
              <a:t>1/25/2023</a:t>
            </a:fld>
            <a:endParaRPr lang="en-US"/>
          </a:p>
        </p:txBody>
      </p:sp>
      <p:sp>
        <p:nvSpPr>
          <p:cNvPr id="4" name="Footer Placeholder 3">
            <a:extLst>
              <a:ext uri="{FF2B5EF4-FFF2-40B4-BE49-F238E27FC236}">
                <a16:creationId xmlns:a16="http://schemas.microsoft.com/office/drawing/2014/main" id="{B671E5F2-9ECE-4E0D-871A-142DB551A9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60666A-5ABE-4FA1-BC6A-CE121C6E0F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0BDE5-DA8A-4378-B83B-51EA932725F6}" type="slidenum">
              <a:rPr lang="en-US" smtClean="0"/>
              <a:t>‹#›</a:t>
            </a:fld>
            <a:endParaRPr lang="en-US"/>
          </a:p>
        </p:txBody>
      </p:sp>
    </p:spTree>
    <p:extLst>
      <p:ext uri="{BB962C8B-B14F-4D97-AF65-F5344CB8AC3E}">
        <p14:creationId xmlns:p14="http://schemas.microsoft.com/office/powerpoint/2010/main" val="300777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E1A3C-3053-4E19-BDA5-5FB368113932}"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E7FF-258F-4893-9AEA-89A170167471}" type="slidenum">
              <a:rPr lang="en-US" smtClean="0"/>
              <a:t>‹#›</a:t>
            </a:fld>
            <a:endParaRPr lang="en-US"/>
          </a:p>
        </p:txBody>
      </p:sp>
    </p:spTree>
    <p:extLst>
      <p:ext uri="{BB962C8B-B14F-4D97-AF65-F5344CB8AC3E}">
        <p14:creationId xmlns:p14="http://schemas.microsoft.com/office/powerpoint/2010/main" val="82782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a:t>
            </a:fld>
            <a:endParaRPr lang="en-US"/>
          </a:p>
        </p:txBody>
      </p:sp>
    </p:spTree>
    <p:extLst>
      <p:ext uri="{BB962C8B-B14F-4D97-AF65-F5344CB8AC3E}">
        <p14:creationId xmlns:p14="http://schemas.microsoft.com/office/powerpoint/2010/main" val="4231589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 =</a:t>
            </a:r>
            <a:r>
              <a:rPr lang="en-US" baseline="0" dirty="0" smtClean="0"/>
              <a:t> Extraneous</a:t>
            </a:r>
          </a:p>
          <a:p>
            <a:r>
              <a:rPr lang="en-US" baseline="0" dirty="0" smtClean="0"/>
              <a:t>Yellow = Essential</a:t>
            </a:r>
          </a:p>
          <a:p>
            <a:r>
              <a:rPr lang="en-US" dirty="0" smtClean="0"/>
              <a:t>Red = Generative</a:t>
            </a:r>
          </a:p>
          <a:p>
            <a:endParaRPr lang="en-US" dirty="0" smtClean="0"/>
          </a:p>
          <a:p>
            <a:r>
              <a:rPr lang="en-US" dirty="0" err="1" smtClean="0"/>
              <a:t>Interleve</a:t>
            </a:r>
            <a:r>
              <a:rPr lang="en-US" dirty="0" smtClean="0"/>
              <a:t> these down with the load explanation</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41</a:t>
            </a:fld>
            <a:endParaRPr lang="en-US"/>
          </a:p>
        </p:txBody>
      </p:sp>
    </p:spTree>
    <p:extLst>
      <p:ext uri="{BB962C8B-B14F-4D97-AF65-F5344CB8AC3E}">
        <p14:creationId xmlns:p14="http://schemas.microsoft.com/office/powerpoint/2010/main" val="233325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 =</a:t>
            </a:r>
            <a:r>
              <a:rPr lang="en-US" baseline="0" dirty="0" smtClean="0"/>
              <a:t> Extraneous</a:t>
            </a:r>
          </a:p>
          <a:p>
            <a:r>
              <a:rPr lang="en-US" baseline="0" dirty="0" smtClean="0"/>
              <a:t>Yellow = Essential</a:t>
            </a:r>
          </a:p>
          <a:p>
            <a:r>
              <a:rPr lang="en-US" dirty="0" smtClean="0"/>
              <a:t>Red = Generative</a:t>
            </a:r>
          </a:p>
          <a:p>
            <a:endParaRPr lang="en-US" dirty="0" smtClean="0"/>
          </a:p>
          <a:p>
            <a:r>
              <a:rPr lang="en-US" dirty="0" err="1" smtClean="0"/>
              <a:t>Interleve</a:t>
            </a:r>
            <a:r>
              <a:rPr lang="en-US" dirty="0" smtClean="0"/>
              <a:t> these down with the load explanation</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43</a:t>
            </a:fld>
            <a:endParaRPr lang="en-US"/>
          </a:p>
        </p:txBody>
      </p:sp>
    </p:spTree>
    <p:extLst>
      <p:ext uri="{BB962C8B-B14F-4D97-AF65-F5344CB8AC3E}">
        <p14:creationId xmlns:p14="http://schemas.microsoft.com/office/powerpoint/2010/main" val="2153532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57</a:t>
            </a:fld>
            <a:endParaRPr lang="en-US"/>
          </a:p>
        </p:txBody>
      </p:sp>
    </p:spTree>
    <p:extLst>
      <p:ext uri="{BB962C8B-B14F-4D97-AF65-F5344CB8AC3E}">
        <p14:creationId xmlns:p14="http://schemas.microsoft.com/office/powerpoint/2010/main" val="242998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58</a:t>
            </a:fld>
            <a:endParaRPr lang="en-US"/>
          </a:p>
        </p:txBody>
      </p:sp>
    </p:spTree>
    <p:extLst>
      <p:ext uri="{BB962C8B-B14F-4D97-AF65-F5344CB8AC3E}">
        <p14:creationId xmlns:p14="http://schemas.microsoft.com/office/powerpoint/2010/main" val="998127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59</a:t>
            </a:fld>
            <a:endParaRPr lang="en-US"/>
          </a:p>
        </p:txBody>
      </p:sp>
    </p:spTree>
    <p:extLst>
      <p:ext uri="{BB962C8B-B14F-4D97-AF65-F5344CB8AC3E}">
        <p14:creationId xmlns:p14="http://schemas.microsoft.com/office/powerpoint/2010/main" val="26053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61</a:t>
            </a:fld>
            <a:endParaRPr lang="en-US"/>
          </a:p>
        </p:txBody>
      </p:sp>
    </p:spTree>
    <p:extLst>
      <p:ext uri="{BB962C8B-B14F-4D97-AF65-F5344CB8AC3E}">
        <p14:creationId xmlns:p14="http://schemas.microsoft.com/office/powerpoint/2010/main" val="4191958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62</a:t>
            </a:fld>
            <a:endParaRPr lang="en-US"/>
          </a:p>
        </p:txBody>
      </p:sp>
    </p:spTree>
    <p:extLst>
      <p:ext uri="{BB962C8B-B14F-4D97-AF65-F5344CB8AC3E}">
        <p14:creationId xmlns:p14="http://schemas.microsoft.com/office/powerpoint/2010/main" val="3898285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63</a:t>
            </a:fld>
            <a:endParaRPr lang="en-US"/>
          </a:p>
        </p:txBody>
      </p:sp>
    </p:spTree>
    <p:extLst>
      <p:ext uri="{BB962C8B-B14F-4D97-AF65-F5344CB8AC3E}">
        <p14:creationId xmlns:p14="http://schemas.microsoft.com/office/powerpoint/2010/main" val="1031396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64</a:t>
            </a:fld>
            <a:endParaRPr lang="en-US"/>
          </a:p>
        </p:txBody>
      </p:sp>
    </p:spTree>
    <p:extLst>
      <p:ext uri="{BB962C8B-B14F-4D97-AF65-F5344CB8AC3E}">
        <p14:creationId xmlns:p14="http://schemas.microsoft.com/office/powerpoint/2010/main" val="59322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65</a:t>
            </a:fld>
            <a:endParaRPr lang="en-US"/>
          </a:p>
        </p:txBody>
      </p:sp>
    </p:spTree>
    <p:extLst>
      <p:ext uri="{BB962C8B-B14F-4D97-AF65-F5344CB8AC3E}">
        <p14:creationId xmlns:p14="http://schemas.microsoft.com/office/powerpoint/2010/main" val="181527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070600" cy="3416300"/>
          </a:xfrm>
        </p:spPr>
      </p:sp>
      <p:sp>
        <p:nvSpPr>
          <p:cNvPr id="3" name="Notes Placeholder 2"/>
          <p:cNvSpPr>
            <a:spLocks noGrp="1"/>
          </p:cNvSpPr>
          <p:nvPr>
            <p:ph type="body" idx="1"/>
          </p:nvPr>
        </p:nvSpPr>
        <p:spPr/>
        <p:txBody>
          <a:bodyPr>
            <a:normAutofit/>
          </a:bodyPr>
          <a:lstStyle/>
          <a:p>
            <a:r>
              <a:rPr lang="en-US" dirty="0"/>
              <a:t>Educational game = game designed to meet pre-defined</a:t>
            </a:r>
            <a:r>
              <a:rPr lang="en-US" baseline="0" dirty="0"/>
              <a:t> educational objectives</a:t>
            </a:r>
          </a:p>
          <a:p>
            <a:endParaRPr lang="en-US" baseline="0" dirty="0"/>
          </a:p>
          <a:p>
            <a:r>
              <a:rPr lang="en-US" sz="2000" dirty="0"/>
              <a:t>Educational game development project will be more successful if:</a:t>
            </a:r>
          </a:p>
          <a:p>
            <a:pPr lvl="1"/>
            <a:r>
              <a:rPr lang="en-US" sz="1800" dirty="0"/>
              <a:t>Educational objectives have been clearly specified early on</a:t>
            </a:r>
          </a:p>
          <a:p>
            <a:pPr lvl="1"/>
            <a:r>
              <a:rPr lang="en-US" sz="1800" dirty="0"/>
              <a:t>Designers have a notion of how the game’s mechanics, though the dynamics, realize the intended aesthetics</a:t>
            </a:r>
          </a:p>
          <a:p>
            <a:pPr lvl="1"/>
            <a:r>
              <a:rPr lang="en-US" sz="1800" dirty="0"/>
              <a:t>Game observes well-established instructional design principles</a:t>
            </a:r>
          </a:p>
          <a:p>
            <a:endParaRPr lang="en-US" dirty="0"/>
          </a:p>
          <a:p>
            <a:endParaRPr lang="en-US" dirty="0"/>
          </a:p>
        </p:txBody>
      </p:sp>
    </p:spTree>
    <p:extLst>
      <p:ext uri="{BB962C8B-B14F-4D97-AF65-F5344CB8AC3E}">
        <p14:creationId xmlns:p14="http://schemas.microsoft.com/office/powerpoint/2010/main" val="29949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66</a:t>
            </a:fld>
            <a:endParaRPr lang="en-US"/>
          </a:p>
        </p:txBody>
      </p:sp>
    </p:spTree>
    <p:extLst>
      <p:ext uri="{BB962C8B-B14F-4D97-AF65-F5344CB8AC3E}">
        <p14:creationId xmlns:p14="http://schemas.microsoft.com/office/powerpoint/2010/main" val="2352800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4202A8-7DB9-4EC3-91C2-407FE2E70735}" type="slidenum">
              <a:rPr lang="en-US" smtClean="0"/>
              <a:t>67</a:t>
            </a:fld>
            <a:endParaRPr lang="en-US"/>
          </a:p>
        </p:txBody>
      </p:sp>
    </p:spTree>
    <p:extLst>
      <p:ext uri="{BB962C8B-B14F-4D97-AF65-F5344CB8AC3E}">
        <p14:creationId xmlns:p14="http://schemas.microsoft.com/office/powerpoint/2010/main" val="1233158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and Fluency learning mechanisms are best for strengthening the association between a condition and response</a:t>
            </a:r>
          </a:p>
          <a:p>
            <a:endParaRPr lang="en-US" dirty="0"/>
          </a:p>
          <a:p>
            <a:r>
              <a:rPr lang="en-US" dirty="0"/>
              <a:t>Induction and Refinement are best for refining what the conditions or responses are</a:t>
            </a:r>
          </a:p>
          <a:p>
            <a:endParaRPr lang="en-US" dirty="0"/>
          </a:p>
          <a:p>
            <a:r>
              <a:rPr lang="en-US" dirty="0"/>
              <a:t>Understanding and sense-making </a:t>
            </a:r>
          </a:p>
        </p:txBody>
      </p:sp>
      <p:sp>
        <p:nvSpPr>
          <p:cNvPr id="4" name="Slide Number Placeholder 3"/>
          <p:cNvSpPr>
            <a:spLocks noGrp="1"/>
          </p:cNvSpPr>
          <p:nvPr>
            <p:ph type="sldNum" sz="quarter" idx="10"/>
          </p:nvPr>
        </p:nvSpPr>
        <p:spPr/>
        <p:txBody>
          <a:bodyPr/>
          <a:lstStyle/>
          <a:p>
            <a:fld id="{0C90E7FF-258F-4893-9AEA-89A170167471}" type="slidenum">
              <a:rPr lang="en-US" smtClean="0"/>
              <a:t>73</a:t>
            </a:fld>
            <a:endParaRPr lang="en-US"/>
          </a:p>
        </p:txBody>
      </p:sp>
    </p:spTree>
    <p:extLst>
      <p:ext uri="{BB962C8B-B14F-4D97-AF65-F5344CB8AC3E}">
        <p14:creationId xmlns:p14="http://schemas.microsoft.com/office/powerpoint/2010/main" val="712708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74</a:t>
            </a:fld>
            <a:endParaRPr lang="en-US"/>
          </a:p>
        </p:txBody>
      </p:sp>
    </p:spTree>
    <p:extLst>
      <p:ext uri="{BB962C8B-B14F-4D97-AF65-F5344CB8AC3E}">
        <p14:creationId xmlns:p14="http://schemas.microsoft.com/office/powerpoint/2010/main" val="1338623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 expectations is the sense I will need to do this again, testing effect is the act of testing strengths retrieval</a:t>
            </a:r>
          </a:p>
        </p:txBody>
      </p:sp>
      <p:sp>
        <p:nvSpPr>
          <p:cNvPr id="4" name="Slide Number Placeholder 3"/>
          <p:cNvSpPr>
            <a:spLocks noGrp="1"/>
          </p:cNvSpPr>
          <p:nvPr>
            <p:ph type="sldNum" sz="quarter" idx="10"/>
          </p:nvPr>
        </p:nvSpPr>
        <p:spPr/>
        <p:txBody>
          <a:bodyPr/>
          <a:lstStyle/>
          <a:p>
            <a:fld id="{0C90E7FF-258F-4893-9AEA-89A170167471}" type="slidenum">
              <a:rPr lang="en-US" smtClean="0"/>
              <a:t>75</a:t>
            </a:fld>
            <a:endParaRPr lang="en-US"/>
          </a:p>
        </p:txBody>
      </p:sp>
    </p:spTree>
    <p:extLst>
      <p:ext uri="{BB962C8B-B14F-4D97-AF65-F5344CB8AC3E}">
        <p14:creationId xmlns:p14="http://schemas.microsoft.com/office/powerpoint/2010/main" val="387968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and Fluency learning mechanisms are best for strengthening the association between a condition and response</a:t>
            </a:r>
          </a:p>
          <a:p>
            <a:endParaRPr lang="en-US" dirty="0"/>
          </a:p>
          <a:p>
            <a:r>
              <a:rPr lang="en-US" dirty="0"/>
              <a:t>Induction and Refinement are best for refining what the conditions or responses are</a:t>
            </a:r>
          </a:p>
          <a:p>
            <a:endParaRPr lang="en-US" dirty="0"/>
          </a:p>
          <a:p>
            <a:r>
              <a:rPr lang="en-US" dirty="0"/>
              <a:t>Understanding and sense-making </a:t>
            </a:r>
          </a:p>
        </p:txBody>
      </p:sp>
      <p:sp>
        <p:nvSpPr>
          <p:cNvPr id="4" name="Slide Number Placeholder 3"/>
          <p:cNvSpPr>
            <a:spLocks noGrp="1"/>
          </p:cNvSpPr>
          <p:nvPr>
            <p:ph type="sldNum" sz="quarter" idx="10"/>
          </p:nvPr>
        </p:nvSpPr>
        <p:spPr/>
        <p:txBody>
          <a:bodyPr/>
          <a:lstStyle/>
          <a:p>
            <a:fld id="{0C90E7FF-258F-4893-9AEA-89A170167471}" type="slidenum">
              <a:rPr lang="en-US" smtClean="0"/>
              <a:t>78</a:t>
            </a:fld>
            <a:endParaRPr lang="en-US"/>
          </a:p>
        </p:txBody>
      </p:sp>
    </p:spTree>
    <p:extLst>
      <p:ext uri="{BB962C8B-B14F-4D97-AF65-F5344CB8AC3E}">
        <p14:creationId xmlns:p14="http://schemas.microsoft.com/office/powerpoint/2010/main" val="3798198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and Fluency learning mechanisms are best for strengthening the association between a condition and response</a:t>
            </a:r>
          </a:p>
          <a:p>
            <a:endParaRPr lang="en-US" dirty="0"/>
          </a:p>
          <a:p>
            <a:r>
              <a:rPr lang="en-US" dirty="0"/>
              <a:t>Induction and Refinement are best for refining what the conditions or responses are</a:t>
            </a:r>
          </a:p>
          <a:p>
            <a:endParaRPr lang="en-US" dirty="0"/>
          </a:p>
          <a:p>
            <a:r>
              <a:rPr lang="en-US" dirty="0"/>
              <a:t>Understanding and sense-making </a:t>
            </a:r>
          </a:p>
        </p:txBody>
      </p:sp>
      <p:sp>
        <p:nvSpPr>
          <p:cNvPr id="4" name="Slide Number Placeholder 3"/>
          <p:cNvSpPr>
            <a:spLocks noGrp="1"/>
          </p:cNvSpPr>
          <p:nvPr>
            <p:ph type="sldNum" sz="quarter" idx="10"/>
          </p:nvPr>
        </p:nvSpPr>
        <p:spPr/>
        <p:txBody>
          <a:bodyPr/>
          <a:lstStyle/>
          <a:p>
            <a:fld id="{0C90E7FF-258F-4893-9AEA-89A170167471}" type="slidenum">
              <a:rPr lang="en-US" smtClean="0"/>
              <a:t>82</a:t>
            </a:fld>
            <a:endParaRPr lang="en-US"/>
          </a:p>
        </p:txBody>
      </p:sp>
    </p:spTree>
    <p:extLst>
      <p:ext uri="{BB962C8B-B14F-4D97-AF65-F5344CB8AC3E}">
        <p14:creationId xmlns:p14="http://schemas.microsoft.com/office/powerpoint/2010/main" val="2910302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66E7E39D-ED88-4458-9286-CD54D6E3FBBC}"/>
              </a:ext>
            </a:extLst>
          </p:cNvPr>
          <p:cNvSpPr>
            <a:spLocks noGrp="1" noRot="1" noChangeAspect="1" noChangeArrowheads="1" noTextEdit="1"/>
          </p:cNvSpPr>
          <p:nvPr>
            <p:ph type="sldImg"/>
          </p:nvPr>
        </p:nvSpPr>
        <p:spPr>
          <a:xfrm>
            <a:off x="393700" y="692150"/>
            <a:ext cx="6070600" cy="3416300"/>
          </a:xfrm>
          <a:ln/>
        </p:spPr>
      </p:sp>
      <p:sp>
        <p:nvSpPr>
          <p:cNvPr id="53250" name="Rectangle 3">
            <a:extLst>
              <a:ext uri="{FF2B5EF4-FFF2-40B4-BE49-F238E27FC236}">
                <a16:creationId xmlns:a16="http://schemas.microsoft.com/office/drawing/2014/main" id="{B188DC6C-5F84-4E44-9512-2AF65F67AF6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1800">
                <a:solidFill>
                  <a:srgbClr val="000000"/>
                </a:solidFill>
                <a:latin typeface="Geneva" pitchFamily="34" charset="0"/>
              </a:rPr>
              <a:t>Should our design process include some activities specifically focused on getting students to think about how the principles apply in their design?  E.g., should the deliverables be a discussion of how the design addresses the principles?</a:t>
            </a:r>
          </a:p>
        </p:txBody>
      </p:sp>
    </p:spTree>
    <p:extLst>
      <p:ext uri="{BB962C8B-B14F-4D97-AF65-F5344CB8AC3E}">
        <p14:creationId xmlns:p14="http://schemas.microsoft.com/office/powerpoint/2010/main" val="3821290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103</a:t>
            </a:fld>
            <a:endParaRPr lang="en-US"/>
          </a:p>
        </p:txBody>
      </p:sp>
    </p:spTree>
    <p:extLst>
      <p:ext uri="{BB962C8B-B14F-4D97-AF65-F5344CB8AC3E}">
        <p14:creationId xmlns:p14="http://schemas.microsoft.com/office/powerpoint/2010/main" val="47062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11</a:t>
            </a:fld>
            <a:endParaRPr lang="en-US"/>
          </a:p>
        </p:txBody>
      </p:sp>
    </p:spTree>
    <p:extLst>
      <p:ext uri="{BB962C8B-B14F-4D97-AF65-F5344CB8AC3E}">
        <p14:creationId xmlns:p14="http://schemas.microsoft.com/office/powerpoint/2010/main" val="38884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In the varied topography of professional practice, there is a high, hard ground where practitioners can make effective use of research-based theory and technique, and there is a swampy lowland where situations are confusing "messes" incapable of technical solution. The difficulty is that the problems of the high ground, however great their technical interest, are often relatively unimportant to clients or to the larger society, while in the swamp are the problems of greatest human concern. </a:t>
            </a:r>
          </a:p>
          <a:p>
            <a:pPr marL="0" indent="0">
              <a:buNone/>
            </a:pPr>
            <a:endParaRPr lang="en-US" sz="1200" dirty="0"/>
          </a:p>
          <a:p>
            <a:pPr marL="0" indent="0">
              <a:buNone/>
            </a:pPr>
            <a:r>
              <a:rPr lang="en-US" sz="1200" dirty="0"/>
              <a:t>Shall the practitioner stay on the high, hard ground where </a:t>
            </a:r>
            <a:r>
              <a:rPr lang="en-US" sz="1200" dirty="0" smtClean="0"/>
              <a:t>they </a:t>
            </a:r>
            <a:r>
              <a:rPr lang="en-US" sz="1200" dirty="0"/>
              <a:t>can practice rigorously, as </a:t>
            </a:r>
            <a:r>
              <a:rPr lang="en-US" sz="1200" dirty="0" smtClean="0"/>
              <a:t>they understand </a:t>
            </a:r>
            <a:r>
              <a:rPr lang="en-US" sz="1200" dirty="0"/>
              <a:t>rigor, but where </a:t>
            </a:r>
            <a:r>
              <a:rPr lang="en-US" sz="1200" dirty="0" smtClean="0"/>
              <a:t>they are </a:t>
            </a:r>
            <a:r>
              <a:rPr lang="en-US" sz="1200" dirty="0"/>
              <a:t>constrained to deal with problems of relatively little social importance? Or shall </a:t>
            </a:r>
            <a:r>
              <a:rPr lang="en-US" sz="1200" dirty="0" smtClean="0"/>
              <a:t>they </a:t>
            </a:r>
            <a:r>
              <a:rPr lang="en-US" sz="1200" dirty="0"/>
              <a:t>descend to the swamp where </a:t>
            </a:r>
            <a:r>
              <a:rPr lang="en-US" sz="1200" dirty="0" smtClean="0"/>
              <a:t>they </a:t>
            </a:r>
            <a:r>
              <a:rPr lang="en-US" sz="1200" dirty="0"/>
              <a:t>can engage the most important and challenging problems if </a:t>
            </a:r>
            <a:r>
              <a:rPr lang="en-US" sz="1200" dirty="0" smtClean="0"/>
              <a:t>they are </a:t>
            </a:r>
            <a:r>
              <a:rPr lang="en-US" sz="1200" dirty="0"/>
              <a:t>willing to forsake technical rigor?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from: </a:t>
            </a:r>
            <a:r>
              <a:rPr lang="en-US" sz="1200" dirty="0"/>
              <a:t>https://trapaski.deviantart.com/art/swamp-castle-192418591</a:t>
            </a:r>
          </a:p>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13</a:t>
            </a:fld>
            <a:endParaRPr lang="en-US"/>
          </a:p>
        </p:txBody>
      </p:sp>
    </p:spTree>
    <p:extLst>
      <p:ext uri="{BB962C8B-B14F-4D97-AF65-F5344CB8AC3E}">
        <p14:creationId xmlns:p14="http://schemas.microsoft.com/office/powerpoint/2010/main" val="185842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clear, however, that the dilemma which afflicts the professions hinges not on science per se but on the Positivist view of science. From this perspective, we tend to see science, after the fact, as a body of established propositions derived from research. When we recognize their limited utility in practice, we experience the dilemma of rigor or relevance. But we may also consider science before the fact as a process in which scientists grapple with uncertainties and display arts of inquiry akin to the un-certainties and arts of practice.</a:t>
            </a:r>
          </a:p>
          <a:p>
            <a:endParaRPr lang="en-US" dirty="0"/>
          </a:p>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14</a:t>
            </a:fld>
            <a:endParaRPr lang="en-US"/>
          </a:p>
        </p:txBody>
      </p:sp>
    </p:spTree>
    <p:extLst>
      <p:ext uri="{BB962C8B-B14F-4D97-AF65-F5344CB8AC3E}">
        <p14:creationId xmlns:p14="http://schemas.microsoft.com/office/powerpoint/2010/main" val="332156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23</a:t>
            </a:fld>
            <a:endParaRPr lang="en-US"/>
          </a:p>
        </p:txBody>
      </p:sp>
    </p:spTree>
    <p:extLst>
      <p:ext uri="{BB962C8B-B14F-4D97-AF65-F5344CB8AC3E}">
        <p14:creationId xmlns:p14="http://schemas.microsoft.com/office/powerpoint/2010/main" val="239349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32</a:t>
            </a:fld>
            <a:endParaRPr lang="en-US"/>
          </a:p>
        </p:txBody>
      </p:sp>
    </p:spTree>
    <p:extLst>
      <p:ext uri="{BB962C8B-B14F-4D97-AF65-F5344CB8AC3E}">
        <p14:creationId xmlns:p14="http://schemas.microsoft.com/office/powerpoint/2010/main" val="218480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 =</a:t>
            </a:r>
            <a:r>
              <a:rPr lang="en-US" baseline="0" dirty="0" smtClean="0"/>
              <a:t> Extraneous</a:t>
            </a:r>
          </a:p>
          <a:p>
            <a:r>
              <a:rPr lang="en-US" baseline="0" dirty="0" smtClean="0"/>
              <a:t>Yellow = Essential</a:t>
            </a:r>
          </a:p>
          <a:p>
            <a:r>
              <a:rPr lang="en-US" dirty="0" smtClean="0"/>
              <a:t>Red = Generative</a:t>
            </a:r>
          </a:p>
          <a:p>
            <a:endParaRPr lang="en-US" dirty="0" smtClean="0"/>
          </a:p>
          <a:p>
            <a:r>
              <a:rPr lang="en-US" dirty="0" err="1" smtClean="0"/>
              <a:t>Interleve</a:t>
            </a:r>
            <a:r>
              <a:rPr lang="en-US" dirty="0" smtClean="0"/>
              <a:t> these down with the load explanation</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35</a:t>
            </a:fld>
            <a:endParaRPr lang="en-US"/>
          </a:p>
        </p:txBody>
      </p:sp>
    </p:spTree>
    <p:extLst>
      <p:ext uri="{BB962C8B-B14F-4D97-AF65-F5344CB8AC3E}">
        <p14:creationId xmlns:p14="http://schemas.microsoft.com/office/powerpoint/2010/main" val="133835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Purple =</a:t>
            </a:r>
            <a:r>
              <a:rPr lang="en-US" baseline="0" dirty="0" smtClean="0"/>
              <a:t> Extraneous</a:t>
            </a:r>
          </a:p>
          <a:p>
            <a:r>
              <a:rPr lang="en-US" baseline="0" dirty="0" smtClean="0"/>
              <a:t>Yellow = Essential</a:t>
            </a:r>
          </a:p>
          <a:p>
            <a:r>
              <a:rPr lang="en-US" dirty="0" smtClean="0"/>
              <a:t>Red = Generative</a:t>
            </a:r>
          </a:p>
          <a:p>
            <a:endParaRPr lang="en-US" dirty="0" smtClean="0"/>
          </a:p>
          <a:p>
            <a:r>
              <a:rPr lang="en-US" dirty="0" err="1" smtClean="0"/>
              <a:t>Interleve</a:t>
            </a:r>
            <a:r>
              <a:rPr lang="en-US" dirty="0" smtClean="0"/>
              <a:t> these down with the load explanation</a:t>
            </a:r>
            <a:endParaRPr lang="en-US" dirty="0"/>
          </a:p>
        </p:txBody>
      </p:sp>
      <p:sp>
        <p:nvSpPr>
          <p:cNvPr id="4" name="Slide Number Placeholder 3"/>
          <p:cNvSpPr>
            <a:spLocks noGrp="1"/>
          </p:cNvSpPr>
          <p:nvPr>
            <p:ph type="sldNum" sz="quarter" idx="10"/>
          </p:nvPr>
        </p:nvSpPr>
        <p:spPr/>
        <p:txBody>
          <a:bodyPr/>
          <a:lstStyle/>
          <a:p>
            <a:fld id="{0C90E7FF-258F-4893-9AEA-89A170167471}" type="slidenum">
              <a:rPr lang="en-US" smtClean="0"/>
              <a:t>39</a:t>
            </a:fld>
            <a:endParaRPr lang="en-US"/>
          </a:p>
        </p:txBody>
      </p:sp>
    </p:spTree>
    <p:extLst>
      <p:ext uri="{BB962C8B-B14F-4D97-AF65-F5344CB8AC3E}">
        <p14:creationId xmlns:p14="http://schemas.microsoft.com/office/powerpoint/2010/main" val="228164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1122363"/>
            <a:ext cx="9144000" cy="2387600"/>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EA8990C8-2C26-4365-B198-6458467E1D0D}"/>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2023-01-26</a:t>
            </a:r>
            <a:endParaRPr lang="en-US" dirty="0"/>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2023 | Design of Educational Games</a:t>
            </a:r>
            <a:endParaRPr lang="en-US" dirty="0"/>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93581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2023-01-26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50194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 Thir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86106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2023-01-26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76693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Thi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48C-91C5-4DF3-B326-3544AAA13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8A0823-F04F-47A2-93F0-DEA19CC0DF71}"/>
              </a:ext>
            </a:extLst>
          </p:cNvPr>
          <p:cNvSpPr>
            <a:spLocks noGrp="1"/>
          </p:cNvSpPr>
          <p:nvPr>
            <p:ph sz="half" idx="1"/>
          </p:nvPr>
        </p:nvSpPr>
        <p:spPr>
          <a:xfrm>
            <a:off x="838200" y="1825625"/>
            <a:ext cx="2743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1019A-0B9C-4B13-ABC4-0A362744E31F}"/>
              </a:ext>
            </a:extLst>
          </p:cNvPr>
          <p:cNvSpPr>
            <a:spLocks noGrp="1"/>
          </p:cNvSpPr>
          <p:nvPr>
            <p:ph sz="half" idx="2"/>
          </p:nvPr>
        </p:nvSpPr>
        <p:spPr>
          <a:xfrm>
            <a:off x="4038600" y="1825625"/>
            <a:ext cx="7315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F84DF-F5B4-453E-82BB-29C84B883808}"/>
              </a:ext>
            </a:extLst>
          </p:cNvPr>
          <p:cNvSpPr>
            <a:spLocks noGrp="1"/>
          </p:cNvSpPr>
          <p:nvPr>
            <p:ph type="dt" sz="half" idx="10"/>
          </p:nvPr>
        </p:nvSpPr>
        <p:spPr/>
        <p:txBody>
          <a:bodyPr/>
          <a:lstStyle/>
          <a:p>
            <a:r>
              <a:rPr lang="en-US" smtClean="0"/>
              <a:t>2023-01-26</a:t>
            </a:r>
            <a:endParaRPr lang="en-US"/>
          </a:p>
        </p:txBody>
      </p:sp>
      <p:sp>
        <p:nvSpPr>
          <p:cNvPr id="6" name="Footer Placeholder 5">
            <a:extLst>
              <a:ext uri="{FF2B5EF4-FFF2-40B4-BE49-F238E27FC236}">
                <a16:creationId xmlns:a16="http://schemas.microsoft.com/office/drawing/2014/main" id="{E8CD8138-596B-4DFB-8A4E-6A5E9D1517C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36E42E92-E920-419E-88AE-CC21E286341B}"/>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486136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A2A2-49D4-486F-AAF2-7F344EEC72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B772C1-3E29-4F92-AC22-E7B30F13C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CE229C-7277-4481-A362-1F4A7BE061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E5E213-945D-4603-ADCC-88F1ACDCB8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7A9399-1682-45EE-8A76-286737C34C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7639B-1819-410A-8003-2534B3B6EC4E}"/>
              </a:ext>
            </a:extLst>
          </p:cNvPr>
          <p:cNvSpPr>
            <a:spLocks noGrp="1"/>
          </p:cNvSpPr>
          <p:nvPr>
            <p:ph type="dt" sz="half" idx="10"/>
          </p:nvPr>
        </p:nvSpPr>
        <p:spPr/>
        <p:txBody>
          <a:bodyPr/>
          <a:lstStyle/>
          <a:p>
            <a:r>
              <a:rPr lang="en-US" smtClean="0"/>
              <a:t>2023-01-26</a:t>
            </a:r>
            <a:endParaRPr lang="en-US"/>
          </a:p>
        </p:txBody>
      </p:sp>
      <p:sp>
        <p:nvSpPr>
          <p:cNvPr id="8" name="Footer Placeholder 7">
            <a:extLst>
              <a:ext uri="{FF2B5EF4-FFF2-40B4-BE49-F238E27FC236}">
                <a16:creationId xmlns:a16="http://schemas.microsoft.com/office/drawing/2014/main" id="{DEB3E9CF-DF5C-46B5-AEB0-959E4E37609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a:extLst>
              <a:ext uri="{FF2B5EF4-FFF2-40B4-BE49-F238E27FC236}">
                <a16:creationId xmlns:a16="http://schemas.microsoft.com/office/drawing/2014/main" id="{9F66FDD3-3302-4E32-8BD3-96F1B7ADC612}"/>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417869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B617-A7B8-41E3-B835-BF95BF9DA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E94ACF-D995-4B61-A2FB-94D73CE6EB23}"/>
              </a:ext>
            </a:extLst>
          </p:cNvPr>
          <p:cNvSpPr>
            <a:spLocks noGrp="1"/>
          </p:cNvSpPr>
          <p:nvPr>
            <p:ph type="dt" sz="half" idx="10"/>
          </p:nvPr>
        </p:nvSpPr>
        <p:spPr/>
        <p:txBody>
          <a:bodyPr/>
          <a:lstStyle/>
          <a:p>
            <a:r>
              <a:rPr lang="en-US" smtClean="0"/>
              <a:t>2023-01-26</a:t>
            </a:r>
            <a:endParaRPr lang="en-US"/>
          </a:p>
        </p:txBody>
      </p:sp>
      <p:sp>
        <p:nvSpPr>
          <p:cNvPr id="4" name="Footer Placeholder 3">
            <a:extLst>
              <a:ext uri="{FF2B5EF4-FFF2-40B4-BE49-F238E27FC236}">
                <a16:creationId xmlns:a16="http://schemas.microsoft.com/office/drawing/2014/main" id="{C312AEB0-A948-4552-8F67-4431FCC36E20}"/>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a:extLst>
              <a:ext uri="{FF2B5EF4-FFF2-40B4-BE49-F238E27FC236}">
                <a16:creationId xmlns:a16="http://schemas.microsoft.com/office/drawing/2014/main" id="{2950CF4E-3EF3-43B3-916D-CEE810E20AC4}"/>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6"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16511195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F235-8B43-4826-8CFB-4E1B7B088E72}"/>
              </a:ext>
            </a:extLst>
          </p:cNvPr>
          <p:cNvSpPr>
            <a:spLocks noGrp="1"/>
          </p:cNvSpPr>
          <p:nvPr>
            <p:ph type="dt" sz="half" idx="10"/>
          </p:nvPr>
        </p:nvSpPr>
        <p:spPr/>
        <p:txBody>
          <a:bodyPr/>
          <a:lstStyle/>
          <a:p>
            <a:r>
              <a:rPr lang="en-US" smtClean="0"/>
              <a:t>2023-01-26</a:t>
            </a:r>
            <a:endParaRPr lang="en-US"/>
          </a:p>
        </p:txBody>
      </p:sp>
      <p:sp>
        <p:nvSpPr>
          <p:cNvPr id="3" name="Footer Placeholder 2">
            <a:extLst>
              <a:ext uri="{FF2B5EF4-FFF2-40B4-BE49-F238E27FC236}">
                <a16:creationId xmlns:a16="http://schemas.microsoft.com/office/drawing/2014/main" id="{BB967B37-12D0-46AF-A8CD-B83E91F4DADE}"/>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4" name="Slide Number Placeholder 3">
            <a:extLst>
              <a:ext uri="{FF2B5EF4-FFF2-40B4-BE49-F238E27FC236}">
                <a16:creationId xmlns:a16="http://schemas.microsoft.com/office/drawing/2014/main" id="{75D735A4-2356-4032-ADBE-F1D425EF44D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843678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EB90-146E-4100-B5A5-8B2211B3F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72B1F2-AA72-4FA4-AD86-DCD450C51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41A302-C111-4BE7-9CD8-47FBA0005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AC9A8E-86C1-49F2-B9F5-200D05600D24}"/>
              </a:ext>
            </a:extLst>
          </p:cNvPr>
          <p:cNvSpPr>
            <a:spLocks noGrp="1"/>
          </p:cNvSpPr>
          <p:nvPr>
            <p:ph type="dt" sz="half" idx="10"/>
          </p:nvPr>
        </p:nvSpPr>
        <p:spPr/>
        <p:txBody>
          <a:bodyPr/>
          <a:lstStyle/>
          <a:p>
            <a:r>
              <a:rPr lang="en-US" smtClean="0"/>
              <a:t>2023-01-26</a:t>
            </a:r>
            <a:endParaRPr lang="en-US"/>
          </a:p>
        </p:txBody>
      </p:sp>
      <p:sp>
        <p:nvSpPr>
          <p:cNvPr id="6" name="Footer Placeholder 5">
            <a:extLst>
              <a:ext uri="{FF2B5EF4-FFF2-40B4-BE49-F238E27FC236}">
                <a16:creationId xmlns:a16="http://schemas.microsoft.com/office/drawing/2014/main" id="{6FE12CAE-5FF3-440F-8828-36AB695BD3B5}"/>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59D8D88E-7DAD-4918-A841-3D94E406D83D}"/>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17184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3917-28D5-4F0E-BFAB-D2607706B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7AA04-524C-40D8-97FD-511359648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CE5F11-6EF4-42FA-8DC7-C47736665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77D15C-D9C0-487F-B336-82339246E592}"/>
              </a:ext>
            </a:extLst>
          </p:cNvPr>
          <p:cNvSpPr>
            <a:spLocks noGrp="1"/>
          </p:cNvSpPr>
          <p:nvPr>
            <p:ph type="dt" sz="half" idx="10"/>
          </p:nvPr>
        </p:nvSpPr>
        <p:spPr/>
        <p:txBody>
          <a:bodyPr/>
          <a:lstStyle/>
          <a:p>
            <a:r>
              <a:rPr lang="en-US" smtClean="0"/>
              <a:t>2023-01-26</a:t>
            </a:r>
            <a:endParaRPr lang="en-US"/>
          </a:p>
        </p:txBody>
      </p:sp>
      <p:sp>
        <p:nvSpPr>
          <p:cNvPr id="6" name="Footer Placeholder 5">
            <a:extLst>
              <a:ext uri="{FF2B5EF4-FFF2-40B4-BE49-F238E27FC236}">
                <a16:creationId xmlns:a16="http://schemas.microsoft.com/office/drawing/2014/main" id="{B21A1672-F267-4808-BB4C-5B78CCE835F9}"/>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a:extLst>
              <a:ext uri="{FF2B5EF4-FFF2-40B4-BE49-F238E27FC236}">
                <a16:creationId xmlns:a16="http://schemas.microsoft.com/office/drawing/2014/main" id="{72A99A0F-AC61-4678-BD93-83145D8E0544}"/>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570825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EDC8-FA4D-421A-A5CC-B08A3B751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1E1CB-11D2-47D8-8F95-E6ECD502E0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F3B1D-8023-4776-9EDB-728C85B73A7D}"/>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A02531EC-AE97-4668-B6C9-802BF628D85F}"/>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D5E1FA5-D972-461C-AD6C-A5F2DA4990B7}"/>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2675242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AB074-0102-4E95-9A84-C82EE42BB5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02AA6-0E25-4DFF-9860-C3961546E0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A47A5-A5D6-499C-A722-8438D60AE4A3}"/>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03894E8D-E4C2-4154-B580-91A2A64D5347}"/>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5DEEAFE-9551-4D5B-AD1C-5990DA01213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66044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368C-7392-4304-BF42-7F1D9B50453E}"/>
              </a:ext>
            </a:extLst>
          </p:cNvPr>
          <p:cNvSpPr>
            <a:spLocks noGrp="1"/>
          </p:cNvSpPr>
          <p:nvPr>
            <p:ph type="ctrTitle"/>
          </p:nvPr>
        </p:nvSpPr>
        <p:spPr>
          <a:xfrm>
            <a:off x="1524000" y="2235200"/>
            <a:ext cx="9144000" cy="2387600"/>
          </a:xfrm>
        </p:spPr>
        <p:txBody>
          <a:bodyPr anchor="ctr" anchorCtr="0"/>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DFCA59B6-7B42-4F35-A13D-352B3D473A20}"/>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754971E9-5F29-4FD1-A1DB-C8533DAD6B71}"/>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E28011B4-310F-4BF1-9A30-C608ED11AE1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1858878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2951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Shape 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674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Shape 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0235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7971AED-85B2-4588-978A-6CF2A5B557E6}" type="slidenum">
              <a:rPr lang="en-US" smtClean="0"/>
              <a:t>‹#›</a:t>
            </a:fld>
            <a:endParaRPr lang="en-US"/>
          </a:p>
        </p:txBody>
      </p:sp>
      <p:sp>
        <p:nvSpPr>
          <p:cNvPr id="7" name="Text Placeholder 10"/>
          <p:cNvSpPr>
            <a:spLocks noGrp="1"/>
          </p:cNvSpPr>
          <p:nvPr>
            <p:ph type="body" sz="quarter" idx="13"/>
          </p:nvPr>
        </p:nvSpPr>
        <p:spPr>
          <a:xfrm>
            <a:off x="838200" y="6079351"/>
            <a:ext cx="10515600" cy="273049"/>
          </a:xfrm>
        </p:spPr>
        <p:txBody>
          <a:bodyPr>
            <a:noAutofit/>
          </a:bodyPr>
          <a:lstStyle>
            <a:lvl1pPr marL="0" indent="0" algn="r">
              <a:buNone/>
              <a:defRPr sz="1600"/>
            </a:lvl1pPr>
          </a:lstStyle>
          <a:p>
            <a:pPr lvl="0"/>
            <a:endParaRPr lang="en-US" dirty="0"/>
          </a:p>
        </p:txBody>
      </p:sp>
    </p:spTree>
    <p:extLst>
      <p:ext uri="{BB962C8B-B14F-4D97-AF65-F5344CB8AC3E}">
        <p14:creationId xmlns:p14="http://schemas.microsoft.com/office/powerpoint/2010/main" val="348113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825625"/>
            <a:ext cx="10515600" cy="41135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Text Placeholder 7"/>
          <p:cNvSpPr>
            <a:spLocks noGrp="1"/>
          </p:cNvSpPr>
          <p:nvPr>
            <p:ph type="body" sz="quarter" idx="13"/>
          </p:nvPr>
        </p:nvSpPr>
        <p:spPr>
          <a:xfrm>
            <a:off x="838200" y="5939161"/>
            <a:ext cx="10515600" cy="237802"/>
          </a:xfrm>
        </p:spPr>
        <p:txBody>
          <a:bodyPr>
            <a:noAutofit/>
          </a:bodyPr>
          <a:lstStyle>
            <a:lvl1pPr marL="0" indent="0" algn="r">
              <a:buNone/>
              <a:defRPr sz="1200"/>
            </a:lvl1pPr>
          </a:lstStyle>
          <a:p>
            <a:pPr lvl="0"/>
            <a:r>
              <a:rPr lang="en-US" dirty="0" smtClean="0"/>
              <a:t>Edit Master text styles</a:t>
            </a:r>
          </a:p>
        </p:txBody>
      </p:sp>
    </p:spTree>
    <p:extLst>
      <p:ext uri="{BB962C8B-B14F-4D97-AF65-F5344CB8AC3E}">
        <p14:creationId xmlns:p14="http://schemas.microsoft.com/office/powerpoint/2010/main" val="9328945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udent Inp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7920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oup Discuss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8963025"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10515600" cy="5183431"/>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a:t>
            </a:r>
            <a:r>
              <a:rPr lang="en-US" dirty="0" smtClean="0"/>
              <a:t>level</a:t>
            </a:r>
            <a:endParaRPr lang="en-US" dirty="0"/>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9801225" y="365125"/>
            <a:ext cx="1552575" cy="628650"/>
          </a:xfrm>
        </p:spPr>
        <p:txBody>
          <a:bodyPr anchor="ctr"/>
          <a:lstStyle>
            <a:lvl1pPr marL="0" indent="0" algn="r">
              <a:buNone/>
              <a:defRPr sz="2400"/>
            </a:lvl1pPr>
          </a:lstStyle>
          <a:p>
            <a:pPr lvl="0"/>
            <a:r>
              <a:rPr lang="en-US" dirty="0" smtClean="0"/>
              <a:t>Timing</a:t>
            </a:r>
          </a:p>
        </p:txBody>
      </p:sp>
    </p:spTree>
    <p:extLst>
      <p:ext uri="{BB962C8B-B14F-4D97-AF65-F5344CB8AC3E}">
        <p14:creationId xmlns:p14="http://schemas.microsoft.com/office/powerpoint/2010/main" val="1577697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udent Input 2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34222416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ba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058B80-86AC-4EC6-BB3A-D55E10D6FD8D}"/>
              </a:ext>
            </a:extLst>
          </p:cNvPr>
          <p:cNvSpPr/>
          <p:nvPr userDrawn="1"/>
        </p:nvSpPr>
        <p:spPr>
          <a:xfrm>
            <a:off x="6096000" y="0"/>
            <a:ext cx="6096000" cy="6858000"/>
          </a:xfrm>
          <a:prstGeom prst="rect">
            <a:avLst/>
          </a:prstGeom>
          <a:noFill/>
          <a:ln w="317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743575" y="160020"/>
            <a:ext cx="809626" cy="654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1358658"/>
            <a:ext cx="5257800" cy="4818306"/>
          </a:xfrm>
        </p:spPr>
        <p:txBody>
          <a:bodyPr>
            <a:normAutofit/>
          </a:bodyPr>
          <a:lstStyle>
            <a:lvl1pPr marL="457200" indent="-457200">
              <a:buFont typeface="+mj-lt"/>
              <a:buAutoNum type="arabicPeriod"/>
              <a:defRPr sz="2400">
                <a:solidFill>
                  <a:schemeClr val="accent5"/>
                </a:solidFill>
              </a:defRPr>
            </a:lvl1pPr>
            <a:lvl2pPr marL="914400" indent="-457200">
              <a:buFont typeface="+mj-lt"/>
              <a:buAutoNum type="arabicPeriod"/>
              <a:defRPr sz="2000">
                <a:solidFill>
                  <a:schemeClr val="accent5"/>
                </a:solidFill>
              </a:defRPr>
            </a:lvl2pPr>
            <a:lvl3pPr marL="1257300" indent="-342900">
              <a:buFont typeface="+mj-lt"/>
              <a:buAutoNum type="arabicPeriod"/>
              <a:defRPr sz="1800">
                <a:solidFill>
                  <a:schemeClr val="accent5"/>
                </a:solidFill>
              </a:defRPr>
            </a:lvl3pPr>
            <a:lvl4pPr marL="1714500" indent="-342900">
              <a:buFont typeface="+mj-lt"/>
              <a:buAutoNum type="arabicPeriod"/>
              <a:defRPr sz="1600">
                <a:solidFill>
                  <a:schemeClr val="accent5"/>
                </a:solidFill>
              </a:defRPr>
            </a:lvl4pPr>
            <a:lvl5pPr marL="2171700" indent="-342900">
              <a:buFont typeface="+mj-lt"/>
              <a:buAutoNum type="arabicPeriod"/>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1362074"/>
            <a:ext cx="5257800" cy="4814888"/>
          </a:xfrm>
        </p:spPr>
        <p:txBody>
          <a:bodyPr>
            <a:normAutofit/>
          </a:bodyPr>
          <a:lstStyle>
            <a:lvl1pPr marL="457200" indent="-457200">
              <a:buFont typeface="+mj-lt"/>
              <a:buAutoNum type="arabicPeriod"/>
              <a:defRPr sz="2400">
                <a:solidFill>
                  <a:schemeClr val="accent4"/>
                </a:solidFill>
              </a:defRPr>
            </a:lvl1pPr>
            <a:lvl2pPr marL="914400" indent="-457200">
              <a:buFont typeface="+mj-lt"/>
              <a:buAutoNum type="arabicPeriod"/>
              <a:defRPr sz="2000">
                <a:solidFill>
                  <a:schemeClr val="accent4"/>
                </a:solidFill>
              </a:defRPr>
            </a:lvl2pPr>
            <a:lvl3pPr marL="1257300" indent="-342900">
              <a:buFont typeface="+mj-lt"/>
              <a:buAutoNum type="arabicPeriod"/>
              <a:defRPr sz="1800">
                <a:solidFill>
                  <a:schemeClr val="accent4"/>
                </a:solidFill>
              </a:defRPr>
            </a:lvl3pPr>
            <a:lvl4pPr marL="1714500" indent="-342900">
              <a:buFont typeface="+mj-lt"/>
              <a:buAutoNum type="arabicPeriod"/>
              <a:defRPr sz="1600">
                <a:solidFill>
                  <a:schemeClr val="accent4"/>
                </a:solidFill>
              </a:defRPr>
            </a:lvl4pPr>
            <a:lvl5pPr marL="2171700" indent="-342900">
              <a:buFont typeface="+mj-lt"/>
              <a:buAutoNum type="arabicPeriod"/>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4C0E4946-2ADE-4E84-955F-175457507042}"/>
              </a:ext>
            </a:extLst>
          </p:cNvPr>
          <p:cNvSpPr>
            <a:spLocks noGrp="1"/>
          </p:cNvSpPr>
          <p:nvPr>
            <p:ph type="body" sz="quarter" idx="14"/>
          </p:nvPr>
        </p:nvSpPr>
        <p:spPr>
          <a:xfrm>
            <a:off x="838200" y="993775"/>
            <a:ext cx="5257800" cy="365125"/>
          </a:xfrm>
        </p:spPr>
        <p:txBody>
          <a:bodyPr/>
          <a:lstStyle>
            <a:lvl1pPr marL="0" indent="0" algn="ctr">
              <a:buNone/>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189BC5ED-C640-47D8-A474-7E90C59FFF5F}"/>
              </a:ext>
            </a:extLst>
          </p:cNvPr>
          <p:cNvSpPr>
            <a:spLocks noGrp="1"/>
          </p:cNvSpPr>
          <p:nvPr>
            <p:ph type="body" sz="quarter" idx="15"/>
          </p:nvPr>
        </p:nvSpPr>
        <p:spPr>
          <a:xfrm>
            <a:off x="6096000" y="996706"/>
            <a:ext cx="5257800" cy="365125"/>
          </a:xfrm>
        </p:spPr>
        <p:txBody>
          <a:bodyPr/>
          <a:lstStyle>
            <a:lvl1pPr marL="0" indent="0" algn="ctr">
              <a:buNone/>
              <a:defRPr/>
            </a:lvl1pPr>
          </a:lstStyle>
          <a:p>
            <a:pPr lvl="0"/>
            <a:r>
              <a:rPr lang="en-US" dirty="0"/>
              <a:t>Click to edit Master text styles</a:t>
            </a:r>
          </a:p>
        </p:txBody>
      </p:sp>
    </p:spTree>
    <p:extLst>
      <p:ext uri="{BB962C8B-B14F-4D97-AF65-F5344CB8AC3E}">
        <p14:creationId xmlns:p14="http://schemas.microsoft.com/office/powerpoint/2010/main" val="1564839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Input Transfor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D58D-BC80-4B7A-8AA4-ECC513F123ED}"/>
              </a:ext>
            </a:extLst>
          </p:cNvPr>
          <p:cNvSpPr>
            <a:spLocks noGrp="1"/>
          </p:cNvSpPr>
          <p:nvPr>
            <p:ph type="title"/>
          </p:nvPr>
        </p:nvSpPr>
        <p:spPr>
          <a:xfrm>
            <a:off x="838200" y="365126"/>
            <a:ext cx="10515600" cy="628406"/>
          </a:xfrm>
        </p:spPr>
        <p:txBody>
          <a:bodyPr>
            <a:normAutofit/>
          </a:bodyPr>
          <a:lstStyle>
            <a:lvl1pPr algn="ct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11C1D16-3028-440F-AC7E-A62A2C9835B3}"/>
              </a:ext>
            </a:extLst>
          </p:cNvPr>
          <p:cNvSpPr>
            <a:spLocks noGrp="1"/>
          </p:cNvSpPr>
          <p:nvPr>
            <p:ph idx="1"/>
          </p:nvPr>
        </p:nvSpPr>
        <p:spPr>
          <a:xfrm>
            <a:off x="838200" y="993532"/>
            <a:ext cx="5257800" cy="5183431"/>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A41F702-59F6-4552-BFED-7092915198D9}"/>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F8EB5FEF-1897-41CA-B328-6E5310B65C64}"/>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86C6B7A2-0E31-4F9E-B7E7-2B4E95F1CB80}"/>
              </a:ext>
            </a:extLst>
          </p:cNvPr>
          <p:cNvSpPr>
            <a:spLocks noGrp="1"/>
          </p:cNvSpPr>
          <p:nvPr>
            <p:ph type="sldNum" sz="quarter" idx="12"/>
          </p:nvPr>
        </p:nvSpPr>
        <p:spPr/>
        <p:txBody>
          <a:bodyPr/>
          <a:lstStyle/>
          <a:p>
            <a:fld id="{4BE96267-9501-4B49-939F-F116B0669874}" type="slidenum">
              <a:rPr lang="en-US" smtClean="0"/>
              <a:t>‹#›</a:t>
            </a:fld>
            <a:endParaRPr lang="en-US"/>
          </a:p>
        </p:txBody>
      </p:sp>
      <p:sp>
        <p:nvSpPr>
          <p:cNvPr id="7" name="Rectangle 6">
            <a:extLst>
              <a:ext uri="{FF2B5EF4-FFF2-40B4-BE49-F238E27FC236}">
                <a16:creationId xmlns:a16="http://schemas.microsoft.com/office/drawing/2014/main" id="{B7058B80-86AC-4EC6-BB3A-D55E10D6FD8D}"/>
              </a:ext>
            </a:extLst>
          </p:cNvPr>
          <p:cNvSpPr/>
          <p:nvPr userDrawn="1"/>
        </p:nvSpPr>
        <p:spPr>
          <a:xfrm>
            <a:off x="0" y="0"/>
            <a:ext cx="12192000" cy="6858000"/>
          </a:xfrm>
          <a:prstGeom prst="rect">
            <a:avLst/>
          </a:prstGeom>
          <a:noFill/>
          <a:ln w="317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F3CC88-D8F5-4F38-B9B9-0063DF4FC4CA}"/>
              </a:ext>
            </a:extLst>
          </p:cNvPr>
          <p:cNvSpPr>
            <a:spLocks noGrp="1"/>
          </p:cNvSpPr>
          <p:nvPr>
            <p:ph idx="13"/>
          </p:nvPr>
        </p:nvSpPr>
        <p:spPr>
          <a:xfrm>
            <a:off x="6096000" y="993531"/>
            <a:ext cx="5257800" cy="5183431"/>
          </a:xfrm>
        </p:spPr>
        <p:txBody>
          <a:bodyPr>
            <a:normAutofit/>
          </a:bodyPr>
          <a:lstStyle>
            <a:lvl1pPr>
              <a:defRPr sz="2400">
                <a:solidFill>
                  <a:schemeClr val="accent5"/>
                </a:solidFill>
              </a:defRPr>
            </a:lvl1pPr>
            <a:lvl2pPr>
              <a:defRPr sz="2000">
                <a:solidFill>
                  <a:schemeClr val="accent5"/>
                </a:solidFill>
              </a:defRPr>
            </a:lvl2pPr>
            <a:lvl3pPr>
              <a:defRPr sz="1800">
                <a:solidFill>
                  <a:schemeClr val="accent5"/>
                </a:solidFill>
              </a:defRPr>
            </a:lvl3pPr>
            <a:lvl4pPr>
              <a:defRPr sz="1600">
                <a:solidFill>
                  <a:schemeClr val="accent5"/>
                </a:solidFill>
              </a:defRPr>
            </a:lvl4pPr>
            <a:lvl5pPr>
              <a:defRPr sz="16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23415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2CA9-9D7E-4C35-B212-EFFC6C2D8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BD87B-0125-42AA-9FC6-3BB35CA66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93FC2F-09D8-40A8-B10B-2FDB259DB424}"/>
              </a:ext>
            </a:extLst>
          </p:cNvPr>
          <p:cNvSpPr>
            <a:spLocks noGrp="1"/>
          </p:cNvSpPr>
          <p:nvPr>
            <p:ph type="dt" sz="half" idx="10"/>
          </p:nvPr>
        </p:nvSpPr>
        <p:spPr/>
        <p:txBody>
          <a:bodyPr/>
          <a:lstStyle/>
          <a:p>
            <a:r>
              <a:rPr lang="en-US" smtClean="0"/>
              <a:t>2023-01-26</a:t>
            </a:r>
            <a:endParaRPr lang="en-US"/>
          </a:p>
        </p:txBody>
      </p:sp>
      <p:sp>
        <p:nvSpPr>
          <p:cNvPr id="5" name="Footer Placeholder 4">
            <a:extLst>
              <a:ext uri="{FF2B5EF4-FFF2-40B4-BE49-F238E27FC236}">
                <a16:creationId xmlns:a16="http://schemas.microsoft.com/office/drawing/2014/main" id="{BE5F52D0-FDF2-47A4-8113-4954951E6F98}"/>
              </a:ext>
            </a:extLst>
          </p:cNvPr>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B4E4442A-453E-435F-BD38-A0E2BCECAC8C}"/>
              </a:ext>
            </a:extLst>
          </p:cNvPr>
          <p:cNvSpPr>
            <a:spLocks noGrp="1"/>
          </p:cNvSpPr>
          <p:nvPr>
            <p:ph type="sldNum" sz="quarter" idx="12"/>
          </p:nvPr>
        </p:nvSpPr>
        <p:spPr/>
        <p:txBody>
          <a:bodyPr/>
          <a:lstStyle/>
          <a:p>
            <a:fld id="{4BE96267-9501-4B49-939F-F116B0669874}" type="slidenum">
              <a:rPr lang="en-US" smtClean="0"/>
              <a:t>‹#›</a:t>
            </a:fld>
            <a:endParaRPr lang="en-US"/>
          </a:p>
        </p:txBody>
      </p:sp>
    </p:spTree>
    <p:extLst>
      <p:ext uri="{BB962C8B-B14F-4D97-AF65-F5344CB8AC3E}">
        <p14:creationId xmlns:p14="http://schemas.microsoft.com/office/powerpoint/2010/main" val="331820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936C19-F6BA-43D3-ACE3-ECFAAAF2D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2023-01-26</a:t>
            </a:r>
            <a:endParaRPr lang="en-US"/>
          </a:p>
        </p:txBody>
      </p:sp>
      <p:sp>
        <p:nvSpPr>
          <p:cNvPr id="5" name="Footer Placeholder 4">
            <a:extLst>
              <a:ext uri="{FF2B5EF4-FFF2-40B4-BE49-F238E27FC236}">
                <a16:creationId xmlns:a16="http://schemas.microsoft.com/office/drawing/2014/main" id="{5377B91B-0F0E-443C-ACE4-2139FD5DB9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05-418/818 | Spring 2023 | Design of Educational Games</a:t>
            </a:r>
            <a:endParaRPr lang="en-US"/>
          </a:p>
        </p:txBody>
      </p:sp>
      <p:sp>
        <p:nvSpPr>
          <p:cNvPr id="6" name="Slide Number Placeholder 5">
            <a:extLst>
              <a:ext uri="{FF2B5EF4-FFF2-40B4-BE49-F238E27FC236}">
                <a16:creationId xmlns:a16="http://schemas.microsoft.com/office/drawing/2014/main" id="{13B2F1EB-4941-47AB-B00A-FBB8530DB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96267-9501-4B49-939F-F116B0669874}" type="slidenum">
              <a:rPr lang="en-US" smtClean="0"/>
              <a:t>‹#›</a:t>
            </a:fld>
            <a:endParaRPr lang="en-US"/>
          </a:p>
        </p:txBody>
      </p:sp>
      <p:sp>
        <p:nvSpPr>
          <p:cNvPr id="2" name="Title Placeholder 1">
            <a:extLst>
              <a:ext uri="{FF2B5EF4-FFF2-40B4-BE49-F238E27FC236}">
                <a16:creationId xmlns:a16="http://schemas.microsoft.com/office/drawing/2014/main" id="{4FAF5604-9C2A-4958-91A6-2A1F2DE0C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6066B-685D-429B-9EDD-6E5369DD03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0906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9" r:id="rId5"/>
    <p:sldLayoutId id="2147483665" r:id="rId6"/>
    <p:sldLayoutId id="2147483671" r:id="rId7"/>
    <p:sldLayoutId id="2147483666" r:id="rId8"/>
    <p:sldLayoutId id="2147483651" r:id="rId9"/>
    <p:sldLayoutId id="2147483652" r:id="rId10"/>
    <p:sldLayoutId id="2147483667" r:id="rId11"/>
    <p:sldLayoutId id="2147483668" r:id="rId12"/>
    <p:sldLayoutId id="2147483653" r:id="rId13"/>
    <p:sldLayoutId id="2147483654" r:id="rId14"/>
    <p:sldLayoutId id="2147483655" r:id="rId15"/>
    <p:sldLayoutId id="2147483656" r:id="rId16"/>
    <p:sldLayoutId id="2147483657" r:id="rId17"/>
    <p:sldLayoutId id="2147483658" r:id="rId18"/>
    <p:sldLayoutId id="2147483659" r:id="rId19"/>
    <p:sldLayoutId id="2147483662" r:id="rId20"/>
    <p:sldLayoutId id="2147483663" r:id="rId21"/>
    <p:sldLayoutId id="2147483664" r:id="rId22"/>
    <p:sldLayoutId id="2147483672"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edugames.diesng/pre-survey" TargetMode="External"/><Relationship Id="rId2" Type="http://schemas.openxmlformats.org/officeDocument/2006/relationships/hyperlink" Target="http://edugames.design/slack" TargetMode="External"/><Relationship Id="rId1" Type="http://schemas.openxmlformats.org/officeDocument/2006/relationships/slideLayout" Target="../slideLayouts/slideLayout3.xml"/><Relationship Id="rId4" Type="http://schemas.openxmlformats.org/officeDocument/2006/relationships/hyperlink" Target="http://edugames.design/feedback"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ies.ed.gov/ncee/wwc/PracticeGuid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canvas.cmu.edu/courses/21116/pages/list-of-lists-of-learning-science-principles"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9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hyperlink" Target="https://www.nngroup.com/articles/error-message-guidelines/" TargetMode="Externa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hyperlink" Target="https://www.usability.gov/how-to-and-tools/methods/heuristic-evaluation.html" TargetMode="Externa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hyperlink" Target="http://www.edugames.design/principles-draft" TargetMode="External"/><Relationship Id="rId2" Type="http://schemas.openxmlformats.org/officeDocument/2006/relationships/hyperlink" Target="http://www.edugames.design/principles" TargetMode="External"/><Relationship Id="rId1" Type="http://schemas.openxmlformats.org/officeDocument/2006/relationships/slideLayout" Target="../slideLayouts/slideLayout3.xml"/><Relationship Id="rId4" Type="http://schemas.openxmlformats.org/officeDocument/2006/relationships/hyperlink" Target="https://interactive-principles.netlify.ap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B78E-2F00-42B7-80D1-D054633F5442}"/>
              </a:ext>
            </a:extLst>
          </p:cNvPr>
          <p:cNvSpPr>
            <a:spLocks noGrp="1"/>
          </p:cNvSpPr>
          <p:nvPr>
            <p:ph type="ctrTitle"/>
          </p:nvPr>
        </p:nvSpPr>
        <p:spPr>
          <a:xfrm>
            <a:off x="1524000" y="1122363"/>
            <a:ext cx="9144000" cy="2387600"/>
          </a:xfrm>
        </p:spPr>
        <p:txBody>
          <a:bodyPr anchor="ctr">
            <a:normAutofit/>
          </a:bodyPr>
          <a:lstStyle/>
          <a:p>
            <a:pPr marL="1317625" indent="-1317625"/>
            <a:r>
              <a:rPr lang="en-US" dirty="0"/>
              <a:t>4</a:t>
            </a:r>
            <a:r>
              <a:rPr lang="en-US" dirty="0" smtClean="0"/>
              <a:t> – Learning Mechanisms</a:t>
            </a:r>
            <a:endParaRPr lang="en-US" dirty="0"/>
          </a:p>
        </p:txBody>
      </p:sp>
      <p:sp>
        <p:nvSpPr>
          <p:cNvPr id="3" name="Subtitle 2">
            <a:extLst>
              <a:ext uri="{FF2B5EF4-FFF2-40B4-BE49-F238E27FC236}">
                <a16:creationId xmlns:a16="http://schemas.microsoft.com/office/drawing/2014/main" id="{B314AFE1-85AB-455F-8967-B7BC71A07CB3}"/>
              </a:ext>
            </a:extLst>
          </p:cNvPr>
          <p:cNvSpPr>
            <a:spLocks noGrp="1"/>
          </p:cNvSpPr>
          <p:nvPr>
            <p:ph type="subTitle" idx="1"/>
          </p:nvPr>
        </p:nvSpPr>
        <p:spPr>
          <a:xfrm>
            <a:off x="1524000" y="3602038"/>
            <a:ext cx="9144000" cy="1655762"/>
          </a:xfrm>
        </p:spPr>
        <p:txBody>
          <a:bodyPr>
            <a:normAutofit lnSpcReduction="10000"/>
          </a:bodyPr>
          <a:lstStyle/>
          <a:p>
            <a:r>
              <a:rPr lang="en-US" dirty="0"/>
              <a:t>Design of Educational Games</a:t>
            </a:r>
          </a:p>
          <a:p>
            <a:r>
              <a:rPr lang="en-US" dirty="0"/>
              <a:t>05418/05818 Human-Computer Interaction Institute</a:t>
            </a:r>
          </a:p>
          <a:p>
            <a:endParaRPr lang="en-US" dirty="0"/>
          </a:p>
          <a:p>
            <a:r>
              <a:rPr lang="en-US" dirty="0"/>
              <a:t>Erik Harpstead</a:t>
            </a:r>
          </a:p>
        </p:txBody>
      </p:sp>
    </p:spTree>
    <p:extLst>
      <p:ext uri="{BB962C8B-B14F-4D97-AF65-F5344CB8AC3E}">
        <p14:creationId xmlns:p14="http://schemas.microsoft.com/office/powerpoint/2010/main" val="1109286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32BA-735A-4593-A20D-AE1C51988025}"/>
              </a:ext>
            </a:extLst>
          </p:cNvPr>
          <p:cNvSpPr>
            <a:spLocks noGrp="1"/>
          </p:cNvSpPr>
          <p:nvPr>
            <p:ph type="title"/>
          </p:nvPr>
        </p:nvSpPr>
        <p:spPr/>
        <p:txBody>
          <a:bodyPr>
            <a:normAutofit fontScale="90000"/>
          </a:bodyPr>
          <a:lstStyle/>
          <a:p>
            <a:r>
              <a:rPr lang="en-US" altLang="en-US" sz="3600" dirty="0"/>
              <a:t>Instructional Design Principles</a:t>
            </a:r>
            <a:br>
              <a:rPr lang="en-US" altLang="en-US" sz="3600" dirty="0"/>
            </a:br>
            <a:r>
              <a:rPr lang="en-US" altLang="en-US" sz="3600" dirty="0"/>
              <a:t>IES Practice Guide</a:t>
            </a:r>
            <a:r>
              <a:rPr lang="en-US" altLang="en-US" sz="6000" dirty="0"/>
              <a:t/>
            </a:r>
            <a:br>
              <a:rPr lang="en-US" altLang="en-US" sz="6000" dirty="0"/>
            </a:br>
            <a:r>
              <a:rPr lang="en-US" altLang="en-US" sz="2200" dirty="0"/>
              <a:t>http://ies.ed.gov/ncer/pubs/practiceguides/20072004.asp</a:t>
            </a:r>
            <a:endParaRPr lang="en-US" sz="2200" dirty="0"/>
          </a:p>
        </p:txBody>
      </p:sp>
      <p:sp>
        <p:nvSpPr>
          <p:cNvPr id="3" name="Content Placeholder 2">
            <a:extLst>
              <a:ext uri="{FF2B5EF4-FFF2-40B4-BE49-F238E27FC236}">
                <a16:creationId xmlns:a16="http://schemas.microsoft.com/office/drawing/2014/main" id="{27454F47-8367-4575-8E89-628A8BB5C214}"/>
              </a:ext>
            </a:extLst>
          </p:cNvPr>
          <p:cNvSpPr>
            <a:spLocks noGrp="1"/>
          </p:cNvSpPr>
          <p:nvPr>
            <p:ph idx="1"/>
          </p:nvPr>
        </p:nvSpPr>
        <p:spPr/>
        <p:txBody>
          <a:bodyPr>
            <a:normAutofit fontScale="85000" lnSpcReduction="20000"/>
          </a:bodyPr>
          <a:lstStyle/>
          <a:p>
            <a:pPr marL="347663" indent="-347663">
              <a:buFont typeface="+mj-lt"/>
              <a:buAutoNum type="arabicPeriod"/>
            </a:pPr>
            <a:r>
              <a:rPr lang="en-US" dirty="0"/>
              <a:t>Space learning over time</a:t>
            </a:r>
          </a:p>
          <a:p>
            <a:pPr marL="347663" indent="-347663">
              <a:buFont typeface="+mj-lt"/>
              <a:buAutoNum type="arabicPeriod"/>
            </a:pPr>
            <a:r>
              <a:rPr lang="en-US" dirty="0"/>
              <a:t>Interleave worked example solutions and problem-solving exercises</a:t>
            </a:r>
          </a:p>
          <a:p>
            <a:pPr marL="347663" indent="-347663">
              <a:buFont typeface="+mj-lt"/>
              <a:buAutoNum type="arabicPeriod"/>
            </a:pPr>
            <a:r>
              <a:rPr lang="en-US" dirty="0"/>
              <a:t>Combine graphics with verbal description</a:t>
            </a:r>
          </a:p>
          <a:p>
            <a:pPr marL="347663" indent="-347663">
              <a:buFont typeface="+mj-lt"/>
              <a:buAutoNum type="arabicPeriod"/>
            </a:pPr>
            <a:r>
              <a:rPr lang="en-US" dirty="0"/>
              <a:t>Connect and integrate abstract and concrete representations of concepts</a:t>
            </a:r>
          </a:p>
          <a:p>
            <a:pPr marL="347663" indent="-347663">
              <a:buFont typeface="+mj-lt"/>
              <a:buAutoNum type="arabicPeriod"/>
            </a:pPr>
            <a:r>
              <a:rPr lang="en-US" dirty="0"/>
              <a:t>Use quizzing to promote learning</a:t>
            </a:r>
          </a:p>
          <a:p>
            <a:pPr marL="798513" lvl="1" indent="-341313">
              <a:buFont typeface="+mj-lt"/>
              <a:buAutoNum type="arabicPeriod"/>
            </a:pPr>
            <a:r>
              <a:rPr lang="en-US" dirty="0"/>
              <a:t>Use pre-questions to introduce a new topic</a:t>
            </a:r>
          </a:p>
          <a:p>
            <a:pPr marL="798513" lvl="1" indent="-341313">
              <a:buFont typeface="+mj-lt"/>
              <a:buAutoNum type="arabicPeriod"/>
            </a:pPr>
            <a:r>
              <a:rPr lang="en-US" dirty="0"/>
              <a:t>Use quizzes to re-expose students to information</a:t>
            </a:r>
          </a:p>
          <a:p>
            <a:pPr marL="347663" indent="-347663">
              <a:buFont typeface="+mj-lt"/>
              <a:buAutoNum type="arabicPeriod"/>
            </a:pPr>
            <a:r>
              <a:rPr lang="en-US" dirty="0"/>
              <a:t>Help students allocate study time efficiently</a:t>
            </a:r>
          </a:p>
          <a:p>
            <a:pPr marL="798513" lvl="1" indent="-341313">
              <a:buFont typeface="+mj-lt"/>
              <a:buAutoNum type="arabicPeriod"/>
            </a:pPr>
            <a:r>
              <a:rPr lang="en-US" dirty="0"/>
              <a:t>Teach students how to use delayed judgment of learning techniques to identify concepts that need further study</a:t>
            </a:r>
          </a:p>
          <a:p>
            <a:pPr marL="798513" lvl="1" indent="-341313">
              <a:buFont typeface="+mj-lt"/>
              <a:buAutoNum type="arabicPeriod"/>
            </a:pPr>
            <a:r>
              <a:rPr lang="en-US" dirty="0"/>
              <a:t>Use tests and quizzes to identify content that needs to be learned</a:t>
            </a:r>
          </a:p>
          <a:p>
            <a:pPr marL="347663" indent="-347663">
              <a:buFont typeface="+mj-lt"/>
              <a:buAutoNum type="arabicPeriod"/>
            </a:pPr>
            <a:r>
              <a:rPr lang="en-US" dirty="0"/>
              <a:t>Help students build explanations by asking and answering deep questions</a:t>
            </a:r>
          </a:p>
          <a:p>
            <a:endParaRPr lang="en-US" dirty="0"/>
          </a:p>
        </p:txBody>
      </p:sp>
      <p:sp>
        <p:nvSpPr>
          <p:cNvPr id="4" name="Date Placeholder 3">
            <a:extLst>
              <a:ext uri="{FF2B5EF4-FFF2-40B4-BE49-F238E27FC236}">
                <a16:creationId xmlns:a16="http://schemas.microsoft.com/office/drawing/2014/main" id="{66F74BD4-8393-42C1-9FCB-3F2C28239298}"/>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10</a:t>
            </a:fld>
            <a:endParaRPr lang="en-US"/>
          </a:p>
        </p:txBody>
      </p:sp>
    </p:spTree>
    <p:extLst>
      <p:ext uri="{BB962C8B-B14F-4D97-AF65-F5344CB8AC3E}">
        <p14:creationId xmlns:p14="http://schemas.microsoft.com/office/powerpoint/2010/main" val="30988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77E8EC4B-2EC9-410D-ABB5-61B683E026AE}"/>
              </a:ext>
            </a:extLst>
          </p:cNvPr>
          <p:cNvSpPr>
            <a:spLocks noGrp="1"/>
          </p:cNvSpPr>
          <p:nvPr>
            <p:ph type="title"/>
          </p:nvPr>
        </p:nvSpPr>
        <p:spPr/>
        <p:txBody>
          <a:bodyPr/>
          <a:lstStyle/>
          <a:p>
            <a:r>
              <a:rPr lang="en-US" altLang="en-US" dirty="0"/>
              <a:t>Other ideas</a:t>
            </a:r>
          </a:p>
        </p:txBody>
      </p:sp>
      <p:sp>
        <p:nvSpPr>
          <p:cNvPr id="50178" name="Content Placeholder 2">
            <a:extLst>
              <a:ext uri="{FF2B5EF4-FFF2-40B4-BE49-F238E27FC236}">
                <a16:creationId xmlns:a16="http://schemas.microsoft.com/office/drawing/2014/main" id="{75A2CE9A-B552-454F-BD17-72ADB14D4C08}"/>
              </a:ext>
            </a:extLst>
          </p:cNvPr>
          <p:cNvSpPr>
            <a:spLocks noGrp="1"/>
          </p:cNvSpPr>
          <p:nvPr>
            <p:ph idx="1"/>
          </p:nvPr>
        </p:nvSpPr>
        <p:spPr/>
        <p:txBody>
          <a:bodyPr>
            <a:normAutofit/>
          </a:bodyPr>
          <a:lstStyle/>
          <a:p>
            <a:pPr marL="0" indent="0">
              <a:spcBef>
                <a:spcPts val="2400"/>
              </a:spcBef>
              <a:buNone/>
            </a:pPr>
            <a:r>
              <a:rPr lang="en-US" altLang="en-US" dirty="0" smtClean="0"/>
              <a:t>When </a:t>
            </a:r>
            <a:r>
              <a:rPr lang="en-US" altLang="en-US" dirty="0"/>
              <a:t>designing game from scratch, brainstorm with principles in mind</a:t>
            </a:r>
          </a:p>
          <a:p>
            <a:pPr marL="457200" lvl="1" indent="0">
              <a:buNone/>
            </a:pPr>
            <a:r>
              <a:rPr lang="en-US" altLang="en-US" dirty="0"/>
              <a:t>Vet ideas against other EDGE components </a:t>
            </a:r>
            <a:r>
              <a:rPr lang="en-US" altLang="en-US" dirty="0" smtClean="0"/>
              <a:t>(Game Elements, Educational Goals)</a:t>
            </a:r>
            <a:endParaRPr lang="en-US" altLang="en-US" dirty="0"/>
          </a:p>
          <a:p>
            <a:pPr marL="457200" lvl="1" indent="0">
              <a:buNone/>
            </a:pPr>
            <a:r>
              <a:rPr lang="en-US" altLang="en-US" dirty="0"/>
              <a:t>Or the other way around</a:t>
            </a:r>
          </a:p>
          <a:p>
            <a:pPr marL="0" indent="0">
              <a:spcBef>
                <a:spcPts val="2400"/>
              </a:spcBef>
              <a:buNone/>
            </a:pPr>
            <a:r>
              <a:rPr lang="en-US" altLang="en-US" dirty="0"/>
              <a:t>When redesigning an existing game, look at which related principles can be brought into play</a:t>
            </a:r>
          </a:p>
        </p:txBody>
      </p:sp>
      <p:sp>
        <p:nvSpPr>
          <p:cNvPr id="2" name="Date Placeholder 1">
            <a:extLst>
              <a:ext uri="{FF2B5EF4-FFF2-40B4-BE49-F238E27FC236}">
                <a16:creationId xmlns:a16="http://schemas.microsoft.com/office/drawing/2014/main" id="{FB3B02FB-9F7E-47F6-AC06-EF9222AB0696}"/>
              </a:ext>
            </a:extLst>
          </p:cNvPr>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100</a:t>
            </a:fld>
            <a:endParaRPr lang="en-US"/>
          </a:p>
        </p:txBody>
      </p:sp>
    </p:spTree>
    <p:extLst>
      <p:ext uri="{BB962C8B-B14F-4D97-AF65-F5344CB8AC3E}">
        <p14:creationId xmlns:p14="http://schemas.microsoft.com/office/powerpoint/2010/main" val="5827690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E44EAD85-5568-4170-A1F8-8ED1D9D67CAA}"/>
              </a:ext>
            </a:extLst>
          </p:cNvPr>
          <p:cNvSpPr>
            <a:spLocks noGrp="1" noChangeArrowheads="1"/>
          </p:cNvSpPr>
          <p:nvPr>
            <p:ph type="title"/>
          </p:nvPr>
        </p:nvSpPr>
        <p:spPr/>
        <p:txBody>
          <a:bodyPr/>
          <a:lstStyle/>
          <a:p>
            <a:r>
              <a:rPr lang="en-US" altLang="en-US" dirty="0"/>
              <a:t>Take-Aways</a:t>
            </a:r>
          </a:p>
        </p:txBody>
      </p:sp>
      <p:sp>
        <p:nvSpPr>
          <p:cNvPr id="52226" name="Rectangle 3">
            <a:extLst>
              <a:ext uri="{FF2B5EF4-FFF2-40B4-BE49-F238E27FC236}">
                <a16:creationId xmlns:a16="http://schemas.microsoft.com/office/drawing/2014/main" id="{724E9B46-4D63-4F32-847F-1AB20A2713D8}"/>
              </a:ext>
            </a:extLst>
          </p:cNvPr>
          <p:cNvSpPr>
            <a:spLocks noGrp="1" noChangeArrowheads="1"/>
          </p:cNvSpPr>
          <p:nvPr>
            <p:ph type="body" idx="1"/>
          </p:nvPr>
        </p:nvSpPr>
        <p:spPr/>
        <p:txBody>
          <a:bodyPr>
            <a:normAutofit fontScale="92500"/>
          </a:bodyPr>
          <a:lstStyle/>
          <a:p>
            <a:pPr marL="0" indent="0">
              <a:spcAft>
                <a:spcPts val="1200"/>
              </a:spcAft>
              <a:buNone/>
            </a:pPr>
            <a:r>
              <a:rPr lang="en-US" altLang="en-US" dirty="0"/>
              <a:t>Principles summarize results from educational research</a:t>
            </a:r>
          </a:p>
          <a:p>
            <a:pPr marL="0" indent="0">
              <a:spcAft>
                <a:spcPts val="1200"/>
              </a:spcAft>
              <a:buNone/>
            </a:pPr>
            <a:r>
              <a:rPr lang="en-US" altLang="en-US" dirty="0"/>
              <a:t>Lots of them out there; helps to know a bit where they’re coming from</a:t>
            </a:r>
          </a:p>
          <a:p>
            <a:pPr marL="0" indent="0">
              <a:buNone/>
            </a:pPr>
            <a:r>
              <a:rPr lang="en-US" altLang="en-US" dirty="0"/>
              <a:t>Some suggestions on using principles:</a:t>
            </a:r>
          </a:p>
          <a:p>
            <a:pPr lvl="1">
              <a:buFont typeface="Segoe UI" panose="020B0502040204020203" pitchFamily="34" charset="0"/>
              <a:buChar char="–"/>
            </a:pPr>
            <a:r>
              <a:rPr lang="en-US" altLang="en-US" dirty="0"/>
              <a:t>Use the Koedinger et al. table for broadly matching objectives and principles</a:t>
            </a:r>
          </a:p>
          <a:p>
            <a:pPr lvl="1">
              <a:buFont typeface="Segoe UI" panose="020B0502040204020203" pitchFamily="34" charset="0"/>
              <a:buChar char="–"/>
            </a:pPr>
            <a:r>
              <a:rPr lang="en-US" altLang="en-US" dirty="0"/>
              <a:t>Look for proven examples of what principles to combine; preferably, with evidence in the research literature, popular “instructional design patterns” are second best (but better than nothing)</a:t>
            </a:r>
          </a:p>
          <a:p>
            <a:pPr lvl="1">
              <a:buFont typeface="Segoe UI" panose="020B0502040204020203" pitchFamily="34" charset="0"/>
              <a:buChar char="–"/>
            </a:pPr>
            <a:r>
              <a:rPr lang="en-US" altLang="en-US" dirty="0"/>
              <a:t>EDGE framework: need to think about how the use of instructional design principles relates to your aesthetic and educational goals</a:t>
            </a:r>
          </a:p>
        </p:txBody>
      </p:sp>
      <p:sp>
        <p:nvSpPr>
          <p:cNvPr id="2" name="Date Placeholder 1">
            <a:extLst>
              <a:ext uri="{FF2B5EF4-FFF2-40B4-BE49-F238E27FC236}">
                <a16:creationId xmlns:a16="http://schemas.microsoft.com/office/drawing/2014/main" id="{355D3F95-D5E1-4A1F-9DB4-4C3CBC4B078E}"/>
              </a:ext>
            </a:extLst>
          </p:cNvPr>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101</a:t>
            </a:fld>
            <a:endParaRPr lang="en-US"/>
          </a:p>
        </p:txBody>
      </p:sp>
    </p:spTree>
    <p:extLst>
      <p:ext uri="{BB962C8B-B14F-4D97-AF65-F5344CB8AC3E}">
        <p14:creationId xmlns:p14="http://schemas.microsoft.com/office/powerpoint/2010/main" val="4087084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07870-5C6B-4908-86E3-90C748BD75B8}"/>
              </a:ext>
            </a:extLst>
          </p:cNvPr>
          <p:cNvSpPr>
            <a:spLocks noGrp="1"/>
          </p:cNvSpPr>
          <p:nvPr>
            <p:ph type="title"/>
          </p:nvPr>
        </p:nvSpPr>
        <p:spPr/>
        <p:txBody>
          <a:bodyPr/>
          <a:lstStyle/>
          <a:p>
            <a:r>
              <a:rPr lang="en-US" dirty="0"/>
              <a:t>For next time</a:t>
            </a:r>
          </a:p>
        </p:txBody>
      </p:sp>
      <p:sp>
        <p:nvSpPr>
          <p:cNvPr id="3" name="Content Placeholder 2">
            <a:extLst>
              <a:ext uri="{FF2B5EF4-FFF2-40B4-BE49-F238E27FC236}">
                <a16:creationId xmlns:a16="http://schemas.microsoft.com/office/drawing/2014/main" id="{2DFA51F6-58C5-425D-AB8D-5B522CD75A42}"/>
              </a:ext>
            </a:extLst>
          </p:cNvPr>
          <p:cNvSpPr>
            <a:spLocks noGrp="1"/>
          </p:cNvSpPr>
          <p:nvPr>
            <p:ph idx="1"/>
          </p:nvPr>
        </p:nvSpPr>
        <p:spPr/>
        <p:txBody>
          <a:bodyPr>
            <a:normAutofit/>
          </a:bodyPr>
          <a:lstStyle/>
          <a:p>
            <a:pPr marL="514350" indent="-514350">
              <a:buFont typeface="+mj-lt"/>
              <a:buAutoNum type="arabicPeriod"/>
            </a:pPr>
            <a:r>
              <a:rPr lang="en-US" dirty="0" smtClean="0"/>
              <a:t>RWPs </a:t>
            </a:r>
            <a:r>
              <a:rPr lang="en-US" dirty="0" smtClean="0"/>
              <a:t>for next week are posted</a:t>
            </a:r>
          </a:p>
          <a:p>
            <a:pPr marL="514350" indent="-514350">
              <a:buFont typeface="+mj-lt"/>
              <a:buAutoNum type="arabicPeriod"/>
            </a:pPr>
            <a:r>
              <a:rPr lang="en-US" dirty="0" smtClean="0"/>
              <a:t>First Critique Blog </a:t>
            </a:r>
            <a:r>
              <a:rPr lang="en-US" dirty="0" smtClean="0"/>
              <a:t>Submission Opportunity Feb </a:t>
            </a:r>
            <a:r>
              <a:rPr lang="en-US" dirty="0" smtClean="0"/>
              <a:t>8</a:t>
            </a:r>
          </a:p>
          <a:p>
            <a:pPr marL="514350" indent="-514350">
              <a:buFont typeface="+mj-lt"/>
              <a:buAutoNum type="arabicPeriod"/>
            </a:pPr>
            <a:r>
              <a:rPr lang="en-US" dirty="0" smtClean="0"/>
              <a:t>If </a:t>
            </a:r>
            <a:r>
              <a:rPr lang="en-US" dirty="0" smtClean="0"/>
              <a:t>you haven’t already</a:t>
            </a:r>
          </a:p>
          <a:p>
            <a:pPr marL="971550" lvl="1" indent="-514350">
              <a:buFont typeface="+mj-lt"/>
              <a:buAutoNum type="arabicPeriod"/>
            </a:pPr>
            <a:r>
              <a:rPr lang="en-US" dirty="0" smtClean="0"/>
              <a:t>Introduce </a:t>
            </a:r>
            <a:r>
              <a:rPr lang="en-US" dirty="0"/>
              <a:t>yourself </a:t>
            </a:r>
            <a:r>
              <a:rPr lang="en-US" dirty="0" smtClean="0"/>
              <a:t>on Slack </a:t>
            </a:r>
            <a:r>
              <a:rPr lang="en-US" dirty="0" smtClean="0">
                <a:hlinkClick r:id="rId2"/>
              </a:rPr>
              <a:t>http://edugames.design/slack</a:t>
            </a:r>
            <a:endParaRPr lang="en-US" dirty="0" smtClean="0"/>
          </a:p>
          <a:p>
            <a:pPr marL="971550" lvl="1" indent="-514350">
              <a:buFont typeface="+mj-lt"/>
              <a:buAutoNum type="arabicPeriod"/>
            </a:pPr>
            <a:r>
              <a:rPr lang="en-US" dirty="0" smtClean="0"/>
              <a:t>Fill </a:t>
            </a:r>
            <a:r>
              <a:rPr lang="en-US" dirty="0"/>
              <a:t>out the pre </a:t>
            </a:r>
            <a:r>
              <a:rPr lang="en-US" dirty="0" smtClean="0"/>
              <a:t>survey </a:t>
            </a:r>
            <a:r>
              <a:rPr lang="en-US" dirty="0" smtClean="0">
                <a:hlinkClick r:id="rId3"/>
              </a:rPr>
              <a:t>http://edugames.diesng/pre-survey</a:t>
            </a:r>
            <a:endParaRPr lang="en-US" dirty="0" smtClean="0"/>
          </a:p>
          <a:p>
            <a:pPr marL="514350" indent="-514350">
              <a:buFont typeface="+mj-lt"/>
              <a:buAutoNum type="arabicPeriod"/>
            </a:pPr>
            <a:r>
              <a:rPr lang="en-US" dirty="0" smtClean="0"/>
              <a:t>If </a:t>
            </a:r>
            <a:r>
              <a:rPr lang="en-US" dirty="0" smtClean="0"/>
              <a:t>you have any feedback about how live sessions are going please let me know: </a:t>
            </a:r>
            <a:r>
              <a:rPr lang="en-US" dirty="0" smtClean="0">
                <a:hlinkClick r:id="rId4"/>
              </a:rPr>
              <a:t>http://edugames.design/feedback</a:t>
            </a:r>
            <a:r>
              <a:rPr lang="en-US" dirty="0" smtClean="0"/>
              <a:t> </a:t>
            </a:r>
            <a:endParaRPr lang="en-US" dirty="0"/>
          </a:p>
        </p:txBody>
      </p:sp>
      <p:sp>
        <p:nvSpPr>
          <p:cNvPr id="4" name="Date Placeholder 3">
            <a:extLst>
              <a:ext uri="{FF2B5EF4-FFF2-40B4-BE49-F238E27FC236}">
                <a16:creationId xmlns:a16="http://schemas.microsoft.com/office/drawing/2014/main" id="{E9B868A9-0E80-47EA-9A9D-445FF63189DB}"/>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102</a:t>
            </a:fld>
            <a:endParaRPr lang="en-US"/>
          </a:p>
        </p:txBody>
      </p:sp>
    </p:spTree>
    <p:extLst>
      <p:ext uri="{BB962C8B-B14F-4D97-AF65-F5344CB8AC3E}">
        <p14:creationId xmlns:p14="http://schemas.microsoft.com/office/powerpoint/2010/main" val="42129480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A6F89D9-86D6-41D6-ADC5-5718D6AAB703}"/>
              </a:ext>
            </a:extLst>
          </p:cNvPr>
          <p:cNvSpPr>
            <a:spLocks noGrp="1"/>
          </p:cNvSpPr>
          <p:nvPr>
            <p:ph type="dt" sz="half" idx="10"/>
          </p:nvPr>
        </p:nvSpPr>
        <p:spPr/>
        <p:txBody>
          <a:bodyPr/>
          <a:lstStyle/>
          <a:p>
            <a:r>
              <a:rPr lang="en-US" smtClean="0"/>
              <a:t>2023-01-26</a:t>
            </a:r>
            <a:endParaRPr lang="en-US"/>
          </a:p>
        </p:txBody>
      </p:sp>
      <p:pic>
        <p:nvPicPr>
          <p:cNvPr id="9" name="Content Placeholder 8">
            <a:extLst>
              <a:ext uri="{FF2B5EF4-FFF2-40B4-BE49-F238E27FC236}">
                <a16:creationId xmlns:a16="http://schemas.microsoft.com/office/drawing/2014/main" id="{62A9AF6E-A98F-428A-9D1F-029C2DEDD782}"/>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36511" y="0"/>
            <a:ext cx="10718978" cy="6858000"/>
          </a:xfrm>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103</a:t>
            </a:fld>
            <a:endParaRPr lang="en-US"/>
          </a:p>
        </p:txBody>
      </p:sp>
    </p:spTree>
    <p:extLst>
      <p:ext uri="{BB962C8B-B14F-4D97-AF65-F5344CB8AC3E}">
        <p14:creationId xmlns:p14="http://schemas.microsoft.com/office/powerpoint/2010/main" val="1065035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EAAE-2AF6-44DD-8B1D-86603A0A061E}"/>
              </a:ext>
            </a:extLst>
          </p:cNvPr>
          <p:cNvSpPr>
            <a:spLocks noGrp="1"/>
          </p:cNvSpPr>
          <p:nvPr>
            <p:ph type="title"/>
          </p:nvPr>
        </p:nvSpPr>
        <p:spPr/>
        <p:txBody>
          <a:bodyPr/>
          <a:lstStyle/>
          <a:p>
            <a:r>
              <a:rPr lang="en-US" dirty="0" smtClean="0"/>
              <a:t>IES Practice Guide</a:t>
            </a:r>
            <a:endParaRPr lang="en-US" dirty="0"/>
          </a:p>
        </p:txBody>
      </p:sp>
      <p:sp>
        <p:nvSpPr>
          <p:cNvPr id="3" name="Content Placeholder 2">
            <a:extLst>
              <a:ext uri="{FF2B5EF4-FFF2-40B4-BE49-F238E27FC236}">
                <a16:creationId xmlns:a16="http://schemas.microsoft.com/office/drawing/2014/main" id="{0760698E-0F18-4904-9AFC-D3C465C693F1}"/>
              </a:ext>
            </a:extLst>
          </p:cNvPr>
          <p:cNvSpPr>
            <a:spLocks noGrp="1"/>
          </p:cNvSpPr>
          <p:nvPr>
            <p:ph idx="1"/>
          </p:nvPr>
        </p:nvSpPr>
        <p:spPr/>
        <p:txBody>
          <a:bodyPr/>
          <a:lstStyle/>
          <a:p>
            <a:pPr marL="0" indent="0">
              <a:spcAft>
                <a:spcPts val="1200"/>
              </a:spcAft>
              <a:buNone/>
            </a:pPr>
            <a:r>
              <a:rPr lang="en-US" dirty="0"/>
              <a:t>Probably the most rigorously backed set of principles</a:t>
            </a:r>
          </a:p>
          <a:p>
            <a:pPr marL="0" indent="0">
              <a:spcAft>
                <a:spcPts val="1200"/>
              </a:spcAft>
              <a:buNone/>
            </a:pPr>
            <a:r>
              <a:rPr lang="en-US" dirty="0"/>
              <a:t>Also, probably the most uncontroversial set of principles</a:t>
            </a:r>
          </a:p>
          <a:p>
            <a:pPr marL="0" indent="0">
              <a:buNone/>
            </a:pPr>
            <a:r>
              <a:rPr lang="en-US" dirty="0"/>
              <a:t>This is the most general practice guide but there are more:</a:t>
            </a:r>
          </a:p>
          <a:p>
            <a:pPr marL="457200" lvl="1" indent="0">
              <a:spcAft>
                <a:spcPts val="1200"/>
              </a:spcAft>
              <a:buNone/>
            </a:pPr>
            <a:r>
              <a:rPr lang="en-US" altLang="en-US" dirty="0">
                <a:hlinkClick r:id="rId3"/>
              </a:rPr>
              <a:t>https://ies.ed.gov/ncee/wwc/PracticeGuides</a:t>
            </a:r>
            <a:endParaRPr lang="en-US" altLang="en-US" dirty="0"/>
          </a:p>
          <a:p>
            <a:pPr marL="0" indent="0">
              <a:spcAft>
                <a:spcPts val="1200"/>
              </a:spcAft>
              <a:buNone/>
            </a:pPr>
            <a:r>
              <a:rPr lang="en-US" altLang="en-US" dirty="0"/>
              <a:t>Including recommendations for practice is amazing, but rare…</a:t>
            </a:r>
          </a:p>
          <a:p>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2F7A6E5F-46F3-4D6E-A1FE-DBA7FB9A8996}"/>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11</a:t>
            </a:fld>
            <a:endParaRPr lang="en-US"/>
          </a:p>
        </p:txBody>
      </p:sp>
    </p:spTree>
    <p:extLst>
      <p:ext uri="{BB962C8B-B14F-4D97-AF65-F5344CB8AC3E}">
        <p14:creationId xmlns:p14="http://schemas.microsoft.com/office/powerpoint/2010/main" val="34009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2ABADD6-BD63-4C53-AF0A-E0E52D5EEE7D}"/>
              </a:ext>
            </a:extLst>
          </p:cNvPr>
          <p:cNvSpPr>
            <a:spLocks noGrp="1"/>
          </p:cNvSpPr>
          <p:nvPr>
            <p:ph type="title"/>
          </p:nvPr>
        </p:nvSpPr>
        <p:spPr/>
        <p:txBody>
          <a:bodyPr>
            <a:normAutofit/>
          </a:bodyPr>
          <a:lstStyle/>
          <a:p>
            <a:r>
              <a:rPr lang="en-US" dirty="0"/>
              <a:t>The What Works Clearinghouse standards have always bugged me</a:t>
            </a:r>
          </a:p>
        </p:txBody>
      </p:sp>
      <p:sp>
        <p:nvSpPr>
          <p:cNvPr id="4" name="Date Placeholder 3">
            <a:extLst>
              <a:ext uri="{FF2B5EF4-FFF2-40B4-BE49-F238E27FC236}">
                <a16:creationId xmlns:a16="http://schemas.microsoft.com/office/drawing/2014/main" id="{05866E01-D99F-48B2-9F1B-F0361CAEE8E7}"/>
              </a:ext>
            </a:extLst>
          </p:cNvPr>
          <p:cNvSpPr>
            <a:spLocks noGrp="1"/>
          </p:cNvSpPr>
          <p:nvPr>
            <p:ph type="dt" sz="half" idx="10"/>
          </p:nvPr>
        </p:nvSpPr>
        <p:spPr/>
        <p:txBody>
          <a:bodyPr/>
          <a:lstStyle/>
          <a:p>
            <a:r>
              <a:rPr lang="en-US" smtClean="0"/>
              <a:t>2023-01-26</a:t>
            </a:r>
            <a:endParaRPr lang="en-US"/>
          </a:p>
        </p:txBody>
      </p:sp>
      <p:pic>
        <p:nvPicPr>
          <p:cNvPr id="7" name="Picture 6">
            <a:extLst>
              <a:ext uri="{FF2B5EF4-FFF2-40B4-BE49-F238E27FC236}">
                <a16:creationId xmlns:a16="http://schemas.microsoft.com/office/drawing/2014/main" id="{5A3E8F03-3B29-474C-A541-17618CCB7FC0}"/>
              </a:ext>
            </a:extLst>
          </p:cNvPr>
          <p:cNvPicPr>
            <a:picLocks noChangeAspect="1"/>
          </p:cNvPicPr>
          <p:nvPr/>
        </p:nvPicPr>
        <p:blipFill>
          <a:blip r:embed="rId2"/>
          <a:stretch>
            <a:fillRect/>
          </a:stretch>
        </p:blipFill>
        <p:spPr>
          <a:xfrm>
            <a:off x="1112088" y="2458056"/>
            <a:ext cx="9967824" cy="1615580"/>
          </a:xfrm>
          <a:prstGeom prst="rect">
            <a:avLst/>
          </a:prstGeom>
        </p:spPr>
      </p:pic>
      <p:sp>
        <p:nvSpPr>
          <p:cNvPr id="8" name="Rectangle 7">
            <a:extLst>
              <a:ext uri="{FF2B5EF4-FFF2-40B4-BE49-F238E27FC236}">
                <a16:creationId xmlns:a16="http://schemas.microsoft.com/office/drawing/2014/main" id="{A135BDCE-5D9F-45CB-8807-AE88F260C4BB}"/>
              </a:ext>
            </a:extLst>
          </p:cNvPr>
          <p:cNvSpPr/>
          <p:nvPr/>
        </p:nvSpPr>
        <p:spPr>
          <a:xfrm>
            <a:off x="2592729" y="2870522"/>
            <a:ext cx="6481823" cy="266217"/>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201AFC-3282-442F-8C41-A52B496F91E4}"/>
              </a:ext>
            </a:extLst>
          </p:cNvPr>
          <p:cNvPicPr>
            <a:picLocks noChangeAspect="1"/>
          </p:cNvPicPr>
          <p:nvPr/>
        </p:nvPicPr>
        <p:blipFill>
          <a:blip r:embed="rId3"/>
          <a:stretch>
            <a:fillRect/>
          </a:stretch>
        </p:blipFill>
        <p:spPr>
          <a:xfrm>
            <a:off x="7925659" y="3265846"/>
            <a:ext cx="2529181" cy="3276600"/>
          </a:xfrm>
          <a:prstGeom prst="rect">
            <a:avLst/>
          </a:prstGeom>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12</a:t>
            </a:fld>
            <a:endParaRPr lang="en-US"/>
          </a:p>
        </p:txBody>
      </p:sp>
    </p:spTree>
    <p:extLst>
      <p:ext uri="{BB962C8B-B14F-4D97-AF65-F5344CB8AC3E}">
        <p14:creationId xmlns:p14="http://schemas.microsoft.com/office/powerpoint/2010/main" val="2319897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swamp castle by trapaski">
            <a:extLst>
              <a:ext uri="{FF2B5EF4-FFF2-40B4-BE49-F238E27FC236}">
                <a16:creationId xmlns:a16="http://schemas.microsoft.com/office/drawing/2014/main" id="{427087E2-4CE9-4030-9DD0-94EA895CF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5" r="8461"/>
          <a:stretch/>
        </p:blipFill>
        <p:spPr bwMode="auto">
          <a:xfrm>
            <a:off x="-44605" y="-251101"/>
            <a:ext cx="12255190" cy="73602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7666DD-9E61-4344-ACA0-34BB819E6C1F}"/>
              </a:ext>
            </a:extLst>
          </p:cNvPr>
          <p:cNvSpPr>
            <a:spLocks noGrp="1"/>
          </p:cNvSpPr>
          <p:nvPr>
            <p:ph type="title"/>
          </p:nvPr>
        </p:nvSpPr>
        <p:spPr>
          <a:xfrm>
            <a:off x="838200" y="365125"/>
            <a:ext cx="8031480" cy="1325563"/>
          </a:xfrm>
        </p:spPr>
        <p:txBody>
          <a:bodyPr anchor="t">
            <a:normAutofit/>
          </a:bodyPr>
          <a:lstStyle/>
          <a:p>
            <a:r>
              <a:rPr lang="en-US" dirty="0">
                <a:solidFill>
                  <a:schemeClr val="bg2"/>
                </a:solidFill>
              </a:rPr>
              <a:t>The dilemma of rigor or relevance</a:t>
            </a:r>
          </a:p>
        </p:txBody>
      </p:sp>
      <p:sp>
        <p:nvSpPr>
          <p:cNvPr id="4" name="Date Placeholder 3">
            <a:extLst>
              <a:ext uri="{FF2B5EF4-FFF2-40B4-BE49-F238E27FC236}">
                <a16:creationId xmlns:a16="http://schemas.microsoft.com/office/drawing/2014/main" id="{185B52C7-5980-419D-B480-4AC9BE03B2DE}"/>
              </a:ext>
            </a:extLst>
          </p:cNvPr>
          <p:cNvSpPr>
            <a:spLocks noGrp="1"/>
          </p:cNvSpPr>
          <p:nvPr>
            <p:ph type="dt" sz="half" idx="10"/>
          </p:nvPr>
        </p:nvSpPr>
        <p:spPr/>
        <p:txBody>
          <a:bodyPr/>
          <a:lstStyle/>
          <a:p>
            <a:r>
              <a:rPr lang="en-US" smtClean="0"/>
              <a:t>2023-01-26</a:t>
            </a:r>
            <a:endParaRPr lang="en-US"/>
          </a:p>
        </p:txBody>
      </p:sp>
      <p:sp>
        <p:nvSpPr>
          <p:cNvPr id="8" name="TextBox 7">
            <a:extLst>
              <a:ext uri="{FF2B5EF4-FFF2-40B4-BE49-F238E27FC236}">
                <a16:creationId xmlns:a16="http://schemas.microsoft.com/office/drawing/2014/main" id="{B90349DA-5CF3-4FAD-A66F-CD695436A74D}"/>
              </a:ext>
            </a:extLst>
          </p:cNvPr>
          <p:cNvSpPr txBox="1"/>
          <p:nvPr/>
        </p:nvSpPr>
        <p:spPr>
          <a:xfrm>
            <a:off x="7274560" y="6116320"/>
            <a:ext cx="4531360" cy="276999"/>
          </a:xfrm>
          <a:prstGeom prst="rect">
            <a:avLst/>
          </a:prstGeom>
          <a:noFill/>
        </p:spPr>
        <p:txBody>
          <a:bodyPr wrap="square" rtlCol="0">
            <a:spAutoFit/>
          </a:bodyPr>
          <a:lstStyle/>
          <a:p>
            <a:endParaRPr lang="en-US" sz="1200" dirty="0"/>
          </a:p>
        </p:txBody>
      </p:sp>
      <p:sp>
        <p:nvSpPr>
          <p:cNvPr id="9" name="TextBox 8">
            <a:extLst>
              <a:ext uri="{FF2B5EF4-FFF2-40B4-BE49-F238E27FC236}">
                <a16:creationId xmlns:a16="http://schemas.microsoft.com/office/drawing/2014/main" id="{A931C309-0305-4401-A1B3-B3A29135A842}"/>
              </a:ext>
            </a:extLst>
          </p:cNvPr>
          <p:cNvSpPr txBox="1"/>
          <p:nvPr/>
        </p:nvSpPr>
        <p:spPr>
          <a:xfrm>
            <a:off x="7505619" y="5968723"/>
            <a:ext cx="4531360" cy="461665"/>
          </a:xfrm>
          <a:prstGeom prst="rect">
            <a:avLst/>
          </a:prstGeom>
          <a:noFill/>
        </p:spPr>
        <p:txBody>
          <a:bodyPr wrap="square" rtlCol="0">
            <a:spAutoFit/>
          </a:bodyPr>
          <a:lstStyle/>
          <a:p>
            <a:r>
              <a:rPr lang="en-US" sz="1200" dirty="0" err="1">
                <a:solidFill>
                  <a:schemeClr val="bg2"/>
                </a:solidFill>
              </a:rPr>
              <a:t>Schön</a:t>
            </a:r>
            <a:r>
              <a:rPr lang="en-US" sz="1200" dirty="0">
                <a:solidFill>
                  <a:schemeClr val="bg2"/>
                </a:solidFill>
              </a:rPr>
              <a:t>, D. A. (1982). </a:t>
            </a:r>
            <a:r>
              <a:rPr lang="en-US" sz="1200" i="1" dirty="0">
                <a:solidFill>
                  <a:schemeClr val="bg2"/>
                </a:solidFill>
              </a:rPr>
              <a:t>The Reflective Practitioner: How Professionals Think in Action</a:t>
            </a:r>
            <a:r>
              <a:rPr lang="en-US" sz="1200" dirty="0">
                <a:solidFill>
                  <a:schemeClr val="bg2"/>
                </a:solidFill>
              </a:rPr>
              <a:t>. New York, New York, USA: Basic Books. Pg. 42</a:t>
            </a:r>
          </a:p>
        </p:txBody>
      </p:sp>
      <p:sp>
        <p:nvSpPr>
          <p:cNvPr id="10" name="TextBox 9">
            <a:extLst>
              <a:ext uri="{FF2B5EF4-FFF2-40B4-BE49-F238E27FC236}">
                <a16:creationId xmlns:a16="http://schemas.microsoft.com/office/drawing/2014/main" id="{BCE4AB7C-285A-467E-BE17-87A10CD97ECE}"/>
              </a:ext>
            </a:extLst>
          </p:cNvPr>
          <p:cNvSpPr txBox="1"/>
          <p:nvPr/>
        </p:nvSpPr>
        <p:spPr>
          <a:xfrm>
            <a:off x="155021" y="6177875"/>
            <a:ext cx="3905888" cy="215444"/>
          </a:xfrm>
          <a:prstGeom prst="rect">
            <a:avLst/>
          </a:prstGeom>
          <a:noFill/>
        </p:spPr>
        <p:txBody>
          <a:bodyPr wrap="square" rtlCol="0">
            <a:spAutoFit/>
          </a:bodyPr>
          <a:lstStyle/>
          <a:p>
            <a:pPr lvl="0">
              <a:defRPr/>
            </a:pPr>
            <a:r>
              <a:rPr lang="en-US" sz="800" dirty="0">
                <a:solidFill>
                  <a:schemeClr val="bg2"/>
                </a:solidFill>
              </a:rPr>
              <a:t>Image from: https://trapaski.deviantart.com/art/swamp-castle-192418591</a:t>
            </a:r>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13</a:t>
            </a:fld>
            <a:endParaRPr lang="en-US"/>
          </a:p>
        </p:txBody>
      </p:sp>
    </p:spTree>
    <p:extLst>
      <p:ext uri="{BB962C8B-B14F-4D97-AF65-F5344CB8AC3E}">
        <p14:creationId xmlns:p14="http://schemas.microsoft.com/office/powerpoint/2010/main" val="419208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A-BA02-4742-8FAF-224A428C6668}"/>
              </a:ext>
            </a:extLst>
          </p:cNvPr>
          <p:cNvSpPr>
            <a:spLocks noGrp="1"/>
          </p:cNvSpPr>
          <p:nvPr>
            <p:ph type="title"/>
          </p:nvPr>
        </p:nvSpPr>
        <p:spPr/>
        <p:txBody>
          <a:bodyPr/>
          <a:lstStyle/>
          <a:p>
            <a:r>
              <a:rPr lang="en-US" dirty="0"/>
              <a:t>The dilemma of rigor or relevance</a:t>
            </a:r>
          </a:p>
        </p:txBody>
      </p:sp>
      <p:sp>
        <p:nvSpPr>
          <p:cNvPr id="3" name="Content Placeholder 2">
            <a:extLst>
              <a:ext uri="{FF2B5EF4-FFF2-40B4-BE49-F238E27FC236}">
                <a16:creationId xmlns:a16="http://schemas.microsoft.com/office/drawing/2014/main" id="{CA6F04D2-4F48-4797-8012-14E770019FB5}"/>
              </a:ext>
            </a:extLst>
          </p:cNvPr>
          <p:cNvSpPr>
            <a:spLocks noGrp="1"/>
          </p:cNvSpPr>
          <p:nvPr>
            <p:ph idx="1"/>
          </p:nvPr>
        </p:nvSpPr>
        <p:spPr/>
        <p:txBody>
          <a:bodyPr>
            <a:normAutofit/>
          </a:bodyPr>
          <a:lstStyle/>
          <a:p>
            <a:pPr marL="0" indent="0">
              <a:spcBef>
                <a:spcPts val="2200"/>
              </a:spcBef>
              <a:buNone/>
            </a:pPr>
            <a:r>
              <a:rPr lang="en-US" sz="2000" dirty="0"/>
              <a:t>In the varied topography of professional practice, there is a high, hard ground where practitioners can make effective use of research-based theory and technique, and there is a swampy lowland where situations are confusing "messes" incapable of technical solution. The difficulty is that the problems of the high ground, however great their technical interest, are often relatively unimportant to clients or to the larger society, while in the swamp are the problems of greatest human concern. </a:t>
            </a:r>
          </a:p>
          <a:p>
            <a:pPr marL="0" indent="0">
              <a:spcBef>
                <a:spcPts val="2200"/>
              </a:spcBef>
              <a:buNone/>
            </a:pPr>
            <a:r>
              <a:rPr lang="en-US" sz="2000" dirty="0" smtClean="0"/>
              <a:t>Shall </a:t>
            </a:r>
            <a:r>
              <a:rPr lang="en-US" sz="2000" dirty="0"/>
              <a:t>the practitioner stay on the high, hard ground where they can practice rigorously, as they understand rigor, but where they are constrained to deal with problems of relatively little social importance? Or shall they descend to the swamp where they can engage the most important and challenging problems if they are willing to forsake technical rigor?</a:t>
            </a:r>
          </a:p>
        </p:txBody>
      </p:sp>
      <p:sp>
        <p:nvSpPr>
          <p:cNvPr id="4" name="Date Placeholder 3">
            <a:extLst>
              <a:ext uri="{FF2B5EF4-FFF2-40B4-BE49-F238E27FC236}">
                <a16:creationId xmlns:a16="http://schemas.microsoft.com/office/drawing/2014/main" id="{97BC7143-A00A-46EC-A16B-64FB7E88C677}"/>
              </a:ext>
            </a:extLst>
          </p:cNvPr>
          <p:cNvSpPr>
            <a:spLocks noGrp="1"/>
          </p:cNvSpPr>
          <p:nvPr>
            <p:ph type="dt" sz="half" idx="10"/>
          </p:nvPr>
        </p:nvSpPr>
        <p:spPr/>
        <p:txBody>
          <a:bodyPr/>
          <a:lstStyle/>
          <a:p>
            <a:r>
              <a:rPr lang="en-US" smtClean="0"/>
              <a:t>2023-01-26</a:t>
            </a:r>
            <a:endParaRPr lang="en-US"/>
          </a:p>
        </p:txBody>
      </p:sp>
      <p:sp>
        <p:nvSpPr>
          <p:cNvPr id="7" name="TextBox 6">
            <a:extLst>
              <a:ext uri="{FF2B5EF4-FFF2-40B4-BE49-F238E27FC236}">
                <a16:creationId xmlns:a16="http://schemas.microsoft.com/office/drawing/2014/main" id="{5E9B8682-C5FE-4568-B52C-05F004A1DC19}"/>
              </a:ext>
            </a:extLst>
          </p:cNvPr>
          <p:cNvSpPr txBox="1"/>
          <p:nvPr/>
        </p:nvSpPr>
        <p:spPr>
          <a:xfrm>
            <a:off x="6539023" y="5741581"/>
            <a:ext cx="4720856" cy="646331"/>
          </a:xfrm>
          <a:prstGeom prst="rect">
            <a:avLst/>
          </a:prstGeom>
          <a:noFill/>
        </p:spPr>
        <p:txBody>
          <a:bodyPr wrap="square" rtlCol="0">
            <a:spAutoFit/>
          </a:bodyPr>
          <a:lstStyle/>
          <a:p>
            <a:r>
              <a:rPr lang="en-US" sz="1200" dirty="0" err="1"/>
              <a:t>Schön</a:t>
            </a:r>
            <a:r>
              <a:rPr lang="en-US" sz="1200" dirty="0"/>
              <a:t>, D. A. (1982). </a:t>
            </a:r>
            <a:r>
              <a:rPr lang="en-US" sz="1200" i="1" dirty="0"/>
              <a:t>The Reflective Practitioner: How Professionals Think in Action</a:t>
            </a:r>
            <a:r>
              <a:rPr lang="en-US" sz="1200" dirty="0"/>
              <a:t>. New York, New York, USA: Basic Books. Pg. 42</a:t>
            </a:r>
          </a:p>
          <a:p>
            <a:endParaRPr lang="en-US" sz="1200" dirty="0"/>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14</a:t>
            </a:fld>
            <a:endParaRPr lang="en-US"/>
          </a:p>
        </p:txBody>
      </p:sp>
    </p:spTree>
    <p:extLst>
      <p:ext uri="{BB962C8B-B14F-4D97-AF65-F5344CB8AC3E}">
        <p14:creationId xmlns:p14="http://schemas.microsoft.com/office/powerpoint/2010/main" val="3637803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Tensions in Learning Science Principles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Few Learning Science principles have been studied in the context of games</a:t>
            </a:r>
          </a:p>
          <a:p>
            <a:pPr lvl="1"/>
            <a:r>
              <a:rPr lang="en-US" dirty="0" smtClean="0"/>
              <a:t>Handbook of Game-Based Learning was published in 2020!</a:t>
            </a:r>
          </a:p>
          <a:p>
            <a:pPr marL="0" indent="0">
              <a:spcBef>
                <a:spcPts val="2200"/>
              </a:spcBef>
              <a:buNone/>
            </a:pPr>
            <a:r>
              <a:rPr lang="en-US" dirty="0"/>
              <a:t>U</a:t>
            </a:r>
            <a:r>
              <a:rPr lang="en-US" dirty="0" smtClean="0"/>
              <a:t>sually they assume that learners have no say in using a system or focus solely on measurable learning outcomes without considering affective side effects</a:t>
            </a:r>
          </a:p>
          <a:p>
            <a:pPr marL="0" indent="0">
              <a:spcBef>
                <a:spcPts val="2200"/>
              </a:spcBef>
              <a:buNone/>
            </a:pPr>
            <a:r>
              <a:rPr lang="en-US" dirty="0" smtClean="0"/>
              <a:t>Studies often done </a:t>
            </a:r>
            <a:r>
              <a:rPr lang="en-US" dirty="0"/>
              <a:t>with WEIRD (Western, educated, industrialized, rich and </a:t>
            </a:r>
            <a:r>
              <a:rPr lang="en-US" dirty="0" smtClean="0"/>
              <a:t>democratic), </a:t>
            </a:r>
            <a:r>
              <a:rPr lang="en-US" dirty="0" err="1" smtClean="0"/>
              <a:t>neurotypical</a:t>
            </a:r>
            <a:r>
              <a:rPr lang="en-US" dirty="0" smtClean="0"/>
              <a:t>, and non-disabled populations</a:t>
            </a:r>
          </a:p>
          <a:p>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15</a:t>
            </a:fld>
            <a:endParaRPr lang="en-US"/>
          </a:p>
        </p:txBody>
      </p:sp>
    </p:spTree>
    <p:extLst>
      <p:ext uri="{BB962C8B-B14F-4D97-AF65-F5344CB8AC3E}">
        <p14:creationId xmlns:p14="http://schemas.microsoft.com/office/powerpoint/2010/main" val="271597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AF720B-62BB-442B-8214-8D6C5E2A3725}"/>
              </a:ext>
            </a:extLst>
          </p:cNvPr>
          <p:cNvSpPr>
            <a:spLocks noGrp="1"/>
          </p:cNvSpPr>
          <p:nvPr>
            <p:ph type="title"/>
          </p:nvPr>
        </p:nvSpPr>
        <p:spPr/>
        <p:txBody>
          <a:bodyPr/>
          <a:lstStyle/>
          <a:p>
            <a:r>
              <a:rPr lang="en-US" dirty="0"/>
              <a:t>What does this mean?</a:t>
            </a:r>
          </a:p>
        </p:txBody>
      </p:sp>
      <p:sp>
        <p:nvSpPr>
          <p:cNvPr id="6" name="Content Placeholder 5">
            <a:extLst>
              <a:ext uri="{FF2B5EF4-FFF2-40B4-BE49-F238E27FC236}">
                <a16:creationId xmlns:a16="http://schemas.microsoft.com/office/drawing/2014/main" id="{491A457D-E7D1-425B-B46D-9DF27DC3C512}"/>
              </a:ext>
            </a:extLst>
          </p:cNvPr>
          <p:cNvSpPr>
            <a:spLocks noGrp="1"/>
          </p:cNvSpPr>
          <p:nvPr>
            <p:ph idx="1"/>
          </p:nvPr>
        </p:nvSpPr>
        <p:spPr/>
        <p:txBody>
          <a:bodyPr/>
          <a:lstStyle/>
          <a:p>
            <a:pPr marL="0" indent="0">
              <a:buNone/>
            </a:pPr>
            <a:r>
              <a:rPr lang="en-US" dirty="0"/>
              <a:t>You might be tempted to look at “rigorously proven principles of learning” and think that adding them to your game will make it educational</a:t>
            </a:r>
          </a:p>
          <a:p>
            <a:endParaRPr lang="en-US" dirty="0"/>
          </a:p>
        </p:txBody>
      </p:sp>
      <p:sp>
        <p:nvSpPr>
          <p:cNvPr id="2" name="Date Placeholder 1">
            <a:extLst>
              <a:ext uri="{FF2B5EF4-FFF2-40B4-BE49-F238E27FC236}">
                <a16:creationId xmlns:a16="http://schemas.microsoft.com/office/drawing/2014/main" id="{1601B924-0194-446F-8F48-77F5691B702A}"/>
              </a:ext>
            </a:extLst>
          </p:cNvPr>
          <p:cNvSpPr>
            <a:spLocks noGrp="1"/>
          </p:cNvSpPr>
          <p:nvPr>
            <p:ph type="dt" sz="half" idx="10"/>
          </p:nvPr>
        </p:nvSpPr>
        <p:spPr/>
        <p:txBody>
          <a:bodyPr/>
          <a:lstStyle/>
          <a:p>
            <a:r>
              <a:rPr lang="en-US" smtClean="0"/>
              <a:t>2023-01-26</a:t>
            </a:r>
            <a:endParaRPr lang="en-US"/>
          </a:p>
        </p:txBody>
      </p:sp>
      <p:pic>
        <p:nvPicPr>
          <p:cNvPr id="11" name="Picture 2" descr="Image result for silver bullet">
            <a:extLst>
              <a:ext uri="{FF2B5EF4-FFF2-40B4-BE49-F238E27FC236}">
                <a16:creationId xmlns:a16="http://schemas.microsoft.com/office/drawing/2014/main" id="{14367C7F-79B7-420C-8028-E85999A2B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99" b="21994"/>
          <a:stretch/>
        </p:blipFill>
        <p:spPr bwMode="auto">
          <a:xfrm>
            <a:off x="3306890" y="2891476"/>
            <a:ext cx="5578220" cy="3246921"/>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ication Sign 7">
            <a:extLst>
              <a:ext uri="{FF2B5EF4-FFF2-40B4-BE49-F238E27FC236}">
                <a16:creationId xmlns:a16="http://schemas.microsoft.com/office/drawing/2014/main" id="{810384E7-93F0-468B-AB83-6F52B82F52B0}"/>
              </a:ext>
            </a:extLst>
          </p:cNvPr>
          <p:cNvSpPr/>
          <p:nvPr/>
        </p:nvSpPr>
        <p:spPr>
          <a:xfrm>
            <a:off x="3352800" y="1771736"/>
            <a:ext cx="5486400" cy="5486400"/>
          </a:xfrm>
          <a:prstGeom prst="mathMultiply">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16</a:t>
            </a:fld>
            <a:endParaRPr lang="en-US"/>
          </a:p>
        </p:txBody>
      </p:sp>
    </p:spTree>
    <p:extLst>
      <p:ext uri="{BB962C8B-B14F-4D97-AF65-F5344CB8AC3E}">
        <p14:creationId xmlns:p14="http://schemas.microsoft.com/office/powerpoint/2010/main" val="225042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B518-0526-435D-9C21-4711513F182C}"/>
              </a:ext>
            </a:extLst>
          </p:cNvPr>
          <p:cNvSpPr>
            <a:spLocks noGrp="1"/>
          </p:cNvSpPr>
          <p:nvPr>
            <p:ph type="title"/>
          </p:nvPr>
        </p:nvSpPr>
        <p:spPr/>
        <p:txBody>
          <a:bodyPr>
            <a:normAutofit/>
          </a:bodyPr>
          <a:lstStyle/>
          <a:p>
            <a:r>
              <a:rPr lang="en-US" dirty="0"/>
              <a:t>You can’t just </a:t>
            </a:r>
            <a:r>
              <a:rPr lang="en-US" b="1" i="1" dirty="0"/>
              <a:t>apply</a:t>
            </a:r>
            <a:r>
              <a:rPr lang="en-US" dirty="0"/>
              <a:t> learning science you have to </a:t>
            </a:r>
            <a:r>
              <a:rPr lang="en-US" b="1" i="1" dirty="0"/>
              <a:t>do</a:t>
            </a:r>
            <a:r>
              <a:rPr lang="en-US" dirty="0"/>
              <a:t> learning science</a:t>
            </a:r>
          </a:p>
        </p:txBody>
      </p:sp>
      <p:sp>
        <p:nvSpPr>
          <p:cNvPr id="3" name="Content Placeholder 2">
            <a:extLst>
              <a:ext uri="{FF2B5EF4-FFF2-40B4-BE49-F238E27FC236}">
                <a16:creationId xmlns:a16="http://schemas.microsoft.com/office/drawing/2014/main" id="{32CCC987-4754-4618-B520-0BB6D039DA28}"/>
              </a:ext>
            </a:extLst>
          </p:cNvPr>
          <p:cNvSpPr>
            <a:spLocks noGrp="1"/>
          </p:cNvSpPr>
          <p:nvPr>
            <p:ph idx="1"/>
          </p:nvPr>
        </p:nvSpPr>
        <p:spPr/>
        <p:txBody>
          <a:bodyPr/>
          <a:lstStyle/>
          <a:p>
            <a:pPr marL="0" indent="0">
              <a:buNone/>
            </a:pPr>
            <a:endParaRPr lang="en-US" dirty="0" smtClean="0"/>
          </a:p>
          <a:p>
            <a:pPr marL="0" indent="0">
              <a:buNone/>
            </a:pPr>
            <a:r>
              <a:rPr lang="en-US" dirty="0" smtClean="0"/>
              <a:t>Great</a:t>
            </a:r>
            <a:r>
              <a:rPr lang="en-US" dirty="0"/>
              <a:t>! How do we do that?</a:t>
            </a:r>
          </a:p>
          <a:p>
            <a:pPr marL="514350" indent="-514350">
              <a:buFont typeface="+mj-lt"/>
              <a:buAutoNum type="arabicPeriod"/>
            </a:pPr>
            <a:r>
              <a:rPr lang="en-US" dirty="0"/>
              <a:t>First you apply some learning science principles…</a:t>
            </a:r>
          </a:p>
          <a:p>
            <a:pPr marL="514350" indent="-514350">
              <a:buFont typeface="+mj-lt"/>
              <a:buAutoNum type="arabicPeriod"/>
            </a:pPr>
            <a:r>
              <a:rPr lang="en-US" dirty="0"/>
              <a:t>Then you do some learning science by iterating, testing, and evaluating your design</a:t>
            </a:r>
          </a:p>
          <a:p>
            <a:pPr marL="514350" indent="-514350">
              <a:buFont typeface="+mj-lt"/>
              <a:buAutoNum type="arabicPeriod"/>
            </a:pPr>
            <a:endParaRPr lang="en-US" dirty="0"/>
          </a:p>
          <a:p>
            <a:pPr marL="0" indent="0">
              <a:buNone/>
            </a:pPr>
            <a:r>
              <a:rPr lang="en-US" dirty="0" smtClean="0"/>
              <a:t>While you may have followed the best science in making it, your game has never existed before and it should be tested</a:t>
            </a:r>
            <a:endParaRPr lang="en-US" dirty="0"/>
          </a:p>
          <a:p>
            <a:pPr marL="0" indent="0">
              <a:buNone/>
            </a:pPr>
            <a:endParaRPr lang="en-US" dirty="0"/>
          </a:p>
        </p:txBody>
      </p:sp>
      <p:sp>
        <p:nvSpPr>
          <p:cNvPr id="4" name="Date Placeholder 3">
            <a:extLst>
              <a:ext uri="{FF2B5EF4-FFF2-40B4-BE49-F238E27FC236}">
                <a16:creationId xmlns:a16="http://schemas.microsoft.com/office/drawing/2014/main" id="{DF94DDD2-B425-45D7-89EC-0D80CA4CFF44}"/>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17</a:t>
            </a:fld>
            <a:endParaRPr lang="en-US"/>
          </a:p>
        </p:txBody>
      </p:sp>
    </p:spTree>
    <p:extLst>
      <p:ext uri="{BB962C8B-B14F-4D97-AF65-F5344CB8AC3E}">
        <p14:creationId xmlns:p14="http://schemas.microsoft.com/office/powerpoint/2010/main" val="383624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2023-01-26</a:t>
            </a:r>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18</a:t>
            </a:fld>
            <a:endParaRPr lang="en-US"/>
          </a:p>
        </p:txBody>
      </p:sp>
    </p:spTree>
    <p:extLst>
      <p:ext uri="{BB962C8B-B14F-4D97-AF65-F5344CB8AC3E}">
        <p14:creationId xmlns:p14="http://schemas.microsoft.com/office/powerpoint/2010/main" val="3395437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4E26C4-C14C-4168-B09C-08FBD7839AD1}"/>
              </a:ext>
            </a:extLst>
          </p:cNvPr>
          <p:cNvSpPr>
            <a:spLocks noGrp="1"/>
          </p:cNvSpPr>
          <p:nvPr>
            <p:ph type="ctrTitle"/>
          </p:nvPr>
        </p:nvSpPr>
        <p:spPr/>
        <p:txBody>
          <a:bodyPr>
            <a:normAutofit/>
          </a:bodyPr>
          <a:lstStyle/>
          <a:p>
            <a:r>
              <a:rPr lang="en-US" dirty="0"/>
              <a:t>What are </a:t>
            </a:r>
            <a:r>
              <a:rPr lang="en-US" dirty="0" smtClean="0"/>
              <a:t>Learning Science Principles</a:t>
            </a:r>
            <a:r>
              <a:rPr lang="en-US" dirty="0"/>
              <a:t>?</a:t>
            </a:r>
          </a:p>
        </p:txBody>
      </p:sp>
      <p:sp>
        <p:nvSpPr>
          <p:cNvPr id="4" name="Date Placeholder 3">
            <a:extLst>
              <a:ext uri="{FF2B5EF4-FFF2-40B4-BE49-F238E27FC236}">
                <a16:creationId xmlns:a16="http://schemas.microsoft.com/office/drawing/2014/main" id="{172EBDE2-63CA-4A1B-A540-C48E7F00ABA9}"/>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19</a:t>
            </a:fld>
            <a:endParaRPr lang="en-US"/>
          </a:p>
        </p:txBody>
      </p:sp>
      <p:sp>
        <p:nvSpPr>
          <p:cNvPr id="8" name="Rectangle 7">
            <a:extLst>
              <a:ext uri="{FF2B5EF4-FFF2-40B4-BE49-F238E27FC236}">
                <a16:creationId xmlns:a16="http://schemas.microsoft.com/office/drawing/2014/main" id="{2D1C0715-07E2-4103-90A0-6D526BCBE618}"/>
              </a:ext>
            </a:extLst>
          </p:cNvPr>
          <p:cNvSpPr/>
          <p:nvPr/>
        </p:nvSpPr>
        <p:spPr>
          <a:xfrm rot="1746223">
            <a:off x="1799543" y="2978688"/>
            <a:ext cx="8274391" cy="145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Before we do that</a:t>
            </a:r>
          </a:p>
        </p:txBody>
      </p:sp>
    </p:spTree>
    <p:extLst>
      <p:ext uri="{BB962C8B-B14F-4D97-AF65-F5344CB8AC3E}">
        <p14:creationId xmlns:p14="http://schemas.microsoft.com/office/powerpoint/2010/main" val="72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9C62A-973F-4E6E-8511-E5B377C78BAE}"/>
              </a:ext>
            </a:extLst>
          </p:cNvPr>
          <p:cNvSpPr>
            <a:spLocks noGrp="1"/>
          </p:cNvSpPr>
          <p:nvPr>
            <p:ph type="title"/>
          </p:nvPr>
        </p:nvSpPr>
        <p:spPr/>
        <p:txBody>
          <a:bodyPr/>
          <a:lstStyle/>
          <a:p>
            <a:r>
              <a:rPr lang="en-US" dirty="0"/>
              <a:t>Announcements</a:t>
            </a:r>
          </a:p>
        </p:txBody>
      </p:sp>
      <p:sp>
        <p:nvSpPr>
          <p:cNvPr id="2" name="Content Placeholder 1">
            <a:extLst>
              <a:ext uri="{FF2B5EF4-FFF2-40B4-BE49-F238E27FC236}">
                <a16:creationId xmlns:a16="http://schemas.microsoft.com/office/drawing/2014/main" id="{0E50FA4F-4DFE-47D3-BACF-763F18E15802}"/>
              </a:ext>
            </a:extLst>
          </p:cNvPr>
          <p:cNvSpPr>
            <a:spLocks noGrp="1"/>
          </p:cNvSpPr>
          <p:nvPr>
            <p:ph idx="1"/>
          </p:nvPr>
        </p:nvSpPr>
        <p:spPr/>
        <p:txBody>
          <a:bodyPr>
            <a:normAutofit/>
          </a:bodyPr>
          <a:lstStyle/>
          <a:p>
            <a:pPr marL="0" indent="0">
              <a:spcBef>
                <a:spcPts val="2200"/>
              </a:spcBef>
              <a:buNone/>
            </a:pPr>
            <a:r>
              <a:rPr lang="en-US" dirty="0" smtClean="0"/>
              <a:t>First </a:t>
            </a:r>
            <a:r>
              <a:rPr lang="en-US" dirty="0" err="1" smtClean="0"/>
              <a:t>Crit</a:t>
            </a:r>
            <a:r>
              <a:rPr lang="en-US" dirty="0" smtClean="0"/>
              <a:t> </a:t>
            </a:r>
            <a:r>
              <a:rPr lang="en-US" dirty="0" smtClean="0"/>
              <a:t>Post submission opportunity in </a:t>
            </a:r>
            <a:r>
              <a:rPr lang="en-US" dirty="0" smtClean="0"/>
              <a:t>2 </a:t>
            </a:r>
            <a:r>
              <a:rPr lang="en-US" dirty="0" smtClean="0"/>
              <a:t>weeks</a:t>
            </a:r>
          </a:p>
          <a:p>
            <a:pPr marL="0" indent="0">
              <a:spcBef>
                <a:spcPts val="2200"/>
              </a:spcBef>
              <a:buNone/>
            </a:pPr>
            <a:r>
              <a:rPr lang="en-US" dirty="0" smtClean="0"/>
              <a:t>RWPs for next week are posted</a:t>
            </a:r>
          </a:p>
          <a:p>
            <a:pPr marL="0" indent="0">
              <a:spcBef>
                <a:spcPts val="2200"/>
              </a:spcBef>
              <a:buNone/>
            </a:pPr>
            <a:r>
              <a:rPr lang="en-US" dirty="0" smtClean="0"/>
              <a:t>Final Waitlist stuff will be done by the end of the day</a:t>
            </a:r>
            <a:endParaRPr lang="en-US" dirty="0" smtClean="0"/>
          </a:p>
          <a:p>
            <a:pPr lvl="1">
              <a:spcBef>
                <a:spcPts val="0"/>
              </a:spcBef>
            </a:pPr>
            <a:r>
              <a:rPr lang="en-US" dirty="0" smtClean="0"/>
              <a:t>If you still want a seat let me know</a:t>
            </a:r>
            <a:endParaRPr lang="en-US" dirty="0" smtClean="0"/>
          </a:p>
        </p:txBody>
      </p:sp>
      <p:sp>
        <p:nvSpPr>
          <p:cNvPr id="3" name="Date Placeholder 2">
            <a:extLst>
              <a:ext uri="{FF2B5EF4-FFF2-40B4-BE49-F238E27FC236}">
                <a16:creationId xmlns:a16="http://schemas.microsoft.com/office/drawing/2014/main" id="{13153205-AA31-4B90-A37D-1D0283C7368D}"/>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dirty="0"/>
          </a:p>
        </p:txBody>
      </p:sp>
      <p:sp>
        <p:nvSpPr>
          <p:cNvPr id="8" name="Slide Number Placeholder 7"/>
          <p:cNvSpPr>
            <a:spLocks noGrp="1"/>
          </p:cNvSpPr>
          <p:nvPr>
            <p:ph type="sldNum" sz="quarter" idx="12"/>
          </p:nvPr>
        </p:nvSpPr>
        <p:spPr/>
        <p:txBody>
          <a:bodyPr/>
          <a:lstStyle/>
          <a:p>
            <a:fld id="{4BE96267-9501-4B49-939F-F116B0669874}" type="slidenum">
              <a:rPr lang="en-US" smtClean="0"/>
              <a:t>2</a:t>
            </a:fld>
            <a:endParaRPr lang="en-US"/>
          </a:p>
        </p:txBody>
      </p:sp>
    </p:spTree>
    <p:extLst>
      <p:ext uri="{BB962C8B-B14F-4D97-AF65-F5344CB8AC3E}">
        <p14:creationId xmlns:p14="http://schemas.microsoft.com/office/powerpoint/2010/main" val="4236686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How I used to teach this content</a:t>
            </a:r>
            <a:endParaRPr lang="en-US" dirty="0"/>
          </a:p>
        </p:txBody>
      </p:sp>
      <p:sp>
        <p:nvSpPr>
          <p:cNvPr id="4" name="Date Placeholder 3">
            <a:extLst>
              <a:ext uri="{FF2B5EF4-FFF2-40B4-BE49-F238E27FC236}">
                <a16:creationId xmlns:a16="http://schemas.microsoft.com/office/drawing/2014/main" id="{62DC2B73-6714-4EBF-B65C-5FFC3E82164C}"/>
              </a:ext>
            </a:extLst>
          </p:cNvPr>
          <p:cNvSpPr>
            <a:spLocks noGrp="1"/>
          </p:cNvSpPr>
          <p:nvPr>
            <p:ph type="dt" sz="half" idx="10"/>
          </p:nvPr>
        </p:nvSpPr>
        <p:spPr/>
        <p:txBody>
          <a:bodyPr/>
          <a:lstStyle/>
          <a:p>
            <a:r>
              <a:rPr lang="en-US" smtClean="0"/>
              <a:t>2023-01-26</a:t>
            </a:r>
            <a:endParaRPr lang="en-US"/>
          </a:p>
        </p:txBody>
      </p:sp>
      <p:sp>
        <p:nvSpPr>
          <p:cNvPr id="9" name="Footer Placeholder 8"/>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20</a:t>
            </a:fld>
            <a:endParaRPr lang="en-US"/>
          </a:p>
        </p:txBody>
      </p:sp>
    </p:spTree>
    <p:extLst>
      <p:ext uri="{BB962C8B-B14F-4D97-AF65-F5344CB8AC3E}">
        <p14:creationId xmlns:p14="http://schemas.microsoft.com/office/powerpoint/2010/main" val="2264140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DC2B73-6714-4EBF-B65C-5FFC3E82164C}"/>
              </a:ext>
            </a:extLst>
          </p:cNvPr>
          <p:cNvSpPr>
            <a:spLocks noGrp="1"/>
          </p:cNvSpPr>
          <p:nvPr>
            <p:ph type="dt" sz="half" idx="10"/>
          </p:nvPr>
        </p:nvSpPr>
        <p:spPr/>
        <p:txBody>
          <a:bodyPr/>
          <a:lstStyle/>
          <a:p>
            <a:r>
              <a:rPr lang="en-US" smtClean="0"/>
              <a:t>2023-01-26</a:t>
            </a:r>
            <a:endParaRPr lang="en-US"/>
          </a:p>
        </p:txBody>
      </p:sp>
      <p:sp>
        <p:nvSpPr>
          <p:cNvPr id="2" name="TextBox 1">
            <a:extLst>
              <a:ext uri="{FF2B5EF4-FFF2-40B4-BE49-F238E27FC236}">
                <a16:creationId xmlns:a16="http://schemas.microsoft.com/office/drawing/2014/main" id="{5F0D9613-CBDB-40C8-8B28-768BA5F705F0}"/>
              </a:ext>
            </a:extLst>
          </p:cNvPr>
          <p:cNvSpPr txBox="1"/>
          <p:nvPr/>
        </p:nvSpPr>
        <p:spPr>
          <a:xfrm>
            <a:off x="593123" y="3253827"/>
            <a:ext cx="2224217" cy="369332"/>
          </a:xfrm>
          <a:prstGeom prst="rect">
            <a:avLst/>
          </a:prstGeom>
          <a:noFill/>
        </p:spPr>
        <p:txBody>
          <a:bodyPr wrap="square" rtlCol="0">
            <a:spAutoFit/>
          </a:bodyPr>
          <a:lstStyle/>
          <a:p>
            <a:r>
              <a:rPr lang="en-US" dirty="0"/>
              <a:t>Any questions?</a:t>
            </a:r>
          </a:p>
        </p:txBody>
      </p:sp>
      <p:sp>
        <p:nvSpPr>
          <p:cNvPr id="9" name="Footer Placeholder 8"/>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21</a:t>
            </a:fld>
            <a:endParaRPr lang="en-US"/>
          </a:p>
        </p:txBody>
      </p:sp>
      <p:graphicFrame>
        <p:nvGraphicFramePr>
          <p:cNvPr id="7" name="Table 6">
            <a:extLst>
              <a:ext uri="{FF2B5EF4-FFF2-40B4-BE49-F238E27FC236}">
                <a16:creationId xmlns:a16="http://schemas.microsoft.com/office/drawing/2014/main" id="{A02F9729-ADBC-4108-9748-E50D1C2DE204}"/>
              </a:ext>
            </a:extLst>
          </p:cNvPr>
          <p:cNvGraphicFramePr>
            <a:graphicFrameLocks noGrp="1"/>
          </p:cNvGraphicFramePr>
          <p:nvPr>
            <p:extLst>
              <p:ext uri="{D42A27DB-BD31-4B8C-83A1-F6EECF244321}">
                <p14:modId xmlns:p14="http://schemas.microsoft.com/office/powerpoint/2010/main" val="1313204008"/>
              </p:ext>
            </p:extLst>
          </p:nvPr>
        </p:nvGraphicFramePr>
        <p:xfrm>
          <a:off x="3087130" y="155512"/>
          <a:ext cx="8491151" cy="6565963"/>
        </p:xfrm>
        <a:graphic>
          <a:graphicData uri="http://schemas.openxmlformats.org/drawingml/2006/table">
            <a:tbl>
              <a:tblPr>
                <a:tableStyleId>{5C22544A-7EE6-4342-B048-85BDC9FD1C3A}</a:tableStyleId>
              </a:tblPr>
              <a:tblGrid>
                <a:gridCol w="586172">
                  <a:extLst>
                    <a:ext uri="{9D8B030D-6E8A-4147-A177-3AD203B41FA5}">
                      <a16:colId xmlns:a16="http://schemas.microsoft.com/office/drawing/2014/main" val="4040195719"/>
                    </a:ext>
                  </a:extLst>
                </a:gridCol>
                <a:gridCol w="644791">
                  <a:extLst>
                    <a:ext uri="{9D8B030D-6E8A-4147-A177-3AD203B41FA5}">
                      <a16:colId xmlns:a16="http://schemas.microsoft.com/office/drawing/2014/main" val="2169380078"/>
                    </a:ext>
                  </a:extLst>
                </a:gridCol>
                <a:gridCol w="1663035">
                  <a:extLst>
                    <a:ext uri="{9D8B030D-6E8A-4147-A177-3AD203B41FA5}">
                      <a16:colId xmlns:a16="http://schemas.microsoft.com/office/drawing/2014/main" val="3110197186"/>
                    </a:ext>
                  </a:extLst>
                </a:gridCol>
                <a:gridCol w="5597153">
                  <a:extLst>
                    <a:ext uri="{9D8B030D-6E8A-4147-A177-3AD203B41FA5}">
                      <a16:colId xmlns:a16="http://schemas.microsoft.com/office/drawing/2014/main" val="1048945578"/>
                    </a:ext>
                  </a:extLst>
                </a:gridCol>
              </a:tblGrid>
              <a:tr h="192081">
                <a:tc rowSpan="6">
                  <a:txBody>
                    <a:bodyPr/>
                    <a:lstStyle/>
                    <a:p>
                      <a:pPr algn="ctr" fontAlgn="ctr"/>
                      <a:r>
                        <a:rPr lang="en-US" sz="1300" u="none" strike="noStrike" dirty="0">
                          <a:effectLst/>
                        </a:rPr>
                        <a:t>Memory/Fluency</a:t>
                      </a:r>
                      <a:endParaRPr lang="en-US" sz="13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1">
                        <a:lumMod val="20000"/>
                        <a:lumOff val="80000"/>
                      </a:schemeClr>
                    </a:solidFill>
                  </a:tcPr>
                </a:tc>
                <a:tc>
                  <a:txBody>
                    <a:bodyPr/>
                    <a:lstStyle/>
                    <a:p>
                      <a:pPr algn="ctr" fontAlgn="b"/>
                      <a:r>
                        <a:rPr lang="en-US" sz="1300" u="none" strike="noStrike" dirty="0">
                          <a:effectLst/>
                        </a:rPr>
                        <a:t>1</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a:effectLst/>
                        </a:rPr>
                        <a:t>Spacing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a:effectLst/>
                        </a:rPr>
                        <a:t>Space practice across time &gt; mass practice all at once</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3862025288"/>
                  </a:ext>
                </a:extLst>
              </a:tr>
              <a:tr h="192081">
                <a:tc vMerge="1">
                  <a:txBody>
                    <a:bodyPr/>
                    <a:lstStyle/>
                    <a:p>
                      <a:endParaRPr lang="en-US"/>
                    </a:p>
                  </a:txBody>
                  <a:tcPr/>
                </a:tc>
                <a:tc>
                  <a:txBody>
                    <a:bodyPr/>
                    <a:lstStyle/>
                    <a:p>
                      <a:pPr algn="ctr" fontAlgn="b"/>
                      <a:r>
                        <a:rPr lang="en-US" sz="1300" u="none" strike="noStrike" dirty="0">
                          <a:effectLst/>
                        </a:rPr>
                        <a:t>2</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Scaffolding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Sequence instruction toward higher goals &gt; no sequencing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323673698"/>
                  </a:ext>
                </a:extLst>
              </a:tr>
              <a:tr h="192081">
                <a:tc vMerge="1">
                  <a:txBody>
                    <a:bodyPr/>
                    <a:lstStyle/>
                    <a:p>
                      <a:endParaRPr lang="en-US"/>
                    </a:p>
                  </a:txBody>
                  <a:tcPr/>
                </a:tc>
                <a:tc>
                  <a:txBody>
                    <a:bodyPr/>
                    <a:lstStyle/>
                    <a:p>
                      <a:pPr algn="ctr" fontAlgn="b"/>
                      <a:r>
                        <a:rPr lang="en-US" sz="1300" u="none" strike="noStrike" dirty="0">
                          <a:effectLst/>
                        </a:rPr>
                        <a:t>3</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Exam expectations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Students expect to be tested &gt; no testing expected</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18419094"/>
                  </a:ext>
                </a:extLst>
              </a:tr>
              <a:tr h="192081">
                <a:tc vMerge="1">
                  <a:txBody>
                    <a:bodyPr/>
                    <a:lstStyle/>
                    <a:p>
                      <a:endParaRPr lang="en-US"/>
                    </a:p>
                  </a:txBody>
                  <a:tcPr/>
                </a:tc>
                <a:tc>
                  <a:txBody>
                    <a:bodyPr/>
                    <a:lstStyle/>
                    <a:p>
                      <a:pPr algn="ctr" fontAlgn="b"/>
                      <a:r>
                        <a:rPr lang="en-US" sz="1300" u="none" strike="noStrike" dirty="0">
                          <a:effectLst/>
                        </a:rPr>
                        <a:t>4</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a:effectLst/>
                        </a:rPr>
                        <a:t>Testing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Quiz for retrieval practice &gt; study same material</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652869627"/>
                  </a:ext>
                </a:extLst>
              </a:tr>
              <a:tr h="230283">
                <a:tc vMerge="1">
                  <a:txBody>
                    <a:bodyPr/>
                    <a:lstStyle/>
                    <a:p>
                      <a:endParaRPr lang="en-US"/>
                    </a:p>
                  </a:txBody>
                  <a:tcPr/>
                </a:tc>
                <a:tc>
                  <a:txBody>
                    <a:bodyPr/>
                    <a:lstStyle/>
                    <a:p>
                      <a:pPr algn="ctr" fontAlgn="b"/>
                      <a:r>
                        <a:rPr lang="en-US" sz="1300" u="none" strike="noStrike" dirty="0">
                          <a:effectLst/>
                        </a:rPr>
                        <a:t>5</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a:effectLst/>
                        </a:rPr>
                        <a:t>Segmenting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Present lesson in learner-paced segments &gt; as a continuous unit</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4096350217"/>
                  </a:ext>
                </a:extLst>
              </a:tr>
              <a:tr h="192081">
                <a:tc vMerge="1">
                  <a:txBody>
                    <a:bodyPr/>
                    <a:lstStyle/>
                    <a:p>
                      <a:endParaRPr lang="en-US"/>
                    </a:p>
                  </a:txBody>
                  <a:tcPr/>
                </a:tc>
                <a:tc>
                  <a:txBody>
                    <a:bodyPr/>
                    <a:lstStyle/>
                    <a:p>
                      <a:pPr algn="ctr" fontAlgn="b"/>
                      <a:r>
                        <a:rPr lang="en-US" sz="1300" u="none" strike="noStrike" dirty="0">
                          <a:effectLst/>
                        </a:rPr>
                        <a:t>6</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a:effectLst/>
                        </a:rPr>
                        <a:t>Feedback</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r>
                        <a:rPr lang="en-US" sz="1300" u="none" strike="noStrike" dirty="0">
                          <a:effectLst/>
                        </a:rPr>
                        <a:t>Provide feedback during learning &gt; no feedback provided</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18551149"/>
                  </a:ext>
                </a:extLst>
              </a:tr>
              <a:tr h="192081">
                <a:tc rowSpan="11">
                  <a:txBody>
                    <a:bodyPr/>
                    <a:lstStyle/>
                    <a:p>
                      <a:pPr algn="ctr" fontAlgn="ctr"/>
                      <a:r>
                        <a:rPr lang="en-US" sz="1300" u="none" strike="noStrike" dirty="0">
                          <a:effectLst/>
                        </a:rPr>
                        <a:t>Induction/Refinement</a:t>
                      </a:r>
                      <a:endParaRPr lang="en-US" sz="13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2">
                        <a:lumMod val="20000"/>
                        <a:lumOff val="80000"/>
                      </a:schemeClr>
                    </a:solidFill>
                  </a:tcPr>
                </a:tc>
                <a:tc>
                  <a:txBody>
                    <a:bodyPr/>
                    <a:lstStyle/>
                    <a:p>
                      <a:pPr algn="ctr" fontAlgn="b"/>
                      <a:r>
                        <a:rPr lang="en-US" sz="1300" u="none" strike="noStrike" dirty="0">
                          <a:effectLst/>
                        </a:rPr>
                        <a:t>7</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Pretraining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Practice key prior skills before lesson &gt; jump in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408258822"/>
                  </a:ext>
                </a:extLst>
              </a:tr>
              <a:tr h="201647">
                <a:tc vMerge="1">
                  <a:txBody>
                    <a:bodyPr/>
                    <a:lstStyle/>
                    <a:p>
                      <a:endParaRPr lang="en-US"/>
                    </a:p>
                  </a:txBody>
                  <a:tcPr/>
                </a:tc>
                <a:tc>
                  <a:txBody>
                    <a:bodyPr/>
                    <a:lstStyle/>
                    <a:p>
                      <a:pPr algn="ctr" fontAlgn="b"/>
                      <a:r>
                        <a:rPr lang="en-US" sz="1300" u="none" strike="noStrike" dirty="0">
                          <a:effectLst/>
                        </a:rPr>
                        <a:t>8</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Worked example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Worked examples + problem-solving practice &gt; practice alone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439708330"/>
                  </a:ext>
                </a:extLst>
              </a:tr>
              <a:tr h="372409">
                <a:tc vMerge="1">
                  <a:txBody>
                    <a:bodyPr/>
                    <a:lstStyle/>
                    <a:p>
                      <a:endParaRPr lang="en-US"/>
                    </a:p>
                  </a:txBody>
                  <a:tcPr/>
                </a:tc>
                <a:tc>
                  <a:txBody>
                    <a:bodyPr/>
                    <a:lstStyle/>
                    <a:p>
                      <a:pPr algn="ctr" fontAlgn="b"/>
                      <a:r>
                        <a:rPr lang="en-US" sz="1300" u="none" strike="noStrike" dirty="0">
                          <a:effectLst/>
                        </a:rPr>
                        <a:t>9</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Concreteness fading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Concrete to abstract representations &gt; starting with abstract</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928528306"/>
                  </a:ext>
                </a:extLst>
              </a:tr>
              <a:tr h="201647">
                <a:tc vMerge="1">
                  <a:txBody>
                    <a:bodyPr/>
                    <a:lstStyle/>
                    <a:p>
                      <a:endParaRPr lang="en-US"/>
                    </a:p>
                  </a:txBody>
                  <a:tcPr/>
                </a:tc>
                <a:tc>
                  <a:txBody>
                    <a:bodyPr/>
                    <a:lstStyle/>
                    <a:p>
                      <a:pPr algn="ctr" fontAlgn="b"/>
                      <a:r>
                        <a:rPr lang="en-US" sz="1300" u="none" strike="noStrike" dirty="0">
                          <a:effectLst/>
                        </a:rPr>
                        <a:t>10</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Guided attention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Words include cues about organization &gt; no organization cues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446798902"/>
                  </a:ext>
                </a:extLst>
              </a:tr>
              <a:tr h="192081">
                <a:tc vMerge="1">
                  <a:txBody>
                    <a:bodyPr/>
                    <a:lstStyle/>
                    <a:p>
                      <a:endParaRPr lang="en-US"/>
                    </a:p>
                  </a:txBody>
                  <a:tcPr/>
                </a:tc>
                <a:tc>
                  <a:txBody>
                    <a:bodyPr/>
                    <a:lstStyle/>
                    <a:p>
                      <a:pPr algn="ctr" fontAlgn="b"/>
                      <a:r>
                        <a:rPr lang="en-US" sz="1300" u="none" strike="noStrike" dirty="0">
                          <a:effectLst/>
                        </a:rPr>
                        <a:t>11</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Linking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Integrate instructional components &gt; no integration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405459243"/>
                  </a:ext>
                </a:extLst>
              </a:tr>
              <a:tr h="192081">
                <a:tc vMerge="1">
                  <a:txBody>
                    <a:bodyPr/>
                    <a:lstStyle/>
                    <a:p>
                      <a:endParaRPr lang="en-US"/>
                    </a:p>
                  </a:txBody>
                  <a:tcPr/>
                </a:tc>
                <a:tc>
                  <a:txBody>
                    <a:bodyPr/>
                    <a:lstStyle/>
                    <a:p>
                      <a:pPr algn="ctr" fontAlgn="b"/>
                      <a:r>
                        <a:rPr lang="en-US" sz="1300" u="none" strike="noStrike" dirty="0">
                          <a:effectLst/>
                        </a:rPr>
                        <a:t>12</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Goldilocks</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Instruct at intermediate difficulty level &gt; too hard or too easy</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29519165"/>
                  </a:ext>
                </a:extLst>
              </a:tr>
              <a:tr h="382967">
                <a:tc vMerge="1">
                  <a:txBody>
                    <a:bodyPr/>
                    <a:lstStyle/>
                    <a:p>
                      <a:endParaRPr lang="en-US"/>
                    </a:p>
                  </a:txBody>
                  <a:tcPr/>
                </a:tc>
                <a:tc>
                  <a:txBody>
                    <a:bodyPr/>
                    <a:lstStyle/>
                    <a:p>
                      <a:pPr algn="ctr" fontAlgn="b"/>
                      <a:r>
                        <a:rPr lang="en-US" sz="1300" u="none" strike="noStrike" dirty="0">
                          <a:effectLst/>
                        </a:rPr>
                        <a:t>13</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Activate preconceptions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Cue student's prior knowledge &gt; no prior knowledge cues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831218595"/>
                  </a:ext>
                </a:extLst>
              </a:tr>
              <a:tr h="192081">
                <a:tc vMerge="1">
                  <a:txBody>
                    <a:bodyPr/>
                    <a:lstStyle/>
                    <a:p>
                      <a:endParaRPr lang="en-US"/>
                    </a:p>
                  </a:txBody>
                  <a:tcPr/>
                </a:tc>
                <a:tc>
                  <a:txBody>
                    <a:bodyPr/>
                    <a:lstStyle/>
                    <a:p>
                      <a:pPr algn="ctr" fontAlgn="b"/>
                      <a:r>
                        <a:rPr lang="en-US" sz="1300" u="none" strike="noStrike" dirty="0">
                          <a:effectLst/>
                        </a:rPr>
                        <a:t>14</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Feedback timing</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Immediate </a:t>
                      </a:r>
                      <a:r>
                        <a:rPr lang="en-US" sz="1300" u="none" strike="noStrike" dirty="0" err="1" smtClean="0">
                          <a:effectLst/>
                        </a:rPr>
                        <a:t>feedbac</a:t>
                      </a:r>
                      <a:r>
                        <a:rPr lang="en-US" sz="1300" u="none" strike="noStrike" dirty="0" smtClean="0">
                          <a:effectLst/>
                        </a:rPr>
                        <a:t> </a:t>
                      </a:r>
                      <a:r>
                        <a:rPr lang="en-US" sz="1300" u="none" strike="noStrike" dirty="0">
                          <a:effectLst/>
                        </a:rPr>
                        <a:t>on errors &gt; delayed feedback</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748599820"/>
                  </a:ext>
                </a:extLst>
              </a:tr>
              <a:tr h="192081">
                <a:tc vMerge="1">
                  <a:txBody>
                    <a:bodyPr/>
                    <a:lstStyle/>
                    <a:p>
                      <a:endParaRPr lang="en-US"/>
                    </a:p>
                  </a:txBody>
                  <a:tcPr/>
                </a:tc>
                <a:tc>
                  <a:txBody>
                    <a:bodyPr/>
                    <a:lstStyle/>
                    <a:p>
                      <a:pPr algn="ctr" fontAlgn="b"/>
                      <a:r>
                        <a:rPr lang="en-US" sz="1300" u="none" strike="noStrike" dirty="0">
                          <a:effectLst/>
                        </a:rPr>
                        <a:t>15</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Interleaving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Intermix practice on different skills &gt; block practice all at once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369154946"/>
                  </a:ext>
                </a:extLst>
              </a:tr>
              <a:tr h="192081">
                <a:tc vMerge="1">
                  <a:txBody>
                    <a:bodyPr/>
                    <a:lstStyle/>
                    <a:p>
                      <a:endParaRPr lang="en-US"/>
                    </a:p>
                  </a:txBody>
                  <a:tcPr/>
                </a:tc>
                <a:tc>
                  <a:txBody>
                    <a:bodyPr/>
                    <a:lstStyle/>
                    <a:p>
                      <a:pPr algn="ctr" fontAlgn="b"/>
                      <a:r>
                        <a:rPr lang="en-US" sz="1300" u="none" strike="noStrike" dirty="0">
                          <a:effectLst/>
                        </a:rPr>
                        <a:t>16</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Application</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Practice applying new knowledge &gt; no application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873678294"/>
                  </a:ext>
                </a:extLst>
              </a:tr>
              <a:tr h="192081">
                <a:tc vMerge="1">
                  <a:txBody>
                    <a:bodyPr/>
                    <a:lstStyle/>
                    <a:p>
                      <a:endParaRPr lang="en-US"/>
                    </a:p>
                  </a:txBody>
                  <a:tcPr/>
                </a:tc>
                <a:tc>
                  <a:txBody>
                    <a:bodyPr/>
                    <a:lstStyle/>
                    <a:p>
                      <a:pPr algn="ctr" fontAlgn="b"/>
                      <a:r>
                        <a:rPr lang="en-US" sz="1300" u="none" strike="noStrike" dirty="0">
                          <a:effectLst/>
                        </a:rPr>
                        <a:t>17</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a:effectLst/>
                        </a:rPr>
                        <a:t>Variability</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300" u="none" strike="noStrike" dirty="0">
                          <a:effectLst/>
                        </a:rPr>
                        <a:t>Practice with varied instances &gt; similar instances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438073128"/>
                  </a:ext>
                </a:extLst>
              </a:tr>
              <a:tr h="192081">
                <a:tc rowSpan="13">
                  <a:txBody>
                    <a:bodyPr/>
                    <a:lstStyle/>
                    <a:p>
                      <a:pPr algn="ctr" fontAlgn="ctr"/>
                      <a:r>
                        <a:rPr lang="en-US" sz="1300" u="none" strike="noStrike" dirty="0">
                          <a:effectLst/>
                        </a:rPr>
                        <a:t>Sense-making/Understanding</a:t>
                      </a:r>
                      <a:endParaRPr lang="en-US" sz="13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4">
                        <a:lumMod val="20000"/>
                        <a:lumOff val="80000"/>
                      </a:schemeClr>
                    </a:solidFill>
                  </a:tcPr>
                </a:tc>
                <a:tc>
                  <a:txBody>
                    <a:bodyPr/>
                    <a:lstStyle/>
                    <a:p>
                      <a:pPr algn="ctr" fontAlgn="b"/>
                      <a:r>
                        <a:rPr lang="en-US" sz="1300" u="none" strike="noStrike" dirty="0">
                          <a:effectLst/>
                        </a:rPr>
                        <a:t>18</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Comparison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Compare multiple instances &gt; only one instance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740796282"/>
                  </a:ext>
                </a:extLst>
              </a:tr>
              <a:tr h="192081">
                <a:tc vMerge="1">
                  <a:txBody>
                    <a:bodyPr/>
                    <a:lstStyle/>
                    <a:p>
                      <a:endParaRPr lang="en-US"/>
                    </a:p>
                  </a:txBody>
                  <a:tcPr/>
                </a:tc>
                <a:tc>
                  <a:txBody>
                    <a:bodyPr/>
                    <a:lstStyle/>
                    <a:p>
                      <a:pPr algn="ctr" fontAlgn="b"/>
                      <a:r>
                        <a:rPr lang="en-US" sz="1300" u="none" strike="noStrike" dirty="0">
                          <a:effectLst/>
                        </a:rPr>
                        <a:t>19</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Multimedia</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fr-FR" sz="1300" u="none" strike="noStrike" dirty="0">
                          <a:effectLst/>
                        </a:rPr>
                        <a:t>Graphics + verbal descriptions &gt; verbal descriptions </a:t>
                      </a:r>
                      <a:r>
                        <a:rPr lang="fr-FR" sz="1300" u="none" strike="noStrike" dirty="0" err="1">
                          <a:effectLst/>
                        </a:rPr>
                        <a:t>alone</a:t>
                      </a:r>
                      <a:endParaRPr lang="fr-FR"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648373877"/>
                  </a:ext>
                </a:extLst>
              </a:tr>
              <a:tr h="192081">
                <a:tc vMerge="1">
                  <a:txBody>
                    <a:bodyPr/>
                    <a:lstStyle/>
                    <a:p>
                      <a:endParaRPr lang="en-US"/>
                    </a:p>
                  </a:txBody>
                  <a:tcPr/>
                </a:tc>
                <a:tc>
                  <a:txBody>
                    <a:bodyPr/>
                    <a:lstStyle/>
                    <a:p>
                      <a:pPr algn="ctr" fontAlgn="b"/>
                      <a:r>
                        <a:rPr lang="en-US" sz="1300" u="none" strike="noStrike" dirty="0">
                          <a:effectLst/>
                        </a:rPr>
                        <a:t>20</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Modality</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Verbal descriptions presented in audio &gt; in written form</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153761991"/>
                  </a:ext>
                </a:extLst>
              </a:tr>
              <a:tr h="192081">
                <a:tc vMerge="1">
                  <a:txBody>
                    <a:bodyPr/>
                    <a:lstStyle/>
                    <a:p>
                      <a:endParaRPr lang="en-US"/>
                    </a:p>
                  </a:txBody>
                  <a:tcPr/>
                </a:tc>
                <a:tc>
                  <a:txBody>
                    <a:bodyPr/>
                    <a:lstStyle/>
                    <a:p>
                      <a:pPr algn="ctr" fontAlgn="b"/>
                      <a:r>
                        <a:rPr lang="en-US" sz="1300" u="none" strike="noStrike" dirty="0">
                          <a:effectLst/>
                        </a:rPr>
                        <a:t>21</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Redundancy</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Verbal descriptions in audio &gt; both audio &amp; written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30910810"/>
                  </a:ext>
                </a:extLst>
              </a:tr>
              <a:tr h="201647">
                <a:tc vMerge="1">
                  <a:txBody>
                    <a:bodyPr/>
                    <a:lstStyle/>
                    <a:p>
                      <a:endParaRPr lang="en-US"/>
                    </a:p>
                  </a:txBody>
                  <a:tcPr/>
                </a:tc>
                <a:tc>
                  <a:txBody>
                    <a:bodyPr/>
                    <a:lstStyle/>
                    <a:p>
                      <a:pPr algn="ctr" fontAlgn="b"/>
                      <a:r>
                        <a:rPr lang="en-US" sz="1300" u="none" strike="noStrike" dirty="0">
                          <a:effectLst/>
                        </a:rPr>
                        <a:t>22</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Spatial contiguity</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Present description next to image element described &gt; separated</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782126335"/>
                  </a:ext>
                </a:extLst>
              </a:tr>
              <a:tr h="201647">
                <a:tc vMerge="1">
                  <a:txBody>
                    <a:bodyPr/>
                    <a:lstStyle/>
                    <a:p>
                      <a:endParaRPr lang="en-US"/>
                    </a:p>
                  </a:txBody>
                  <a:tcPr/>
                </a:tc>
                <a:tc>
                  <a:txBody>
                    <a:bodyPr/>
                    <a:lstStyle/>
                    <a:p>
                      <a:pPr algn="ctr" fontAlgn="b"/>
                      <a:r>
                        <a:rPr lang="en-US" sz="1300" u="none" strike="noStrike" dirty="0">
                          <a:effectLst/>
                        </a:rPr>
                        <a:t>23</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Temporal contiguity</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Present audio &amp; image element at the same time &gt; separated</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587358815"/>
                  </a:ext>
                </a:extLst>
              </a:tr>
              <a:tr h="192081">
                <a:tc vMerge="1">
                  <a:txBody>
                    <a:bodyPr/>
                    <a:lstStyle/>
                    <a:p>
                      <a:endParaRPr lang="en-US"/>
                    </a:p>
                  </a:txBody>
                  <a:tcPr/>
                </a:tc>
                <a:tc>
                  <a:txBody>
                    <a:bodyPr/>
                    <a:lstStyle/>
                    <a:p>
                      <a:pPr algn="ctr" fontAlgn="b"/>
                      <a:r>
                        <a:rPr lang="en-US" sz="1300" u="none" strike="noStrike" dirty="0">
                          <a:effectLst/>
                        </a:rPr>
                        <a:t>24</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Coherence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Extraneous words, pictures, sounds excluded &gt; included</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57975542"/>
                  </a:ext>
                </a:extLst>
              </a:tr>
              <a:tr h="192081">
                <a:tc vMerge="1">
                  <a:txBody>
                    <a:bodyPr/>
                    <a:lstStyle/>
                    <a:p>
                      <a:endParaRPr lang="en-US"/>
                    </a:p>
                  </a:txBody>
                  <a:tcPr/>
                </a:tc>
                <a:tc>
                  <a:txBody>
                    <a:bodyPr/>
                    <a:lstStyle/>
                    <a:p>
                      <a:pPr algn="ctr" fontAlgn="b"/>
                      <a:r>
                        <a:rPr lang="en-US" sz="1300" u="none" strike="noStrike" dirty="0">
                          <a:effectLst/>
                        </a:rPr>
                        <a:t>25</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Anchored learning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Real-world problems &gt; abstract problems</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63891182"/>
                  </a:ext>
                </a:extLst>
              </a:tr>
              <a:tr h="192081">
                <a:tc vMerge="1">
                  <a:txBody>
                    <a:bodyPr/>
                    <a:lstStyle/>
                    <a:p>
                      <a:endParaRPr lang="en-US"/>
                    </a:p>
                  </a:txBody>
                  <a:tcPr/>
                </a:tc>
                <a:tc>
                  <a:txBody>
                    <a:bodyPr/>
                    <a:lstStyle/>
                    <a:p>
                      <a:pPr algn="ctr" fontAlgn="b"/>
                      <a:r>
                        <a:rPr lang="en-US" sz="1300" u="none" strike="noStrike" dirty="0">
                          <a:effectLst/>
                        </a:rPr>
                        <a:t>26</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a:effectLst/>
                        </a:rPr>
                        <a:t>Metacognition</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Metacognition supported &gt; no support for metacognition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547490330"/>
                  </a:ext>
                </a:extLst>
              </a:tr>
              <a:tr h="192081">
                <a:tc vMerge="1">
                  <a:txBody>
                    <a:bodyPr/>
                    <a:lstStyle/>
                    <a:p>
                      <a:endParaRPr lang="en-US"/>
                    </a:p>
                  </a:txBody>
                  <a:tcPr/>
                </a:tc>
                <a:tc>
                  <a:txBody>
                    <a:bodyPr/>
                    <a:lstStyle/>
                    <a:p>
                      <a:pPr algn="ctr" fontAlgn="b"/>
                      <a:r>
                        <a:rPr lang="en-US" sz="1300" u="none" strike="noStrike" dirty="0">
                          <a:effectLst/>
                        </a:rPr>
                        <a:t>27</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Explanation</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Prompt for self-explanation &gt; give explanation &gt; no prompt</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363557395"/>
                  </a:ext>
                </a:extLst>
              </a:tr>
              <a:tr h="192081">
                <a:tc vMerge="1">
                  <a:txBody>
                    <a:bodyPr/>
                    <a:lstStyle/>
                    <a:p>
                      <a:endParaRPr lang="en-US"/>
                    </a:p>
                  </a:txBody>
                  <a:tcPr/>
                </a:tc>
                <a:tc>
                  <a:txBody>
                    <a:bodyPr/>
                    <a:lstStyle/>
                    <a:p>
                      <a:pPr algn="ctr" fontAlgn="b"/>
                      <a:r>
                        <a:rPr lang="en-US" sz="1300" u="none" strike="noStrike" dirty="0">
                          <a:effectLst/>
                        </a:rPr>
                        <a:t>28</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Questioning</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Time for reflection &amp; questioning &gt; instruction alone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206556635"/>
                  </a:ext>
                </a:extLst>
              </a:tr>
              <a:tr h="372409">
                <a:tc vMerge="1">
                  <a:txBody>
                    <a:bodyPr/>
                    <a:lstStyle/>
                    <a:p>
                      <a:endParaRPr lang="en-US"/>
                    </a:p>
                  </a:txBody>
                  <a:tcPr/>
                </a:tc>
                <a:tc>
                  <a:txBody>
                    <a:bodyPr/>
                    <a:lstStyle/>
                    <a:p>
                      <a:pPr algn="ctr" fontAlgn="b"/>
                      <a:r>
                        <a:rPr lang="en-US" sz="1300" u="none" strike="noStrike" dirty="0">
                          <a:effectLst/>
                        </a:rPr>
                        <a:t>29</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Cognitive dissonance</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Present incorrect or alternate perspectives &gt; only correct</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65753537"/>
                  </a:ext>
                </a:extLst>
              </a:tr>
              <a:tr h="192081">
                <a:tc vMerge="1">
                  <a:txBody>
                    <a:bodyPr/>
                    <a:lstStyle/>
                    <a:p>
                      <a:endParaRPr lang="en-US"/>
                    </a:p>
                  </a:txBody>
                  <a:tcPr/>
                </a:tc>
                <a:tc>
                  <a:txBody>
                    <a:bodyPr/>
                    <a:lstStyle/>
                    <a:p>
                      <a:pPr algn="ctr" fontAlgn="b"/>
                      <a:r>
                        <a:rPr lang="en-US" sz="1300" u="none" strike="noStrike" dirty="0">
                          <a:effectLst/>
                        </a:rPr>
                        <a:t>30</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a:effectLst/>
                        </a:rPr>
                        <a:t>Interest</a:t>
                      </a:r>
                      <a:endParaRPr lang="en-US" sz="1300" b="0" i="0" u="none" strike="noStrike">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300" u="none" strike="noStrike" dirty="0">
                          <a:effectLst/>
                        </a:rPr>
                        <a:t>Instruction relevant to student interests &gt; not relevant</a:t>
                      </a:r>
                      <a:endParaRPr lang="en-US" sz="13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76201776"/>
                  </a:ext>
                </a:extLst>
              </a:tr>
            </a:tbl>
          </a:graphicData>
        </a:graphic>
      </p:graphicFrame>
    </p:spTree>
    <p:extLst>
      <p:ext uri="{BB962C8B-B14F-4D97-AF65-F5344CB8AC3E}">
        <p14:creationId xmlns:p14="http://schemas.microsoft.com/office/powerpoint/2010/main" val="3800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4E26C4-C14C-4168-B09C-08FBD7839AD1}"/>
              </a:ext>
            </a:extLst>
          </p:cNvPr>
          <p:cNvSpPr>
            <a:spLocks noGrp="1"/>
          </p:cNvSpPr>
          <p:nvPr>
            <p:ph type="ctrTitle"/>
          </p:nvPr>
        </p:nvSpPr>
        <p:spPr/>
        <p:txBody>
          <a:bodyPr/>
          <a:lstStyle/>
          <a:p>
            <a:r>
              <a:rPr lang="en-US" dirty="0"/>
              <a:t>How Does Learning Work?</a:t>
            </a:r>
          </a:p>
        </p:txBody>
      </p:sp>
      <p:sp>
        <p:nvSpPr>
          <p:cNvPr id="4" name="Date Placeholder 3">
            <a:extLst>
              <a:ext uri="{FF2B5EF4-FFF2-40B4-BE49-F238E27FC236}">
                <a16:creationId xmlns:a16="http://schemas.microsoft.com/office/drawing/2014/main" id="{172EBDE2-63CA-4A1B-A540-C48E7F00ABA9}"/>
              </a:ext>
            </a:extLst>
          </p:cNvPr>
          <p:cNvSpPr>
            <a:spLocks noGrp="1"/>
          </p:cNvSpPr>
          <p:nvPr>
            <p:ph type="dt" sz="half" idx="10"/>
          </p:nvPr>
        </p:nvSpPr>
        <p:spPr/>
        <p:txBody>
          <a:bodyPr/>
          <a:lstStyle/>
          <a:p>
            <a:r>
              <a:rPr lang="en-US" smtClean="0"/>
              <a:t>2023-01-26</a:t>
            </a:r>
            <a:endParaRPr lang="en-US"/>
          </a:p>
        </p:txBody>
      </p:sp>
      <p:sp>
        <p:nvSpPr>
          <p:cNvPr id="2" name="TextBox 1"/>
          <p:cNvSpPr txBox="1"/>
          <p:nvPr/>
        </p:nvSpPr>
        <p:spPr>
          <a:xfrm>
            <a:off x="1839951" y="4226312"/>
            <a:ext cx="8508381" cy="584775"/>
          </a:xfrm>
          <a:prstGeom prst="rect">
            <a:avLst/>
          </a:prstGeom>
          <a:noFill/>
        </p:spPr>
        <p:txBody>
          <a:bodyPr wrap="square" rtlCol="0">
            <a:spAutoFit/>
          </a:bodyPr>
          <a:lstStyle/>
          <a:p>
            <a:pPr algn="ctr"/>
            <a:endParaRPr lang="en-US" sz="3200" dirty="0"/>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22</a:t>
            </a:fld>
            <a:endParaRPr lang="en-US"/>
          </a:p>
        </p:txBody>
      </p:sp>
    </p:spTree>
    <p:extLst>
      <p:ext uri="{BB962C8B-B14F-4D97-AF65-F5344CB8AC3E}">
        <p14:creationId xmlns:p14="http://schemas.microsoft.com/office/powerpoint/2010/main" val="149322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Perspectives in Learning Science</a:t>
            </a:r>
            <a:endParaRPr lang="en-US" dirty="0"/>
          </a:p>
        </p:txBody>
      </p:sp>
      <p:sp>
        <p:nvSpPr>
          <p:cNvPr id="3" name="Content Placeholder 2"/>
          <p:cNvSpPr>
            <a:spLocks noGrp="1"/>
          </p:cNvSpPr>
          <p:nvPr>
            <p:ph idx="1"/>
          </p:nvPr>
        </p:nvSpPr>
        <p:spPr/>
        <p:txBody>
          <a:bodyPr>
            <a:normAutofit lnSpcReduction="10000"/>
          </a:bodyPr>
          <a:lstStyle/>
          <a:p>
            <a:pPr marL="0" indent="0">
              <a:spcBef>
                <a:spcPts val="2200"/>
              </a:spcBef>
              <a:buNone/>
            </a:pPr>
            <a:r>
              <a:rPr lang="en-US" dirty="0" smtClean="0"/>
              <a:t>Learning Science is the study of how learning works</a:t>
            </a:r>
          </a:p>
          <a:p>
            <a:pPr marL="0" indent="0">
              <a:spcBef>
                <a:spcPts val="2200"/>
              </a:spcBef>
              <a:buNone/>
            </a:pPr>
            <a:r>
              <a:rPr lang="en-US" dirty="0" smtClean="0"/>
              <a:t>Can be viewed from many different lenses of </a:t>
            </a:r>
            <a:r>
              <a:rPr lang="en-US" dirty="0"/>
              <a:t>p</a:t>
            </a:r>
            <a:r>
              <a:rPr lang="en-US" dirty="0" smtClean="0"/>
              <a:t>sychological theory, for example:</a:t>
            </a:r>
          </a:p>
          <a:p>
            <a:pPr lvl="1"/>
            <a:r>
              <a:rPr lang="en-US" dirty="0" smtClean="0"/>
              <a:t>Behaviorism </a:t>
            </a:r>
            <a:r>
              <a:rPr lang="en-US" dirty="0"/>
              <a:t>Theory: How people act based on conditions and </a:t>
            </a:r>
            <a:r>
              <a:rPr lang="en-US" dirty="0" smtClean="0"/>
              <a:t>situations</a:t>
            </a:r>
          </a:p>
          <a:p>
            <a:pPr lvl="1"/>
            <a:r>
              <a:rPr lang="en-US" dirty="0" smtClean="0"/>
              <a:t>Social </a:t>
            </a:r>
            <a:r>
              <a:rPr lang="en-US" dirty="0"/>
              <a:t>Cognitive Theory: How people learn by observing </a:t>
            </a:r>
            <a:r>
              <a:rPr lang="en-US" dirty="0" smtClean="0"/>
              <a:t>others</a:t>
            </a:r>
            <a:endParaRPr lang="en-US" dirty="0"/>
          </a:p>
          <a:p>
            <a:pPr lvl="1"/>
            <a:r>
              <a:rPr lang="en-US" dirty="0" smtClean="0"/>
              <a:t>Cognitive </a:t>
            </a:r>
            <a:r>
              <a:rPr lang="en-US" dirty="0"/>
              <a:t>Theory: How people </a:t>
            </a:r>
            <a:r>
              <a:rPr lang="en-US" dirty="0" smtClean="0"/>
              <a:t>think and process information</a:t>
            </a:r>
          </a:p>
          <a:p>
            <a:pPr lvl="1"/>
            <a:r>
              <a:rPr lang="en-US" dirty="0" smtClean="0"/>
              <a:t>Developmental </a:t>
            </a:r>
            <a:r>
              <a:rPr lang="en-US" dirty="0"/>
              <a:t>Theory: How people learn and behave as they age and </a:t>
            </a:r>
            <a:r>
              <a:rPr lang="en-US" dirty="0" smtClean="0"/>
              <a:t>grow</a:t>
            </a:r>
          </a:p>
          <a:p>
            <a:pPr lvl="1"/>
            <a:r>
              <a:rPr lang="en-US" dirty="0" smtClean="0"/>
              <a:t>Constructivist </a:t>
            </a:r>
            <a:r>
              <a:rPr lang="en-US" dirty="0"/>
              <a:t>Theory: How people learn </a:t>
            </a:r>
            <a:r>
              <a:rPr lang="en-US" dirty="0" smtClean="0"/>
              <a:t>via </a:t>
            </a:r>
            <a:r>
              <a:rPr lang="en-US" dirty="0" err="1" smtClean="0"/>
              <a:t>acrued</a:t>
            </a:r>
            <a:r>
              <a:rPr lang="en-US" dirty="0" smtClean="0"/>
              <a:t> </a:t>
            </a:r>
            <a:r>
              <a:rPr lang="en-US" dirty="0"/>
              <a:t>personal </a:t>
            </a:r>
            <a:r>
              <a:rPr lang="en-US" dirty="0" smtClean="0"/>
              <a:t>experience</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8" name="Text Placeholder 7"/>
          <p:cNvSpPr>
            <a:spLocks noGrp="1"/>
          </p:cNvSpPr>
          <p:nvPr>
            <p:ph type="body" sz="quarter" idx="13"/>
          </p:nvPr>
        </p:nvSpPr>
        <p:spPr/>
        <p:txBody>
          <a:bodyPr/>
          <a:lstStyle/>
          <a:p>
            <a:endParaRPr lang="en-US" dirty="0"/>
          </a:p>
        </p:txBody>
      </p:sp>
      <p:sp>
        <p:nvSpPr>
          <p:cNvPr id="10" name="Footer Placeholder 9"/>
          <p:cNvSpPr>
            <a:spLocks noGrp="1"/>
          </p:cNvSpPr>
          <p:nvPr>
            <p:ph type="ftr" sz="quarter" idx="11"/>
          </p:nvPr>
        </p:nvSpPr>
        <p:spPr/>
        <p:txBody>
          <a:bodyPr/>
          <a:lstStyle/>
          <a:p>
            <a:r>
              <a:rPr lang="en-US" smtClean="0"/>
              <a:t>05-418/818 | Spring 2023 | Design of Educational Games</a:t>
            </a:r>
            <a:endParaRPr lang="en-US"/>
          </a:p>
        </p:txBody>
      </p:sp>
      <p:sp>
        <p:nvSpPr>
          <p:cNvPr id="11" name="Slide Number Placeholder 10"/>
          <p:cNvSpPr>
            <a:spLocks noGrp="1"/>
          </p:cNvSpPr>
          <p:nvPr>
            <p:ph type="sldNum" sz="quarter" idx="12"/>
          </p:nvPr>
        </p:nvSpPr>
        <p:spPr/>
        <p:txBody>
          <a:bodyPr/>
          <a:lstStyle/>
          <a:p>
            <a:fld id="{4BE96267-9501-4B49-939F-F116B0669874}" type="slidenum">
              <a:rPr lang="en-US" smtClean="0"/>
              <a:t>23</a:t>
            </a:fld>
            <a:endParaRPr lang="en-US"/>
          </a:p>
        </p:txBody>
      </p:sp>
    </p:spTree>
    <p:extLst>
      <p:ext uri="{BB962C8B-B14F-4D97-AF65-F5344CB8AC3E}">
        <p14:creationId xmlns:p14="http://schemas.microsoft.com/office/powerpoint/2010/main" val="3973872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lstStyle/>
          <a:p>
            <a:r>
              <a:rPr lang="en-US" dirty="0" smtClean="0"/>
              <a:t>A Primer on Learning Theories</a:t>
            </a:r>
            <a:endParaRPr lang="en-US" dirty="0"/>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2023-01-26</a:t>
            </a:r>
            <a:endParaRPr lang="en-US"/>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4833554" cy="276999"/>
          </a:xfrm>
          <a:prstGeom prst="rect">
            <a:avLst/>
          </a:prstGeom>
        </p:spPr>
        <p:txBody>
          <a:bodyPr wrap="square">
            <a:spAutoFit/>
          </a:bodyPr>
          <a:lstStyle/>
          <a:p>
            <a:r>
              <a:rPr lang="en-US" sz="1200" dirty="0" err="1" smtClean="0"/>
              <a:t>Shayan</a:t>
            </a:r>
            <a:r>
              <a:rPr lang="en-US" sz="1200" dirty="0" smtClean="0"/>
              <a:t> </a:t>
            </a:r>
            <a:r>
              <a:rPr lang="en-US" sz="1200" dirty="0" err="1"/>
              <a:t>Doroudi</a:t>
            </a:r>
            <a:r>
              <a:rPr lang="en-US" sz="1200" dirty="0"/>
              <a:t>. 2021. A Primer on Learning Theories. </a:t>
            </a:r>
            <a:endParaRPr lang="en-US" sz="1200" dirty="0">
              <a:effectLst/>
            </a:endParaRPr>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24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98" y="1976997"/>
            <a:ext cx="1828800" cy="1962150"/>
          </a:xfrm>
          <a:prstGeom prst="rect">
            <a:avLst/>
          </a:prstGeom>
        </p:spPr>
      </p:pic>
      <p:sp>
        <p:nvSpPr>
          <p:cNvPr id="25" name="TextBox 24">
            <a:extLst>
              <a:ext uri="{FF2B5EF4-FFF2-40B4-BE49-F238E27FC236}">
                <a16:creationId xmlns:a16="http://schemas.microsoft.com/office/drawing/2014/main" id="{ABEC93D3-215F-47DA-BB09-AD1B4063D5A6}"/>
              </a:ext>
            </a:extLst>
          </p:cNvPr>
          <p:cNvSpPr txBox="1"/>
          <p:nvPr/>
        </p:nvSpPr>
        <p:spPr>
          <a:xfrm>
            <a:off x="8044275" y="3939147"/>
            <a:ext cx="1262446" cy="646331"/>
          </a:xfrm>
          <a:prstGeom prst="rect">
            <a:avLst/>
          </a:prstGeom>
          <a:noFill/>
        </p:spPr>
        <p:txBody>
          <a:bodyPr wrap="square" rtlCol="0">
            <a:spAutoFit/>
          </a:bodyPr>
          <a:lstStyle/>
          <a:p>
            <a:pPr algn="ctr"/>
            <a:r>
              <a:rPr lang="en-US" dirty="0" err="1" smtClean="0"/>
              <a:t>Shayan</a:t>
            </a:r>
            <a:r>
              <a:rPr lang="en-US" dirty="0" smtClean="0"/>
              <a:t> </a:t>
            </a:r>
            <a:r>
              <a:rPr lang="en-US" dirty="0" err="1" smtClean="0"/>
              <a:t>Doroudi</a:t>
            </a:r>
            <a:endParaRPr lang="en-US" dirty="0"/>
          </a:p>
        </p:txBody>
      </p:sp>
      <p:pic>
        <p:nvPicPr>
          <p:cNvPr id="26" name="Picture 25"/>
          <p:cNvPicPr>
            <a:picLocks noChangeAspect="1"/>
          </p:cNvPicPr>
          <p:nvPr/>
        </p:nvPicPr>
        <p:blipFill>
          <a:blip r:embed="rId3"/>
          <a:stretch>
            <a:fillRect/>
          </a:stretch>
        </p:blipFill>
        <p:spPr>
          <a:xfrm>
            <a:off x="838200" y="1515035"/>
            <a:ext cx="4687975" cy="4633144"/>
          </a:xfrm>
          <a:prstGeom prst="rect">
            <a:avLst/>
          </a:prstGeom>
        </p:spPr>
      </p:pic>
    </p:spTree>
    <p:extLst>
      <p:ext uri="{BB962C8B-B14F-4D97-AF65-F5344CB8AC3E}">
        <p14:creationId xmlns:p14="http://schemas.microsoft.com/office/powerpoint/2010/main" val="212130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De </a:t>
            </a:r>
            <a:r>
              <a:rPr lang="en-US" dirty="0" err="1" smtClean="0"/>
              <a:t>Schutter’s</a:t>
            </a:r>
            <a:r>
              <a:rPr lang="en-US" dirty="0" smtClean="0"/>
              <a:t> series on Applied </a:t>
            </a:r>
            <a:br>
              <a:rPr lang="en-US" dirty="0" smtClean="0"/>
            </a:br>
            <a:r>
              <a:rPr lang="en-US" dirty="0" smtClean="0"/>
              <a:t>Game Design</a:t>
            </a:r>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25</a:t>
            </a:fld>
            <a:endParaRPr lang="en-US"/>
          </a:p>
        </p:txBody>
      </p:sp>
      <p:sp>
        <p:nvSpPr>
          <p:cNvPr id="6" name="Text Placeholder 5"/>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2"/>
          <a:stretch>
            <a:fillRect/>
          </a:stretch>
        </p:blipFill>
        <p:spPr>
          <a:xfrm>
            <a:off x="328020" y="1782147"/>
            <a:ext cx="4572000" cy="2568486"/>
          </a:xfrm>
          <a:prstGeom prst="rect">
            <a:avLst/>
          </a:prstGeom>
        </p:spPr>
      </p:pic>
      <p:pic>
        <p:nvPicPr>
          <p:cNvPr id="8" name="Picture 7"/>
          <p:cNvPicPr>
            <a:picLocks noChangeAspect="1"/>
          </p:cNvPicPr>
          <p:nvPr/>
        </p:nvPicPr>
        <p:blipFill>
          <a:blip r:embed="rId3"/>
          <a:stretch>
            <a:fillRect/>
          </a:stretch>
        </p:blipFill>
        <p:spPr>
          <a:xfrm>
            <a:off x="3918252" y="3245483"/>
            <a:ext cx="4572000" cy="2569074"/>
          </a:xfrm>
          <a:prstGeom prst="rect">
            <a:avLst/>
          </a:prstGeom>
        </p:spPr>
      </p:pic>
      <p:pic>
        <p:nvPicPr>
          <p:cNvPr id="9" name="Picture 8"/>
          <p:cNvPicPr>
            <a:picLocks noChangeAspect="1"/>
          </p:cNvPicPr>
          <p:nvPr/>
        </p:nvPicPr>
        <p:blipFill>
          <a:blip r:embed="rId4"/>
          <a:stretch>
            <a:fillRect/>
          </a:stretch>
        </p:blipFill>
        <p:spPr>
          <a:xfrm>
            <a:off x="7288836" y="1692479"/>
            <a:ext cx="4572000" cy="2577855"/>
          </a:xfrm>
          <a:prstGeom prst="rect">
            <a:avLst/>
          </a:prstGeom>
        </p:spPr>
      </p:pic>
    </p:spTree>
    <p:extLst>
      <p:ext uri="{BB962C8B-B14F-4D97-AF65-F5344CB8AC3E}">
        <p14:creationId xmlns:p14="http://schemas.microsoft.com/office/powerpoint/2010/main" val="4136494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What did you think </a:t>
            </a:r>
            <a:r>
              <a:rPr lang="en-US" dirty="0" smtClean="0"/>
              <a:t>about either Primer?</a:t>
            </a:r>
            <a:endParaRPr lang="en-US" dirty="0"/>
          </a:p>
        </p:txBody>
      </p:sp>
      <p:sp>
        <p:nvSpPr>
          <p:cNvPr id="8" name="Content Placeholder 7"/>
          <p:cNvSpPr>
            <a:spLocks noGrp="1"/>
          </p:cNvSpPr>
          <p:nvPr>
            <p:ph idx="1"/>
          </p:nvPr>
        </p:nvSpPr>
        <p:spPr/>
        <p:txBody>
          <a:bodyPr/>
          <a:lstStyle/>
          <a:p>
            <a:r>
              <a:rPr lang="en-US" dirty="0" smtClean="0"/>
              <a:t>Nice to see some context of learning science ideas connected to games</a:t>
            </a:r>
          </a:p>
          <a:p>
            <a:r>
              <a:rPr lang="en-US" dirty="0" smtClean="0"/>
              <a:t>The emphasis on thought leaders was kind of interesting</a:t>
            </a:r>
          </a:p>
          <a:p>
            <a:r>
              <a:rPr lang="en-US" dirty="0" smtClean="0"/>
              <a:t>Interesting how ethics came up in prior work</a:t>
            </a:r>
          </a:p>
          <a:p>
            <a:r>
              <a:rPr lang="en-US" dirty="0" smtClean="0"/>
              <a:t>In industry no one is doing these deep theoretical dives</a:t>
            </a:r>
          </a:p>
          <a:p>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26</a:t>
            </a:fld>
            <a:endParaRPr lang="en-US"/>
          </a:p>
        </p:txBody>
      </p:sp>
    </p:spTree>
    <p:extLst>
      <p:ext uri="{BB962C8B-B14F-4D97-AF65-F5344CB8AC3E}">
        <p14:creationId xmlns:p14="http://schemas.microsoft.com/office/powerpoint/2010/main" val="1863375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Take</a:t>
            </a:r>
            <a:endParaRPr lang="en-US" dirty="0"/>
          </a:p>
        </p:txBody>
      </p:sp>
      <p:sp>
        <p:nvSpPr>
          <p:cNvPr id="3" name="Content Placeholder 2"/>
          <p:cNvSpPr>
            <a:spLocks noGrp="1"/>
          </p:cNvSpPr>
          <p:nvPr>
            <p:ph idx="1"/>
          </p:nvPr>
        </p:nvSpPr>
        <p:spPr/>
        <p:txBody>
          <a:bodyPr/>
          <a:lstStyle/>
          <a:p>
            <a:r>
              <a:rPr lang="en-US" dirty="0" smtClean="0"/>
              <a:t>A really nice grounding in where different learning theorists are coming from to help you interpret what they recommend</a:t>
            </a:r>
          </a:p>
          <a:p>
            <a:pPr lvl="1"/>
            <a:r>
              <a:rPr lang="en-US" dirty="0" smtClean="0"/>
              <a:t>The case studies in particular are really valuable</a:t>
            </a:r>
          </a:p>
          <a:p>
            <a:r>
              <a:rPr lang="en-US" dirty="0" smtClean="0"/>
              <a:t>Making a distinction between Descriptive and Prescriptive theories is useful with learning principles</a:t>
            </a:r>
          </a:p>
          <a:p>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27</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16984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4E26C4-C14C-4168-B09C-08FBD7839AD1}"/>
              </a:ext>
            </a:extLst>
          </p:cNvPr>
          <p:cNvSpPr>
            <a:spLocks noGrp="1"/>
          </p:cNvSpPr>
          <p:nvPr>
            <p:ph type="ctrTitle"/>
          </p:nvPr>
        </p:nvSpPr>
        <p:spPr/>
        <p:txBody>
          <a:bodyPr/>
          <a:lstStyle/>
          <a:p>
            <a:r>
              <a:rPr lang="en-US" dirty="0"/>
              <a:t>How Does Learning Work?</a:t>
            </a:r>
          </a:p>
        </p:txBody>
      </p:sp>
      <p:sp>
        <p:nvSpPr>
          <p:cNvPr id="4" name="Date Placeholder 3">
            <a:extLst>
              <a:ext uri="{FF2B5EF4-FFF2-40B4-BE49-F238E27FC236}">
                <a16:creationId xmlns:a16="http://schemas.microsoft.com/office/drawing/2014/main" id="{172EBDE2-63CA-4A1B-A540-C48E7F00ABA9}"/>
              </a:ext>
            </a:extLst>
          </p:cNvPr>
          <p:cNvSpPr>
            <a:spLocks noGrp="1"/>
          </p:cNvSpPr>
          <p:nvPr>
            <p:ph type="dt" sz="half" idx="10"/>
          </p:nvPr>
        </p:nvSpPr>
        <p:spPr/>
        <p:txBody>
          <a:bodyPr/>
          <a:lstStyle/>
          <a:p>
            <a:r>
              <a:rPr lang="en-US" smtClean="0"/>
              <a:t>2023-01-26</a:t>
            </a:r>
            <a:endParaRPr lang="en-US"/>
          </a:p>
        </p:txBody>
      </p:sp>
      <p:sp>
        <p:nvSpPr>
          <p:cNvPr id="2" name="TextBox 1"/>
          <p:cNvSpPr txBox="1"/>
          <p:nvPr/>
        </p:nvSpPr>
        <p:spPr>
          <a:xfrm>
            <a:off x="1839951" y="4226312"/>
            <a:ext cx="8508381" cy="584775"/>
          </a:xfrm>
          <a:prstGeom prst="rect">
            <a:avLst/>
          </a:prstGeom>
          <a:noFill/>
        </p:spPr>
        <p:txBody>
          <a:bodyPr wrap="square" rtlCol="0">
            <a:spAutoFit/>
          </a:bodyPr>
          <a:lstStyle/>
          <a:p>
            <a:pPr algn="ctr"/>
            <a:r>
              <a:rPr lang="en-US" sz="3200" dirty="0" smtClean="0"/>
              <a:t>* From a </a:t>
            </a:r>
            <a:r>
              <a:rPr lang="en-US" sz="3200" dirty="0" smtClean="0"/>
              <a:t>Cognitivist </a:t>
            </a:r>
            <a:r>
              <a:rPr lang="en-US" sz="3200" dirty="0" smtClean="0"/>
              <a:t>Perspective</a:t>
            </a:r>
            <a:endParaRPr lang="en-US" sz="3200" dirty="0"/>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28</a:t>
            </a:fld>
            <a:endParaRPr lang="en-US"/>
          </a:p>
        </p:txBody>
      </p:sp>
    </p:spTree>
    <p:extLst>
      <p:ext uri="{BB962C8B-B14F-4D97-AF65-F5344CB8AC3E}">
        <p14:creationId xmlns:p14="http://schemas.microsoft.com/office/powerpoint/2010/main" val="3612189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C529B1-FAC3-4BB7-97DE-93174417290E}"/>
              </a:ext>
            </a:extLst>
          </p:cNvPr>
          <p:cNvSpPr>
            <a:spLocks noGrp="1"/>
          </p:cNvSpPr>
          <p:nvPr>
            <p:ph type="title"/>
          </p:nvPr>
        </p:nvSpPr>
        <p:spPr/>
        <p:txBody>
          <a:bodyPr/>
          <a:lstStyle/>
          <a:p>
            <a:r>
              <a:rPr lang="en-US" dirty="0"/>
              <a:t>Cognitive Models describe how our minds process information and act</a:t>
            </a:r>
          </a:p>
        </p:txBody>
      </p:sp>
      <p:sp>
        <p:nvSpPr>
          <p:cNvPr id="3" name="Date Placeholder 2">
            <a:extLst>
              <a:ext uri="{FF2B5EF4-FFF2-40B4-BE49-F238E27FC236}">
                <a16:creationId xmlns:a16="http://schemas.microsoft.com/office/drawing/2014/main" id="{00954EEA-1449-4567-AC65-28AFD4B83C36}"/>
              </a:ext>
            </a:extLst>
          </p:cNvPr>
          <p:cNvSpPr>
            <a:spLocks noGrp="1"/>
          </p:cNvSpPr>
          <p:nvPr>
            <p:ph type="dt" sz="half" idx="10"/>
          </p:nvPr>
        </p:nvSpPr>
        <p:spPr/>
        <p:txBody>
          <a:bodyPr/>
          <a:lstStyle/>
          <a:p>
            <a:r>
              <a:rPr lang="en-US" smtClean="0"/>
              <a:t>2023-01-26</a:t>
            </a:r>
            <a:endParaRPr lang="en-US"/>
          </a:p>
        </p:txBody>
      </p:sp>
      <p:grpSp>
        <p:nvGrpSpPr>
          <p:cNvPr id="14" name="Group 13">
            <a:extLst>
              <a:ext uri="{FF2B5EF4-FFF2-40B4-BE49-F238E27FC236}">
                <a16:creationId xmlns:a16="http://schemas.microsoft.com/office/drawing/2014/main" id="{A6CED834-5D1A-4952-B3B8-4A75BF0F00E1}"/>
              </a:ext>
            </a:extLst>
          </p:cNvPr>
          <p:cNvGrpSpPr/>
          <p:nvPr/>
        </p:nvGrpSpPr>
        <p:grpSpPr>
          <a:xfrm>
            <a:off x="152400" y="1702411"/>
            <a:ext cx="4114800" cy="3869116"/>
            <a:chOff x="152400" y="1702411"/>
            <a:chExt cx="4114800" cy="3869116"/>
          </a:xfrm>
        </p:grpSpPr>
        <p:pic>
          <p:nvPicPr>
            <p:cNvPr id="8" name="Picture 7">
              <a:extLst>
                <a:ext uri="{FF2B5EF4-FFF2-40B4-BE49-F238E27FC236}">
                  <a16:creationId xmlns:a16="http://schemas.microsoft.com/office/drawing/2014/main" id="{A2864D0F-E0DE-429F-AB03-0661F3940BD9}"/>
                </a:ext>
              </a:extLst>
            </p:cNvPr>
            <p:cNvPicPr>
              <a:picLocks noChangeAspect="1"/>
            </p:cNvPicPr>
            <p:nvPr/>
          </p:nvPicPr>
          <p:blipFill rotWithShape="1">
            <a:blip r:embed="rId2"/>
            <a:srcRect l="3858" t="2307" r="3497" b="3843"/>
            <a:stretch/>
          </p:blipFill>
          <p:spPr>
            <a:xfrm>
              <a:off x="152400" y="1702411"/>
              <a:ext cx="4114800" cy="3391098"/>
            </a:xfrm>
            <a:prstGeom prst="rect">
              <a:avLst/>
            </a:prstGeom>
          </p:spPr>
        </p:pic>
        <p:sp>
          <p:nvSpPr>
            <p:cNvPr id="11" name="TextBox 10">
              <a:extLst>
                <a:ext uri="{FF2B5EF4-FFF2-40B4-BE49-F238E27FC236}">
                  <a16:creationId xmlns:a16="http://schemas.microsoft.com/office/drawing/2014/main" id="{39C18729-48DC-43A5-A5BE-0BA84363969F}"/>
                </a:ext>
              </a:extLst>
            </p:cNvPr>
            <p:cNvSpPr txBox="1"/>
            <p:nvPr/>
          </p:nvSpPr>
          <p:spPr>
            <a:xfrm>
              <a:off x="288324" y="5202195"/>
              <a:ext cx="3842952" cy="369332"/>
            </a:xfrm>
            <a:prstGeom prst="rect">
              <a:avLst/>
            </a:prstGeom>
            <a:noFill/>
          </p:spPr>
          <p:txBody>
            <a:bodyPr wrap="square" rtlCol="0">
              <a:spAutoFit/>
            </a:bodyPr>
            <a:lstStyle/>
            <a:p>
              <a:pPr algn="ctr"/>
              <a:r>
                <a:rPr lang="en-US" dirty="0"/>
                <a:t>ACT-R</a:t>
              </a:r>
            </a:p>
          </p:txBody>
        </p:sp>
      </p:grpSp>
      <p:grpSp>
        <p:nvGrpSpPr>
          <p:cNvPr id="15" name="Group 14">
            <a:extLst>
              <a:ext uri="{FF2B5EF4-FFF2-40B4-BE49-F238E27FC236}">
                <a16:creationId xmlns:a16="http://schemas.microsoft.com/office/drawing/2014/main" id="{30B257BC-7D2D-4A26-BAB0-A6E1373CCD0D}"/>
              </a:ext>
            </a:extLst>
          </p:cNvPr>
          <p:cNvGrpSpPr/>
          <p:nvPr/>
        </p:nvGrpSpPr>
        <p:grpSpPr>
          <a:xfrm>
            <a:off x="4354325" y="1960434"/>
            <a:ext cx="4286153" cy="3611093"/>
            <a:chOff x="4354325" y="1960434"/>
            <a:chExt cx="4286153" cy="3611093"/>
          </a:xfrm>
        </p:grpSpPr>
        <p:pic>
          <p:nvPicPr>
            <p:cNvPr id="9" name="Picture 8">
              <a:extLst>
                <a:ext uri="{FF2B5EF4-FFF2-40B4-BE49-F238E27FC236}">
                  <a16:creationId xmlns:a16="http://schemas.microsoft.com/office/drawing/2014/main" id="{CA2B1F37-FC5D-4E63-803A-F2AD9AABACEC}"/>
                </a:ext>
              </a:extLst>
            </p:cNvPr>
            <p:cNvPicPr>
              <a:picLocks noChangeAspect="1"/>
            </p:cNvPicPr>
            <p:nvPr/>
          </p:nvPicPr>
          <p:blipFill>
            <a:blip r:embed="rId3"/>
            <a:stretch>
              <a:fillRect/>
            </a:stretch>
          </p:blipFill>
          <p:spPr>
            <a:xfrm>
              <a:off x="4354325" y="1960434"/>
              <a:ext cx="4286153" cy="2875052"/>
            </a:xfrm>
            <a:prstGeom prst="rect">
              <a:avLst/>
            </a:prstGeom>
          </p:spPr>
        </p:pic>
        <p:sp>
          <p:nvSpPr>
            <p:cNvPr id="12" name="TextBox 11">
              <a:extLst>
                <a:ext uri="{FF2B5EF4-FFF2-40B4-BE49-F238E27FC236}">
                  <a16:creationId xmlns:a16="http://schemas.microsoft.com/office/drawing/2014/main" id="{6BF1C59C-8E01-4081-92BF-EEB6D475D4FF}"/>
                </a:ext>
              </a:extLst>
            </p:cNvPr>
            <p:cNvSpPr txBox="1"/>
            <p:nvPr/>
          </p:nvSpPr>
          <p:spPr>
            <a:xfrm>
              <a:off x="4575925" y="5202195"/>
              <a:ext cx="3842952" cy="369332"/>
            </a:xfrm>
            <a:prstGeom prst="rect">
              <a:avLst/>
            </a:prstGeom>
            <a:noFill/>
          </p:spPr>
          <p:txBody>
            <a:bodyPr wrap="square" rtlCol="0">
              <a:spAutoFit/>
            </a:bodyPr>
            <a:lstStyle/>
            <a:p>
              <a:pPr algn="ctr"/>
              <a:r>
                <a:rPr lang="en-US" dirty="0"/>
                <a:t>SOAR</a:t>
              </a:r>
            </a:p>
          </p:txBody>
        </p:sp>
      </p:grpSp>
      <p:grpSp>
        <p:nvGrpSpPr>
          <p:cNvPr id="16" name="Group 15">
            <a:extLst>
              <a:ext uri="{FF2B5EF4-FFF2-40B4-BE49-F238E27FC236}">
                <a16:creationId xmlns:a16="http://schemas.microsoft.com/office/drawing/2014/main" id="{324ED54D-189C-4B14-AEFA-CC75C9D7F012}"/>
              </a:ext>
            </a:extLst>
          </p:cNvPr>
          <p:cNvGrpSpPr/>
          <p:nvPr/>
        </p:nvGrpSpPr>
        <p:grpSpPr>
          <a:xfrm>
            <a:off x="8727603" y="2721241"/>
            <a:ext cx="3311997" cy="2850286"/>
            <a:chOff x="8727603" y="2721241"/>
            <a:chExt cx="3311997" cy="2850286"/>
          </a:xfrm>
        </p:grpSpPr>
        <p:pic>
          <p:nvPicPr>
            <p:cNvPr id="10" name="Picture 9">
              <a:extLst>
                <a:ext uri="{FF2B5EF4-FFF2-40B4-BE49-F238E27FC236}">
                  <a16:creationId xmlns:a16="http://schemas.microsoft.com/office/drawing/2014/main" id="{FAA92E85-AB31-4821-B1B1-4611978165C0}"/>
                </a:ext>
              </a:extLst>
            </p:cNvPr>
            <p:cNvPicPr>
              <a:picLocks noChangeAspect="1"/>
            </p:cNvPicPr>
            <p:nvPr/>
          </p:nvPicPr>
          <p:blipFill>
            <a:blip r:embed="rId4"/>
            <a:stretch>
              <a:fillRect/>
            </a:stretch>
          </p:blipFill>
          <p:spPr>
            <a:xfrm>
              <a:off x="8727603" y="2721241"/>
              <a:ext cx="3311997" cy="1353438"/>
            </a:xfrm>
            <a:prstGeom prst="rect">
              <a:avLst/>
            </a:prstGeom>
          </p:spPr>
        </p:pic>
        <p:sp>
          <p:nvSpPr>
            <p:cNvPr id="13" name="TextBox 12">
              <a:extLst>
                <a:ext uri="{FF2B5EF4-FFF2-40B4-BE49-F238E27FC236}">
                  <a16:creationId xmlns:a16="http://schemas.microsoft.com/office/drawing/2014/main" id="{241C2B5D-FCFC-4E00-99BB-BF28E9AC0227}"/>
                </a:ext>
              </a:extLst>
            </p:cNvPr>
            <p:cNvSpPr txBox="1"/>
            <p:nvPr/>
          </p:nvSpPr>
          <p:spPr>
            <a:xfrm>
              <a:off x="8818219" y="5202195"/>
              <a:ext cx="3130765" cy="369332"/>
            </a:xfrm>
            <a:prstGeom prst="rect">
              <a:avLst/>
            </a:prstGeom>
            <a:noFill/>
          </p:spPr>
          <p:txBody>
            <a:bodyPr wrap="square" rtlCol="0">
              <a:spAutoFit/>
            </a:bodyPr>
            <a:lstStyle/>
            <a:p>
              <a:pPr algn="ctr"/>
              <a:r>
                <a:rPr lang="en-US" dirty="0"/>
                <a:t>Sigma</a:t>
              </a:r>
            </a:p>
          </p:txBody>
        </p:sp>
      </p:gr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29</a:t>
            </a:fld>
            <a:endParaRPr lang="en-US"/>
          </a:p>
        </p:txBody>
      </p:sp>
    </p:spTree>
    <p:extLst>
      <p:ext uri="{BB962C8B-B14F-4D97-AF65-F5344CB8AC3E}">
        <p14:creationId xmlns:p14="http://schemas.microsoft.com/office/powerpoint/2010/main" val="2533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8946-46FA-46FE-98C9-6FF71204363A}"/>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2DE0A746-3EC5-4D4A-9ED3-8BD8AC73EDB2}"/>
              </a:ext>
            </a:extLst>
          </p:cNvPr>
          <p:cNvSpPr>
            <a:spLocks noGrp="1"/>
          </p:cNvSpPr>
          <p:nvPr>
            <p:ph idx="1"/>
          </p:nvPr>
        </p:nvSpPr>
        <p:spPr/>
        <p:txBody>
          <a:bodyPr>
            <a:normAutofit/>
          </a:bodyPr>
          <a:lstStyle/>
          <a:p>
            <a:pPr marL="514350" indent="-514350">
              <a:buFont typeface="+mj-lt"/>
              <a:buAutoNum type="arabicPeriod"/>
            </a:pPr>
            <a:r>
              <a:rPr lang="en-US" dirty="0" smtClean="0"/>
              <a:t>Do a primer on how learning works</a:t>
            </a:r>
          </a:p>
          <a:p>
            <a:pPr marL="514350" indent="-514350">
              <a:buFont typeface="+mj-lt"/>
              <a:buAutoNum type="arabicPeriod"/>
            </a:pPr>
            <a:r>
              <a:rPr lang="en-US" dirty="0" smtClean="0"/>
              <a:t>Talk about principles related to cognitive processing limits</a:t>
            </a:r>
            <a:endParaRPr lang="en-US" dirty="0"/>
          </a:p>
          <a:p>
            <a:pPr marL="514350" indent="-514350">
              <a:buFont typeface="+mj-lt"/>
              <a:buAutoNum type="arabicPeriod"/>
            </a:pPr>
            <a:r>
              <a:rPr lang="en-US" dirty="0" smtClean="0"/>
              <a:t>Talk about principles related to different learning processes</a:t>
            </a:r>
          </a:p>
          <a:p>
            <a:pPr marL="514350" indent="-514350">
              <a:buFont typeface="+mj-lt"/>
              <a:buAutoNum type="arabicPeriod"/>
            </a:pPr>
            <a:r>
              <a:rPr lang="en-US" dirty="0" smtClean="0"/>
              <a:t>Give some ideas on how to use them in design</a:t>
            </a:r>
            <a:endParaRPr lang="en-US" dirty="0"/>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68717C98-72B4-4DCE-85C5-EE8F1E6A0D9F}"/>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3</a:t>
            </a:fld>
            <a:endParaRPr lang="en-US"/>
          </a:p>
        </p:txBody>
      </p:sp>
    </p:spTree>
    <p:extLst>
      <p:ext uri="{BB962C8B-B14F-4D97-AF65-F5344CB8AC3E}">
        <p14:creationId xmlns:p14="http://schemas.microsoft.com/office/powerpoint/2010/main" val="1338147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DB60-6B06-4159-AE7A-18A223162233}"/>
              </a:ext>
            </a:extLst>
          </p:cNvPr>
          <p:cNvSpPr>
            <a:spLocks noGrp="1"/>
          </p:cNvSpPr>
          <p:nvPr>
            <p:ph type="title"/>
          </p:nvPr>
        </p:nvSpPr>
        <p:spPr/>
        <p:txBody>
          <a:bodyPr/>
          <a:lstStyle/>
          <a:p>
            <a:r>
              <a:rPr lang="en-US" dirty="0"/>
              <a:t>A Standard Model of the Mind</a:t>
            </a:r>
          </a:p>
        </p:txBody>
      </p:sp>
      <p:sp>
        <p:nvSpPr>
          <p:cNvPr id="3" name="Date Placeholder 2">
            <a:extLst>
              <a:ext uri="{FF2B5EF4-FFF2-40B4-BE49-F238E27FC236}">
                <a16:creationId xmlns:a16="http://schemas.microsoft.com/office/drawing/2014/main" id="{96EB8898-F255-4488-9863-1B30652B8AD1}"/>
              </a:ext>
            </a:extLst>
          </p:cNvPr>
          <p:cNvSpPr>
            <a:spLocks noGrp="1"/>
          </p:cNvSpPr>
          <p:nvPr>
            <p:ph type="dt" sz="half" idx="10"/>
          </p:nvPr>
        </p:nvSpPr>
        <p:spPr/>
        <p:txBody>
          <a:bodyPr/>
          <a:lstStyle/>
          <a:p>
            <a:r>
              <a:rPr lang="en-US" smtClean="0"/>
              <a:t>2023-01-26</a:t>
            </a:r>
            <a:endParaRPr lang="en-US"/>
          </a:p>
        </p:txBody>
      </p:sp>
      <p:pic>
        <p:nvPicPr>
          <p:cNvPr id="6" name="Picture 5">
            <a:extLst>
              <a:ext uri="{FF2B5EF4-FFF2-40B4-BE49-F238E27FC236}">
                <a16:creationId xmlns:a16="http://schemas.microsoft.com/office/drawing/2014/main" id="{CA833D6A-D57C-4089-B992-9DBAAF95404F}"/>
              </a:ext>
            </a:extLst>
          </p:cNvPr>
          <p:cNvPicPr>
            <a:picLocks noChangeAspect="1"/>
          </p:cNvPicPr>
          <p:nvPr/>
        </p:nvPicPr>
        <p:blipFill>
          <a:blip r:embed="rId2"/>
          <a:stretch>
            <a:fillRect/>
          </a:stretch>
        </p:blipFill>
        <p:spPr>
          <a:xfrm>
            <a:off x="1402090" y="1365103"/>
            <a:ext cx="9387820" cy="4890119"/>
          </a:xfrm>
          <a:prstGeom prst="rect">
            <a:avLst/>
          </a:prstGeom>
        </p:spPr>
      </p:pic>
      <p:sp>
        <p:nvSpPr>
          <p:cNvPr id="7" name="Rectangle 6">
            <a:extLst>
              <a:ext uri="{FF2B5EF4-FFF2-40B4-BE49-F238E27FC236}">
                <a16:creationId xmlns:a16="http://schemas.microsoft.com/office/drawing/2014/main" id="{1BF1264D-FFAC-457D-9B18-CDB9EF99E1D6}"/>
              </a:ext>
            </a:extLst>
          </p:cNvPr>
          <p:cNvSpPr/>
          <p:nvPr/>
        </p:nvSpPr>
        <p:spPr>
          <a:xfrm>
            <a:off x="838200" y="5485781"/>
            <a:ext cx="4551407" cy="769441"/>
          </a:xfrm>
          <a:prstGeom prst="rect">
            <a:avLst/>
          </a:prstGeom>
        </p:spPr>
        <p:txBody>
          <a:bodyPr wrap="square">
            <a:spAutoFit/>
          </a:bodyPr>
          <a:lstStyle/>
          <a:p>
            <a:r>
              <a:rPr lang="en-US" sz="1100" dirty="0"/>
              <a:t>Laird, J. E., </a:t>
            </a:r>
            <a:r>
              <a:rPr lang="en-US" sz="1100" dirty="0" err="1"/>
              <a:t>Lebiere</a:t>
            </a:r>
            <a:r>
              <a:rPr lang="en-US" sz="1100" dirty="0"/>
              <a:t>, C., &amp; Rosenbloom, P. S. (2017). A Standard Model of the Mind: Toward a Common Computational Framework across Artificial Intelligence, Cognitive Science, Neuroscience, and Robotics. </a:t>
            </a:r>
            <a:r>
              <a:rPr lang="en-US" sz="1100" i="1" dirty="0"/>
              <a:t>AI Magazine</a:t>
            </a:r>
            <a:r>
              <a:rPr lang="en-US" sz="1100" dirty="0"/>
              <a:t>, </a:t>
            </a:r>
            <a:r>
              <a:rPr lang="en-US" sz="1100" i="1" dirty="0"/>
              <a:t>38</a:t>
            </a:r>
            <a:r>
              <a:rPr lang="en-US" sz="1100" dirty="0"/>
              <a:t>(4), 13. https://doi.org/10.1609/aimag.v38i4.2744</a:t>
            </a:r>
            <a:endParaRPr lang="en-US" sz="1100" dirty="0">
              <a:effectLst/>
            </a:endParaRPr>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30</a:t>
            </a:fld>
            <a:endParaRPr lang="en-US"/>
          </a:p>
        </p:txBody>
      </p:sp>
    </p:spTree>
    <p:extLst>
      <p:ext uri="{BB962C8B-B14F-4D97-AF65-F5344CB8AC3E}">
        <p14:creationId xmlns:p14="http://schemas.microsoft.com/office/powerpoint/2010/main" val="2768152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Principles Related to Processing Limits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9" name="Footer Placeholder 8"/>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31</a:t>
            </a:fld>
            <a:endParaRPr lang="en-US"/>
          </a:p>
        </p:txBody>
      </p:sp>
    </p:spTree>
    <p:extLst>
      <p:ext uri="{BB962C8B-B14F-4D97-AF65-F5344CB8AC3E}">
        <p14:creationId xmlns:p14="http://schemas.microsoft.com/office/powerpoint/2010/main" val="2922705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367C-B2EA-4241-8F9A-5385F61F5822}"/>
              </a:ext>
            </a:extLst>
          </p:cNvPr>
          <p:cNvSpPr>
            <a:spLocks noGrp="1"/>
          </p:cNvSpPr>
          <p:nvPr>
            <p:ph type="title"/>
          </p:nvPr>
        </p:nvSpPr>
        <p:spPr/>
        <p:txBody>
          <a:bodyPr/>
          <a:lstStyle/>
          <a:p>
            <a:r>
              <a:rPr lang="en-US" dirty="0" smtClean="0"/>
              <a:t>Handbook of Game-Based Learning</a:t>
            </a:r>
            <a:endParaRPr lang="en-US" dirty="0"/>
          </a:p>
        </p:txBody>
      </p:sp>
      <p:sp>
        <p:nvSpPr>
          <p:cNvPr id="3" name="Date Placeholder 2">
            <a:extLst>
              <a:ext uri="{FF2B5EF4-FFF2-40B4-BE49-F238E27FC236}">
                <a16:creationId xmlns:a16="http://schemas.microsoft.com/office/drawing/2014/main" id="{D8C88009-EEC6-4656-B119-A5E03C0F2F54}"/>
              </a:ext>
            </a:extLst>
          </p:cNvPr>
          <p:cNvSpPr>
            <a:spLocks noGrp="1"/>
          </p:cNvSpPr>
          <p:nvPr>
            <p:ph type="dt" sz="half" idx="10"/>
          </p:nvPr>
        </p:nvSpPr>
        <p:spPr/>
        <p:txBody>
          <a:bodyPr/>
          <a:lstStyle/>
          <a:p>
            <a:r>
              <a:rPr lang="en-US" smtClean="0"/>
              <a:t>2023-01-26</a:t>
            </a:r>
            <a:endParaRPr lang="en-US"/>
          </a:p>
        </p:txBody>
      </p:sp>
      <p:sp>
        <p:nvSpPr>
          <p:cNvPr id="6" name="AutoShape 4" descr="Image result for susan ambrose">
            <a:extLst>
              <a:ext uri="{FF2B5EF4-FFF2-40B4-BE49-F238E27FC236}">
                <a16:creationId xmlns:a16="http://schemas.microsoft.com/office/drawing/2014/main" id="{863EEB19-BFDA-4105-BE2B-D1BB53FB38D8}"/>
              </a:ext>
            </a:extLst>
          </p:cNvPr>
          <p:cNvSpPr>
            <a:spLocks noChangeAspect="1" noChangeArrowheads="1"/>
          </p:cNvSpPr>
          <p:nvPr/>
        </p:nvSpPr>
        <p:spPr bwMode="auto">
          <a:xfrm>
            <a:off x="7222263" y="437043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716E655E-AAAC-4B1F-8D18-D7D04ABBE981}"/>
              </a:ext>
            </a:extLst>
          </p:cNvPr>
          <p:cNvSpPr/>
          <p:nvPr/>
        </p:nvSpPr>
        <p:spPr>
          <a:xfrm>
            <a:off x="5622145" y="5726139"/>
            <a:ext cx="5033155" cy="461665"/>
          </a:xfrm>
          <a:prstGeom prst="rect">
            <a:avLst/>
          </a:prstGeom>
        </p:spPr>
        <p:txBody>
          <a:bodyPr wrap="square">
            <a:spAutoFit/>
          </a:bodyPr>
          <a:lstStyle/>
          <a:p>
            <a:r>
              <a:rPr lang="en-US" sz="1200" dirty="0"/>
              <a:t>Jan L. </a:t>
            </a:r>
            <a:r>
              <a:rPr lang="en-US" sz="1200" dirty="0" err="1"/>
              <a:t>Plass</a:t>
            </a:r>
            <a:r>
              <a:rPr lang="en-US" sz="1200" dirty="0"/>
              <a:t>, Richard E. Mayer, &amp; Bruce D. Homer. (2020). </a:t>
            </a:r>
            <a:r>
              <a:rPr lang="en-US" sz="1200" i="1" dirty="0"/>
              <a:t>Handbook of Game-Based Learning</a:t>
            </a:r>
            <a:r>
              <a:rPr lang="en-US" sz="1200" dirty="0"/>
              <a:t>. The MIT Press. </a:t>
            </a:r>
            <a:endParaRPr lang="en-US" sz="1200" dirty="0">
              <a:effectLst/>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694" y="1690688"/>
            <a:ext cx="3200400" cy="4131425"/>
          </a:xfrm>
          <a:prstGeom prst="rect">
            <a:avLst/>
          </a:prstGeom>
        </p:spPr>
      </p:pic>
      <p:grpSp>
        <p:nvGrpSpPr>
          <p:cNvPr id="17" name="Group 16"/>
          <p:cNvGrpSpPr/>
          <p:nvPr/>
        </p:nvGrpSpPr>
        <p:grpSpPr>
          <a:xfrm>
            <a:off x="8094259" y="3493674"/>
            <a:ext cx="3374300" cy="2042797"/>
            <a:chOff x="8140311" y="3493674"/>
            <a:chExt cx="3374300" cy="2042797"/>
          </a:xfrm>
        </p:grpSpPr>
        <p:grpSp>
          <p:nvGrpSpPr>
            <p:cNvPr id="15" name="Group 14"/>
            <p:cNvGrpSpPr/>
            <p:nvPr/>
          </p:nvGrpSpPr>
          <p:grpSpPr>
            <a:xfrm>
              <a:off x="8140311" y="3499197"/>
              <a:ext cx="1371600" cy="2037274"/>
              <a:chOff x="8140311" y="2767536"/>
              <a:chExt cx="1371600" cy="2037274"/>
            </a:xfrm>
          </p:grpSpPr>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40311" y="2767536"/>
                <a:ext cx="1371600" cy="1371600"/>
              </a:xfrm>
              <a:prstGeom prst="rect">
                <a:avLst/>
              </a:prstGeom>
            </p:spPr>
          </p:pic>
          <p:sp>
            <p:nvSpPr>
              <p:cNvPr id="10" name="TextBox 9"/>
              <p:cNvSpPr txBox="1"/>
              <p:nvPr/>
            </p:nvSpPr>
            <p:spPr>
              <a:xfrm>
                <a:off x="8156595" y="4158479"/>
                <a:ext cx="1339032" cy="646331"/>
              </a:xfrm>
              <a:prstGeom prst="rect">
                <a:avLst/>
              </a:prstGeom>
              <a:noFill/>
            </p:spPr>
            <p:txBody>
              <a:bodyPr wrap="square" rtlCol="0">
                <a:spAutoFit/>
              </a:bodyPr>
              <a:lstStyle/>
              <a:p>
                <a:pPr algn="ctr"/>
                <a:r>
                  <a:rPr lang="en-US" dirty="0" smtClean="0"/>
                  <a:t>Brian Nelson</a:t>
                </a:r>
                <a:endParaRPr lang="en-US" dirty="0"/>
              </a:p>
            </p:txBody>
          </p:sp>
        </p:grpSp>
        <p:grpSp>
          <p:nvGrpSpPr>
            <p:cNvPr id="12" name="Group 11"/>
            <p:cNvGrpSpPr/>
            <p:nvPr/>
          </p:nvGrpSpPr>
          <p:grpSpPr>
            <a:xfrm>
              <a:off x="10143011" y="3493674"/>
              <a:ext cx="1371600" cy="2042797"/>
              <a:chOff x="10143011" y="2784381"/>
              <a:chExt cx="1371600" cy="2042797"/>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3011" y="2784381"/>
                <a:ext cx="1371600" cy="1393372"/>
              </a:xfrm>
              <a:prstGeom prst="rect">
                <a:avLst/>
              </a:prstGeom>
            </p:spPr>
          </p:pic>
          <p:sp>
            <p:nvSpPr>
              <p:cNvPr id="13" name="TextBox 12"/>
              <p:cNvSpPr txBox="1"/>
              <p:nvPr/>
            </p:nvSpPr>
            <p:spPr>
              <a:xfrm>
                <a:off x="10159295" y="4180847"/>
                <a:ext cx="1339032" cy="646331"/>
              </a:xfrm>
              <a:prstGeom prst="rect">
                <a:avLst/>
              </a:prstGeom>
              <a:noFill/>
            </p:spPr>
            <p:txBody>
              <a:bodyPr wrap="square" rtlCol="0">
                <a:spAutoFit/>
              </a:bodyPr>
              <a:lstStyle/>
              <a:p>
                <a:pPr algn="ctr"/>
                <a:r>
                  <a:rPr lang="en-US" dirty="0" err="1" smtClean="0"/>
                  <a:t>Younsu</a:t>
                </a:r>
                <a:endParaRPr lang="en-US" dirty="0" smtClean="0"/>
              </a:p>
              <a:p>
                <a:pPr algn="ctr"/>
                <a:r>
                  <a:rPr lang="en-US" dirty="0" smtClean="0"/>
                  <a:t>Kim</a:t>
                </a:r>
                <a:endParaRPr lang="en-US" dirty="0"/>
              </a:p>
            </p:txBody>
          </p:sp>
        </p:grpSp>
      </p:grpSp>
      <p:grpSp>
        <p:nvGrpSpPr>
          <p:cNvPr id="11" name="Group 10"/>
          <p:cNvGrpSpPr/>
          <p:nvPr/>
        </p:nvGrpSpPr>
        <p:grpSpPr>
          <a:xfrm>
            <a:off x="5485351" y="3048309"/>
            <a:ext cx="1371600" cy="2488162"/>
            <a:chOff x="5407748" y="2155284"/>
            <a:chExt cx="1371600" cy="2488162"/>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748" y="2155284"/>
              <a:ext cx="1371600" cy="1831157"/>
            </a:xfrm>
            <a:prstGeom prst="rect">
              <a:avLst/>
            </a:prstGeom>
          </p:spPr>
        </p:pic>
        <p:sp>
          <p:nvSpPr>
            <p:cNvPr id="14" name="TextBox 13"/>
            <p:cNvSpPr txBox="1"/>
            <p:nvPr/>
          </p:nvSpPr>
          <p:spPr>
            <a:xfrm>
              <a:off x="5424032" y="3997115"/>
              <a:ext cx="1339032" cy="646331"/>
            </a:xfrm>
            <a:prstGeom prst="rect">
              <a:avLst/>
            </a:prstGeom>
            <a:noFill/>
          </p:spPr>
          <p:txBody>
            <a:bodyPr wrap="square" rtlCol="0">
              <a:spAutoFit/>
            </a:bodyPr>
            <a:lstStyle/>
            <a:p>
              <a:pPr algn="ctr"/>
              <a:r>
                <a:rPr lang="en-US" dirty="0" smtClean="0"/>
                <a:t>Richard Mayer</a:t>
              </a:r>
              <a:endParaRPr lang="en-US" dirty="0"/>
            </a:p>
          </p:txBody>
        </p:sp>
      </p:grpSp>
      <p:sp>
        <p:nvSpPr>
          <p:cNvPr id="16" name="TextBox 15"/>
          <p:cNvSpPr txBox="1"/>
          <p:nvPr/>
        </p:nvSpPr>
        <p:spPr>
          <a:xfrm>
            <a:off x="4967639" y="2110449"/>
            <a:ext cx="2407024" cy="923330"/>
          </a:xfrm>
          <a:prstGeom prst="rect">
            <a:avLst/>
          </a:prstGeom>
          <a:noFill/>
        </p:spPr>
        <p:txBody>
          <a:bodyPr wrap="square" rtlCol="0">
            <a:spAutoFit/>
          </a:bodyPr>
          <a:lstStyle/>
          <a:p>
            <a:pPr algn="ctr"/>
            <a:r>
              <a:rPr lang="en-US" dirty="0" smtClean="0"/>
              <a:t>Chapter 4: Cognitive Foundations of Game-Based Learning</a:t>
            </a:r>
            <a:endParaRPr lang="en-US" dirty="0"/>
          </a:p>
        </p:txBody>
      </p:sp>
      <p:sp>
        <p:nvSpPr>
          <p:cNvPr id="19" name="TextBox 18"/>
          <p:cNvSpPr txBox="1"/>
          <p:nvPr/>
        </p:nvSpPr>
        <p:spPr>
          <a:xfrm>
            <a:off x="8048208" y="2110449"/>
            <a:ext cx="3466403" cy="923330"/>
          </a:xfrm>
          <a:prstGeom prst="rect">
            <a:avLst/>
          </a:prstGeom>
          <a:noFill/>
        </p:spPr>
        <p:txBody>
          <a:bodyPr wrap="square" rtlCol="0">
            <a:spAutoFit/>
          </a:bodyPr>
          <a:lstStyle/>
          <a:p>
            <a:pPr algn="ctr"/>
            <a:r>
              <a:rPr lang="en-US" dirty="0" smtClean="0"/>
              <a:t>Chapter 12: Multimedia Design Principles in Game-Based Learning</a:t>
            </a:r>
            <a:endParaRPr lang="en-US" dirty="0"/>
          </a:p>
        </p:txBody>
      </p:sp>
      <p:sp>
        <p:nvSpPr>
          <p:cNvPr id="20" name="Footer Placeholder 19"/>
          <p:cNvSpPr>
            <a:spLocks noGrp="1"/>
          </p:cNvSpPr>
          <p:nvPr>
            <p:ph type="ftr" sz="quarter" idx="11"/>
          </p:nvPr>
        </p:nvSpPr>
        <p:spPr/>
        <p:txBody>
          <a:bodyPr/>
          <a:lstStyle/>
          <a:p>
            <a:r>
              <a:rPr lang="en-US" smtClean="0"/>
              <a:t>05-418/818 | Spring 2023 | Design of Educational Games</a:t>
            </a:r>
            <a:endParaRPr lang="en-US"/>
          </a:p>
        </p:txBody>
      </p:sp>
      <p:sp>
        <p:nvSpPr>
          <p:cNvPr id="21" name="Slide Number Placeholder 20"/>
          <p:cNvSpPr>
            <a:spLocks noGrp="1"/>
          </p:cNvSpPr>
          <p:nvPr>
            <p:ph type="sldNum" sz="quarter" idx="12"/>
          </p:nvPr>
        </p:nvSpPr>
        <p:spPr/>
        <p:txBody>
          <a:bodyPr/>
          <a:lstStyle/>
          <a:p>
            <a:fld id="{4BE96267-9501-4B49-939F-F116B0669874}" type="slidenum">
              <a:rPr lang="en-US" smtClean="0"/>
              <a:t>32</a:t>
            </a:fld>
            <a:endParaRPr lang="en-US"/>
          </a:p>
        </p:txBody>
      </p:sp>
    </p:spTree>
    <p:extLst>
      <p:ext uri="{BB962C8B-B14F-4D97-AF65-F5344CB8AC3E}">
        <p14:creationId xmlns:p14="http://schemas.microsoft.com/office/powerpoint/2010/main" val="2701589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What did you think? (HGBL)</a:t>
            </a:r>
            <a:endParaRPr lang="en-US" dirty="0"/>
          </a:p>
        </p:txBody>
      </p:sp>
      <p:sp>
        <p:nvSpPr>
          <p:cNvPr id="8" name="Content Placeholder 7"/>
          <p:cNvSpPr>
            <a:spLocks noGrp="1"/>
          </p:cNvSpPr>
          <p:nvPr>
            <p:ph idx="1"/>
          </p:nvPr>
        </p:nvSpPr>
        <p:spPr/>
        <p:txBody>
          <a:bodyPr/>
          <a:lstStyle/>
          <a:p>
            <a:r>
              <a:rPr lang="en-US" dirty="0" smtClean="0"/>
              <a:t>Seen Mayer before in his other book</a:t>
            </a:r>
          </a:p>
          <a:p>
            <a:r>
              <a:rPr lang="en-US" dirty="0" smtClean="0"/>
              <a:t>Interesting that immersive tech doesn't have a strong track record</a:t>
            </a:r>
          </a:p>
          <a:p>
            <a:r>
              <a:rPr lang="en-US" dirty="0" smtClean="0"/>
              <a:t>Found it interesting how there were differences </a:t>
            </a:r>
            <a:r>
              <a:rPr lang="en-US" dirty="0" err="1" smtClean="0"/>
              <a:t>baed</a:t>
            </a:r>
            <a:r>
              <a:rPr lang="en-US" dirty="0" smtClean="0"/>
              <a:t> on subject</a:t>
            </a:r>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9" name="Footer Placeholder 8"/>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33</a:t>
            </a:fld>
            <a:endParaRPr lang="en-US"/>
          </a:p>
        </p:txBody>
      </p:sp>
    </p:spTree>
    <p:extLst>
      <p:ext uri="{BB962C8B-B14F-4D97-AF65-F5344CB8AC3E}">
        <p14:creationId xmlns:p14="http://schemas.microsoft.com/office/powerpoint/2010/main" val="671977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My Take</a:t>
            </a:r>
            <a:endParaRPr lang="en-US" dirty="0"/>
          </a:p>
        </p:txBody>
      </p:sp>
      <p:sp>
        <p:nvSpPr>
          <p:cNvPr id="8" name="Content Placeholder 7"/>
          <p:cNvSpPr>
            <a:spLocks noGrp="1"/>
          </p:cNvSpPr>
          <p:nvPr>
            <p:ph idx="1"/>
          </p:nvPr>
        </p:nvSpPr>
        <p:spPr/>
        <p:txBody>
          <a:bodyPr/>
          <a:lstStyle/>
          <a:p>
            <a:r>
              <a:rPr lang="en-US" dirty="0" smtClean="0"/>
              <a:t>This is a relatively new book</a:t>
            </a:r>
          </a:p>
          <a:p>
            <a:r>
              <a:rPr lang="en-US" dirty="0" smtClean="0"/>
              <a:t>Hard to pick which chapter (4 or 12) is more relevant, may be worth looking at both if you’re interested</a:t>
            </a:r>
          </a:p>
          <a:p>
            <a:r>
              <a:rPr lang="en-US" dirty="0" smtClean="0"/>
              <a:t>Great to finally see evidence directly in games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9" name="Text Placeholder 8"/>
          <p:cNvSpPr>
            <a:spLocks noGrp="1"/>
          </p:cNvSpPr>
          <p:nvPr>
            <p:ph type="body" sz="quarter" idx="13"/>
          </p:nvPr>
        </p:nvSpPr>
        <p:spPr/>
        <p:txBody>
          <a:bodyPr/>
          <a:lstStyle/>
          <a:p>
            <a:endParaRPr lang="en-US"/>
          </a:p>
        </p:txBody>
      </p:sp>
      <p:sp>
        <p:nvSpPr>
          <p:cNvPr id="10" name="Footer Placeholder 9"/>
          <p:cNvSpPr>
            <a:spLocks noGrp="1"/>
          </p:cNvSpPr>
          <p:nvPr>
            <p:ph type="ftr" sz="quarter" idx="11"/>
          </p:nvPr>
        </p:nvSpPr>
        <p:spPr/>
        <p:txBody>
          <a:bodyPr/>
          <a:lstStyle/>
          <a:p>
            <a:r>
              <a:rPr lang="en-US" smtClean="0"/>
              <a:t>05-418/818 | Spring 2023 | Design of Educational Games</a:t>
            </a:r>
            <a:endParaRPr lang="en-US"/>
          </a:p>
        </p:txBody>
      </p:sp>
      <p:sp>
        <p:nvSpPr>
          <p:cNvPr id="11" name="Slide Number Placeholder 10"/>
          <p:cNvSpPr>
            <a:spLocks noGrp="1"/>
          </p:cNvSpPr>
          <p:nvPr>
            <p:ph type="sldNum" sz="quarter" idx="12"/>
          </p:nvPr>
        </p:nvSpPr>
        <p:spPr/>
        <p:txBody>
          <a:bodyPr/>
          <a:lstStyle/>
          <a:p>
            <a:fld id="{4BE96267-9501-4B49-939F-F116B0669874}" type="slidenum">
              <a:rPr lang="en-US" smtClean="0"/>
              <a:t>34</a:t>
            </a:fld>
            <a:endParaRPr lang="en-US"/>
          </a:p>
        </p:txBody>
      </p:sp>
    </p:spTree>
    <p:extLst>
      <p:ext uri="{BB962C8B-B14F-4D97-AF65-F5344CB8AC3E}">
        <p14:creationId xmlns:p14="http://schemas.microsoft.com/office/powerpoint/2010/main" val="909786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from Handbook of Game-Based Learning</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Text Placeholder 6"/>
          <p:cNvSpPr>
            <a:spLocks noGrp="1"/>
          </p:cNvSpPr>
          <p:nvPr>
            <p:ph type="body" sz="quarter" idx="13"/>
          </p:nvPr>
        </p:nvSpPr>
        <p:spPr/>
        <p:txBody>
          <a:bodyPr/>
          <a:lstStyle/>
          <a:p>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74800645"/>
              </p:ext>
            </p:extLst>
          </p:nvPr>
        </p:nvGraphicFramePr>
        <p:xfrm>
          <a:off x="921123" y="1734321"/>
          <a:ext cx="10349754" cy="4458198"/>
        </p:xfrm>
        <a:graphic>
          <a:graphicData uri="http://schemas.openxmlformats.org/drawingml/2006/table">
            <a:tbl>
              <a:tblPr bandRow="1">
                <a:tableStyleId>{5C22544A-7EE6-4342-B048-85BDC9FD1C3A}</a:tableStyleId>
              </a:tblPr>
              <a:tblGrid>
                <a:gridCol w="421342">
                  <a:extLst>
                    <a:ext uri="{9D8B030D-6E8A-4147-A177-3AD203B41FA5}">
                      <a16:colId xmlns:a16="http://schemas.microsoft.com/office/drawing/2014/main" val="2745291312"/>
                    </a:ext>
                  </a:extLst>
                </a:gridCol>
                <a:gridCol w="1882588">
                  <a:extLst>
                    <a:ext uri="{9D8B030D-6E8A-4147-A177-3AD203B41FA5}">
                      <a16:colId xmlns:a16="http://schemas.microsoft.com/office/drawing/2014/main" val="3579004854"/>
                    </a:ext>
                  </a:extLst>
                </a:gridCol>
                <a:gridCol w="8045824">
                  <a:extLst>
                    <a:ext uri="{9D8B030D-6E8A-4147-A177-3AD203B41FA5}">
                      <a16:colId xmlns:a16="http://schemas.microsoft.com/office/drawing/2014/main" val="1641118105"/>
                    </a:ext>
                  </a:extLst>
                </a:gridCol>
              </a:tblGrid>
              <a:tr h="370840">
                <a:tc rowSpan="3">
                  <a:txBody>
                    <a:bodyPr/>
                    <a:lstStyle/>
                    <a:p>
                      <a:pPr algn="ctr"/>
                      <a:r>
                        <a:rPr lang="en-US" sz="1400" dirty="0" smtClean="0"/>
                        <a:t>Extraneous</a:t>
                      </a:r>
                      <a:endParaRPr lang="en-US" sz="1400" dirty="0"/>
                    </a:p>
                  </a:txBody>
                  <a:tcPr vert="vert270">
                    <a:solidFill>
                      <a:schemeClr val="accent5">
                        <a:lumMod val="40000"/>
                        <a:lumOff val="60000"/>
                      </a:schemeClr>
                    </a:solidFill>
                  </a:tcPr>
                </a:tc>
                <a:tc>
                  <a:txBody>
                    <a:bodyPr/>
                    <a:lstStyle/>
                    <a:p>
                      <a:r>
                        <a:rPr lang="en-US" sz="1400" dirty="0" smtClean="0"/>
                        <a:t>Signaling</a:t>
                      </a:r>
                      <a:endParaRPr lang="en-US" sz="1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from a game when cues highlight the organization of the essential material area added</a:t>
                      </a:r>
                      <a:endParaRPr lang="en-US" sz="1400" dirty="0"/>
                    </a:p>
                  </a:txBody>
                  <a:tcPr>
                    <a:solidFill>
                      <a:schemeClr val="accent5">
                        <a:lumMod val="40000"/>
                        <a:lumOff val="60000"/>
                      </a:schemeClr>
                    </a:solidFill>
                  </a:tcPr>
                </a:tc>
                <a:extLst>
                  <a:ext uri="{0D108BD9-81ED-4DB2-BD59-A6C34878D82A}">
                    <a16:rowId xmlns:a16="http://schemas.microsoft.com/office/drawing/2014/main" val="1690065255"/>
                  </a:ext>
                </a:extLst>
              </a:tr>
              <a:tr h="370840">
                <a:tc vMerge="1">
                  <a:txBody>
                    <a:bodyPr/>
                    <a:lstStyle/>
                    <a:p>
                      <a:endParaRPr lang="en-US" dirty="0"/>
                    </a:p>
                  </a:txBody>
                  <a:tcPr>
                    <a:solidFill>
                      <a:schemeClr val="accent5">
                        <a:lumMod val="40000"/>
                        <a:lumOff val="60000"/>
                      </a:schemeClr>
                    </a:solidFill>
                  </a:tcPr>
                </a:tc>
                <a:tc>
                  <a:txBody>
                    <a:bodyPr/>
                    <a:lstStyle/>
                    <a:p>
                      <a:r>
                        <a:rPr lang="en-US" sz="1400" dirty="0" smtClean="0"/>
                        <a:t>Redundancy</a:t>
                      </a:r>
                      <a:endParaRPr lang="en-US" sz="1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a:t>
                      </a:r>
                      <a:r>
                        <a:rPr lang="en-US" sz="1400" b="1" dirty="0" smtClean="0">
                          <a:effectLst/>
                        </a:rPr>
                        <a:t>do not </a:t>
                      </a:r>
                      <a:r>
                        <a:rPr lang="en-US" sz="1400" dirty="0" smtClean="0">
                          <a:effectLst/>
                        </a:rPr>
                        <a:t>learn better in games where words are printed and spoken rather than formal style</a:t>
                      </a:r>
                      <a:endParaRPr lang="en-US" sz="1400" dirty="0"/>
                    </a:p>
                  </a:txBody>
                  <a:tcPr>
                    <a:solidFill>
                      <a:schemeClr val="accent5">
                        <a:lumMod val="40000"/>
                        <a:lumOff val="60000"/>
                      </a:schemeClr>
                    </a:solidFill>
                  </a:tcPr>
                </a:tc>
                <a:extLst>
                  <a:ext uri="{0D108BD9-81ED-4DB2-BD59-A6C34878D82A}">
                    <a16:rowId xmlns:a16="http://schemas.microsoft.com/office/drawing/2014/main" val="2932392310"/>
                  </a:ext>
                </a:extLst>
              </a:tr>
              <a:tr h="370840">
                <a:tc vMerge="1">
                  <a:txBody>
                    <a:bodyPr/>
                    <a:lstStyle/>
                    <a:p>
                      <a:endParaRPr lang="en-US" dirty="0"/>
                    </a:p>
                  </a:txBody>
                  <a:tcPr>
                    <a:solidFill>
                      <a:schemeClr val="accent5">
                        <a:lumMod val="40000"/>
                        <a:lumOff val="60000"/>
                      </a:schemeClr>
                    </a:solidFill>
                  </a:tcPr>
                </a:tc>
                <a:tc>
                  <a:txBody>
                    <a:bodyPr/>
                    <a:lstStyle/>
                    <a:p>
                      <a:r>
                        <a:rPr lang="en-US" sz="1400" dirty="0" smtClean="0"/>
                        <a:t>Immersion</a:t>
                      </a:r>
                      <a:endParaRPr lang="en-US" sz="1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a:t>
                      </a:r>
                      <a:r>
                        <a:rPr lang="en-US" sz="1400" b="1" dirty="0" smtClean="0">
                          <a:effectLst/>
                        </a:rPr>
                        <a:t>do not</a:t>
                      </a:r>
                      <a:r>
                        <a:rPr lang="en-US" sz="1400" dirty="0" smtClean="0">
                          <a:effectLst/>
                        </a:rPr>
                        <a:t> learn better when a game is rendered in realistic 3-D virtual reality rather than in 2-D</a:t>
                      </a:r>
                      <a:endParaRPr lang="en-US" sz="1400" dirty="0"/>
                    </a:p>
                  </a:txBody>
                  <a:tcPr>
                    <a:solidFill>
                      <a:schemeClr val="accent5">
                        <a:lumMod val="40000"/>
                        <a:lumOff val="60000"/>
                      </a:schemeClr>
                    </a:solidFill>
                  </a:tcPr>
                </a:tc>
                <a:extLst>
                  <a:ext uri="{0D108BD9-81ED-4DB2-BD59-A6C34878D82A}">
                    <a16:rowId xmlns:a16="http://schemas.microsoft.com/office/drawing/2014/main" val="1278410734"/>
                  </a:ext>
                </a:extLst>
              </a:tr>
              <a:tr h="370840">
                <a:tc rowSpan="2">
                  <a:txBody>
                    <a:bodyPr/>
                    <a:lstStyle/>
                    <a:p>
                      <a:pPr algn="ctr"/>
                      <a:r>
                        <a:rPr lang="en-US" sz="1400" dirty="0" smtClean="0"/>
                        <a:t>Essential</a:t>
                      </a:r>
                      <a:endParaRPr lang="en-US" sz="1400" dirty="0"/>
                    </a:p>
                  </a:txBody>
                  <a:tcPr vert="vert270">
                    <a:solidFill>
                      <a:schemeClr val="accent6">
                        <a:lumMod val="60000"/>
                        <a:lumOff val="40000"/>
                      </a:schemeClr>
                    </a:solidFill>
                  </a:tcPr>
                </a:tc>
                <a:tc>
                  <a:txBody>
                    <a:bodyPr/>
                    <a:lstStyle/>
                    <a:p>
                      <a:r>
                        <a:rPr lang="en-US" sz="1400" dirty="0" err="1" smtClean="0"/>
                        <a:t>Pretraining</a:t>
                      </a:r>
                      <a:endParaRPr lang="en-US" sz="14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in a game when they receive </a:t>
                      </a:r>
                      <a:r>
                        <a:rPr lang="en-US" sz="1400" dirty="0" err="1" smtClean="0">
                          <a:effectLst/>
                        </a:rPr>
                        <a:t>pretraining</a:t>
                      </a:r>
                      <a:r>
                        <a:rPr lang="en-US" sz="1400" dirty="0" smtClean="0">
                          <a:effectLst/>
                        </a:rPr>
                        <a:t> in the key concepts</a:t>
                      </a:r>
                      <a:endParaRPr lang="en-US" sz="1400" dirty="0"/>
                    </a:p>
                  </a:txBody>
                  <a:tcPr>
                    <a:solidFill>
                      <a:schemeClr val="accent6">
                        <a:lumMod val="60000"/>
                        <a:lumOff val="40000"/>
                      </a:schemeClr>
                    </a:solidFill>
                  </a:tcPr>
                </a:tc>
                <a:extLst>
                  <a:ext uri="{0D108BD9-81ED-4DB2-BD59-A6C34878D82A}">
                    <a16:rowId xmlns:a16="http://schemas.microsoft.com/office/drawing/2014/main" val="2518159963"/>
                  </a:ext>
                </a:extLst>
              </a:tr>
              <a:tr h="521198">
                <a:tc vMerge="1">
                  <a:txBody>
                    <a:bodyPr/>
                    <a:lstStyle/>
                    <a:p>
                      <a:endParaRPr lang="en-US" dirty="0"/>
                    </a:p>
                  </a:txBody>
                  <a:tcPr>
                    <a:solidFill>
                      <a:schemeClr val="accent6">
                        <a:lumMod val="40000"/>
                        <a:lumOff val="60000"/>
                      </a:schemeClr>
                    </a:solidFill>
                  </a:tcPr>
                </a:tc>
                <a:tc>
                  <a:txBody>
                    <a:bodyPr/>
                    <a:lstStyle/>
                    <a:p>
                      <a:r>
                        <a:rPr lang="en-US" sz="1400" dirty="0" smtClean="0"/>
                        <a:t>Modality</a:t>
                      </a:r>
                      <a:endParaRPr lang="en-US" sz="14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in </a:t>
                      </a:r>
                      <a:r>
                        <a:rPr lang="en-US" sz="1400" smtClean="0">
                          <a:effectLst/>
                        </a:rPr>
                        <a:t>games when </a:t>
                      </a:r>
                      <a:r>
                        <a:rPr lang="en-US" sz="1400" dirty="0" smtClean="0">
                          <a:effectLst/>
                        </a:rPr>
                        <a:t>words are spoken rather than printed</a:t>
                      </a:r>
                      <a:endParaRPr lang="en-US" sz="1400" dirty="0"/>
                    </a:p>
                  </a:txBody>
                  <a:tcPr>
                    <a:solidFill>
                      <a:schemeClr val="accent6">
                        <a:lumMod val="60000"/>
                        <a:lumOff val="40000"/>
                      </a:schemeClr>
                    </a:solidFill>
                  </a:tcPr>
                </a:tc>
                <a:extLst>
                  <a:ext uri="{0D108BD9-81ED-4DB2-BD59-A6C34878D82A}">
                    <a16:rowId xmlns:a16="http://schemas.microsoft.com/office/drawing/2014/main" val="1488605823"/>
                  </a:ext>
                </a:extLst>
              </a:tr>
              <a:tr h="370840">
                <a:tc rowSpan="6">
                  <a:txBody>
                    <a:bodyPr/>
                    <a:lstStyle/>
                    <a:p>
                      <a:pPr algn="ctr"/>
                      <a:r>
                        <a:rPr lang="en-US" sz="1400" dirty="0" smtClean="0"/>
                        <a:t>Generative</a:t>
                      </a:r>
                      <a:endParaRPr lang="en-US" sz="1400" dirty="0"/>
                    </a:p>
                  </a:txBody>
                  <a:tcPr vert="vert270">
                    <a:solidFill>
                      <a:schemeClr val="accent3">
                        <a:lumMod val="40000"/>
                        <a:lumOff val="60000"/>
                      </a:schemeClr>
                    </a:solidFill>
                  </a:tcPr>
                </a:tc>
                <a:tc>
                  <a:txBody>
                    <a:bodyPr/>
                    <a:lstStyle/>
                    <a:p>
                      <a:r>
                        <a:rPr lang="en-US" sz="1400" dirty="0" smtClean="0"/>
                        <a:t>Self-explanation</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in a game when they are asked to select an explanation for their moves</a:t>
                      </a:r>
                      <a:endParaRPr lang="en-US" sz="1400" dirty="0"/>
                    </a:p>
                  </a:txBody>
                  <a:tcPr>
                    <a:solidFill>
                      <a:schemeClr val="accent3">
                        <a:lumMod val="40000"/>
                        <a:lumOff val="60000"/>
                      </a:schemeClr>
                    </a:solidFill>
                  </a:tcPr>
                </a:tc>
                <a:extLst>
                  <a:ext uri="{0D108BD9-81ED-4DB2-BD59-A6C34878D82A}">
                    <a16:rowId xmlns:a16="http://schemas.microsoft.com/office/drawing/2014/main" val="2885868971"/>
                  </a:ext>
                </a:extLst>
              </a:tr>
              <a:tr h="370840">
                <a:tc vMerge="1">
                  <a:txBody>
                    <a:bodyPr/>
                    <a:lstStyle/>
                    <a:p>
                      <a:endParaRPr lang="en-US" dirty="0"/>
                    </a:p>
                  </a:txBody>
                  <a:tcPr>
                    <a:solidFill>
                      <a:schemeClr val="accent3">
                        <a:lumMod val="40000"/>
                        <a:lumOff val="60000"/>
                      </a:schemeClr>
                    </a:solidFill>
                  </a:tcPr>
                </a:tc>
                <a:tc>
                  <a:txBody>
                    <a:bodyPr/>
                    <a:lstStyle/>
                    <a:p>
                      <a:r>
                        <a:rPr lang="en-US" sz="1400" dirty="0" smtClean="0"/>
                        <a:t>Explanatory Feedback</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in games when they receive explanatory feedback after key moves</a:t>
                      </a:r>
                      <a:endParaRPr lang="en-US" sz="1400" dirty="0"/>
                    </a:p>
                  </a:txBody>
                  <a:tcPr>
                    <a:solidFill>
                      <a:schemeClr val="accent3">
                        <a:lumMod val="40000"/>
                        <a:lumOff val="60000"/>
                      </a:schemeClr>
                    </a:solidFill>
                  </a:tcPr>
                </a:tc>
                <a:extLst>
                  <a:ext uri="{0D108BD9-81ED-4DB2-BD59-A6C34878D82A}">
                    <a16:rowId xmlns:a16="http://schemas.microsoft.com/office/drawing/2014/main" val="1441180614"/>
                  </a:ext>
                </a:extLst>
              </a:tr>
              <a:tr h="370840">
                <a:tc vMerge="1">
                  <a:txBody>
                    <a:bodyPr/>
                    <a:lstStyle/>
                    <a:p>
                      <a:endParaRPr lang="en-US" dirty="0"/>
                    </a:p>
                  </a:txBody>
                  <a:tcPr>
                    <a:solidFill>
                      <a:schemeClr val="accent3">
                        <a:lumMod val="40000"/>
                        <a:lumOff val="60000"/>
                      </a:schemeClr>
                    </a:solidFill>
                  </a:tcPr>
                </a:tc>
                <a:tc>
                  <a:txBody>
                    <a:bodyPr/>
                    <a:lstStyle/>
                    <a:p>
                      <a:r>
                        <a:rPr lang="en-US" sz="1400" dirty="0" smtClean="0"/>
                        <a:t>Prompting</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deeply</a:t>
                      </a:r>
                      <a:r>
                        <a:rPr lang="en-US" sz="1400" dirty="0" smtClean="0">
                          <a:effectLst/>
                        </a:rPr>
                        <a:t> in games when they are asked to reflect</a:t>
                      </a:r>
                      <a:endParaRPr lang="en-US" sz="1400" dirty="0"/>
                    </a:p>
                  </a:txBody>
                  <a:tcPr>
                    <a:solidFill>
                      <a:schemeClr val="accent3">
                        <a:lumMod val="40000"/>
                        <a:lumOff val="60000"/>
                      </a:schemeClr>
                    </a:solidFill>
                  </a:tcPr>
                </a:tc>
                <a:extLst>
                  <a:ext uri="{0D108BD9-81ED-4DB2-BD59-A6C34878D82A}">
                    <a16:rowId xmlns:a16="http://schemas.microsoft.com/office/drawing/2014/main" val="3714533099"/>
                  </a:ext>
                </a:extLst>
              </a:tr>
              <a:tr h="370840">
                <a:tc vMerge="1">
                  <a:txBody>
                    <a:bodyPr/>
                    <a:lstStyle/>
                    <a:p>
                      <a:endParaRPr lang="en-US" dirty="0"/>
                    </a:p>
                  </a:txBody>
                  <a:tcPr>
                    <a:solidFill>
                      <a:schemeClr val="accent3">
                        <a:lumMod val="40000"/>
                        <a:lumOff val="60000"/>
                      </a:schemeClr>
                    </a:solidFill>
                  </a:tcPr>
                </a:tc>
                <a:tc>
                  <a:txBody>
                    <a:bodyPr/>
                    <a:lstStyle/>
                    <a:p>
                      <a:r>
                        <a:rPr lang="en-US" sz="1400" dirty="0" smtClean="0"/>
                        <a:t>Personalization</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learn </a:t>
                      </a:r>
                      <a:r>
                        <a:rPr lang="en-US" sz="1400" b="1" dirty="0" smtClean="0">
                          <a:effectLst/>
                        </a:rPr>
                        <a:t>better</a:t>
                      </a:r>
                      <a:r>
                        <a:rPr lang="en-US" sz="1400" dirty="0" smtClean="0">
                          <a:effectLst/>
                        </a:rPr>
                        <a:t> in games when words are in conversational style rather than formal style</a:t>
                      </a:r>
                      <a:endParaRPr lang="en-US" sz="1400" dirty="0"/>
                    </a:p>
                  </a:txBody>
                  <a:tcPr>
                    <a:solidFill>
                      <a:schemeClr val="accent3">
                        <a:lumMod val="40000"/>
                        <a:lumOff val="60000"/>
                      </a:schemeClr>
                    </a:solidFill>
                  </a:tcPr>
                </a:tc>
                <a:extLst>
                  <a:ext uri="{0D108BD9-81ED-4DB2-BD59-A6C34878D82A}">
                    <a16:rowId xmlns:a16="http://schemas.microsoft.com/office/drawing/2014/main" val="3284520849"/>
                  </a:ext>
                </a:extLst>
              </a:tr>
              <a:tr h="370840">
                <a:tc vMerge="1">
                  <a:txBody>
                    <a:bodyPr/>
                    <a:lstStyle/>
                    <a:p>
                      <a:endParaRPr lang="en-US" dirty="0"/>
                    </a:p>
                  </a:txBody>
                  <a:tcPr>
                    <a:solidFill>
                      <a:schemeClr val="accent3">
                        <a:lumMod val="40000"/>
                        <a:lumOff val="60000"/>
                      </a:schemeClr>
                    </a:solidFill>
                  </a:tcPr>
                </a:tc>
                <a:tc>
                  <a:txBody>
                    <a:bodyPr/>
                    <a:lstStyle/>
                    <a:p>
                      <a:r>
                        <a:rPr lang="en-US" sz="1400" dirty="0" smtClean="0"/>
                        <a:t>Image</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a:t>
                      </a:r>
                      <a:r>
                        <a:rPr lang="en-US" sz="1400" b="1" dirty="0" smtClean="0">
                          <a:effectLst/>
                        </a:rPr>
                        <a:t>do not</a:t>
                      </a:r>
                      <a:r>
                        <a:rPr lang="en-US" sz="1400" dirty="0" smtClean="0">
                          <a:effectLst/>
                        </a:rPr>
                        <a:t> learn much better in games when an agent’s image is on the screen</a:t>
                      </a:r>
                      <a:endParaRPr lang="en-US" sz="1400" dirty="0"/>
                    </a:p>
                  </a:txBody>
                  <a:tcPr>
                    <a:solidFill>
                      <a:schemeClr val="accent3">
                        <a:lumMod val="40000"/>
                        <a:lumOff val="60000"/>
                      </a:schemeClr>
                    </a:solidFill>
                  </a:tcPr>
                </a:tc>
                <a:extLst>
                  <a:ext uri="{0D108BD9-81ED-4DB2-BD59-A6C34878D82A}">
                    <a16:rowId xmlns:a16="http://schemas.microsoft.com/office/drawing/2014/main" val="1503140466"/>
                  </a:ext>
                </a:extLst>
              </a:tr>
              <a:tr h="0">
                <a:tc vMerge="1">
                  <a:txBody>
                    <a:bodyPr/>
                    <a:lstStyle/>
                    <a:p>
                      <a:endParaRPr lang="en-US" dirty="0"/>
                    </a:p>
                  </a:txBody>
                  <a:tcPr>
                    <a:solidFill>
                      <a:schemeClr val="accent3">
                        <a:lumMod val="40000"/>
                        <a:lumOff val="60000"/>
                      </a:schemeClr>
                    </a:solidFill>
                  </a:tcPr>
                </a:tc>
                <a:tc>
                  <a:txBody>
                    <a:bodyPr/>
                    <a:lstStyle/>
                    <a:p>
                      <a:r>
                        <a:rPr lang="en-US" sz="1400" dirty="0" smtClean="0"/>
                        <a:t>Narrative theme</a:t>
                      </a:r>
                      <a:endParaRPr lang="en-US" sz="1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People </a:t>
                      </a:r>
                      <a:r>
                        <a:rPr lang="en-US" sz="1400" b="1" dirty="0" smtClean="0">
                          <a:effectLst/>
                        </a:rPr>
                        <a:t>do not </a:t>
                      </a:r>
                      <a:r>
                        <a:rPr lang="en-US" sz="1400" dirty="0" smtClean="0">
                          <a:effectLst/>
                        </a:rPr>
                        <a:t>learn better in games with strong narrative themes</a:t>
                      </a:r>
                      <a:endParaRPr lang="en-US" sz="1400" dirty="0"/>
                    </a:p>
                  </a:txBody>
                  <a:tcPr>
                    <a:solidFill>
                      <a:schemeClr val="accent3">
                        <a:lumMod val="40000"/>
                        <a:lumOff val="60000"/>
                      </a:schemeClr>
                    </a:solidFill>
                  </a:tcPr>
                </a:tc>
                <a:extLst>
                  <a:ext uri="{0D108BD9-81ED-4DB2-BD59-A6C34878D82A}">
                    <a16:rowId xmlns:a16="http://schemas.microsoft.com/office/drawing/2014/main" val="3564972119"/>
                  </a:ext>
                </a:extLst>
              </a:tr>
            </a:tbl>
          </a:graphicData>
        </a:graphic>
      </p:graphicFrame>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35</a:t>
            </a:fld>
            <a:endParaRPr lang="en-US"/>
          </a:p>
        </p:txBody>
      </p:sp>
    </p:spTree>
    <p:extLst>
      <p:ext uri="{BB962C8B-B14F-4D97-AF65-F5344CB8AC3E}">
        <p14:creationId xmlns:p14="http://schemas.microsoft.com/office/powerpoint/2010/main" val="2232062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Processing is Limited</a:t>
            </a: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dirty="0" smtClean="0"/>
              <a:t>Dual-channels principle </a:t>
            </a:r>
          </a:p>
          <a:p>
            <a:pPr lvl="1"/>
            <a:r>
              <a:rPr lang="en-US" dirty="0" smtClean="0"/>
              <a:t>People </a:t>
            </a:r>
            <a:r>
              <a:rPr lang="en-US" dirty="0"/>
              <a:t>have separate (but interacting) channels for </a:t>
            </a:r>
            <a:r>
              <a:rPr lang="en-US" dirty="0" smtClean="0"/>
              <a:t>processing </a:t>
            </a:r>
            <a:r>
              <a:rPr lang="en-US" dirty="0"/>
              <a:t>visual and verbal information. </a:t>
            </a:r>
            <a:endParaRPr lang="en-US" dirty="0" smtClean="0"/>
          </a:p>
          <a:p>
            <a:pPr marL="0" indent="0">
              <a:spcBef>
                <a:spcPts val="2200"/>
              </a:spcBef>
              <a:buNone/>
            </a:pPr>
            <a:r>
              <a:rPr lang="en-US" dirty="0" smtClean="0"/>
              <a:t>Limited </a:t>
            </a:r>
            <a:r>
              <a:rPr lang="en-US" dirty="0"/>
              <a:t>capacity </a:t>
            </a:r>
            <a:r>
              <a:rPr lang="en-US" dirty="0" smtClean="0"/>
              <a:t>principle </a:t>
            </a:r>
          </a:p>
          <a:p>
            <a:pPr lvl="1"/>
            <a:r>
              <a:rPr lang="en-US" dirty="0" smtClean="0"/>
              <a:t>People </a:t>
            </a:r>
            <a:r>
              <a:rPr lang="en-US" dirty="0"/>
              <a:t>can </a:t>
            </a:r>
            <a:r>
              <a:rPr lang="en-US" dirty="0" smtClean="0"/>
              <a:t>process </a:t>
            </a:r>
            <a:r>
              <a:rPr lang="en-US" dirty="0"/>
              <a:t>only a small amount of material in each channel at any one time. </a:t>
            </a:r>
            <a:endParaRPr lang="en-US" dirty="0" smtClean="0"/>
          </a:p>
          <a:p>
            <a:pPr marL="0" indent="0">
              <a:spcBef>
                <a:spcPts val="2200"/>
              </a:spcBef>
              <a:buNone/>
            </a:pPr>
            <a:r>
              <a:rPr lang="en-US" dirty="0" smtClean="0"/>
              <a:t>Active processing</a:t>
            </a:r>
          </a:p>
          <a:p>
            <a:pPr lvl="1"/>
            <a:r>
              <a:rPr lang="en-US" dirty="0" smtClean="0"/>
              <a:t>People </a:t>
            </a:r>
            <a:r>
              <a:rPr lang="en-US" dirty="0"/>
              <a:t>learn by paying attention to relevant incoming information, mentally </a:t>
            </a:r>
            <a:r>
              <a:rPr lang="en-US" dirty="0" smtClean="0"/>
              <a:t>organizing </a:t>
            </a:r>
            <a:r>
              <a:rPr lang="en-US" dirty="0"/>
              <a:t>it into a coherent structure, and integrating it with relevant prior knowledge activated from long- term memory.</a:t>
            </a:r>
            <a:br>
              <a:rPr lang="en-US" dirty="0"/>
            </a:br>
            <a:endParaRPr lang="en-US" dirty="0">
              <a:effectLst/>
            </a:endParaRPr>
          </a:p>
        </p:txBody>
      </p:sp>
      <p:sp>
        <p:nvSpPr>
          <p:cNvPr id="3" name="Date Placeholder 2"/>
          <p:cNvSpPr>
            <a:spLocks noGrp="1"/>
          </p:cNvSpPr>
          <p:nvPr>
            <p:ph type="dt" sz="half" idx="10"/>
          </p:nvPr>
        </p:nvSpPr>
        <p:spPr/>
        <p:txBody>
          <a:bodyPr/>
          <a:lstStyle/>
          <a:p>
            <a:r>
              <a:rPr lang="en-US" smtClean="0"/>
              <a:t>2023-01-26</a:t>
            </a:r>
            <a:endParaRPr lang="en-US"/>
          </a:p>
        </p:txBody>
      </p:sp>
      <p:sp>
        <p:nvSpPr>
          <p:cNvPr id="7" name="Text Placeholder 6"/>
          <p:cNvSpPr>
            <a:spLocks noGrp="1"/>
          </p:cNvSpPr>
          <p:nvPr>
            <p:ph type="body" sz="quarter" idx="13"/>
          </p:nvPr>
        </p:nvSpPr>
        <p:spPr>
          <a:xfrm>
            <a:off x="5252224" y="5939161"/>
            <a:ext cx="6101576" cy="237802"/>
          </a:xfrm>
        </p:spPr>
        <p:txBody>
          <a:bodyPr/>
          <a:lstStyle/>
          <a:p>
            <a:r>
              <a:rPr lang="en-US" dirty="0"/>
              <a:t>Mayer, R. E. (2020). Cognitive Foundations of Game-Based Learning. In J. L. </a:t>
            </a:r>
            <a:r>
              <a:rPr lang="en-US" dirty="0" err="1"/>
              <a:t>Plass</a:t>
            </a:r>
            <a:r>
              <a:rPr lang="en-US" dirty="0"/>
              <a:t>, R. E. Mayer, &amp; B. D. Homer (Eds.), </a:t>
            </a:r>
            <a:r>
              <a:rPr lang="en-US" i="1" dirty="0"/>
              <a:t>Handbook of Game-Based Learning</a:t>
            </a:r>
            <a:r>
              <a:rPr lang="en-US" dirty="0"/>
              <a:t> (pp. 83–110). MIT Press.</a:t>
            </a:r>
            <a:endParaRPr lang="en-US" dirty="0">
              <a:effectLst/>
            </a:endParaRPr>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36</a:t>
            </a:fld>
            <a:endParaRPr lang="en-US"/>
          </a:p>
        </p:txBody>
      </p:sp>
    </p:spTree>
    <p:extLst>
      <p:ext uri="{BB962C8B-B14F-4D97-AF65-F5344CB8AC3E}">
        <p14:creationId xmlns:p14="http://schemas.microsoft.com/office/powerpoint/2010/main" val="421203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Cognitive Processing is Limited</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pic>
        <p:nvPicPr>
          <p:cNvPr id="7" name="Picture 6"/>
          <p:cNvPicPr>
            <a:picLocks noChangeAspect="1"/>
          </p:cNvPicPr>
          <p:nvPr/>
        </p:nvPicPr>
        <p:blipFill>
          <a:blip r:embed="rId2"/>
          <a:stretch>
            <a:fillRect/>
          </a:stretch>
        </p:blipFill>
        <p:spPr>
          <a:xfrm>
            <a:off x="360234" y="1874651"/>
            <a:ext cx="11471533" cy="3108698"/>
          </a:xfrm>
          <a:prstGeom prst="rect">
            <a:avLst/>
          </a:prstGeom>
        </p:spPr>
      </p:pic>
      <p:sp>
        <p:nvSpPr>
          <p:cNvPr id="13" name="Text Placeholder 6"/>
          <p:cNvSpPr>
            <a:spLocks noGrp="1"/>
          </p:cNvSpPr>
          <p:nvPr>
            <p:ph type="body" sz="quarter" idx="13"/>
          </p:nvPr>
        </p:nvSpPr>
        <p:spPr>
          <a:xfrm>
            <a:off x="5252224" y="5939161"/>
            <a:ext cx="6101576" cy="237802"/>
          </a:xfrm>
        </p:spPr>
        <p:txBody>
          <a:bodyPr/>
          <a:lstStyle/>
          <a:p>
            <a:r>
              <a:rPr lang="en-US" dirty="0"/>
              <a:t>Mayer, R. E. (2020). Cognitive Foundations of Game-Based Learning. In J. L. </a:t>
            </a:r>
            <a:r>
              <a:rPr lang="en-US" dirty="0" err="1"/>
              <a:t>Plass</a:t>
            </a:r>
            <a:r>
              <a:rPr lang="en-US" dirty="0"/>
              <a:t>, R. E. Mayer, &amp; B. D. Homer (Eds.), </a:t>
            </a:r>
            <a:r>
              <a:rPr lang="en-US" i="1" dirty="0"/>
              <a:t>Handbook of Game-Based Learning</a:t>
            </a:r>
            <a:r>
              <a:rPr lang="en-US" dirty="0"/>
              <a:t> (pp. 83–110). MIT Press.</a:t>
            </a:r>
            <a:endParaRPr lang="en-US" dirty="0">
              <a:effectLst/>
            </a:endParaRPr>
          </a:p>
        </p:txBody>
      </p:sp>
      <p:sp>
        <p:nvSpPr>
          <p:cNvPr id="14" name="Footer Placeholder 13"/>
          <p:cNvSpPr>
            <a:spLocks noGrp="1"/>
          </p:cNvSpPr>
          <p:nvPr>
            <p:ph type="ftr" sz="quarter" idx="11"/>
          </p:nvPr>
        </p:nvSpPr>
        <p:spPr/>
        <p:txBody>
          <a:bodyPr/>
          <a:lstStyle/>
          <a:p>
            <a:r>
              <a:rPr lang="en-US" smtClean="0"/>
              <a:t>05-418/818 | Spring 2023 | Design of Educational Games</a:t>
            </a:r>
            <a:endParaRPr lang="en-US"/>
          </a:p>
        </p:txBody>
      </p:sp>
      <p:sp>
        <p:nvSpPr>
          <p:cNvPr id="15" name="Slide Number Placeholder 14"/>
          <p:cNvSpPr>
            <a:spLocks noGrp="1"/>
          </p:cNvSpPr>
          <p:nvPr>
            <p:ph type="sldNum" sz="quarter" idx="12"/>
          </p:nvPr>
        </p:nvSpPr>
        <p:spPr/>
        <p:txBody>
          <a:bodyPr/>
          <a:lstStyle/>
          <a:p>
            <a:fld id="{4BE96267-9501-4B49-939F-F116B0669874}" type="slidenum">
              <a:rPr lang="en-US" smtClean="0"/>
              <a:t>37</a:t>
            </a:fld>
            <a:endParaRPr lang="en-US"/>
          </a:p>
        </p:txBody>
      </p:sp>
    </p:spTree>
    <p:extLst>
      <p:ext uri="{BB962C8B-B14F-4D97-AF65-F5344CB8AC3E}">
        <p14:creationId xmlns:p14="http://schemas.microsoft.com/office/powerpoint/2010/main" val="1144980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Learning Science Principles Can Control Processing Conflicts</a:t>
            </a:r>
            <a:endParaRPr lang="en-US" dirty="0"/>
          </a:p>
        </p:txBody>
      </p:sp>
      <p:sp>
        <p:nvSpPr>
          <p:cNvPr id="8" name="Content Placeholder 7"/>
          <p:cNvSpPr>
            <a:spLocks noGrp="1"/>
          </p:cNvSpPr>
          <p:nvPr>
            <p:ph sz="half" idx="1"/>
          </p:nvPr>
        </p:nvSpPr>
        <p:spPr/>
        <p:txBody>
          <a:bodyPr>
            <a:normAutofit/>
          </a:bodyPr>
          <a:lstStyle/>
          <a:p>
            <a:pPr marL="0" indent="0">
              <a:spcBef>
                <a:spcPts val="2200"/>
              </a:spcBef>
              <a:buNone/>
            </a:pPr>
            <a:r>
              <a:rPr lang="en-US" b="1" dirty="0" smtClean="0"/>
              <a:t>Extraneous </a:t>
            </a:r>
            <a:r>
              <a:rPr lang="en-US" b="1" dirty="0"/>
              <a:t>Process </a:t>
            </a:r>
            <a:r>
              <a:rPr lang="en-US" dirty="0"/>
              <a:t>(</a:t>
            </a:r>
            <a:r>
              <a:rPr lang="en-US" i="1" dirty="0">
                <a:solidFill>
                  <a:schemeClr val="accent3"/>
                </a:solidFill>
              </a:rPr>
              <a:t>extraneous cognitive load</a:t>
            </a:r>
            <a:r>
              <a:rPr lang="en-US" dirty="0"/>
              <a:t>) – is everything </a:t>
            </a:r>
            <a:r>
              <a:rPr lang="en-US" dirty="0" smtClean="0"/>
              <a:t>that </a:t>
            </a:r>
            <a:r>
              <a:rPr lang="en-US" dirty="0"/>
              <a:t>can </a:t>
            </a:r>
            <a:r>
              <a:rPr lang="en-US" dirty="0" smtClean="0"/>
              <a:t>overwhelm or get in the way of your thinking</a:t>
            </a:r>
            <a:endParaRPr lang="en-US" b="1" dirty="0" smtClean="0"/>
          </a:p>
        </p:txBody>
      </p:sp>
      <p:sp>
        <p:nvSpPr>
          <p:cNvPr id="3" name="Date Placeholder 2"/>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38</a:t>
            </a:fld>
            <a:endParaRPr lang="en-US"/>
          </a:p>
        </p:txBody>
      </p:sp>
      <p:sp>
        <p:nvSpPr>
          <p:cNvPr id="16" name="Rectangle 15"/>
          <p:cNvSpPr/>
          <p:nvPr/>
        </p:nvSpPr>
        <p:spPr>
          <a:xfrm>
            <a:off x="9646920" y="1554162"/>
            <a:ext cx="1905000" cy="4571355"/>
          </a:xfrm>
          <a:prstGeom prst="rect">
            <a:avLst/>
          </a:prstGeom>
          <a:solidFill>
            <a:schemeClr val="accent5"/>
          </a:solidFill>
          <a:ln w="889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Cognitive Load</a:t>
            </a:r>
            <a:endParaRPr lang="en-US" dirty="0"/>
          </a:p>
        </p:txBody>
      </p:sp>
      <p:sp>
        <p:nvSpPr>
          <p:cNvPr id="18" name="Rectangle 17"/>
          <p:cNvSpPr/>
          <p:nvPr/>
        </p:nvSpPr>
        <p:spPr>
          <a:xfrm>
            <a:off x="9646920" y="1554161"/>
            <a:ext cx="1905000" cy="26547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tIns="365760" rtlCol="0" anchor="t" anchorCtr="0"/>
          <a:lstStyle/>
          <a:p>
            <a:pPr algn="ctr"/>
            <a:r>
              <a:rPr lang="en-US" dirty="0" smtClean="0"/>
              <a:t>Extraneous Cognitive Load</a:t>
            </a:r>
            <a:endParaRPr lang="en-US" dirty="0"/>
          </a:p>
        </p:txBody>
      </p:sp>
      <p:cxnSp>
        <p:nvCxnSpPr>
          <p:cNvPr id="19" name="Straight Connector 18"/>
          <p:cNvCxnSpPr/>
          <p:nvPr/>
        </p:nvCxnSpPr>
        <p:spPr>
          <a:xfrm>
            <a:off x="8976360" y="2659380"/>
            <a:ext cx="3070860" cy="0"/>
          </a:xfrm>
          <a:prstGeom prst="line">
            <a:avLst/>
          </a:prstGeom>
          <a:ln w="63500" cap="flat" cmpd="sng" algn="ctr">
            <a:solidFill>
              <a:schemeClr val="dk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p:cNvSpPr txBox="1"/>
          <p:nvPr/>
        </p:nvSpPr>
        <p:spPr>
          <a:xfrm>
            <a:off x="7920990" y="2673241"/>
            <a:ext cx="1805940" cy="646331"/>
          </a:xfrm>
          <a:prstGeom prst="rect">
            <a:avLst/>
          </a:prstGeom>
          <a:noFill/>
        </p:spPr>
        <p:txBody>
          <a:bodyPr wrap="square" rtlCol="0">
            <a:spAutoFit/>
          </a:bodyPr>
          <a:lstStyle/>
          <a:p>
            <a:pPr algn="ctr"/>
            <a:r>
              <a:rPr lang="en-US" dirty="0" smtClean="0"/>
              <a:t>Cognitive Load Limit</a:t>
            </a:r>
            <a:endParaRPr lang="en-US" dirty="0"/>
          </a:p>
        </p:txBody>
      </p:sp>
    </p:spTree>
    <p:extLst>
      <p:ext uri="{BB962C8B-B14F-4D97-AF65-F5344CB8AC3E}">
        <p14:creationId xmlns:p14="http://schemas.microsoft.com/office/powerpoint/2010/main" val="405222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Extraneous Processing Principles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Text Placeholder 6"/>
          <p:cNvSpPr>
            <a:spLocks noGrp="1"/>
          </p:cNvSpPr>
          <p:nvPr>
            <p:ph type="body" sz="quarter" idx="13"/>
          </p:nvPr>
        </p:nvSpPr>
        <p:spPr/>
        <p:txBody>
          <a:bodyPr/>
          <a:lstStyle/>
          <a:p>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157571395"/>
              </p:ext>
            </p:extLst>
          </p:nvPr>
        </p:nvGraphicFramePr>
        <p:xfrm>
          <a:off x="1131794" y="2194560"/>
          <a:ext cx="9928412" cy="2468880"/>
        </p:xfrm>
        <a:graphic>
          <a:graphicData uri="http://schemas.openxmlformats.org/drawingml/2006/table">
            <a:tbl>
              <a:tblPr bandRow="1">
                <a:tableStyleId>{5C22544A-7EE6-4342-B048-85BDC9FD1C3A}</a:tableStyleId>
              </a:tblPr>
              <a:tblGrid>
                <a:gridCol w="1882588">
                  <a:extLst>
                    <a:ext uri="{9D8B030D-6E8A-4147-A177-3AD203B41FA5}">
                      <a16:colId xmlns:a16="http://schemas.microsoft.com/office/drawing/2014/main" val="3579004854"/>
                    </a:ext>
                  </a:extLst>
                </a:gridCol>
                <a:gridCol w="8045824">
                  <a:extLst>
                    <a:ext uri="{9D8B030D-6E8A-4147-A177-3AD203B41FA5}">
                      <a16:colId xmlns:a16="http://schemas.microsoft.com/office/drawing/2014/main" val="1641118105"/>
                    </a:ext>
                  </a:extLst>
                </a:gridCol>
              </a:tblGrid>
              <a:tr h="370840">
                <a:tc>
                  <a:txBody>
                    <a:bodyPr/>
                    <a:lstStyle/>
                    <a:p>
                      <a:r>
                        <a:rPr lang="en-US" sz="2400" dirty="0" smtClean="0"/>
                        <a:t>Signaling</a:t>
                      </a:r>
                      <a:endParaRPr lang="en-US" sz="2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from a game when cues highlight the organization of the essential material area added</a:t>
                      </a:r>
                      <a:endParaRPr lang="en-US" sz="2400" dirty="0"/>
                    </a:p>
                  </a:txBody>
                  <a:tcPr>
                    <a:solidFill>
                      <a:schemeClr val="accent5">
                        <a:lumMod val="40000"/>
                        <a:lumOff val="60000"/>
                      </a:schemeClr>
                    </a:solidFill>
                  </a:tcPr>
                </a:tc>
                <a:extLst>
                  <a:ext uri="{0D108BD9-81ED-4DB2-BD59-A6C34878D82A}">
                    <a16:rowId xmlns:a16="http://schemas.microsoft.com/office/drawing/2014/main" val="1690065255"/>
                  </a:ext>
                </a:extLst>
              </a:tr>
              <a:tr h="370840">
                <a:tc>
                  <a:txBody>
                    <a:bodyPr/>
                    <a:lstStyle/>
                    <a:p>
                      <a:r>
                        <a:rPr lang="en-US" sz="2400" dirty="0" smtClean="0"/>
                        <a:t>Redundancy</a:t>
                      </a:r>
                      <a:endParaRPr lang="en-US" sz="2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a:t>
                      </a:r>
                      <a:r>
                        <a:rPr lang="en-US" sz="2400" b="1" dirty="0" smtClean="0">
                          <a:effectLst/>
                        </a:rPr>
                        <a:t>do not </a:t>
                      </a:r>
                      <a:r>
                        <a:rPr lang="en-US" sz="2400" dirty="0" smtClean="0">
                          <a:effectLst/>
                        </a:rPr>
                        <a:t>learn better in games where words are printed and spoken </a:t>
                      </a:r>
                      <a:r>
                        <a:rPr lang="en-US" sz="2400" dirty="0" smtClean="0">
                          <a:effectLst/>
                        </a:rPr>
                        <a:t>at the same time</a:t>
                      </a:r>
                      <a:endParaRPr lang="en-US" sz="2400" dirty="0"/>
                    </a:p>
                  </a:txBody>
                  <a:tcPr>
                    <a:solidFill>
                      <a:schemeClr val="accent5">
                        <a:lumMod val="40000"/>
                        <a:lumOff val="60000"/>
                      </a:schemeClr>
                    </a:solidFill>
                  </a:tcPr>
                </a:tc>
                <a:extLst>
                  <a:ext uri="{0D108BD9-81ED-4DB2-BD59-A6C34878D82A}">
                    <a16:rowId xmlns:a16="http://schemas.microsoft.com/office/drawing/2014/main" val="2932392310"/>
                  </a:ext>
                </a:extLst>
              </a:tr>
              <a:tr h="370840">
                <a:tc>
                  <a:txBody>
                    <a:bodyPr/>
                    <a:lstStyle/>
                    <a:p>
                      <a:r>
                        <a:rPr lang="en-US" sz="2400" dirty="0" smtClean="0"/>
                        <a:t>Immersion</a:t>
                      </a:r>
                      <a:endParaRPr lang="en-US" sz="24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a:t>
                      </a:r>
                      <a:r>
                        <a:rPr lang="en-US" sz="2400" b="1" dirty="0" smtClean="0">
                          <a:effectLst/>
                        </a:rPr>
                        <a:t>do not</a:t>
                      </a:r>
                      <a:r>
                        <a:rPr lang="en-US" sz="2400" dirty="0" smtClean="0">
                          <a:effectLst/>
                        </a:rPr>
                        <a:t> learn better when a game is rendered in realistic 3-D virtual reality rather than in 2-D</a:t>
                      </a:r>
                      <a:endParaRPr lang="en-US" sz="2400" dirty="0"/>
                    </a:p>
                  </a:txBody>
                  <a:tcPr>
                    <a:solidFill>
                      <a:schemeClr val="accent5">
                        <a:lumMod val="40000"/>
                        <a:lumOff val="60000"/>
                      </a:schemeClr>
                    </a:solidFill>
                  </a:tcPr>
                </a:tc>
                <a:extLst>
                  <a:ext uri="{0D108BD9-81ED-4DB2-BD59-A6C34878D82A}">
                    <a16:rowId xmlns:a16="http://schemas.microsoft.com/office/drawing/2014/main" val="1278410734"/>
                  </a:ext>
                </a:extLst>
              </a:tr>
            </a:tbl>
          </a:graphicData>
        </a:graphic>
      </p:graphicFrame>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39</a:t>
            </a:fld>
            <a:endParaRPr lang="en-US"/>
          </a:p>
        </p:txBody>
      </p:sp>
    </p:spTree>
    <p:extLst>
      <p:ext uri="{BB962C8B-B14F-4D97-AF65-F5344CB8AC3E}">
        <p14:creationId xmlns:p14="http://schemas.microsoft.com/office/powerpoint/2010/main" val="1502991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is Welcome</a:t>
            </a:r>
            <a:endParaRPr lang="en-US" dirty="0"/>
          </a:p>
        </p:txBody>
      </p:sp>
      <p:sp>
        <p:nvSpPr>
          <p:cNvPr id="3" name="Content Placeholder 2"/>
          <p:cNvSpPr>
            <a:spLocks noGrp="1"/>
          </p:cNvSpPr>
          <p:nvPr>
            <p:ph idx="1"/>
          </p:nvPr>
        </p:nvSpPr>
        <p:spPr/>
        <p:txBody>
          <a:bodyPr/>
          <a:lstStyle/>
          <a:p>
            <a:pPr marL="0" indent="0">
              <a:spcBef>
                <a:spcPts val="2200"/>
              </a:spcBef>
              <a:buNone/>
            </a:pPr>
            <a:r>
              <a:rPr lang="en-US" dirty="0" smtClean="0"/>
              <a:t>Wanted to make sure people were aware of the rolling feedback from in the course</a:t>
            </a:r>
          </a:p>
          <a:p>
            <a:pPr marL="0" indent="0">
              <a:spcBef>
                <a:spcPts val="2200"/>
              </a:spcBef>
              <a:buNone/>
            </a:pPr>
            <a:r>
              <a:rPr lang="en-US" dirty="0" smtClean="0"/>
              <a:t>Particularly interested in feedback on </a:t>
            </a:r>
            <a:r>
              <a:rPr lang="en-US" i="1" dirty="0" smtClean="0"/>
              <a:t>this sessions</a:t>
            </a:r>
            <a:r>
              <a:rPr lang="en-US" dirty="0" smtClean="0"/>
              <a:t> as I’m still not happy with how I cover learning science principles</a:t>
            </a:r>
          </a:p>
          <a:p>
            <a:endParaRPr lang="en-US" dirty="0" smtClean="0"/>
          </a:p>
          <a:p>
            <a:pPr marL="0" indent="0" algn="ctr">
              <a:buNone/>
            </a:pPr>
            <a:r>
              <a:rPr lang="en-US" sz="4800" dirty="0" smtClean="0"/>
              <a:t>http://edugames.design/feedback </a:t>
            </a:r>
          </a:p>
          <a:p>
            <a:pPr marL="0" indent="0" algn="ctr">
              <a:buNone/>
            </a:pPr>
            <a:endParaRPr lang="en-US" sz="4800"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a:t>
            </a:fld>
            <a:endParaRPr lang="en-US"/>
          </a:p>
        </p:txBody>
      </p:sp>
    </p:spTree>
    <p:extLst>
      <p:ext uri="{BB962C8B-B14F-4D97-AF65-F5344CB8AC3E}">
        <p14:creationId xmlns:p14="http://schemas.microsoft.com/office/powerpoint/2010/main" val="1297421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Learning Science Principles Can Control Processing Conflicts</a:t>
            </a:r>
          </a:p>
        </p:txBody>
      </p:sp>
      <p:sp>
        <p:nvSpPr>
          <p:cNvPr id="8" name="Content Placeholder 7"/>
          <p:cNvSpPr>
            <a:spLocks noGrp="1"/>
          </p:cNvSpPr>
          <p:nvPr>
            <p:ph sz="half" idx="1"/>
          </p:nvPr>
        </p:nvSpPr>
        <p:spPr/>
        <p:txBody>
          <a:bodyPr>
            <a:normAutofit/>
          </a:bodyPr>
          <a:lstStyle/>
          <a:p>
            <a:pPr marL="0" indent="0">
              <a:spcBef>
                <a:spcPts val="2200"/>
              </a:spcBef>
              <a:buNone/>
            </a:pPr>
            <a:r>
              <a:rPr lang="en-US" b="1" dirty="0" smtClean="0"/>
              <a:t>Extraneous </a:t>
            </a:r>
            <a:r>
              <a:rPr lang="en-US" b="1" dirty="0"/>
              <a:t>Process </a:t>
            </a:r>
            <a:r>
              <a:rPr lang="en-US" dirty="0"/>
              <a:t>(</a:t>
            </a:r>
            <a:r>
              <a:rPr lang="en-US" i="1" dirty="0">
                <a:solidFill>
                  <a:schemeClr val="accent3"/>
                </a:solidFill>
              </a:rPr>
              <a:t>extraneous cognitive load</a:t>
            </a:r>
            <a:r>
              <a:rPr lang="en-US" dirty="0"/>
              <a:t>) – </a:t>
            </a:r>
            <a:r>
              <a:rPr lang="en-US" dirty="0"/>
              <a:t>is everything that can overwhelm or get in the way of your thinking</a:t>
            </a:r>
            <a:endParaRPr lang="en-US" b="1" dirty="0"/>
          </a:p>
          <a:p>
            <a:pPr marL="0" indent="0">
              <a:spcBef>
                <a:spcPts val="2200"/>
              </a:spcBef>
              <a:buNone/>
            </a:pPr>
            <a:r>
              <a:rPr lang="en-US" b="1" dirty="0" smtClean="0"/>
              <a:t>Essential </a:t>
            </a:r>
            <a:r>
              <a:rPr lang="en-US" b="1" dirty="0" smtClean="0"/>
              <a:t>Processing</a:t>
            </a:r>
            <a:r>
              <a:rPr lang="en-US" dirty="0" smtClean="0"/>
              <a:t> (</a:t>
            </a:r>
            <a:r>
              <a:rPr lang="en-US" i="1" dirty="0" smtClean="0">
                <a:solidFill>
                  <a:schemeClr val="accent1"/>
                </a:solidFill>
              </a:rPr>
              <a:t>intrinsic cognitive load</a:t>
            </a:r>
            <a:r>
              <a:rPr lang="en-US" dirty="0" smtClean="0"/>
              <a:t>) – is the baseline level of processing required to work on a particular task</a:t>
            </a:r>
          </a:p>
        </p:txBody>
      </p:sp>
      <p:sp>
        <p:nvSpPr>
          <p:cNvPr id="3" name="Date Placeholder 2"/>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40</a:t>
            </a:fld>
            <a:endParaRPr lang="en-US"/>
          </a:p>
        </p:txBody>
      </p:sp>
      <p:sp>
        <p:nvSpPr>
          <p:cNvPr id="15" name="Rectangle 14"/>
          <p:cNvSpPr/>
          <p:nvPr/>
        </p:nvSpPr>
        <p:spPr>
          <a:xfrm>
            <a:off x="9646920" y="1554162"/>
            <a:ext cx="1905000" cy="4571355"/>
          </a:xfrm>
          <a:prstGeom prst="rect">
            <a:avLst/>
          </a:prstGeom>
          <a:solidFill>
            <a:schemeClr val="accent5"/>
          </a:solidFill>
          <a:ln w="889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Cognitive Load</a:t>
            </a:r>
            <a:endParaRPr lang="en-US" dirty="0"/>
          </a:p>
        </p:txBody>
      </p:sp>
      <p:sp>
        <p:nvSpPr>
          <p:cNvPr id="16" name="Rectangle 15"/>
          <p:cNvSpPr/>
          <p:nvPr/>
        </p:nvSpPr>
        <p:spPr>
          <a:xfrm>
            <a:off x="9646920" y="3540762"/>
            <a:ext cx="1905000" cy="257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457200" rtlCol="0" anchor="b" anchorCtr="0"/>
          <a:lstStyle/>
          <a:p>
            <a:pPr algn="ctr"/>
            <a:r>
              <a:rPr lang="en-US" dirty="0" smtClean="0"/>
              <a:t>Intrinsic Cognitive Load</a:t>
            </a:r>
            <a:endParaRPr lang="en-US" dirty="0"/>
          </a:p>
        </p:txBody>
      </p:sp>
      <p:sp>
        <p:nvSpPr>
          <p:cNvPr id="17" name="Rectangle 16"/>
          <p:cNvSpPr/>
          <p:nvPr/>
        </p:nvSpPr>
        <p:spPr>
          <a:xfrm>
            <a:off x="9646920" y="1554161"/>
            <a:ext cx="1905000" cy="26547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tIns="365760" rtlCol="0" anchor="t" anchorCtr="0"/>
          <a:lstStyle/>
          <a:p>
            <a:pPr algn="ctr"/>
            <a:r>
              <a:rPr lang="en-US" dirty="0" smtClean="0"/>
              <a:t>Extraneous Cognitive Load</a:t>
            </a:r>
            <a:endParaRPr lang="en-US" dirty="0"/>
          </a:p>
        </p:txBody>
      </p:sp>
      <p:cxnSp>
        <p:nvCxnSpPr>
          <p:cNvPr id="18" name="Straight Connector 17"/>
          <p:cNvCxnSpPr/>
          <p:nvPr/>
        </p:nvCxnSpPr>
        <p:spPr>
          <a:xfrm>
            <a:off x="8976360" y="2659380"/>
            <a:ext cx="3070860" cy="0"/>
          </a:xfrm>
          <a:prstGeom prst="line">
            <a:avLst/>
          </a:prstGeom>
          <a:ln w="63500" cap="flat" cmpd="sng" algn="ctr">
            <a:solidFill>
              <a:schemeClr val="dk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p:cNvSpPr txBox="1"/>
          <p:nvPr/>
        </p:nvSpPr>
        <p:spPr>
          <a:xfrm>
            <a:off x="7920990" y="2673241"/>
            <a:ext cx="1805940" cy="646331"/>
          </a:xfrm>
          <a:prstGeom prst="rect">
            <a:avLst/>
          </a:prstGeom>
          <a:noFill/>
        </p:spPr>
        <p:txBody>
          <a:bodyPr wrap="square" rtlCol="0">
            <a:spAutoFit/>
          </a:bodyPr>
          <a:lstStyle/>
          <a:p>
            <a:pPr algn="ctr"/>
            <a:r>
              <a:rPr lang="en-US" dirty="0" smtClean="0"/>
              <a:t>Cognitive Load Limit</a:t>
            </a:r>
            <a:endParaRPr lang="en-US" dirty="0"/>
          </a:p>
        </p:txBody>
      </p:sp>
    </p:spTree>
    <p:extLst>
      <p:ext uri="{BB962C8B-B14F-4D97-AF65-F5344CB8AC3E}">
        <p14:creationId xmlns:p14="http://schemas.microsoft.com/office/powerpoint/2010/main" val="15028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Processing Principles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Text Placeholder 6"/>
          <p:cNvSpPr>
            <a:spLocks noGrp="1"/>
          </p:cNvSpPr>
          <p:nvPr>
            <p:ph type="body" sz="quarter" idx="13"/>
          </p:nvPr>
        </p:nvSpPr>
        <p:spPr/>
        <p:txBody>
          <a:bodyPr/>
          <a:lstStyle/>
          <a:p>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03417152"/>
              </p:ext>
            </p:extLst>
          </p:nvPr>
        </p:nvGraphicFramePr>
        <p:xfrm>
          <a:off x="1131794" y="2606040"/>
          <a:ext cx="9928412" cy="1645920"/>
        </p:xfrm>
        <a:graphic>
          <a:graphicData uri="http://schemas.openxmlformats.org/drawingml/2006/table">
            <a:tbl>
              <a:tblPr bandRow="1">
                <a:tableStyleId>{5C22544A-7EE6-4342-B048-85BDC9FD1C3A}</a:tableStyleId>
              </a:tblPr>
              <a:tblGrid>
                <a:gridCol w="1882588">
                  <a:extLst>
                    <a:ext uri="{9D8B030D-6E8A-4147-A177-3AD203B41FA5}">
                      <a16:colId xmlns:a16="http://schemas.microsoft.com/office/drawing/2014/main" val="3579004854"/>
                    </a:ext>
                  </a:extLst>
                </a:gridCol>
                <a:gridCol w="8045824">
                  <a:extLst>
                    <a:ext uri="{9D8B030D-6E8A-4147-A177-3AD203B41FA5}">
                      <a16:colId xmlns:a16="http://schemas.microsoft.com/office/drawing/2014/main" val="1641118105"/>
                    </a:ext>
                  </a:extLst>
                </a:gridCol>
              </a:tblGrid>
              <a:tr h="370840">
                <a:tc>
                  <a:txBody>
                    <a:bodyPr/>
                    <a:lstStyle/>
                    <a:p>
                      <a:r>
                        <a:rPr lang="en-US" sz="2400" dirty="0" err="1" smtClean="0"/>
                        <a:t>Pretraining</a:t>
                      </a:r>
                      <a:endParaRPr lang="en-US" sz="24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in a game when they receive </a:t>
                      </a:r>
                      <a:r>
                        <a:rPr lang="en-US" sz="2400" dirty="0" err="1" smtClean="0">
                          <a:effectLst/>
                        </a:rPr>
                        <a:t>pretraining</a:t>
                      </a:r>
                      <a:r>
                        <a:rPr lang="en-US" sz="2400" dirty="0" smtClean="0">
                          <a:effectLst/>
                        </a:rPr>
                        <a:t> in the key concepts</a:t>
                      </a:r>
                      <a:endParaRPr lang="en-US" sz="2400" dirty="0"/>
                    </a:p>
                  </a:txBody>
                  <a:tcPr>
                    <a:solidFill>
                      <a:schemeClr val="accent6">
                        <a:lumMod val="60000"/>
                        <a:lumOff val="40000"/>
                      </a:schemeClr>
                    </a:solidFill>
                  </a:tcPr>
                </a:tc>
                <a:extLst>
                  <a:ext uri="{0D108BD9-81ED-4DB2-BD59-A6C34878D82A}">
                    <a16:rowId xmlns:a16="http://schemas.microsoft.com/office/drawing/2014/main" val="2518159963"/>
                  </a:ext>
                </a:extLst>
              </a:tr>
              <a:tr h="521198">
                <a:tc>
                  <a:txBody>
                    <a:bodyPr/>
                    <a:lstStyle/>
                    <a:p>
                      <a:r>
                        <a:rPr lang="en-US" sz="2400" dirty="0" smtClean="0"/>
                        <a:t>Modality</a:t>
                      </a:r>
                      <a:endParaRPr lang="en-US" sz="24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in games where words are spoken rather than printed</a:t>
                      </a:r>
                      <a:endParaRPr lang="en-US" sz="2400" dirty="0"/>
                    </a:p>
                  </a:txBody>
                  <a:tcPr>
                    <a:solidFill>
                      <a:schemeClr val="accent6">
                        <a:lumMod val="60000"/>
                        <a:lumOff val="40000"/>
                      </a:schemeClr>
                    </a:solidFill>
                  </a:tcPr>
                </a:tc>
                <a:extLst>
                  <a:ext uri="{0D108BD9-81ED-4DB2-BD59-A6C34878D82A}">
                    <a16:rowId xmlns:a16="http://schemas.microsoft.com/office/drawing/2014/main" val="1488605823"/>
                  </a:ext>
                </a:extLst>
              </a:tr>
            </a:tbl>
          </a:graphicData>
        </a:graphic>
      </p:graphicFrame>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41</a:t>
            </a:fld>
            <a:endParaRPr lang="en-US"/>
          </a:p>
        </p:txBody>
      </p:sp>
    </p:spTree>
    <p:extLst>
      <p:ext uri="{BB962C8B-B14F-4D97-AF65-F5344CB8AC3E}">
        <p14:creationId xmlns:p14="http://schemas.microsoft.com/office/powerpoint/2010/main" val="4372453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Learning Science Principles Can Control Processing Conflicts</a:t>
            </a:r>
          </a:p>
        </p:txBody>
      </p:sp>
      <p:sp>
        <p:nvSpPr>
          <p:cNvPr id="8" name="Content Placeholder 7"/>
          <p:cNvSpPr>
            <a:spLocks noGrp="1"/>
          </p:cNvSpPr>
          <p:nvPr>
            <p:ph sz="half" idx="1"/>
          </p:nvPr>
        </p:nvSpPr>
        <p:spPr/>
        <p:txBody>
          <a:bodyPr>
            <a:normAutofit/>
          </a:bodyPr>
          <a:lstStyle/>
          <a:p>
            <a:pPr marL="0" indent="0">
              <a:spcBef>
                <a:spcPts val="2200"/>
              </a:spcBef>
              <a:buNone/>
            </a:pPr>
            <a:r>
              <a:rPr lang="en-US" b="1" dirty="0" smtClean="0"/>
              <a:t>Extraneous </a:t>
            </a:r>
            <a:r>
              <a:rPr lang="en-US" b="1" dirty="0"/>
              <a:t>Process </a:t>
            </a:r>
            <a:r>
              <a:rPr lang="en-US" dirty="0"/>
              <a:t>(</a:t>
            </a:r>
            <a:r>
              <a:rPr lang="en-US" i="1" dirty="0">
                <a:solidFill>
                  <a:schemeClr val="accent3"/>
                </a:solidFill>
              </a:rPr>
              <a:t>extraneous cognitive load</a:t>
            </a:r>
            <a:r>
              <a:rPr lang="en-US" dirty="0"/>
              <a:t>) – </a:t>
            </a:r>
            <a:r>
              <a:rPr lang="en-US" dirty="0"/>
              <a:t>is everything that can overwhelm or get in the way of your thinking</a:t>
            </a:r>
            <a:endParaRPr lang="en-US" b="1" dirty="0"/>
          </a:p>
          <a:p>
            <a:pPr marL="0" indent="0">
              <a:spcBef>
                <a:spcPts val="2200"/>
              </a:spcBef>
              <a:buNone/>
            </a:pPr>
            <a:r>
              <a:rPr lang="en-US" b="1" dirty="0" smtClean="0"/>
              <a:t>Essential </a:t>
            </a:r>
            <a:r>
              <a:rPr lang="en-US" b="1" dirty="0" smtClean="0"/>
              <a:t>Processing</a:t>
            </a:r>
            <a:r>
              <a:rPr lang="en-US" dirty="0" smtClean="0"/>
              <a:t> (</a:t>
            </a:r>
            <a:r>
              <a:rPr lang="en-US" i="1" dirty="0" smtClean="0">
                <a:solidFill>
                  <a:schemeClr val="accent1"/>
                </a:solidFill>
              </a:rPr>
              <a:t>intrinsic cognitive load</a:t>
            </a:r>
            <a:r>
              <a:rPr lang="en-US" dirty="0" smtClean="0"/>
              <a:t>) – is the baseline level of processing required to work on a particular task</a:t>
            </a:r>
          </a:p>
          <a:p>
            <a:pPr marL="0" indent="0">
              <a:spcBef>
                <a:spcPts val="2200"/>
              </a:spcBef>
              <a:buNone/>
            </a:pPr>
            <a:r>
              <a:rPr lang="en-US" b="1" dirty="0" smtClean="0"/>
              <a:t>Generative Processing</a:t>
            </a:r>
            <a:r>
              <a:rPr lang="en-US" dirty="0" smtClean="0"/>
              <a:t> (</a:t>
            </a:r>
            <a:r>
              <a:rPr lang="en-US" i="1" dirty="0" smtClean="0">
                <a:solidFill>
                  <a:schemeClr val="accent2"/>
                </a:solidFill>
              </a:rPr>
              <a:t>germane cognitive load</a:t>
            </a:r>
            <a:r>
              <a:rPr lang="en-US" dirty="0" smtClean="0"/>
              <a:t>) – is the processing done to organize and integrate knowledge in learning</a:t>
            </a:r>
          </a:p>
        </p:txBody>
      </p:sp>
      <p:sp>
        <p:nvSpPr>
          <p:cNvPr id="3" name="Date Placeholder 2"/>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42</a:t>
            </a:fld>
            <a:endParaRPr lang="en-US"/>
          </a:p>
        </p:txBody>
      </p:sp>
      <p:sp>
        <p:nvSpPr>
          <p:cNvPr id="15" name="Rectangle 14"/>
          <p:cNvSpPr/>
          <p:nvPr/>
        </p:nvSpPr>
        <p:spPr>
          <a:xfrm>
            <a:off x="9646920" y="1554162"/>
            <a:ext cx="1905000" cy="4571355"/>
          </a:xfrm>
          <a:prstGeom prst="rect">
            <a:avLst/>
          </a:prstGeom>
          <a:solidFill>
            <a:schemeClr val="accent5"/>
          </a:solidFill>
          <a:ln w="889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Cognitive Load</a:t>
            </a:r>
            <a:endParaRPr lang="en-US" dirty="0"/>
          </a:p>
        </p:txBody>
      </p:sp>
      <p:sp>
        <p:nvSpPr>
          <p:cNvPr id="16" name="Rectangle 15"/>
          <p:cNvSpPr/>
          <p:nvPr/>
        </p:nvSpPr>
        <p:spPr>
          <a:xfrm>
            <a:off x="9646920" y="3540762"/>
            <a:ext cx="1905000" cy="257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457200" rtlCol="0" anchor="b" anchorCtr="0"/>
          <a:lstStyle/>
          <a:p>
            <a:pPr algn="ctr"/>
            <a:r>
              <a:rPr lang="en-US" dirty="0" smtClean="0"/>
              <a:t>Intrinsic Cognitive Load</a:t>
            </a:r>
            <a:endParaRPr lang="en-US" dirty="0"/>
          </a:p>
        </p:txBody>
      </p:sp>
      <p:sp>
        <p:nvSpPr>
          <p:cNvPr id="17" name="Rectangle 16"/>
          <p:cNvSpPr/>
          <p:nvPr/>
        </p:nvSpPr>
        <p:spPr>
          <a:xfrm>
            <a:off x="9646920" y="1554161"/>
            <a:ext cx="1905000" cy="26547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tIns="365760" rtlCol="0" anchor="t" anchorCtr="0"/>
          <a:lstStyle/>
          <a:p>
            <a:pPr algn="ctr"/>
            <a:r>
              <a:rPr lang="en-US" dirty="0" smtClean="0"/>
              <a:t>Extraneous Cognitive Load</a:t>
            </a:r>
            <a:endParaRPr lang="en-US" dirty="0"/>
          </a:p>
        </p:txBody>
      </p:sp>
      <p:cxnSp>
        <p:nvCxnSpPr>
          <p:cNvPr id="18" name="Straight Connector 17"/>
          <p:cNvCxnSpPr/>
          <p:nvPr/>
        </p:nvCxnSpPr>
        <p:spPr>
          <a:xfrm>
            <a:off x="8976360" y="2659380"/>
            <a:ext cx="3070860" cy="0"/>
          </a:xfrm>
          <a:prstGeom prst="line">
            <a:avLst/>
          </a:prstGeom>
          <a:ln w="63500" cap="flat" cmpd="sng" algn="ctr">
            <a:solidFill>
              <a:schemeClr val="dk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TextBox 18"/>
          <p:cNvSpPr txBox="1"/>
          <p:nvPr/>
        </p:nvSpPr>
        <p:spPr>
          <a:xfrm>
            <a:off x="7920990" y="2673241"/>
            <a:ext cx="1805940" cy="646331"/>
          </a:xfrm>
          <a:prstGeom prst="rect">
            <a:avLst/>
          </a:prstGeom>
          <a:noFill/>
        </p:spPr>
        <p:txBody>
          <a:bodyPr wrap="square" rtlCol="0">
            <a:spAutoFit/>
          </a:bodyPr>
          <a:lstStyle/>
          <a:p>
            <a:pPr algn="ctr"/>
            <a:r>
              <a:rPr lang="en-US" dirty="0" smtClean="0"/>
              <a:t>Cognitive Load Limit</a:t>
            </a:r>
            <a:endParaRPr lang="en-US" dirty="0"/>
          </a:p>
        </p:txBody>
      </p:sp>
      <p:sp>
        <p:nvSpPr>
          <p:cNvPr id="20" name="Rectangle 19"/>
          <p:cNvSpPr/>
          <p:nvPr/>
        </p:nvSpPr>
        <p:spPr>
          <a:xfrm>
            <a:off x="9646920" y="3086100"/>
            <a:ext cx="1905000" cy="15319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Germane Cognitive Load</a:t>
            </a:r>
            <a:endParaRPr lang="en-US" dirty="0"/>
          </a:p>
        </p:txBody>
      </p:sp>
    </p:spTree>
    <p:extLst>
      <p:ext uri="{BB962C8B-B14F-4D97-AF65-F5344CB8AC3E}">
        <p14:creationId xmlns:p14="http://schemas.microsoft.com/office/powerpoint/2010/main" val="42772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Processing Principles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Text Placeholder 6"/>
          <p:cNvSpPr>
            <a:spLocks noGrp="1"/>
          </p:cNvSpPr>
          <p:nvPr>
            <p:ph type="body" sz="quarter" idx="13"/>
          </p:nvPr>
        </p:nvSpPr>
        <p:spPr/>
        <p:txBody>
          <a:bodyPr/>
          <a:lstStyle/>
          <a:p>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65158144"/>
              </p:ext>
            </p:extLst>
          </p:nvPr>
        </p:nvGraphicFramePr>
        <p:xfrm>
          <a:off x="838201" y="1403871"/>
          <a:ext cx="10515599" cy="4937760"/>
        </p:xfrm>
        <a:graphic>
          <a:graphicData uri="http://schemas.openxmlformats.org/drawingml/2006/table">
            <a:tbl>
              <a:tblPr bandRow="1">
                <a:tableStyleId>{5C22544A-7EE6-4342-B048-85BDC9FD1C3A}</a:tableStyleId>
              </a:tblPr>
              <a:tblGrid>
                <a:gridCol w="2385594">
                  <a:extLst>
                    <a:ext uri="{9D8B030D-6E8A-4147-A177-3AD203B41FA5}">
                      <a16:colId xmlns:a16="http://schemas.microsoft.com/office/drawing/2014/main" val="3579004854"/>
                    </a:ext>
                  </a:extLst>
                </a:gridCol>
                <a:gridCol w="8130005">
                  <a:extLst>
                    <a:ext uri="{9D8B030D-6E8A-4147-A177-3AD203B41FA5}">
                      <a16:colId xmlns:a16="http://schemas.microsoft.com/office/drawing/2014/main" val="1641118105"/>
                    </a:ext>
                  </a:extLst>
                </a:gridCol>
              </a:tblGrid>
              <a:tr h="370840">
                <a:tc>
                  <a:txBody>
                    <a:bodyPr/>
                    <a:lstStyle/>
                    <a:p>
                      <a:r>
                        <a:rPr lang="en-US" sz="2400" dirty="0" smtClean="0"/>
                        <a:t>Self-explanation</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in a game when they are asked to select an explanation for their moves</a:t>
                      </a:r>
                      <a:endParaRPr lang="en-US" sz="2400" dirty="0"/>
                    </a:p>
                  </a:txBody>
                  <a:tcPr>
                    <a:solidFill>
                      <a:schemeClr val="accent3">
                        <a:lumMod val="40000"/>
                        <a:lumOff val="60000"/>
                      </a:schemeClr>
                    </a:solidFill>
                  </a:tcPr>
                </a:tc>
                <a:extLst>
                  <a:ext uri="{0D108BD9-81ED-4DB2-BD59-A6C34878D82A}">
                    <a16:rowId xmlns:a16="http://schemas.microsoft.com/office/drawing/2014/main" val="2885868971"/>
                  </a:ext>
                </a:extLst>
              </a:tr>
              <a:tr h="370840">
                <a:tc>
                  <a:txBody>
                    <a:bodyPr/>
                    <a:lstStyle/>
                    <a:p>
                      <a:r>
                        <a:rPr lang="en-US" sz="2400" dirty="0" smtClean="0"/>
                        <a:t>Explanatory Feedback</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in games when they receive explanatory feedback after key moves</a:t>
                      </a:r>
                      <a:endParaRPr lang="en-US" sz="2400" dirty="0"/>
                    </a:p>
                  </a:txBody>
                  <a:tcPr>
                    <a:solidFill>
                      <a:schemeClr val="accent3">
                        <a:lumMod val="40000"/>
                        <a:lumOff val="60000"/>
                      </a:schemeClr>
                    </a:solidFill>
                  </a:tcPr>
                </a:tc>
                <a:extLst>
                  <a:ext uri="{0D108BD9-81ED-4DB2-BD59-A6C34878D82A}">
                    <a16:rowId xmlns:a16="http://schemas.microsoft.com/office/drawing/2014/main" val="1441180614"/>
                  </a:ext>
                </a:extLst>
              </a:tr>
              <a:tr h="370840">
                <a:tc>
                  <a:txBody>
                    <a:bodyPr/>
                    <a:lstStyle/>
                    <a:p>
                      <a:r>
                        <a:rPr lang="en-US" sz="2400" dirty="0" smtClean="0"/>
                        <a:t>Prompting</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deeply</a:t>
                      </a:r>
                      <a:r>
                        <a:rPr lang="en-US" sz="2400" dirty="0" smtClean="0">
                          <a:effectLst/>
                        </a:rPr>
                        <a:t> in games when they are asked to reflect</a:t>
                      </a:r>
                      <a:endParaRPr lang="en-US" sz="2400" dirty="0"/>
                    </a:p>
                  </a:txBody>
                  <a:tcPr>
                    <a:solidFill>
                      <a:schemeClr val="accent3">
                        <a:lumMod val="40000"/>
                        <a:lumOff val="60000"/>
                      </a:schemeClr>
                    </a:solidFill>
                  </a:tcPr>
                </a:tc>
                <a:extLst>
                  <a:ext uri="{0D108BD9-81ED-4DB2-BD59-A6C34878D82A}">
                    <a16:rowId xmlns:a16="http://schemas.microsoft.com/office/drawing/2014/main" val="3714533099"/>
                  </a:ext>
                </a:extLst>
              </a:tr>
              <a:tr h="370840">
                <a:tc>
                  <a:txBody>
                    <a:bodyPr/>
                    <a:lstStyle/>
                    <a:p>
                      <a:r>
                        <a:rPr lang="en-US" sz="2400" dirty="0" smtClean="0"/>
                        <a:t>Personalization</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learn </a:t>
                      </a:r>
                      <a:r>
                        <a:rPr lang="en-US" sz="2400" b="1" dirty="0" smtClean="0">
                          <a:effectLst/>
                        </a:rPr>
                        <a:t>better</a:t>
                      </a:r>
                      <a:r>
                        <a:rPr lang="en-US" sz="2400" dirty="0" smtClean="0">
                          <a:effectLst/>
                        </a:rPr>
                        <a:t> in games when words are in conversational style rather than formal style</a:t>
                      </a:r>
                      <a:endParaRPr lang="en-US" sz="2400" dirty="0"/>
                    </a:p>
                  </a:txBody>
                  <a:tcPr>
                    <a:solidFill>
                      <a:schemeClr val="accent3">
                        <a:lumMod val="40000"/>
                        <a:lumOff val="60000"/>
                      </a:schemeClr>
                    </a:solidFill>
                  </a:tcPr>
                </a:tc>
                <a:extLst>
                  <a:ext uri="{0D108BD9-81ED-4DB2-BD59-A6C34878D82A}">
                    <a16:rowId xmlns:a16="http://schemas.microsoft.com/office/drawing/2014/main" val="3284520849"/>
                  </a:ext>
                </a:extLst>
              </a:tr>
              <a:tr h="370840">
                <a:tc>
                  <a:txBody>
                    <a:bodyPr/>
                    <a:lstStyle/>
                    <a:p>
                      <a:r>
                        <a:rPr lang="en-US" sz="2400" dirty="0" smtClean="0"/>
                        <a:t>Image</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a:t>
                      </a:r>
                      <a:r>
                        <a:rPr lang="en-US" sz="2400" b="1" dirty="0" smtClean="0">
                          <a:effectLst/>
                        </a:rPr>
                        <a:t>do not</a:t>
                      </a:r>
                      <a:r>
                        <a:rPr lang="en-US" sz="2400" dirty="0" smtClean="0">
                          <a:effectLst/>
                        </a:rPr>
                        <a:t> learn much better in games when an agent’s image is on the screen</a:t>
                      </a:r>
                      <a:endParaRPr lang="en-US" sz="2400" dirty="0"/>
                    </a:p>
                  </a:txBody>
                  <a:tcPr>
                    <a:solidFill>
                      <a:schemeClr val="accent3">
                        <a:lumMod val="40000"/>
                        <a:lumOff val="60000"/>
                      </a:schemeClr>
                    </a:solidFill>
                  </a:tcPr>
                </a:tc>
                <a:extLst>
                  <a:ext uri="{0D108BD9-81ED-4DB2-BD59-A6C34878D82A}">
                    <a16:rowId xmlns:a16="http://schemas.microsoft.com/office/drawing/2014/main" val="1503140466"/>
                  </a:ext>
                </a:extLst>
              </a:tr>
              <a:tr h="0">
                <a:tc>
                  <a:txBody>
                    <a:bodyPr/>
                    <a:lstStyle/>
                    <a:p>
                      <a:r>
                        <a:rPr lang="en-US" sz="2400" dirty="0" smtClean="0"/>
                        <a:t>Narrative theme</a:t>
                      </a:r>
                      <a:endParaRPr lang="en-US" sz="24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effectLst/>
                        </a:rPr>
                        <a:t>People </a:t>
                      </a:r>
                      <a:r>
                        <a:rPr lang="en-US" sz="2400" b="1" dirty="0" smtClean="0">
                          <a:effectLst/>
                        </a:rPr>
                        <a:t>do not </a:t>
                      </a:r>
                      <a:r>
                        <a:rPr lang="en-US" sz="2400" dirty="0" smtClean="0">
                          <a:effectLst/>
                        </a:rPr>
                        <a:t>learn better in games with strong narrative themes</a:t>
                      </a:r>
                      <a:endParaRPr lang="en-US" sz="2400" dirty="0"/>
                    </a:p>
                  </a:txBody>
                  <a:tcPr>
                    <a:solidFill>
                      <a:schemeClr val="accent3">
                        <a:lumMod val="40000"/>
                        <a:lumOff val="60000"/>
                      </a:schemeClr>
                    </a:solidFill>
                  </a:tcPr>
                </a:tc>
                <a:extLst>
                  <a:ext uri="{0D108BD9-81ED-4DB2-BD59-A6C34878D82A}">
                    <a16:rowId xmlns:a16="http://schemas.microsoft.com/office/drawing/2014/main" val="3564972119"/>
                  </a:ext>
                </a:extLst>
              </a:tr>
            </a:tbl>
          </a:graphicData>
        </a:graphic>
      </p:graphicFrame>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43</a:t>
            </a:fld>
            <a:endParaRPr lang="en-US"/>
          </a:p>
        </p:txBody>
      </p:sp>
    </p:spTree>
    <p:extLst>
      <p:ext uri="{BB962C8B-B14F-4D97-AF65-F5344CB8AC3E}">
        <p14:creationId xmlns:p14="http://schemas.microsoft.com/office/powerpoint/2010/main" val="26354832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2023-01-26</a:t>
            </a:r>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44</a:t>
            </a:fld>
            <a:endParaRPr lang="en-US"/>
          </a:p>
        </p:txBody>
      </p:sp>
    </p:spTree>
    <p:extLst>
      <p:ext uri="{BB962C8B-B14F-4D97-AF65-F5344CB8AC3E}">
        <p14:creationId xmlns:p14="http://schemas.microsoft.com/office/powerpoint/2010/main" val="3075884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 might be thinking…</a:t>
            </a:r>
            <a:endParaRPr lang="en-US" dirty="0"/>
          </a:p>
        </p:txBody>
      </p:sp>
      <p:sp>
        <p:nvSpPr>
          <p:cNvPr id="6" name="Content Placeholder 5"/>
          <p:cNvSpPr>
            <a:spLocks noGrp="1"/>
          </p:cNvSpPr>
          <p:nvPr>
            <p:ph idx="1"/>
          </p:nvPr>
        </p:nvSpPr>
        <p:spPr/>
        <p:txBody>
          <a:bodyPr>
            <a:normAutofit lnSpcReduction="10000"/>
          </a:bodyPr>
          <a:lstStyle/>
          <a:p>
            <a:pPr marL="0" indent="0">
              <a:spcBef>
                <a:spcPts val="2200"/>
              </a:spcBef>
              <a:buNone/>
            </a:pPr>
            <a:r>
              <a:rPr lang="en-US" dirty="0" smtClean="0"/>
              <a:t>If some learning science principles advocate for reducing unnecessary processing…</a:t>
            </a:r>
          </a:p>
          <a:p>
            <a:pPr marL="0" indent="0">
              <a:spcBef>
                <a:spcPts val="2200"/>
              </a:spcBef>
              <a:buNone/>
            </a:pPr>
            <a:r>
              <a:rPr lang="en-US" dirty="0" smtClean="0"/>
              <a:t>And games are fundamentally unnecessary obstacles…</a:t>
            </a:r>
          </a:p>
          <a:p>
            <a:pPr marL="0" indent="0">
              <a:spcBef>
                <a:spcPts val="2200"/>
              </a:spcBef>
              <a:buNone/>
            </a:pPr>
            <a:r>
              <a:rPr lang="en-US" dirty="0" smtClean="0"/>
              <a:t>Doesn’t that mean we shouldn’t use games?</a:t>
            </a:r>
          </a:p>
          <a:p>
            <a:pPr marL="0" indent="0">
              <a:spcBef>
                <a:spcPts val="2200"/>
              </a:spcBef>
              <a:buNone/>
            </a:pPr>
            <a:endParaRPr lang="en-US" dirty="0" smtClean="0"/>
          </a:p>
          <a:p>
            <a:pPr marL="0" indent="0" algn="ctr">
              <a:spcBef>
                <a:spcPts val="2200"/>
              </a:spcBef>
              <a:buNone/>
            </a:pPr>
            <a:r>
              <a:rPr lang="en-US" sz="7200" b="1" dirty="0" smtClean="0"/>
              <a:t>NO!</a:t>
            </a:r>
          </a:p>
        </p:txBody>
      </p:sp>
      <p:sp>
        <p:nvSpPr>
          <p:cNvPr id="2" name="Date Placeholder 1"/>
          <p:cNvSpPr>
            <a:spLocks noGrp="1"/>
          </p:cNvSpPr>
          <p:nvPr>
            <p:ph type="dt" sz="half" idx="10"/>
          </p:nvPr>
        </p:nvSpPr>
        <p:spPr/>
        <p:txBody>
          <a:bodyPr/>
          <a:lstStyle/>
          <a:p>
            <a:r>
              <a:rPr lang="en-US" smtClean="0"/>
              <a:t>2023-01-26</a:t>
            </a:r>
            <a:endParaRPr lang="en-US"/>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4" name="Slide Number Placeholder 3"/>
          <p:cNvSpPr>
            <a:spLocks noGrp="1"/>
          </p:cNvSpPr>
          <p:nvPr>
            <p:ph type="sldNum" sz="quarter" idx="12"/>
          </p:nvPr>
        </p:nvSpPr>
        <p:spPr/>
        <p:txBody>
          <a:bodyPr/>
          <a:lstStyle/>
          <a:p>
            <a:fld id="{4BE96267-9501-4B49-939F-F116B0669874}" type="slidenum">
              <a:rPr lang="en-US" smtClean="0"/>
              <a:t>45</a:t>
            </a:fld>
            <a:endParaRPr lang="en-US"/>
          </a:p>
        </p:txBody>
      </p:sp>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187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859" y="1690688"/>
            <a:ext cx="6148819" cy="4200405"/>
          </a:xfrm>
          <a:prstGeom prst="rect">
            <a:avLst/>
          </a:prstGeom>
        </p:spPr>
      </p:pic>
      <p:sp>
        <p:nvSpPr>
          <p:cNvPr id="2" name="Title 1">
            <a:extLst>
              <a:ext uri="{FF2B5EF4-FFF2-40B4-BE49-F238E27FC236}">
                <a16:creationId xmlns:a16="http://schemas.microsoft.com/office/drawing/2014/main" id="{F406367C-B2EA-4241-8F9A-5385F61F5822}"/>
              </a:ext>
            </a:extLst>
          </p:cNvPr>
          <p:cNvSpPr>
            <a:spLocks noGrp="1"/>
          </p:cNvSpPr>
          <p:nvPr>
            <p:ph type="title"/>
          </p:nvPr>
        </p:nvSpPr>
        <p:spPr/>
        <p:txBody>
          <a:bodyPr/>
          <a:lstStyle/>
          <a:p>
            <a:r>
              <a:rPr lang="en-US" dirty="0" smtClean="0"/>
              <a:t>Task-Attention </a:t>
            </a:r>
            <a:r>
              <a:rPr lang="en-US" dirty="0"/>
              <a:t>Theory of Game Learning</a:t>
            </a:r>
            <a:endParaRPr lang="en-US" dirty="0"/>
          </a:p>
        </p:txBody>
      </p:sp>
      <p:sp>
        <p:nvSpPr>
          <p:cNvPr id="3" name="Date Placeholder 2">
            <a:extLst>
              <a:ext uri="{FF2B5EF4-FFF2-40B4-BE49-F238E27FC236}">
                <a16:creationId xmlns:a16="http://schemas.microsoft.com/office/drawing/2014/main" id="{D8C88009-EEC6-4656-B119-A5E03C0F2F54}"/>
              </a:ext>
            </a:extLst>
          </p:cNvPr>
          <p:cNvSpPr>
            <a:spLocks noGrp="1"/>
          </p:cNvSpPr>
          <p:nvPr>
            <p:ph type="dt" sz="half" idx="10"/>
          </p:nvPr>
        </p:nvSpPr>
        <p:spPr/>
        <p:txBody>
          <a:bodyPr/>
          <a:lstStyle/>
          <a:p>
            <a:r>
              <a:rPr lang="en-US" smtClean="0"/>
              <a:t>2023-01-26</a:t>
            </a:r>
            <a:endParaRPr lang="en-US"/>
          </a:p>
        </p:txBody>
      </p:sp>
      <p:sp>
        <p:nvSpPr>
          <p:cNvPr id="6" name="AutoShape 4" descr="Image result for susan ambrose">
            <a:extLst>
              <a:ext uri="{FF2B5EF4-FFF2-40B4-BE49-F238E27FC236}">
                <a16:creationId xmlns:a16="http://schemas.microsoft.com/office/drawing/2014/main" id="{863EEB19-BFDA-4105-BE2B-D1BB53FB3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716E655E-AAAC-4B1F-8D18-D7D04ABBE981}"/>
              </a:ext>
            </a:extLst>
          </p:cNvPr>
          <p:cNvSpPr/>
          <p:nvPr/>
        </p:nvSpPr>
        <p:spPr>
          <a:xfrm>
            <a:off x="5560715" y="4903939"/>
            <a:ext cx="5337440" cy="646331"/>
          </a:xfrm>
          <a:prstGeom prst="rect">
            <a:avLst/>
          </a:prstGeom>
        </p:spPr>
        <p:txBody>
          <a:bodyPr wrap="square">
            <a:spAutoFit/>
          </a:bodyPr>
          <a:lstStyle/>
          <a:p>
            <a:r>
              <a:rPr lang="en-US" sz="1200" dirty="0" smtClean="0"/>
              <a:t>Joe </a:t>
            </a:r>
            <a:r>
              <a:rPr lang="en-US" sz="1200" dirty="0"/>
              <a:t>Cutting and Sebastian </a:t>
            </a:r>
            <a:r>
              <a:rPr lang="en-US" sz="1200" dirty="0" err="1"/>
              <a:t>Deterding</a:t>
            </a:r>
            <a:r>
              <a:rPr lang="en-US" sz="1200" dirty="0"/>
              <a:t>. 2022. The task-attention theory of game learning: a theory and research agenda. Human–Computer Interaction 00, 00: 1–31. https://doi.org/10.1080/07370024.2022.2047971</a:t>
            </a:r>
            <a:endParaRPr lang="en-US" sz="1200" dirty="0">
              <a:effectLst/>
            </a:endParaRPr>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46</a:t>
            </a:fld>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176" y="1889928"/>
            <a:ext cx="1232189" cy="1848285"/>
          </a:xfrm>
          <a:prstGeom prst="rect">
            <a:avLst/>
          </a:prstGeom>
        </p:spPr>
      </p:pic>
      <p:sp>
        <p:nvSpPr>
          <p:cNvPr id="25" name="TextBox 24">
            <a:extLst>
              <a:ext uri="{FF2B5EF4-FFF2-40B4-BE49-F238E27FC236}">
                <a16:creationId xmlns:a16="http://schemas.microsoft.com/office/drawing/2014/main" id="{FB8EF104-0097-4D73-85B1-B8E8CB6360C3}"/>
              </a:ext>
            </a:extLst>
          </p:cNvPr>
          <p:cNvSpPr txBox="1"/>
          <p:nvPr/>
        </p:nvSpPr>
        <p:spPr>
          <a:xfrm>
            <a:off x="6713755" y="3732119"/>
            <a:ext cx="1121030" cy="646331"/>
          </a:xfrm>
          <a:prstGeom prst="rect">
            <a:avLst/>
          </a:prstGeom>
          <a:noFill/>
        </p:spPr>
        <p:txBody>
          <a:bodyPr wrap="square" rtlCol="0">
            <a:spAutoFit/>
          </a:bodyPr>
          <a:lstStyle/>
          <a:p>
            <a:pPr algn="ctr"/>
            <a:r>
              <a:rPr lang="en-US" dirty="0" smtClean="0"/>
              <a:t>Joe Cutting</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8945" y="1884755"/>
            <a:ext cx="1863934" cy="1863934"/>
          </a:xfrm>
          <a:prstGeom prst="rect">
            <a:avLst/>
          </a:prstGeom>
        </p:spPr>
      </p:pic>
      <p:sp>
        <p:nvSpPr>
          <p:cNvPr id="26" name="TextBox 25">
            <a:extLst>
              <a:ext uri="{FF2B5EF4-FFF2-40B4-BE49-F238E27FC236}">
                <a16:creationId xmlns:a16="http://schemas.microsoft.com/office/drawing/2014/main" id="{FB8EF104-0097-4D73-85B1-B8E8CB6360C3}"/>
              </a:ext>
            </a:extLst>
          </p:cNvPr>
          <p:cNvSpPr txBox="1"/>
          <p:nvPr/>
        </p:nvSpPr>
        <p:spPr>
          <a:xfrm>
            <a:off x="8760344" y="3732119"/>
            <a:ext cx="1241136" cy="646331"/>
          </a:xfrm>
          <a:prstGeom prst="rect">
            <a:avLst/>
          </a:prstGeom>
          <a:noFill/>
        </p:spPr>
        <p:txBody>
          <a:bodyPr wrap="square" rtlCol="0">
            <a:spAutoFit/>
          </a:bodyPr>
          <a:lstStyle/>
          <a:p>
            <a:pPr algn="ctr"/>
            <a:r>
              <a:rPr lang="en-US" dirty="0" smtClean="0"/>
              <a:t>Sebastian </a:t>
            </a:r>
            <a:r>
              <a:rPr lang="en-US" dirty="0" err="1" smtClean="0"/>
              <a:t>Deterding</a:t>
            </a:r>
            <a:endParaRPr lang="en-US" dirty="0"/>
          </a:p>
        </p:txBody>
      </p:sp>
    </p:spTree>
    <p:extLst>
      <p:ext uri="{BB962C8B-B14F-4D97-AF65-F5344CB8AC3E}">
        <p14:creationId xmlns:p14="http://schemas.microsoft.com/office/powerpoint/2010/main" val="1363082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Attention Theory of Game </a:t>
            </a:r>
            <a:r>
              <a:rPr lang="en-US" dirty="0" smtClean="0"/>
              <a:t>Learning</a:t>
            </a:r>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47</a:t>
            </a:fld>
            <a:endParaRPr lang="en-US"/>
          </a:p>
        </p:txBody>
      </p:sp>
      <p:sp>
        <p:nvSpPr>
          <p:cNvPr id="6" name="Text Placeholder 5"/>
          <p:cNvSpPr>
            <a:spLocks noGrp="1"/>
          </p:cNvSpPr>
          <p:nvPr>
            <p:ph type="body" sz="quarter" idx="13"/>
          </p:nvPr>
        </p:nvSpPr>
        <p:spPr/>
        <p:txBody>
          <a:bodyPr/>
          <a:lstStyle/>
          <a:p>
            <a:endParaRPr lang="en-US"/>
          </a:p>
        </p:txBody>
      </p:sp>
      <p:sp>
        <p:nvSpPr>
          <p:cNvPr id="7" name="Rectangle 6"/>
          <p:cNvSpPr/>
          <p:nvPr/>
        </p:nvSpPr>
        <p:spPr>
          <a:xfrm rot="1627506">
            <a:off x="892420" y="2330462"/>
            <a:ext cx="9901335" cy="2258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Future home of a segment on the Task-Attention Theory of Game Learning</a:t>
            </a:r>
            <a:endParaRPr lang="en-US" sz="3200" dirty="0"/>
          </a:p>
        </p:txBody>
      </p:sp>
    </p:spTree>
    <p:extLst>
      <p:ext uri="{BB962C8B-B14F-4D97-AF65-F5344CB8AC3E}">
        <p14:creationId xmlns:p14="http://schemas.microsoft.com/office/powerpoint/2010/main" val="2880691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Task Attention Theory of Game Learning… in brief</a:t>
            </a:r>
            <a:endParaRPr lang="en-US" dirty="0"/>
          </a:p>
        </p:txBody>
      </p:sp>
      <p:sp>
        <p:nvSpPr>
          <p:cNvPr id="8" name="Content Placeholder 7"/>
          <p:cNvSpPr>
            <a:spLocks noGrp="1"/>
          </p:cNvSpPr>
          <p:nvPr>
            <p:ph idx="1"/>
          </p:nvPr>
        </p:nvSpPr>
        <p:spPr/>
        <p:txBody>
          <a:bodyPr/>
          <a:lstStyle/>
          <a:p>
            <a:pPr marL="0" indent="0">
              <a:spcBef>
                <a:spcPts val="2200"/>
              </a:spcBef>
              <a:buNone/>
            </a:pPr>
            <a:r>
              <a:rPr lang="en-US" dirty="0" smtClean="0"/>
              <a:t>Proposes an account for the efficacy of games for learning that is based on how they manage attention</a:t>
            </a:r>
          </a:p>
          <a:p>
            <a:pPr marL="0" indent="0">
              <a:spcBef>
                <a:spcPts val="2200"/>
              </a:spcBef>
              <a:buNone/>
            </a:pPr>
            <a:r>
              <a:rPr lang="en-US" dirty="0" smtClean="0"/>
              <a:t>Makes several predictions about how game variations should play out</a:t>
            </a:r>
          </a:p>
          <a:p>
            <a:pPr marL="0" indent="0">
              <a:spcBef>
                <a:spcPts val="2200"/>
              </a:spcBef>
              <a:buNone/>
            </a:pPr>
            <a:r>
              <a:rPr lang="en-US" dirty="0" smtClean="0"/>
              <a:t>Extremely new theory awaiting empirical results</a:t>
            </a:r>
          </a:p>
          <a:p>
            <a:pPr marL="0" indent="0">
              <a:spcBef>
                <a:spcPts val="2200"/>
              </a:spcBef>
              <a:buNone/>
            </a:pPr>
            <a:r>
              <a:rPr lang="en-US" dirty="0" smtClean="0"/>
              <a:t>We’ll talk more about this when we get to Integration in a couple weeks</a:t>
            </a:r>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48</a:t>
            </a:fld>
            <a:endParaRPr lang="en-US"/>
          </a:p>
        </p:txBody>
      </p:sp>
      <p:sp>
        <p:nvSpPr>
          <p:cNvPr id="9" name="Text Placeholder 8"/>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41746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Principles Related to Types of Learning Mechanism</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49</a:t>
            </a:fld>
            <a:endParaRPr lang="en-US"/>
          </a:p>
        </p:txBody>
      </p:sp>
    </p:spTree>
    <p:extLst>
      <p:ext uri="{BB962C8B-B14F-4D97-AF65-F5344CB8AC3E}">
        <p14:creationId xmlns:p14="http://schemas.microsoft.com/office/powerpoint/2010/main" val="3430084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1FCF9B-F56C-422D-9920-7B6D1D4C180C}"/>
              </a:ext>
            </a:extLst>
          </p:cNvPr>
          <p:cNvSpPr>
            <a:spLocks noGrp="1"/>
          </p:cNvSpPr>
          <p:nvPr>
            <p:ph type="ctrTitle"/>
          </p:nvPr>
        </p:nvSpPr>
        <p:spPr/>
        <p:txBody>
          <a:bodyPr/>
          <a:lstStyle/>
          <a:p>
            <a:r>
              <a:rPr lang="en-US" dirty="0"/>
              <a:t>Learning Science Principles</a:t>
            </a:r>
          </a:p>
        </p:txBody>
      </p:sp>
      <p:sp>
        <p:nvSpPr>
          <p:cNvPr id="4" name="Date Placeholder 3">
            <a:extLst>
              <a:ext uri="{FF2B5EF4-FFF2-40B4-BE49-F238E27FC236}">
                <a16:creationId xmlns:a16="http://schemas.microsoft.com/office/drawing/2014/main" id="{0566BAA0-69FD-4842-BC73-18A455B17213}"/>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5</a:t>
            </a:fld>
            <a:endParaRPr lang="en-US"/>
          </a:p>
        </p:txBody>
      </p:sp>
    </p:spTree>
    <p:extLst>
      <p:ext uri="{BB962C8B-B14F-4D97-AF65-F5344CB8AC3E}">
        <p14:creationId xmlns:p14="http://schemas.microsoft.com/office/powerpoint/2010/main" val="811379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Learning </a:t>
            </a:r>
            <a:r>
              <a:rPr lang="en-US" dirty="0" smtClean="0"/>
              <a:t>Mechanisms vs Processes</a:t>
            </a:r>
            <a:endParaRPr lang="en-US" dirty="0"/>
          </a:p>
        </p:txBody>
      </p:sp>
      <p:sp>
        <p:nvSpPr>
          <p:cNvPr id="7" name="Content Placeholder 6"/>
          <p:cNvSpPr>
            <a:spLocks noGrp="1"/>
          </p:cNvSpPr>
          <p:nvPr>
            <p:ph idx="1"/>
          </p:nvPr>
        </p:nvSpPr>
        <p:spPr/>
        <p:txBody>
          <a:bodyPr/>
          <a:lstStyle/>
          <a:p>
            <a:pPr marL="0" indent="0">
              <a:spcBef>
                <a:spcPts val="2200"/>
              </a:spcBef>
              <a:buNone/>
            </a:pPr>
            <a:r>
              <a:rPr lang="en-US" dirty="0" smtClean="0"/>
              <a:t>People in the past have pointed out that I tend to use both of these </a:t>
            </a:r>
            <a:r>
              <a:rPr lang="en-US" dirty="0" smtClean="0"/>
              <a:t>terms throughout the course</a:t>
            </a:r>
            <a:endParaRPr lang="en-US" dirty="0" smtClean="0"/>
          </a:p>
          <a:p>
            <a:pPr marL="0" indent="0">
              <a:spcBef>
                <a:spcPts val="2200"/>
              </a:spcBef>
              <a:buNone/>
            </a:pPr>
            <a:r>
              <a:rPr lang="en-US" dirty="0" smtClean="0"/>
              <a:t>I almost always intend them to mean the same thing</a:t>
            </a:r>
            <a:r>
              <a:rPr lang="en-US" dirty="0" smtClean="0"/>
              <a:t>…</a:t>
            </a:r>
          </a:p>
          <a:p>
            <a:pPr marL="0" indent="0">
              <a:spcBef>
                <a:spcPts val="2200"/>
              </a:spcBef>
              <a:buNone/>
            </a:pPr>
            <a:r>
              <a:rPr lang="en-US" dirty="0" smtClean="0"/>
              <a:t>I’ve tried to standardize around “Mechanism”</a:t>
            </a:r>
            <a:endParaRPr lang="en-US" dirty="0" smtClean="0"/>
          </a:p>
          <a:p>
            <a:pPr>
              <a:spcBef>
                <a:spcPts val="2200"/>
              </a:spcBef>
            </a:pPr>
            <a:endParaRPr lang="en-US" dirty="0"/>
          </a:p>
        </p:txBody>
      </p:sp>
      <p:sp>
        <p:nvSpPr>
          <p:cNvPr id="3" name="Date Placeholder 2"/>
          <p:cNvSpPr>
            <a:spLocks noGrp="1"/>
          </p:cNvSpPr>
          <p:nvPr>
            <p:ph type="dt" sz="half" idx="10"/>
          </p:nvPr>
        </p:nvSpPr>
        <p:spPr/>
        <p:txBody>
          <a:bodyPr/>
          <a:lstStyle/>
          <a:p>
            <a:r>
              <a:rPr lang="en-US" smtClean="0"/>
              <a:t>2023-01-26</a:t>
            </a:r>
            <a:endParaRPr lang="en-US"/>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BE96267-9501-4B49-939F-F116B0669874}" type="slidenum">
              <a:rPr lang="en-US" smtClean="0"/>
              <a:t>50</a:t>
            </a:fld>
            <a:endParaRPr lang="en-US"/>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144284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367C-B2EA-4241-8F9A-5385F61F5822}"/>
              </a:ext>
            </a:extLst>
          </p:cNvPr>
          <p:cNvSpPr>
            <a:spLocks noGrp="1"/>
          </p:cNvSpPr>
          <p:nvPr>
            <p:ph type="title"/>
          </p:nvPr>
        </p:nvSpPr>
        <p:spPr/>
        <p:txBody>
          <a:bodyPr/>
          <a:lstStyle/>
          <a:p>
            <a:r>
              <a:rPr lang="en-US" dirty="0"/>
              <a:t>Instructional Complexity and the Science to Constrain It</a:t>
            </a:r>
          </a:p>
        </p:txBody>
      </p:sp>
      <p:sp>
        <p:nvSpPr>
          <p:cNvPr id="3" name="Date Placeholder 2">
            <a:extLst>
              <a:ext uri="{FF2B5EF4-FFF2-40B4-BE49-F238E27FC236}">
                <a16:creationId xmlns:a16="http://schemas.microsoft.com/office/drawing/2014/main" id="{D8C88009-EEC6-4656-B119-A5E03C0F2F54}"/>
              </a:ext>
            </a:extLst>
          </p:cNvPr>
          <p:cNvSpPr>
            <a:spLocks noGrp="1"/>
          </p:cNvSpPr>
          <p:nvPr>
            <p:ph type="dt" sz="half" idx="10"/>
          </p:nvPr>
        </p:nvSpPr>
        <p:spPr/>
        <p:txBody>
          <a:bodyPr/>
          <a:lstStyle/>
          <a:p>
            <a:r>
              <a:rPr lang="en-US" smtClean="0"/>
              <a:t>2023-01-26</a:t>
            </a:r>
            <a:endParaRPr lang="en-US"/>
          </a:p>
        </p:txBody>
      </p:sp>
      <p:sp>
        <p:nvSpPr>
          <p:cNvPr id="6" name="AutoShape 4" descr="Image result for susan ambrose">
            <a:extLst>
              <a:ext uri="{FF2B5EF4-FFF2-40B4-BE49-F238E27FC236}">
                <a16:creationId xmlns:a16="http://schemas.microsoft.com/office/drawing/2014/main" id="{863EEB19-BFDA-4105-BE2B-D1BB53FB3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716E655E-AAAC-4B1F-8D18-D7D04ABBE981}"/>
              </a:ext>
            </a:extLst>
          </p:cNvPr>
          <p:cNvSpPr/>
          <p:nvPr/>
        </p:nvSpPr>
        <p:spPr>
          <a:xfrm>
            <a:off x="5560715" y="4903939"/>
            <a:ext cx="5033155" cy="461665"/>
          </a:xfrm>
          <a:prstGeom prst="rect">
            <a:avLst/>
          </a:prstGeom>
        </p:spPr>
        <p:txBody>
          <a:bodyPr wrap="square">
            <a:spAutoFit/>
          </a:bodyPr>
          <a:lstStyle/>
          <a:p>
            <a:r>
              <a:rPr lang="en-US" sz="1200" dirty="0"/>
              <a:t>Koedinger, K. R., Booth, J. L., &amp; Klahr, D. (2013). Instructional Complexity and the Science to Constrain It. </a:t>
            </a:r>
            <a:r>
              <a:rPr lang="en-US" sz="1200" i="1" dirty="0"/>
              <a:t>Science</a:t>
            </a:r>
            <a:r>
              <a:rPr lang="en-US" sz="1200" dirty="0"/>
              <a:t>, </a:t>
            </a:r>
            <a:r>
              <a:rPr lang="en-US" sz="1200" i="1" dirty="0"/>
              <a:t>342</a:t>
            </a:r>
            <a:r>
              <a:rPr lang="en-US" sz="1200" dirty="0"/>
              <a:t>(6161), 935–937.</a:t>
            </a:r>
            <a:endParaRPr lang="en-US" sz="1200" dirty="0">
              <a:effectLst/>
            </a:endParaRPr>
          </a:p>
        </p:txBody>
      </p:sp>
      <p:pic>
        <p:nvPicPr>
          <p:cNvPr id="19" name="Picture 18">
            <a:extLst>
              <a:ext uri="{FF2B5EF4-FFF2-40B4-BE49-F238E27FC236}">
                <a16:creationId xmlns:a16="http://schemas.microsoft.com/office/drawing/2014/main" id="{6C6FCB65-86E5-47A8-8BD5-4DF9B724FEE0}"/>
              </a:ext>
            </a:extLst>
          </p:cNvPr>
          <p:cNvPicPr>
            <a:picLocks noChangeAspect="1"/>
          </p:cNvPicPr>
          <p:nvPr/>
        </p:nvPicPr>
        <p:blipFill>
          <a:blip r:embed="rId2"/>
          <a:stretch>
            <a:fillRect/>
          </a:stretch>
        </p:blipFill>
        <p:spPr>
          <a:xfrm>
            <a:off x="559782" y="2285854"/>
            <a:ext cx="5076247" cy="2286292"/>
          </a:xfrm>
          <a:prstGeom prst="rect">
            <a:avLst/>
          </a:prstGeom>
        </p:spPr>
      </p:pic>
      <p:grpSp>
        <p:nvGrpSpPr>
          <p:cNvPr id="20" name="Group 19">
            <a:extLst>
              <a:ext uri="{FF2B5EF4-FFF2-40B4-BE49-F238E27FC236}">
                <a16:creationId xmlns:a16="http://schemas.microsoft.com/office/drawing/2014/main" id="{DB3D645E-9DA3-49A6-94BC-55F7B8A09F83}"/>
              </a:ext>
            </a:extLst>
          </p:cNvPr>
          <p:cNvGrpSpPr/>
          <p:nvPr/>
        </p:nvGrpSpPr>
        <p:grpSpPr>
          <a:xfrm>
            <a:off x="6555971" y="2250020"/>
            <a:ext cx="1262446" cy="2053160"/>
            <a:chOff x="5771864" y="2174570"/>
            <a:chExt cx="1262446" cy="2053160"/>
          </a:xfrm>
        </p:grpSpPr>
        <p:sp>
          <p:nvSpPr>
            <p:cNvPr id="9" name="TextBox 8">
              <a:extLst>
                <a:ext uri="{FF2B5EF4-FFF2-40B4-BE49-F238E27FC236}">
                  <a16:creationId xmlns:a16="http://schemas.microsoft.com/office/drawing/2014/main" id="{0D6F1FA4-3EA0-41EF-B7C7-0009FC59E8D0}"/>
                </a:ext>
              </a:extLst>
            </p:cNvPr>
            <p:cNvSpPr txBox="1"/>
            <p:nvPr/>
          </p:nvSpPr>
          <p:spPr>
            <a:xfrm>
              <a:off x="5771864" y="3581399"/>
              <a:ext cx="1262446" cy="646331"/>
            </a:xfrm>
            <a:prstGeom prst="rect">
              <a:avLst/>
            </a:prstGeom>
            <a:noFill/>
          </p:spPr>
          <p:txBody>
            <a:bodyPr wrap="square" rtlCol="0">
              <a:spAutoFit/>
            </a:bodyPr>
            <a:lstStyle/>
            <a:p>
              <a:pPr algn="ctr"/>
              <a:r>
                <a:rPr lang="en-US" dirty="0"/>
                <a:t>Ken</a:t>
              </a:r>
            </a:p>
            <a:p>
              <a:pPr algn="ctr"/>
              <a:r>
                <a:rPr lang="en-US" dirty="0"/>
                <a:t>Koedinger</a:t>
              </a:r>
            </a:p>
          </p:txBody>
        </p:sp>
        <p:pic>
          <p:nvPicPr>
            <p:cNvPr id="1026" name="Picture 2" descr="Image result">
              <a:extLst>
                <a:ext uri="{FF2B5EF4-FFF2-40B4-BE49-F238E27FC236}">
                  <a16:creationId xmlns:a16="http://schemas.microsoft.com/office/drawing/2014/main" id="{3DBE1573-ADBC-4955-AFB7-3F6E0C0AA672}"/>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8000" r="26475"/>
            <a:stretch/>
          </p:blipFill>
          <p:spPr bwMode="auto">
            <a:xfrm>
              <a:off x="5924879" y="2174570"/>
              <a:ext cx="956417" cy="14012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D3F03E1-0B0A-42B3-A2AB-6BD63581EE0A}"/>
              </a:ext>
            </a:extLst>
          </p:cNvPr>
          <p:cNvGrpSpPr/>
          <p:nvPr/>
        </p:nvGrpSpPr>
        <p:grpSpPr>
          <a:xfrm>
            <a:off x="8097931" y="2256460"/>
            <a:ext cx="1121030" cy="2040280"/>
            <a:chOff x="7314255" y="2187450"/>
            <a:chExt cx="1121030" cy="2040280"/>
          </a:xfrm>
        </p:grpSpPr>
        <p:sp>
          <p:nvSpPr>
            <p:cNvPr id="10" name="TextBox 9">
              <a:extLst>
                <a:ext uri="{FF2B5EF4-FFF2-40B4-BE49-F238E27FC236}">
                  <a16:creationId xmlns:a16="http://schemas.microsoft.com/office/drawing/2014/main" id="{FB8EF104-0097-4D73-85B1-B8E8CB6360C3}"/>
                </a:ext>
              </a:extLst>
            </p:cNvPr>
            <p:cNvSpPr txBox="1"/>
            <p:nvPr/>
          </p:nvSpPr>
          <p:spPr>
            <a:xfrm>
              <a:off x="7314255" y="3581399"/>
              <a:ext cx="1121030" cy="646331"/>
            </a:xfrm>
            <a:prstGeom prst="rect">
              <a:avLst/>
            </a:prstGeom>
            <a:noFill/>
          </p:spPr>
          <p:txBody>
            <a:bodyPr wrap="square" rtlCol="0">
              <a:spAutoFit/>
            </a:bodyPr>
            <a:lstStyle/>
            <a:p>
              <a:pPr algn="ctr"/>
              <a:r>
                <a:rPr lang="en-US" dirty="0"/>
                <a:t>Julie</a:t>
              </a:r>
            </a:p>
            <a:p>
              <a:pPr algn="ctr"/>
              <a:r>
                <a:rPr lang="en-US" dirty="0"/>
                <a:t>Booth</a:t>
              </a:r>
            </a:p>
          </p:txBody>
        </p:sp>
        <p:pic>
          <p:nvPicPr>
            <p:cNvPr id="1028" name="Picture 4" descr="Julie L. Booth, Ph.D.">
              <a:extLst>
                <a:ext uri="{FF2B5EF4-FFF2-40B4-BE49-F238E27FC236}">
                  <a16:creationId xmlns:a16="http://schemas.microsoft.com/office/drawing/2014/main" id="{794B7246-CC87-447A-8671-D9142BA87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562" y="2187450"/>
              <a:ext cx="956417" cy="13868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835B2FB-E997-4B25-84D0-CA2BECE06C34}"/>
              </a:ext>
            </a:extLst>
          </p:cNvPr>
          <p:cNvGrpSpPr/>
          <p:nvPr/>
        </p:nvGrpSpPr>
        <p:grpSpPr>
          <a:xfrm>
            <a:off x="9498475" y="2254621"/>
            <a:ext cx="1033100" cy="2043958"/>
            <a:chOff x="8714368" y="2183772"/>
            <a:chExt cx="1033100" cy="2043958"/>
          </a:xfrm>
        </p:grpSpPr>
        <p:sp>
          <p:nvSpPr>
            <p:cNvPr id="11" name="TextBox 10">
              <a:extLst>
                <a:ext uri="{FF2B5EF4-FFF2-40B4-BE49-F238E27FC236}">
                  <a16:creationId xmlns:a16="http://schemas.microsoft.com/office/drawing/2014/main" id="{5CA95880-656E-4177-84BA-31AD35851D84}"/>
                </a:ext>
              </a:extLst>
            </p:cNvPr>
            <p:cNvSpPr txBox="1"/>
            <p:nvPr/>
          </p:nvSpPr>
          <p:spPr>
            <a:xfrm>
              <a:off x="8714368" y="3581399"/>
              <a:ext cx="1006159" cy="646331"/>
            </a:xfrm>
            <a:prstGeom prst="rect">
              <a:avLst/>
            </a:prstGeom>
            <a:noFill/>
          </p:spPr>
          <p:txBody>
            <a:bodyPr wrap="square" rtlCol="0">
              <a:spAutoFit/>
            </a:bodyPr>
            <a:lstStyle/>
            <a:p>
              <a:pPr algn="ctr"/>
              <a:r>
                <a:rPr lang="en-US" dirty="0"/>
                <a:t>David</a:t>
              </a:r>
            </a:p>
            <a:p>
              <a:pPr algn="ctr"/>
              <a:r>
                <a:rPr lang="en-US" dirty="0"/>
                <a:t>Klahr</a:t>
              </a:r>
            </a:p>
          </p:txBody>
        </p:sp>
        <p:pic>
          <p:nvPicPr>
            <p:cNvPr id="22" name="Picture 21">
              <a:extLst>
                <a:ext uri="{FF2B5EF4-FFF2-40B4-BE49-F238E27FC236}">
                  <a16:creationId xmlns:a16="http://schemas.microsoft.com/office/drawing/2014/main" id="{232824FF-04A7-409B-9171-898678B9F42D}"/>
                </a:ext>
              </a:extLst>
            </p:cNvPr>
            <p:cNvPicPr>
              <a:picLocks noChangeAspect="1"/>
            </p:cNvPicPr>
            <p:nvPr/>
          </p:nvPicPr>
          <p:blipFill rotWithShape="1">
            <a:blip r:embed="rId5"/>
            <a:srcRect l="16617" r="11506"/>
            <a:stretch/>
          </p:blipFill>
          <p:spPr>
            <a:xfrm>
              <a:off x="8741309" y="2183772"/>
              <a:ext cx="1006159" cy="1399841"/>
            </a:xfrm>
            <a:prstGeom prst="rect">
              <a:avLst/>
            </a:prstGeom>
          </p:spPr>
        </p:pic>
      </p:gr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51</a:t>
            </a:fld>
            <a:endParaRPr lang="en-US"/>
          </a:p>
        </p:txBody>
      </p:sp>
    </p:spTree>
    <p:extLst>
      <p:ext uri="{BB962C8B-B14F-4D97-AF65-F5344CB8AC3E}">
        <p14:creationId xmlns:p14="http://schemas.microsoft.com/office/powerpoint/2010/main" val="38720029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C5E7A0-92FB-4862-A7B7-1CE92A40E754}"/>
              </a:ext>
            </a:extLst>
          </p:cNvPr>
          <p:cNvSpPr>
            <a:spLocks noGrp="1"/>
          </p:cNvSpPr>
          <p:nvPr>
            <p:ph type="dt" sz="half" idx="10"/>
          </p:nvPr>
        </p:nvSpPr>
        <p:spPr/>
        <p:txBody>
          <a:bodyPr/>
          <a:lstStyle/>
          <a:p>
            <a:r>
              <a:rPr lang="en-US" smtClean="0"/>
              <a:t>2023-01-26</a:t>
            </a:r>
            <a:endParaRPr lang="en-US"/>
          </a:p>
        </p:txBody>
      </p:sp>
      <p:pic>
        <p:nvPicPr>
          <p:cNvPr id="2" name="Picture 1">
            <a:extLst>
              <a:ext uri="{FF2B5EF4-FFF2-40B4-BE49-F238E27FC236}">
                <a16:creationId xmlns:a16="http://schemas.microsoft.com/office/drawing/2014/main" id="{CD873AF0-6B6C-471F-B8DE-C5F8B0E7B911}"/>
              </a:ext>
            </a:extLst>
          </p:cNvPr>
          <p:cNvPicPr>
            <a:picLocks noChangeAspect="1"/>
          </p:cNvPicPr>
          <p:nvPr/>
        </p:nvPicPr>
        <p:blipFill>
          <a:blip r:embed="rId2"/>
          <a:stretch>
            <a:fillRect/>
          </a:stretch>
        </p:blipFill>
        <p:spPr>
          <a:xfrm>
            <a:off x="3519809" y="76619"/>
            <a:ext cx="5152381" cy="6704762"/>
          </a:xfrm>
          <a:prstGeom prst="rect">
            <a:avLst/>
          </a:prstGeom>
        </p:spPr>
      </p:pic>
      <p:sp>
        <p:nvSpPr>
          <p:cNvPr id="6" name="Footer Placeholder 5"/>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52</a:t>
            </a:fld>
            <a:endParaRPr lang="en-US"/>
          </a:p>
        </p:txBody>
      </p:sp>
    </p:spTree>
    <p:extLst>
      <p:ext uri="{BB962C8B-B14F-4D97-AF65-F5344CB8AC3E}">
        <p14:creationId xmlns:p14="http://schemas.microsoft.com/office/powerpoint/2010/main" val="5224395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42BC39-3EE0-4C48-A523-AC885C0135E2}"/>
              </a:ext>
            </a:extLst>
          </p:cNvPr>
          <p:cNvSpPr>
            <a:spLocks noGrp="1"/>
          </p:cNvSpPr>
          <p:nvPr>
            <p:ph type="title"/>
          </p:nvPr>
        </p:nvSpPr>
        <p:spPr/>
        <p:txBody>
          <a:bodyPr/>
          <a:lstStyle/>
          <a:p>
            <a:r>
              <a:rPr lang="en-US" dirty="0"/>
              <a:t>Other Thoughts? (Instructional Complexity)</a:t>
            </a:r>
          </a:p>
        </p:txBody>
      </p:sp>
      <p:sp>
        <p:nvSpPr>
          <p:cNvPr id="9" name="Content Placeholder 8">
            <a:extLst>
              <a:ext uri="{FF2B5EF4-FFF2-40B4-BE49-F238E27FC236}">
                <a16:creationId xmlns:a16="http://schemas.microsoft.com/office/drawing/2014/main" id="{F514D48E-4F5A-4F0F-A353-AF33D4842C33}"/>
              </a:ext>
            </a:extLst>
          </p:cNvPr>
          <p:cNvSpPr>
            <a:spLocks noGrp="1"/>
          </p:cNvSpPr>
          <p:nvPr>
            <p:ph idx="1"/>
          </p:nvPr>
        </p:nvSpPr>
        <p:spPr/>
        <p:txBody>
          <a:bodyPr/>
          <a:lstStyle/>
          <a:p>
            <a:pPr marL="457200" indent="-457200">
              <a:buFont typeface="+mj-lt"/>
              <a:buAutoNum type="arabicPeriod"/>
            </a:pPr>
            <a:endParaRPr lang="en-US" dirty="0"/>
          </a:p>
        </p:txBody>
      </p:sp>
      <p:sp>
        <p:nvSpPr>
          <p:cNvPr id="5" name="Date Placeholder 4">
            <a:extLst>
              <a:ext uri="{FF2B5EF4-FFF2-40B4-BE49-F238E27FC236}">
                <a16:creationId xmlns:a16="http://schemas.microsoft.com/office/drawing/2014/main" id="{E4BBD8D3-089A-4910-9893-F0810A960D76}"/>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53</a:t>
            </a:fld>
            <a:endParaRPr lang="en-US"/>
          </a:p>
        </p:txBody>
      </p:sp>
    </p:spTree>
    <p:extLst>
      <p:ext uri="{BB962C8B-B14F-4D97-AF65-F5344CB8AC3E}">
        <p14:creationId xmlns:p14="http://schemas.microsoft.com/office/powerpoint/2010/main" val="3248272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C87A-7C79-4C0D-AE4A-20AAD54384E1}"/>
              </a:ext>
            </a:extLst>
          </p:cNvPr>
          <p:cNvSpPr>
            <a:spLocks noGrp="1"/>
          </p:cNvSpPr>
          <p:nvPr>
            <p:ph type="title"/>
          </p:nvPr>
        </p:nvSpPr>
        <p:spPr/>
        <p:txBody>
          <a:bodyPr/>
          <a:lstStyle/>
          <a:p>
            <a:r>
              <a:rPr lang="en-US" dirty="0"/>
              <a:t>My take</a:t>
            </a:r>
          </a:p>
        </p:txBody>
      </p:sp>
      <p:sp>
        <p:nvSpPr>
          <p:cNvPr id="3" name="Content Placeholder 2">
            <a:extLst>
              <a:ext uri="{FF2B5EF4-FFF2-40B4-BE49-F238E27FC236}">
                <a16:creationId xmlns:a16="http://schemas.microsoft.com/office/drawing/2014/main" id="{A1EF197C-BDE4-48E8-B82B-CD0E42C60B25}"/>
              </a:ext>
            </a:extLst>
          </p:cNvPr>
          <p:cNvSpPr>
            <a:spLocks noGrp="1"/>
          </p:cNvSpPr>
          <p:nvPr>
            <p:ph idx="1"/>
          </p:nvPr>
        </p:nvSpPr>
        <p:spPr/>
        <p:txBody>
          <a:bodyPr>
            <a:normAutofit lnSpcReduction="10000"/>
          </a:bodyPr>
          <a:lstStyle/>
          <a:p>
            <a:pPr marL="0" indent="0">
              <a:buNone/>
            </a:pPr>
            <a:r>
              <a:rPr lang="en-US" dirty="0"/>
              <a:t>What I think they want to take away:</a:t>
            </a:r>
          </a:p>
          <a:p>
            <a:pPr marL="457200" lvl="1" indent="0">
              <a:buNone/>
            </a:pPr>
            <a:r>
              <a:rPr lang="en-US" dirty="0"/>
              <a:t>We have the tools to reason through options and optimize instruction to be most beneficial to learners… please give us money</a:t>
            </a:r>
          </a:p>
          <a:p>
            <a:pPr marL="0" indent="0">
              <a:buNone/>
            </a:pPr>
            <a:r>
              <a:rPr lang="en-US" dirty="0"/>
              <a:t>What I take away:</a:t>
            </a:r>
          </a:p>
          <a:p>
            <a:pPr marL="457200" lvl="1" indent="0">
              <a:buNone/>
            </a:pPr>
            <a:r>
              <a:rPr lang="en-US" dirty="0"/>
              <a:t>There are </a:t>
            </a:r>
            <a:r>
              <a:rPr lang="en-US" sz="4000" b="1" dirty="0">
                <a:solidFill>
                  <a:srgbClr val="FF0000"/>
                </a:solidFill>
              </a:rPr>
              <a:t>&gt;205,000,000,000,000</a:t>
            </a:r>
            <a:r>
              <a:rPr lang="en-US" dirty="0"/>
              <a:t> ways to rationally design instruction!!!!</a:t>
            </a:r>
          </a:p>
          <a:p>
            <a:pPr marL="457200" lvl="1" indent="0">
              <a:buNone/>
            </a:pPr>
            <a:r>
              <a:rPr lang="en-US" dirty="0"/>
              <a:t>And that’s only the result of making 30 decisions!</a:t>
            </a:r>
          </a:p>
          <a:p>
            <a:pPr marL="0" indent="0">
              <a:buNone/>
            </a:pPr>
            <a:r>
              <a:rPr lang="en-US" dirty="0"/>
              <a:t>Still </a:t>
            </a:r>
            <a:r>
              <a:rPr lang="en-US" dirty="0" smtClean="0"/>
              <a:t>one of the </a:t>
            </a:r>
            <a:r>
              <a:rPr lang="en-US" dirty="0"/>
              <a:t>best compact set of instructional principles available</a:t>
            </a:r>
          </a:p>
          <a:p>
            <a:pPr marL="457200" lvl="1" indent="0">
              <a:buNone/>
            </a:pPr>
            <a:r>
              <a:rPr lang="en-US" dirty="0"/>
              <a:t>Even if that’s not really what the article is about…</a:t>
            </a:r>
          </a:p>
        </p:txBody>
      </p:sp>
      <p:sp>
        <p:nvSpPr>
          <p:cNvPr id="4" name="Date Placeholder 3">
            <a:extLst>
              <a:ext uri="{FF2B5EF4-FFF2-40B4-BE49-F238E27FC236}">
                <a16:creationId xmlns:a16="http://schemas.microsoft.com/office/drawing/2014/main" id="{58E9FFD8-CDB2-4323-957E-0DCEF7303891}"/>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54</a:t>
            </a:fld>
            <a:endParaRPr lang="en-US"/>
          </a:p>
        </p:txBody>
      </p:sp>
    </p:spTree>
    <p:extLst>
      <p:ext uri="{BB962C8B-B14F-4D97-AF65-F5344CB8AC3E}">
        <p14:creationId xmlns:p14="http://schemas.microsoft.com/office/powerpoint/2010/main" val="9742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E725-8972-4273-BADC-75513E22DEF8}"/>
              </a:ext>
            </a:extLst>
          </p:cNvPr>
          <p:cNvSpPr>
            <a:spLocks noGrp="1"/>
          </p:cNvSpPr>
          <p:nvPr>
            <p:ph type="title"/>
          </p:nvPr>
        </p:nvSpPr>
        <p:spPr/>
        <p:txBody>
          <a:bodyPr/>
          <a:lstStyle/>
          <a:p>
            <a:r>
              <a:rPr lang="en-US" dirty="0"/>
              <a:t>Pro-tip on reading Science Articles</a:t>
            </a:r>
          </a:p>
        </p:txBody>
      </p:sp>
      <p:sp>
        <p:nvSpPr>
          <p:cNvPr id="4" name="Date Placeholder 3">
            <a:extLst>
              <a:ext uri="{FF2B5EF4-FFF2-40B4-BE49-F238E27FC236}">
                <a16:creationId xmlns:a16="http://schemas.microsoft.com/office/drawing/2014/main" id="{26ED7513-31F6-49D1-8930-747FB3B0A9C7}"/>
              </a:ext>
            </a:extLst>
          </p:cNvPr>
          <p:cNvSpPr>
            <a:spLocks noGrp="1"/>
          </p:cNvSpPr>
          <p:nvPr>
            <p:ph type="dt" sz="half" idx="10"/>
          </p:nvPr>
        </p:nvSpPr>
        <p:spPr/>
        <p:txBody>
          <a:bodyPr/>
          <a:lstStyle/>
          <a:p>
            <a:r>
              <a:rPr lang="en-US" smtClean="0"/>
              <a:t>2023-01-26</a:t>
            </a:r>
            <a:endParaRPr lang="en-US"/>
          </a:p>
        </p:txBody>
      </p:sp>
      <p:pic>
        <p:nvPicPr>
          <p:cNvPr id="7" name="Picture 6">
            <a:extLst>
              <a:ext uri="{FF2B5EF4-FFF2-40B4-BE49-F238E27FC236}">
                <a16:creationId xmlns:a16="http://schemas.microsoft.com/office/drawing/2014/main" id="{76C27A4B-5EF3-4E1D-ABB0-3382BA081AD3}"/>
              </a:ext>
            </a:extLst>
          </p:cNvPr>
          <p:cNvPicPr>
            <a:picLocks noChangeAspect="1"/>
          </p:cNvPicPr>
          <p:nvPr/>
        </p:nvPicPr>
        <p:blipFill>
          <a:blip r:embed="rId2"/>
          <a:stretch>
            <a:fillRect/>
          </a:stretch>
        </p:blipFill>
        <p:spPr>
          <a:xfrm>
            <a:off x="3408405" y="0"/>
            <a:ext cx="5375189" cy="6858000"/>
          </a:xfrm>
          <a:prstGeom prst="rect">
            <a:avLst/>
          </a:prstGeom>
        </p:spPr>
      </p:pic>
      <p:pic>
        <p:nvPicPr>
          <p:cNvPr id="11" name="Picture 10">
            <a:extLst>
              <a:ext uri="{FF2B5EF4-FFF2-40B4-BE49-F238E27FC236}">
                <a16:creationId xmlns:a16="http://schemas.microsoft.com/office/drawing/2014/main" id="{203C8763-97DC-4F73-871A-3E5CD4A15690}"/>
              </a:ext>
            </a:extLst>
          </p:cNvPr>
          <p:cNvPicPr>
            <a:picLocks noChangeAspect="1"/>
          </p:cNvPicPr>
          <p:nvPr/>
        </p:nvPicPr>
        <p:blipFill>
          <a:blip r:embed="rId3"/>
          <a:stretch>
            <a:fillRect/>
          </a:stretch>
        </p:blipFill>
        <p:spPr>
          <a:xfrm>
            <a:off x="933777" y="2960329"/>
            <a:ext cx="6751905" cy="937341"/>
          </a:xfrm>
          <a:prstGeom prst="rect">
            <a:avLst/>
          </a:prstGeom>
          <a:ln w="25400">
            <a:solidFill>
              <a:schemeClr val="accent2"/>
            </a:solidFill>
          </a:ln>
        </p:spPr>
      </p:pic>
      <p:sp>
        <p:nvSpPr>
          <p:cNvPr id="12" name="Rectangle 11">
            <a:extLst>
              <a:ext uri="{FF2B5EF4-FFF2-40B4-BE49-F238E27FC236}">
                <a16:creationId xmlns:a16="http://schemas.microsoft.com/office/drawing/2014/main" id="{46F3D0C7-48E7-4FAC-AE84-B8F37F51D973}"/>
              </a:ext>
            </a:extLst>
          </p:cNvPr>
          <p:cNvSpPr/>
          <p:nvPr/>
        </p:nvSpPr>
        <p:spPr>
          <a:xfrm>
            <a:off x="6865621" y="6219825"/>
            <a:ext cx="1523468" cy="1752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1468BAF-D17E-4E92-9633-86066A55A0DE}"/>
              </a:ext>
            </a:extLst>
          </p:cNvPr>
          <p:cNvCxnSpPr>
            <a:cxnSpLocks/>
          </p:cNvCxnSpPr>
          <p:nvPr/>
        </p:nvCxnSpPr>
        <p:spPr>
          <a:xfrm>
            <a:off x="7685682" y="2960329"/>
            <a:ext cx="703407" cy="325949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B0B3B4E-220C-444D-9A9B-F9E99F051A5F}"/>
              </a:ext>
            </a:extLst>
          </p:cNvPr>
          <p:cNvCxnSpPr/>
          <p:nvPr/>
        </p:nvCxnSpPr>
        <p:spPr>
          <a:xfrm>
            <a:off x="933777" y="3897670"/>
            <a:ext cx="5931844" cy="249741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55</a:t>
            </a:fld>
            <a:endParaRPr lang="en-US"/>
          </a:p>
        </p:txBody>
      </p:sp>
    </p:spTree>
    <p:extLst>
      <p:ext uri="{BB962C8B-B14F-4D97-AF65-F5344CB8AC3E}">
        <p14:creationId xmlns:p14="http://schemas.microsoft.com/office/powerpoint/2010/main" val="89633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4BA131-0BFA-44E0-91BC-154BEC1E0734}"/>
              </a:ext>
            </a:extLst>
          </p:cNvPr>
          <p:cNvSpPr>
            <a:spLocks noGrp="1"/>
          </p:cNvSpPr>
          <p:nvPr>
            <p:ph type="dt" sz="half" idx="10"/>
          </p:nvPr>
        </p:nvSpPr>
        <p:spPr/>
        <p:txBody>
          <a:bodyPr/>
          <a:lstStyle/>
          <a:p>
            <a:r>
              <a:rPr lang="en-US" smtClean="0"/>
              <a:t>2023-01-26</a:t>
            </a:r>
            <a:endParaRPr lang="en-US"/>
          </a:p>
        </p:txBody>
      </p:sp>
      <p:pic>
        <p:nvPicPr>
          <p:cNvPr id="7" name="Picture 6">
            <a:extLst>
              <a:ext uri="{FF2B5EF4-FFF2-40B4-BE49-F238E27FC236}">
                <a16:creationId xmlns:a16="http://schemas.microsoft.com/office/drawing/2014/main" id="{3A1CD75C-737E-4A7F-84B8-490DC9C72C87}"/>
              </a:ext>
            </a:extLst>
          </p:cNvPr>
          <p:cNvPicPr>
            <a:picLocks noChangeAspect="1"/>
          </p:cNvPicPr>
          <p:nvPr/>
        </p:nvPicPr>
        <p:blipFill>
          <a:blip r:embed="rId2"/>
          <a:stretch>
            <a:fillRect/>
          </a:stretch>
        </p:blipFill>
        <p:spPr>
          <a:xfrm>
            <a:off x="0" y="1136650"/>
            <a:ext cx="12192000" cy="4584700"/>
          </a:xfrm>
          <a:prstGeom prst="rect">
            <a:avLst/>
          </a:prstGeom>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56</a:t>
            </a:fld>
            <a:endParaRPr lang="en-US"/>
          </a:p>
        </p:txBody>
      </p:sp>
    </p:spTree>
    <p:extLst>
      <p:ext uri="{BB962C8B-B14F-4D97-AF65-F5344CB8AC3E}">
        <p14:creationId xmlns:p14="http://schemas.microsoft.com/office/powerpoint/2010/main" val="41652839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5" name="Slide Number Placeholder 4"/>
          <p:cNvSpPr>
            <a:spLocks noGrp="1"/>
          </p:cNvSpPr>
          <p:nvPr>
            <p:ph type="sldNum" sz="quarter" idx="12"/>
          </p:nvPr>
        </p:nvSpPr>
        <p:spPr/>
        <p:txBody>
          <a:bodyPr/>
          <a:lstStyle/>
          <a:p>
            <a:fld id="{47971AED-85B2-4588-978A-6CF2A5B557E6}" type="slidenum">
              <a:rPr lang="en-US" smtClean="0"/>
              <a:t>57</a:t>
            </a:fld>
            <a:endParaRPr lang="en-US"/>
          </a:p>
        </p:txBody>
      </p:sp>
    </p:spTree>
    <p:extLst>
      <p:ext uri="{BB962C8B-B14F-4D97-AF65-F5344CB8AC3E}">
        <p14:creationId xmlns:p14="http://schemas.microsoft.com/office/powerpoint/2010/main" val="39730226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58</a:t>
            </a:fld>
            <a:endParaRPr lang="en-US"/>
          </a:p>
        </p:txBody>
      </p:sp>
    </p:spTree>
    <p:extLst>
      <p:ext uri="{BB962C8B-B14F-4D97-AF65-F5344CB8AC3E}">
        <p14:creationId xmlns:p14="http://schemas.microsoft.com/office/powerpoint/2010/main" val="12553440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sp>
        <p:nvSpPr>
          <p:cNvPr id="9" name="Rectangle 8">
            <a:extLst>
              <a:ext uri="{FF2B5EF4-FFF2-40B4-BE49-F238E27FC236}">
                <a16:creationId xmlns:a16="http://schemas.microsoft.com/office/drawing/2014/main" id="{68055469-0837-4278-A5A8-DA92DC879985}"/>
              </a:ext>
            </a:extLst>
          </p:cNvPr>
          <p:cNvSpPr/>
          <p:nvPr/>
        </p:nvSpPr>
        <p:spPr>
          <a:xfrm>
            <a:off x="6787752"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59</a:t>
            </a:fld>
            <a:endParaRPr lang="en-US"/>
          </a:p>
        </p:txBody>
      </p:sp>
    </p:spTree>
    <p:extLst>
      <p:ext uri="{BB962C8B-B14F-4D97-AF65-F5344CB8AC3E}">
        <p14:creationId xmlns:p14="http://schemas.microsoft.com/office/powerpoint/2010/main" val="3911094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EDGE Framework</a:t>
            </a:r>
          </a:p>
        </p:txBody>
      </p:sp>
      <p:sp>
        <p:nvSpPr>
          <p:cNvPr id="3" name="Oval 2">
            <a:extLst>
              <a:ext uri="{FF2B5EF4-FFF2-40B4-BE49-F238E27FC236}">
                <a16:creationId xmlns:a16="http://schemas.microsoft.com/office/drawing/2014/main" id="{F0C34CD3-70C7-4F81-A228-679C549CEAB8}"/>
              </a:ext>
            </a:extLst>
          </p:cNvPr>
          <p:cNvSpPr/>
          <p:nvPr/>
        </p:nvSpPr>
        <p:spPr>
          <a:xfrm>
            <a:off x="4998720" y="1334863"/>
            <a:ext cx="2194560" cy="2194560"/>
          </a:xfrm>
          <a:prstGeom prst="ellipse">
            <a:avLst/>
          </a:prstGeom>
          <a:solidFill>
            <a:schemeClr val="accent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Educational </a:t>
            </a:r>
            <a:r>
              <a:rPr lang="en-US" b="1" dirty="0" smtClean="0"/>
              <a:t>Goals</a:t>
            </a:r>
            <a:endParaRPr lang="en-US" b="1" dirty="0"/>
          </a:p>
        </p:txBody>
      </p:sp>
      <p:sp>
        <p:nvSpPr>
          <p:cNvPr id="13" name="Oval 12">
            <a:extLst>
              <a:ext uri="{FF2B5EF4-FFF2-40B4-BE49-F238E27FC236}">
                <a16:creationId xmlns:a16="http://schemas.microsoft.com/office/drawing/2014/main" id="{11183F46-5D36-4FF5-AD2A-72D9DB39CAEE}"/>
              </a:ext>
            </a:extLst>
          </p:cNvPr>
          <p:cNvSpPr/>
          <p:nvPr/>
        </p:nvSpPr>
        <p:spPr>
          <a:xfrm>
            <a:off x="7193280" y="4028861"/>
            <a:ext cx="2194560" cy="2194560"/>
          </a:xfrm>
          <a:prstGeom prst="ellipse">
            <a:avLst/>
          </a:prstGeom>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Learning </a:t>
            </a:r>
            <a:r>
              <a:rPr lang="en-US" b="1" dirty="0" smtClean="0"/>
              <a:t>Mechanisms</a:t>
            </a:r>
            <a:endParaRPr lang="en-US" b="1" dirty="0"/>
          </a:p>
        </p:txBody>
      </p:sp>
      <p:sp>
        <p:nvSpPr>
          <p:cNvPr id="22" name="Oval 21">
            <a:extLst>
              <a:ext uri="{FF2B5EF4-FFF2-40B4-BE49-F238E27FC236}">
                <a16:creationId xmlns:a16="http://schemas.microsoft.com/office/drawing/2014/main" id="{AD2C5986-433A-4530-9BD1-AD76AE778E1A}"/>
              </a:ext>
            </a:extLst>
          </p:cNvPr>
          <p:cNvSpPr/>
          <p:nvPr/>
        </p:nvSpPr>
        <p:spPr>
          <a:xfrm>
            <a:off x="2804160" y="4028861"/>
            <a:ext cx="2194560" cy="2194560"/>
          </a:xfrm>
          <a:prstGeom prst="ellipse">
            <a:avLst/>
          </a:prstGeom>
          <a:solidFill>
            <a:schemeClr val="accent4"/>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Game Elements</a:t>
            </a:r>
            <a:endParaRPr lang="en-US" b="1" dirty="0"/>
          </a:p>
        </p:txBody>
      </p:sp>
      <p:cxnSp>
        <p:nvCxnSpPr>
          <p:cNvPr id="7" name="Straight Arrow Connector 6">
            <a:extLst>
              <a:ext uri="{FF2B5EF4-FFF2-40B4-BE49-F238E27FC236}">
                <a16:creationId xmlns:a16="http://schemas.microsoft.com/office/drawing/2014/main" id="{DC47FD21-A97A-4B86-9B30-583026F86F9C}"/>
              </a:ext>
            </a:extLst>
          </p:cNvPr>
          <p:cNvCxnSpPr>
            <a:cxnSpLocks/>
            <a:stCxn id="22" idx="6"/>
            <a:endCxn id="13" idx="2"/>
          </p:cNvCxnSpPr>
          <p:nvPr/>
        </p:nvCxnSpPr>
        <p:spPr>
          <a:xfrm>
            <a:off x="4998720" y="5126141"/>
            <a:ext cx="219456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606DAB-C73F-4B92-950E-C3FBF52DF56D}"/>
              </a:ext>
            </a:extLst>
          </p:cNvPr>
          <p:cNvCxnSpPr>
            <a:cxnSpLocks/>
            <a:stCxn id="3" idx="3"/>
            <a:endCxn id="22" idx="7"/>
          </p:cNvCxnSpPr>
          <p:nvPr/>
        </p:nvCxnSpPr>
        <p:spPr>
          <a:xfrm flipH="1">
            <a:off x="467733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6C05A9-728C-4ADD-8F54-8EB06F01A4B2}"/>
              </a:ext>
            </a:extLst>
          </p:cNvPr>
          <p:cNvCxnSpPr>
            <a:cxnSpLocks/>
            <a:stCxn id="3" idx="5"/>
            <a:endCxn id="13" idx="1"/>
          </p:cNvCxnSpPr>
          <p:nvPr/>
        </p:nvCxnSpPr>
        <p:spPr>
          <a:xfrm>
            <a:off x="6871894" y="3208037"/>
            <a:ext cx="642772" cy="114221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476554-68C2-411E-B9FE-6526F56FBD95}"/>
              </a:ext>
            </a:extLst>
          </p:cNvPr>
          <p:cNvSpPr>
            <a:spLocks noGrp="1"/>
          </p:cNvSpPr>
          <p:nvPr>
            <p:ph type="dt" sz="half" idx="10"/>
          </p:nvPr>
        </p:nvSpPr>
        <p:spPr/>
        <p:txBody>
          <a:bodyPr/>
          <a:lstStyle/>
          <a:p>
            <a:r>
              <a:rPr lang="en-US" smtClean="0"/>
              <a:t>2023-01-26</a:t>
            </a:r>
            <a:endParaRPr lang="en-US"/>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10" name="Slide Number Placeholder 9"/>
          <p:cNvSpPr>
            <a:spLocks noGrp="1"/>
          </p:cNvSpPr>
          <p:nvPr>
            <p:ph type="sldNum" sz="quarter" idx="12"/>
          </p:nvPr>
        </p:nvSpPr>
        <p:spPr/>
        <p:txBody>
          <a:bodyPr/>
          <a:lstStyle/>
          <a:p>
            <a:fld id="{4BE96267-9501-4B49-939F-F116B0669874}" type="slidenum">
              <a:rPr lang="en-US" smtClean="0"/>
              <a:t>6</a:t>
            </a:fld>
            <a:endParaRPr lang="en-US"/>
          </a:p>
        </p:txBody>
      </p:sp>
    </p:spTree>
    <p:extLst>
      <p:ext uri="{BB962C8B-B14F-4D97-AF65-F5344CB8AC3E}">
        <p14:creationId xmlns:p14="http://schemas.microsoft.com/office/powerpoint/2010/main" val="343839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8344-718F-41A9-A675-1D9F81486D08}"/>
              </a:ext>
            </a:extLst>
          </p:cNvPr>
          <p:cNvSpPr>
            <a:spLocks noGrp="1"/>
          </p:cNvSpPr>
          <p:nvPr>
            <p:ph type="title"/>
          </p:nvPr>
        </p:nvSpPr>
        <p:spPr/>
        <p:txBody>
          <a:bodyPr/>
          <a:lstStyle/>
          <a:p>
            <a:r>
              <a:rPr lang="en-US" dirty="0"/>
              <a:t>Knowledge Components (KCs)</a:t>
            </a:r>
          </a:p>
        </p:txBody>
      </p:sp>
      <p:sp>
        <p:nvSpPr>
          <p:cNvPr id="3" name="Content Placeholder 2">
            <a:extLst>
              <a:ext uri="{FF2B5EF4-FFF2-40B4-BE49-F238E27FC236}">
                <a16:creationId xmlns:a16="http://schemas.microsoft.com/office/drawing/2014/main" id="{B8386EBB-EE06-4371-B4FC-003FB6AF79A2}"/>
              </a:ext>
            </a:extLst>
          </p:cNvPr>
          <p:cNvSpPr>
            <a:spLocks noGrp="1"/>
          </p:cNvSpPr>
          <p:nvPr>
            <p:ph idx="1"/>
          </p:nvPr>
        </p:nvSpPr>
        <p:spPr/>
        <p:txBody>
          <a:bodyPr>
            <a:normAutofit/>
          </a:bodyPr>
          <a:lstStyle/>
          <a:p>
            <a:pPr marL="0" indent="0">
              <a:spcAft>
                <a:spcPts val="1200"/>
              </a:spcAft>
              <a:buNone/>
            </a:pPr>
            <a:r>
              <a:rPr lang="en-US" i="1" dirty="0"/>
              <a:t>“an acquired unit of cognitive function or structure that can be inferred from performance on a set of related tasks.”</a:t>
            </a:r>
          </a:p>
          <a:p>
            <a:pPr marL="0" indent="0">
              <a:spcAft>
                <a:spcPts val="1200"/>
              </a:spcAft>
              <a:buNone/>
            </a:pPr>
            <a:r>
              <a:rPr lang="en-US" dirty="0"/>
              <a:t>‘‘knowledge component’’ broadly generalize across </a:t>
            </a:r>
            <a:r>
              <a:rPr lang="en-US" dirty="0" smtClean="0"/>
              <a:t>terms like:</a:t>
            </a:r>
          </a:p>
        </p:txBody>
      </p:sp>
      <p:sp>
        <p:nvSpPr>
          <p:cNvPr id="4" name="Date Placeholder 3">
            <a:extLst>
              <a:ext uri="{FF2B5EF4-FFF2-40B4-BE49-F238E27FC236}">
                <a16:creationId xmlns:a16="http://schemas.microsoft.com/office/drawing/2014/main" id="{1F1748CE-BB65-43D9-A4BA-6A9DF6D9E6CE}"/>
              </a:ext>
            </a:extLst>
          </p:cNvPr>
          <p:cNvSpPr>
            <a:spLocks noGrp="1"/>
          </p:cNvSpPr>
          <p:nvPr>
            <p:ph type="dt" sz="half" idx="10"/>
          </p:nvPr>
        </p:nvSpPr>
        <p:spPr/>
        <p:txBody>
          <a:bodyPr/>
          <a:lstStyle/>
          <a:p>
            <a:r>
              <a:rPr lang="en-US" smtClean="0"/>
              <a:t>2023-01-26</a:t>
            </a:r>
            <a:endParaRPr lang="en-US"/>
          </a:p>
        </p:txBody>
      </p:sp>
      <p:sp>
        <p:nvSpPr>
          <p:cNvPr id="7" name="TextBox 6">
            <a:extLst>
              <a:ext uri="{FF2B5EF4-FFF2-40B4-BE49-F238E27FC236}">
                <a16:creationId xmlns:a16="http://schemas.microsoft.com/office/drawing/2014/main" id="{4D901B0F-E211-4882-9F0E-0FCE397FADD6}"/>
              </a:ext>
            </a:extLst>
          </p:cNvPr>
          <p:cNvSpPr txBox="1"/>
          <p:nvPr/>
        </p:nvSpPr>
        <p:spPr>
          <a:xfrm>
            <a:off x="5253942" y="5525353"/>
            <a:ext cx="6099858" cy="830997"/>
          </a:xfrm>
          <a:prstGeom prst="rect">
            <a:avLst/>
          </a:prstGeom>
          <a:noFill/>
        </p:spPr>
        <p:txBody>
          <a:bodyPr wrap="square" rtlCol="0">
            <a:spAutoFit/>
          </a:bodyPr>
          <a:lstStyle/>
          <a:p>
            <a:r>
              <a:rPr lang="en-US" sz="1200" dirty="0"/>
              <a:t>Koedinger, K. R., Corbett, A. T., &amp; </a:t>
            </a:r>
            <a:r>
              <a:rPr lang="en-US" sz="1200" dirty="0" err="1"/>
              <a:t>Perfetti</a:t>
            </a:r>
            <a:r>
              <a:rPr lang="en-US" sz="1200" dirty="0"/>
              <a:t>, C. (2012). The Knowledge-Learning-Instruction Framework: Bridging the Science-Practice Chasm to Enhance Robust Student Learning. </a:t>
            </a:r>
            <a:r>
              <a:rPr lang="en-US" sz="1200" i="1" dirty="0"/>
              <a:t>Cognitive Science</a:t>
            </a:r>
            <a:r>
              <a:rPr lang="en-US" sz="1200" dirty="0"/>
              <a:t>, </a:t>
            </a:r>
            <a:r>
              <a:rPr lang="en-US" sz="1200" i="1" dirty="0"/>
              <a:t>36</a:t>
            </a:r>
            <a:r>
              <a:rPr lang="en-US" sz="1200" dirty="0"/>
              <a:t>(5), 757–798. https://doi.org/10.1111/j.1551-6709.2012.01245.x</a:t>
            </a:r>
          </a:p>
          <a:p>
            <a:endParaRPr lang="en-US" sz="1200" dirty="0"/>
          </a:p>
        </p:txBody>
      </p:sp>
      <p:sp>
        <p:nvSpPr>
          <p:cNvPr id="9" name="TextBox 8"/>
          <p:cNvSpPr txBox="1"/>
          <p:nvPr/>
        </p:nvSpPr>
        <p:spPr>
          <a:xfrm>
            <a:off x="2393577" y="3366116"/>
            <a:ext cx="7404846" cy="2677656"/>
          </a:xfrm>
          <a:prstGeom prst="rect">
            <a:avLst/>
          </a:prstGeom>
          <a:noFill/>
        </p:spPr>
        <p:txBody>
          <a:bodyPr wrap="square" numCol="2" rtlCol="0">
            <a:spAutoFit/>
          </a:bodyPr>
          <a:lstStyle/>
          <a:p>
            <a:pPr marL="285750" indent="-285750">
              <a:spcBef>
                <a:spcPts val="0"/>
              </a:spcBef>
              <a:buFont typeface="Segoe UI" panose="020B0502040204020203" pitchFamily="34" charset="0"/>
              <a:buChar char="–"/>
            </a:pPr>
            <a:r>
              <a:rPr lang="en-US" sz="2800" dirty="0"/>
              <a:t>Knowledge</a:t>
            </a:r>
          </a:p>
          <a:p>
            <a:pPr marL="285750" indent="-285750">
              <a:spcBef>
                <a:spcPts val="0"/>
              </a:spcBef>
              <a:buFont typeface="Segoe UI" panose="020B0502040204020203" pitchFamily="34" charset="0"/>
              <a:buChar char="–"/>
            </a:pPr>
            <a:r>
              <a:rPr lang="en-US" sz="2800" dirty="0"/>
              <a:t>Production rule</a:t>
            </a:r>
          </a:p>
          <a:p>
            <a:pPr marL="285750" indent="-285750">
              <a:spcBef>
                <a:spcPts val="0"/>
              </a:spcBef>
              <a:buFont typeface="Segoe UI" panose="020B0502040204020203" pitchFamily="34" charset="0"/>
              <a:buChar char="–"/>
            </a:pPr>
            <a:r>
              <a:rPr lang="en-US" sz="2800" dirty="0"/>
              <a:t>Schema</a:t>
            </a:r>
          </a:p>
          <a:p>
            <a:pPr marL="285750" indent="-285750">
              <a:spcBef>
                <a:spcPts val="0"/>
              </a:spcBef>
              <a:buFont typeface="Segoe UI" panose="020B0502040204020203" pitchFamily="34" charset="0"/>
              <a:buChar char="–"/>
            </a:pPr>
            <a:r>
              <a:rPr lang="en-US" sz="2800" dirty="0"/>
              <a:t>Misconception</a:t>
            </a:r>
          </a:p>
          <a:p>
            <a:pPr marL="285750" indent="-285750">
              <a:spcBef>
                <a:spcPts val="0"/>
              </a:spcBef>
              <a:buFont typeface="Segoe UI" panose="020B0502040204020203" pitchFamily="34" charset="0"/>
              <a:buChar char="–"/>
            </a:pPr>
            <a:r>
              <a:rPr lang="en-US" sz="2800" dirty="0" smtClean="0"/>
              <a:t>Facet</a:t>
            </a:r>
          </a:p>
          <a:p>
            <a:pPr marL="285750" indent="-285750">
              <a:spcBef>
                <a:spcPts val="0"/>
              </a:spcBef>
              <a:buFont typeface="Segoe UI" panose="020B0502040204020203" pitchFamily="34" charset="0"/>
              <a:buChar char="–"/>
            </a:pPr>
            <a:endParaRPr lang="en-US" sz="2800" dirty="0" smtClean="0"/>
          </a:p>
          <a:p>
            <a:pPr marL="285750" indent="-285750">
              <a:spcBef>
                <a:spcPts val="0"/>
              </a:spcBef>
              <a:buFont typeface="Segoe UI" panose="020B0502040204020203" pitchFamily="34" charset="0"/>
              <a:buChar char="–"/>
            </a:pPr>
            <a:r>
              <a:rPr lang="en-US" sz="2800" dirty="0" smtClean="0"/>
              <a:t>Concept</a:t>
            </a:r>
            <a:endParaRPr lang="en-US" sz="2800" dirty="0"/>
          </a:p>
          <a:p>
            <a:pPr marL="285750" indent="-285750">
              <a:spcBef>
                <a:spcPts val="0"/>
              </a:spcBef>
              <a:buFont typeface="Segoe UI" panose="020B0502040204020203" pitchFamily="34" charset="0"/>
              <a:buChar char="–"/>
            </a:pPr>
            <a:r>
              <a:rPr lang="en-US" sz="2800" dirty="0"/>
              <a:t>Principle</a:t>
            </a:r>
          </a:p>
          <a:p>
            <a:pPr marL="285750" indent="-285750">
              <a:spcBef>
                <a:spcPts val="0"/>
              </a:spcBef>
              <a:buFont typeface="Segoe UI" panose="020B0502040204020203" pitchFamily="34" charset="0"/>
              <a:buChar char="–"/>
            </a:pPr>
            <a:r>
              <a:rPr lang="en-US" sz="2800" dirty="0"/>
              <a:t>Fact </a:t>
            </a:r>
          </a:p>
          <a:p>
            <a:pPr marL="285750" indent="-285750">
              <a:spcBef>
                <a:spcPts val="0"/>
              </a:spcBef>
              <a:buFont typeface="Segoe UI" panose="020B0502040204020203" pitchFamily="34" charset="0"/>
              <a:buChar char="–"/>
            </a:pPr>
            <a:r>
              <a:rPr lang="en-US" sz="2800" dirty="0"/>
              <a:t>Skill</a:t>
            </a:r>
          </a:p>
          <a:p>
            <a:pPr marL="285750" indent="-285750">
              <a:buFont typeface="Segoe UI" panose="020B0502040204020203" pitchFamily="34" charset="0"/>
              <a:buChar char="–"/>
            </a:pPr>
            <a:r>
              <a:rPr lang="en-US" sz="2800" i="1" dirty="0" smtClean="0"/>
              <a:t>“thing to be learned”</a:t>
            </a:r>
            <a:endParaRPr lang="en-US" sz="2800" i="1" dirty="0"/>
          </a:p>
        </p:txBody>
      </p:sp>
      <p:sp>
        <p:nvSpPr>
          <p:cNvPr id="10" name="Footer Placeholder 9"/>
          <p:cNvSpPr>
            <a:spLocks noGrp="1"/>
          </p:cNvSpPr>
          <p:nvPr>
            <p:ph type="ftr" sz="quarter" idx="11"/>
          </p:nvPr>
        </p:nvSpPr>
        <p:spPr/>
        <p:txBody>
          <a:bodyPr/>
          <a:lstStyle/>
          <a:p>
            <a:r>
              <a:rPr lang="en-US" smtClean="0"/>
              <a:t>05-418/818 | Spring 2023 | Design of Educational Games</a:t>
            </a:r>
            <a:endParaRPr lang="en-US"/>
          </a:p>
        </p:txBody>
      </p:sp>
      <p:sp>
        <p:nvSpPr>
          <p:cNvPr id="11" name="Slide Number Placeholder 10"/>
          <p:cNvSpPr>
            <a:spLocks noGrp="1"/>
          </p:cNvSpPr>
          <p:nvPr>
            <p:ph type="sldNum" sz="quarter" idx="12"/>
          </p:nvPr>
        </p:nvSpPr>
        <p:spPr/>
        <p:txBody>
          <a:bodyPr/>
          <a:lstStyle/>
          <a:p>
            <a:fld id="{4BE96267-9501-4B49-939F-F116B0669874}" type="slidenum">
              <a:rPr lang="en-US" smtClean="0"/>
              <a:t>60</a:t>
            </a:fld>
            <a:endParaRPr lang="en-US"/>
          </a:p>
        </p:txBody>
      </p:sp>
    </p:spTree>
    <p:extLst>
      <p:ext uri="{BB962C8B-B14F-4D97-AF65-F5344CB8AC3E}">
        <p14:creationId xmlns:p14="http://schemas.microsoft.com/office/powerpoint/2010/main" val="1746703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9230-FCC6-48D8-838F-D72D70A7B69F}"/>
              </a:ext>
            </a:extLst>
          </p:cNvPr>
          <p:cNvSpPr>
            <a:spLocks noGrp="1"/>
          </p:cNvSpPr>
          <p:nvPr>
            <p:ph type="title"/>
          </p:nvPr>
        </p:nvSpPr>
        <p:spPr/>
        <p:txBody>
          <a:bodyPr/>
          <a:lstStyle/>
          <a:p>
            <a:r>
              <a:rPr lang="en-US" dirty="0"/>
              <a:t>Knowledge Components (KCs)</a:t>
            </a:r>
          </a:p>
        </p:txBody>
      </p:sp>
      <p:pic>
        <p:nvPicPr>
          <p:cNvPr id="7" name="Content Placeholder 6">
            <a:extLst>
              <a:ext uri="{FF2B5EF4-FFF2-40B4-BE49-F238E27FC236}">
                <a16:creationId xmlns:a16="http://schemas.microsoft.com/office/drawing/2014/main" id="{4FF529E5-E8BA-4D95-BA2A-294C4C5038D9}"/>
              </a:ext>
            </a:extLst>
          </p:cNvPr>
          <p:cNvPicPr>
            <a:picLocks noGrp="1" noChangeAspect="1"/>
          </p:cNvPicPr>
          <p:nvPr>
            <p:ph idx="1"/>
          </p:nvPr>
        </p:nvPicPr>
        <p:blipFill>
          <a:blip r:embed="rId3"/>
          <a:stretch>
            <a:fillRect/>
          </a:stretch>
        </p:blipFill>
        <p:spPr>
          <a:xfrm>
            <a:off x="1131140" y="2183022"/>
            <a:ext cx="9929720" cy="2491956"/>
          </a:xfrm>
          <a:prstGeom prst="rect">
            <a:avLst/>
          </a:prstGeom>
        </p:spPr>
      </p:pic>
      <p:sp>
        <p:nvSpPr>
          <p:cNvPr id="4" name="Date Placeholder 3">
            <a:extLst>
              <a:ext uri="{FF2B5EF4-FFF2-40B4-BE49-F238E27FC236}">
                <a16:creationId xmlns:a16="http://schemas.microsoft.com/office/drawing/2014/main" id="{FBEAE573-ACEA-4CE9-A31C-4C77137E2D00}"/>
              </a:ext>
            </a:extLst>
          </p:cNvPr>
          <p:cNvSpPr>
            <a:spLocks noGrp="1"/>
          </p:cNvSpPr>
          <p:nvPr>
            <p:ph type="dt" sz="half" idx="10"/>
          </p:nvPr>
        </p:nvSpPr>
        <p:spPr/>
        <p:txBody>
          <a:bodyPr/>
          <a:lstStyle/>
          <a:p>
            <a:r>
              <a:rPr lang="en-US" smtClean="0"/>
              <a:t>2023-01-26</a:t>
            </a:r>
            <a:endParaRPr lang="en-US"/>
          </a:p>
        </p:txBody>
      </p:sp>
      <p:sp>
        <p:nvSpPr>
          <p:cNvPr id="8" name="TextBox 7">
            <a:extLst>
              <a:ext uri="{FF2B5EF4-FFF2-40B4-BE49-F238E27FC236}">
                <a16:creationId xmlns:a16="http://schemas.microsoft.com/office/drawing/2014/main" id="{C21D5A55-8861-4ADA-822A-30388CDD968F}"/>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61</a:t>
            </a:fld>
            <a:endParaRPr lang="en-US"/>
          </a:p>
        </p:txBody>
      </p:sp>
    </p:spTree>
    <p:extLst>
      <p:ext uri="{BB962C8B-B14F-4D97-AF65-F5344CB8AC3E}">
        <p14:creationId xmlns:p14="http://schemas.microsoft.com/office/powerpoint/2010/main" val="1166218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sp>
        <p:nvSpPr>
          <p:cNvPr id="9" name="Rectangle 8">
            <a:extLst>
              <a:ext uri="{FF2B5EF4-FFF2-40B4-BE49-F238E27FC236}">
                <a16:creationId xmlns:a16="http://schemas.microsoft.com/office/drawing/2014/main" id="{68055469-0837-4278-A5A8-DA92DC879985}"/>
              </a:ext>
            </a:extLst>
          </p:cNvPr>
          <p:cNvSpPr/>
          <p:nvPr/>
        </p:nvSpPr>
        <p:spPr>
          <a:xfrm>
            <a:off x="6787752"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62</a:t>
            </a:fld>
            <a:endParaRPr lang="en-US"/>
          </a:p>
        </p:txBody>
      </p:sp>
    </p:spTree>
    <p:extLst>
      <p:ext uri="{BB962C8B-B14F-4D97-AF65-F5344CB8AC3E}">
        <p14:creationId xmlns:p14="http://schemas.microsoft.com/office/powerpoint/2010/main" val="3289929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sp>
        <p:nvSpPr>
          <p:cNvPr id="8" name="Rectangle 7">
            <a:extLst>
              <a:ext uri="{FF2B5EF4-FFF2-40B4-BE49-F238E27FC236}">
                <a16:creationId xmlns:a16="http://schemas.microsoft.com/office/drawing/2014/main" id="{B0C095C6-E5EA-4127-B605-5FD8B6E0EC34}"/>
              </a:ext>
            </a:extLst>
          </p:cNvPr>
          <p:cNvSpPr/>
          <p:nvPr/>
        </p:nvSpPr>
        <p:spPr>
          <a:xfrm>
            <a:off x="3561079"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a:t>
            </a:r>
          </a:p>
          <a:p>
            <a:pPr algn="ctr"/>
            <a:r>
              <a:rPr lang="en-US" sz="2000" dirty="0"/>
              <a:t>Events</a:t>
            </a:r>
          </a:p>
        </p:txBody>
      </p:sp>
      <p:sp>
        <p:nvSpPr>
          <p:cNvPr id="9" name="Rectangle 8">
            <a:extLst>
              <a:ext uri="{FF2B5EF4-FFF2-40B4-BE49-F238E27FC236}">
                <a16:creationId xmlns:a16="http://schemas.microsoft.com/office/drawing/2014/main" id="{68055469-0837-4278-A5A8-DA92DC879985}"/>
              </a:ext>
            </a:extLst>
          </p:cNvPr>
          <p:cNvSpPr/>
          <p:nvPr/>
        </p:nvSpPr>
        <p:spPr>
          <a:xfrm>
            <a:off x="6787752"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cxnSp>
        <p:nvCxnSpPr>
          <p:cNvPr id="18" name="Straight Arrow Connector 17">
            <a:extLst>
              <a:ext uri="{FF2B5EF4-FFF2-40B4-BE49-F238E27FC236}">
                <a16:creationId xmlns:a16="http://schemas.microsoft.com/office/drawing/2014/main" id="{EB38D400-8DE9-4F14-BF40-ED65A3931477}"/>
              </a:ext>
            </a:extLst>
          </p:cNvPr>
          <p:cNvCxnSpPr>
            <a:cxnSpLocks/>
          </p:cNvCxnSpPr>
          <p:nvPr/>
        </p:nvCxnSpPr>
        <p:spPr>
          <a:xfrm>
            <a:off x="5505435" y="4990413"/>
            <a:ext cx="1282317"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18DE0-D315-43F3-B98E-C6873552725E}"/>
              </a:ext>
            </a:extLst>
          </p:cNvPr>
          <p:cNvCxnSpPr>
            <a:cxnSpLocks/>
          </p:cNvCxnSpPr>
          <p:nvPr/>
        </p:nvCxnSpPr>
        <p:spPr>
          <a:xfrm>
            <a:off x="5505434" y="5391173"/>
            <a:ext cx="1282317" cy="1"/>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63</a:t>
            </a:fld>
            <a:endParaRPr lang="en-US"/>
          </a:p>
        </p:txBody>
      </p:sp>
    </p:spTree>
    <p:extLst>
      <p:ext uri="{BB962C8B-B14F-4D97-AF65-F5344CB8AC3E}">
        <p14:creationId xmlns:p14="http://schemas.microsoft.com/office/powerpoint/2010/main" val="372280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sp>
        <p:nvSpPr>
          <p:cNvPr id="7" name="Oval 6">
            <a:extLst>
              <a:ext uri="{FF2B5EF4-FFF2-40B4-BE49-F238E27FC236}">
                <a16:creationId xmlns:a16="http://schemas.microsoft.com/office/drawing/2014/main" id="{BED89A18-1E7F-4758-946C-CD561B76C76A}"/>
              </a:ext>
            </a:extLst>
          </p:cNvPr>
          <p:cNvSpPr/>
          <p:nvPr/>
        </p:nvSpPr>
        <p:spPr>
          <a:xfrm>
            <a:off x="3098188" y="1644526"/>
            <a:ext cx="4110880" cy="2265203"/>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C095C6-E5EA-4127-B605-5FD8B6E0EC34}"/>
              </a:ext>
            </a:extLst>
          </p:cNvPr>
          <p:cNvSpPr/>
          <p:nvPr/>
        </p:nvSpPr>
        <p:spPr>
          <a:xfrm>
            <a:off x="3561079"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a:t>
            </a:r>
          </a:p>
          <a:p>
            <a:pPr algn="ctr"/>
            <a:r>
              <a:rPr lang="en-US" sz="2000" dirty="0"/>
              <a:t>Events</a:t>
            </a:r>
          </a:p>
        </p:txBody>
      </p:sp>
      <p:sp>
        <p:nvSpPr>
          <p:cNvPr id="9" name="Rectangle 8">
            <a:extLst>
              <a:ext uri="{FF2B5EF4-FFF2-40B4-BE49-F238E27FC236}">
                <a16:creationId xmlns:a16="http://schemas.microsoft.com/office/drawing/2014/main" id="{68055469-0837-4278-A5A8-DA92DC879985}"/>
              </a:ext>
            </a:extLst>
          </p:cNvPr>
          <p:cNvSpPr/>
          <p:nvPr/>
        </p:nvSpPr>
        <p:spPr>
          <a:xfrm>
            <a:off x="6787752" y="4794603"/>
            <a:ext cx="1944356" cy="814572"/>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sp>
        <p:nvSpPr>
          <p:cNvPr id="10" name="TextBox 9">
            <a:extLst>
              <a:ext uri="{FF2B5EF4-FFF2-40B4-BE49-F238E27FC236}">
                <a16:creationId xmlns:a16="http://schemas.microsoft.com/office/drawing/2014/main" id="{7B1DB7AC-C16A-441C-90F3-3533A84D276B}"/>
              </a:ext>
            </a:extLst>
          </p:cNvPr>
          <p:cNvSpPr txBox="1"/>
          <p:nvPr/>
        </p:nvSpPr>
        <p:spPr>
          <a:xfrm>
            <a:off x="3320647" y="2421239"/>
            <a:ext cx="1870045" cy="695173"/>
          </a:xfrm>
          <a:prstGeom prst="rect">
            <a:avLst/>
          </a:prstGeom>
          <a:noFill/>
        </p:spPr>
        <p:txBody>
          <a:bodyPr wrap="square" rtlCol="0">
            <a:spAutoFit/>
          </a:bodyPr>
          <a:lstStyle/>
          <a:p>
            <a:pPr algn="ctr"/>
            <a:r>
              <a:rPr lang="en-US" sz="2000" dirty="0"/>
              <a:t>Instructional </a:t>
            </a:r>
          </a:p>
          <a:p>
            <a:pPr algn="ctr"/>
            <a:r>
              <a:rPr lang="en-US" sz="2000" dirty="0"/>
              <a:t>Events</a:t>
            </a:r>
          </a:p>
        </p:txBody>
      </p:sp>
      <p:cxnSp>
        <p:nvCxnSpPr>
          <p:cNvPr id="13" name="Straight Arrow Connector 12">
            <a:extLst>
              <a:ext uri="{FF2B5EF4-FFF2-40B4-BE49-F238E27FC236}">
                <a16:creationId xmlns:a16="http://schemas.microsoft.com/office/drawing/2014/main" id="{5080025D-CA80-4FEE-8DF3-41A771DB5D9E}"/>
              </a:ext>
            </a:extLst>
          </p:cNvPr>
          <p:cNvCxnSpPr>
            <a:cxnSpLocks/>
          </p:cNvCxnSpPr>
          <p:nvPr/>
        </p:nvCxnSpPr>
        <p:spPr>
          <a:xfrm>
            <a:off x="4203568" y="3800075"/>
            <a:ext cx="0" cy="92984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38D400-8DE9-4F14-BF40-ED65A3931477}"/>
              </a:ext>
            </a:extLst>
          </p:cNvPr>
          <p:cNvCxnSpPr>
            <a:cxnSpLocks/>
          </p:cNvCxnSpPr>
          <p:nvPr/>
        </p:nvCxnSpPr>
        <p:spPr>
          <a:xfrm>
            <a:off x="5505435" y="4990413"/>
            <a:ext cx="1282317"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18DE0-D315-43F3-B98E-C6873552725E}"/>
              </a:ext>
            </a:extLst>
          </p:cNvPr>
          <p:cNvCxnSpPr>
            <a:cxnSpLocks/>
          </p:cNvCxnSpPr>
          <p:nvPr/>
        </p:nvCxnSpPr>
        <p:spPr>
          <a:xfrm>
            <a:off x="5505434" y="5391173"/>
            <a:ext cx="1282317" cy="1"/>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7971AED-85B2-4588-978A-6CF2A5B557E6}" type="slidenum">
              <a:rPr lang="en-US" smtClean="0"/>
              <a:t>64</a:t>
            </a:fld>
            <a:endParaRPr lang="en-US"/>
          </a:p>
        </p:txBody>
      </p:sp>
    </p:spTree>
    <p:extLst>
      <p:ext uri="{BB962C8B-B14F-4D97-AF65-F5344CB8AC3E}">
        <p14:creationId xmlns:p14="http://schemas.microsoft.com/office/powerpoint/2010/main" val="33412484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grpSp>
        <p:nvGrpSpPr>
          <p:cNvPr id="22" name="Group 21">
            <a:extLst>
              <a:ext uri="{FF2B5EF4-FFF2-40B4-BE49-F238E27FC236}">
                <a16:creationId xmlns:a16="http://schemas.microsoft.com/office/drawing/2014/main" id="{72A78AD8-1D28-4196-B1BD-7F87ACD93B1F}"/>
              </a:ext>
            </a:extLst>
          </p:cNvPr>
          <p:cNvGrpSpPr/>
          <p:nvPr/>
        </p:nvGrpSpPr>
        <p:grpSpPr>
          <a:xfrm>
            <a:off x="3098188" y="1641265"/>
            <a:ext cx="5995624" cy="3967910"/>
            <a:chOff x="2856975" y="666961"/>
            <a:chExt cx="6958746" cy="5090501"/>
          </a:xfrm>
        </p:grpSpPr>
        <p:sp>
          <p:nvSpPr>
            <p:cNvPr id="6" name="Oval 5">
              <a:extLst>
                <a:ext uri="{FF2B5EF4-FFF2-40B4-BE49-F238E27FC236}">
                  <a16:creationId xmlns:a16="http://schemas.microsoft.com/office/drawing/2014/main" id="{9B5E2F93-4C7D-43B0-8C70-7350DD0C73CD}"/>
                </a:ext>
              </a:extLst>
            </p:cNvPr>
            <p:cNvSpPr/>
            <p:nvPr/>
          </p:nvSpPr>
          <p:spPr>
            <a:xfrm>
              <a:off x="5748546" y="666961"/>
              <a:ext cx="4067175" cy="2910252"/>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ED89A18-1E7F-4758-946C-CD561B76C76A}"/>
                </a:ext>
              </a:extLst>
            </p:cNvPr>
            <p:cNvSpPr/>
            <p:nvPr/>
          </p:nvSpPr>
          <p:spPr>
            <a:xfrm>
              <a:off x="2856975" y="671145"/>
              <a:ext cx="4771242" cy="2906068"/>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C095C6-E5EA-4127-B605-5FD8B6E0EC34}"/>
                </a:ext>
              </a:extLst>
            </p:cNvPr>
            <p:cNvSpPr/>
            <p:nvPr/>
          </p:nvSpPr>
          <p:spPr>
            <a:xfrm>
              <a:off x="3394224"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a:t>
              </a:r>
            </a:p>
            <a:p>
              <a:pPr algn="ctr"/>
              <a:r>
                <a:rPr lang="en-US" sz="2000" dirty="0"/>
                <a:t>Events</a:t>
              </a:r>
            </a:p>
          </p:txBody>
        </p:sp>
        <p:sp>
          <p:nvSpPr>
            <p:cNvPr id="9" name="Rectangle 8">
              <a:extLst>
                <a:ext uri="{FF2B5EF4-FFF2-40B4-BE49-F238E27FC236}">
                  <a16:creationId xmlns:a16="http://schemas.microsoft.com/office/drawing/2014/main" id="{68055469-0837-4278-A5A8-DA92DC879985}"/>
                </a:ext>
              </a:extLst>
            </p:cNvPr>
            <p:cNvSpPr/>
            <p:nvPr/>
          </p:nvSpPr>
          <p:spPr>
            <a:xfrm>
              <a:off x="7139221"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sp>
          <p:nvSpPr>
            <p:cNvPr id="10" name="TextBox 9">
              <a:extLst>
                <a:ext uri="{FF2B5EF4-FFF2-40B4-BE49-F238E27FC236}">
                  <a16:creationId xmlns:a16="http://schemas.microsoft.com/office/drawing/2014/main" id="{7B1DB7AC-C16A-441C-90F3-3533A84D276B}"/>
                </a:ext>
              </a:extLst>
            </p:cNvPr>
            <p:cNvSpPr txBox="1"/>
            <p:nvPr/>
          </p:nvSpPr>
          <p:spPr>
            <a:xfrm>
              <a:off x="3115169" y="1667603"/>
              <a:ext cx="2170444" cy="891850"/>
            </a:xfrm>
            <a:prstGeom prst="rect">
              <a:avLst/>
            </a:prstGeom>
            <a:noFill/>
          </p:spPr>
          <p:txBody>
            <a:bodyPr wrap="square" rtlCol="0">
              <a:spAutoFit/>
            </a:bodyPr>
            <a:lstStyle/>
            <a:p>
              <a:pPr algn="ctr"/>
              <a:r>
                <a:rPr lang="en-US" sz="2000" dirty="0"/>
                <a:t>Instructional </a:t>
              </a:r>
            </a:p>
            <a:p>
              <a:pPr algn="ctr"/>
              <a:r>
                <a:rPr lang="en-US" sz="2000" dirty="0"/>
                <a:t>Events</a:t>
              </a:r>
            </a:p>
          </p:txBody>
        </p:sp>
        <p:sp>
          <p:nvSpPr>
            <p:cNvPr id="11" name="TextBox 10">
              <a:extLst>
                <a:ext uri="{FF2B5EF4-FFF2-40B4-BE49-F238E27FC236}">
                  <a16:creationId xmlns:a16="http://schemas.microsoft.com/office/drawing/2014/main" id="{5605911F-016E-42A4-945C-6198919E113D}"/>
                </a:ext>
              </a:extLst>
            </p:cNvPr>
            <p:cNvSpPr txBox="1"/>
            <p:nvPr/>
          </p:nvSpPr>
          <p:spPr>
            <a:xfrm>
              <a:off x="7412619" y="1667602"/>
              <a:ext cx="2170444" cy="891850"/>
            </a:xfrm>
            <a:prstGeom prst="rect">
              <a:avLst/>
            </a:prstGeom>
            <a:noFill/>
          </p:spPr>
          <p:txBody>
            <a:bodyPr wrap="square" rtlCol="0">
              <a:spAutoFit/>
            </a:bodyPr>
            <a:lstStyle/>
            <a:p>
              <a:pPr algn="ctr"/>
              <a:r>
                <a:rPr lang="en-US" sz="2000" dirty="0"/>
                <a:t>Assessment </a:t>
              </a:r>
            </a:p>
            <a:p>
              <a:pPr algn="ctr"/>
              <a:r>
                <a:rPr lang="en-US" sz="2000" dirty="0"/>
                <a:t>Events</a:t>
              </a:r>
            </a:p>
          </p:txBody>
        </p:sp>
        <p:cxnSp>
          <p:nvCxnSpPr>
            <p:cNvPr id="13" name="Straight Arrow Connector 12">
              <a:extLst>
                <a:ext uri="{FF2B5EF4-FFF2-40B4-BE49-F238E27FC236}">
                  <a16:creationId xmlns:a16="http://schemas.microsoft.com/office/drawing/2014/main" id="{5080025D-CA80-4FEE-8DF3-41A771DB5D9E}"/>
                </a:ext>
              </a:extLst>
            </p:cNvPr>
            <p:cNvCxnSpPr>
              <a:cxnSpLocks/>
            </p:cNvCxnSpPr>
            <p:nvPr/>
          </p:nvCxnSpPr>
          <p:spPr>
            <a:xfrm>
              <a:off x="4139920" y="3436536"/>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289ADB-07F7-4997-8C4B-4B17B6F4734B}"/>
                </a:ext>
              </a:extLst>
            </p:cNvPr>
            <p:cNvCxnSpPr>
              <a:cxnSpLocks/>
            </p:cNvCxnSpPr>
            <p:nvPr/>
          </p:nvCxnSpPr>
          <p:spPr>
            <a:xfrm flipV="1">
              <a:off x="8721969" y="3436537"/>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38D400-8DE9-4F14-BF40-ED65A3931477}"/>
                </a:ext>
              </a:extLst>
            </p:cNvPr>
            <p:cNvCxnSpPr>
              <a:cxnSpLocks/>
            </p:cNvCxnSpPr>
            <p:nvPr/>
          </p:nvCxnSpPr>
          <p:spPr>
            <a:xfrm>
              <a:off x="5650916" y="4963641"/>
              <a:ext cx="148830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18DE0-D315-43F3-B98E-C6873552725E}"/>
                </a:ext>
              </a:extLst>
            </p:cNvPr>
            <p:cNvCxnSpPr>
              <a:cxnSpLocks/>
            </p:cNvCxnSpPr>
            <p:nvPr/>
          </p:nvCxnSpPr>
          <p:spPr>
            <a:xfrm>
              <a:off x="5650915" y="5477783"/>
              <a:ext cx="1488305" cy="1"/>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12" name="Slide Number Placeholder 11"/>
          <p:cNvSpPr>
            <a:spLocks noGrp="1"/>
          </p:cNvSpPr>
          <p:nvPr>
            <p:ph type="sldNum" sz="quarter" idx="12"/>
          </p:nvPr>
        </p:nvSpPr>
        <p:spPr/>
        <p:txBody>
          <a:bodyPr/>
          <a:lstStyle/>
          <a:p>
            <a:fld id="{47971AED-85B2-4588-978A-6CF2A5B557E6}" type="slidenum">
              <a:rPr lang="en-US" smtClean="0"/>
              <a:t>65</a:t>
            </a:fld>
            <a:endParaRPr lang="en-US"/>
          </a:p>
        </p:txBody>
      </p:sp>
    </p:spTree>
    <p:extLst>
      <p:ext uri="{BB962C8B-B14F-4D97-AF65-F5344CB8AC3E}">
        <p14:creationId xmlns:p14="http://schemas.microsoft.com/office/powerpoint/2010/main" val="22161690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grpSp>
        <p:nvGrpSpPr>
          <p:cNvPr id="22" name="Group 21">
            <a:extLst>
              <a:ext uri="{FF2B5EF4-FFF2-40B4-BE49-F238E27FC236}">
                <a16:creationId xmlns:a16="http://schemas.microsoft.com/office/drawing/2014/main" id="{72A78AD8-1D28-4196-B1BD-7F87ACD93B1F}"/>
              </a:ext>
            </a:extLst>
          </p:cNvPr>
          <p:cNvGrpSpPr/>
          <p:nvPr/>
        </p:nvGrpSpPr>
        <p:grpSpPr>
          <a:xfrm>
            <a:off x="3098188" y="1641265"/>
            <a:ext cx="5995624" cy="3967910"/>
            <a:chOff x="2856975" y="666961"/>
            <a:chExt cx="6958746" cy="5090501"/>
          </a:xfrm>
        </p:grpSpPr>
        <p:sp>
          <p:nvSpPr>
            <p:cNvPr id="6" name="Oval 5">
              <a:extLst>
                <a:ext uri="{FF2B5EF4-FFF2-40B4-BE49-F238E27FC236}">
                  <a16:creationId xmlns:a16="http://schemas.microsoft.com/office/drawing/2014/main" id="{9B5E2F93-4C7D-43B0-8C70-7350DD0C73CD}"/>
                </a:ext>
              </a:extLst>
            </p:cNvPr>
            <p:cNvSpPr/>
            <p:nvPr/>
          </p:nvSpPr>
          <p:spPr>
            <a:xfrm>
              <a:off x="5748546" y="666961"/>
              <a:ext cx="4067175" cy="2910252"/>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ED89A18-1E7F-4758-946C-CD561B76C76A}"/>
                </a:ext>
              </a:extLst>
            </p:cNvPr>
            <p:cNvSpPr/>
            <p:nvPr/>
          </p:nvSpPr>
          <p:spPr>
            <a:xfrm>
              <a:off x="2856975" y="671145"/>
              <a:ext cx="4771242" cy="2906068"/>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C095C6-E5EA-4127-B605-5FD8B6E0EC34}"/>
                </a:ext>
              </a:extLst>
            </p:cNvPr>
            <p:cNvSpPr/>
            <p:nvPr/>
          </p:nvSpPr>
          <p:spPr>
            <a:xfrm>
              <a:off x="3394224"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a:t>
              </a:r>
            </a:p>
            <a:p>
              <a:pPr algn="ctr"/>
              <a:r>
                <a:rPr lang="en-US" sz="2000" dirty="0"/>
                <a:t>Events</a:t>
              </a:r>
            </a:p>
          </p:txBody>
        </p:sp>
        <p:sp>
          <p:nvSpPr>
            <p:cNvPr id="9" name="Rectangle 8">
              <a:extLst>
                <a:ext uri="{FF2B5EF4-FFF2-40B4-BE49-F238E27FC236}">
                  <a16:creationId xmlns:a16="http://schemas.microsoft.com/office/drawing/2014/main" id="{68055469-0837-4278-A5A8-DA92DC879985}"/>
                </a:ext>
              </a:extLst>
            </p:cNvPr>
            <p:cNvSpPr/>
            <p:nvPr/>
          </p:nvSpPr>
          <p:spPr>
            <a:xfrm>
              <a:off x="7139221"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sp>
          <p:nvSpPr>
            <p:cNvPr id="10" name="TextBox 9">
              <a:extLst>
                <a:ext uri="{FF2B5EF4-FFF2-40B4-BE49-F238E27FC236}">
                  <a16:creationId xmlns:a16="http://schemas.microsoft.com/office/drawing/2014/main" id="{7B1DB7AC-C16A-441C-90F3-3533A84D276B}"/>
                </a:ext>
              </a:extLst>
            </p:cNvPr>
            <p:cNvSpPr txBox="1"/>
            <p:nvPr/>
          </p:nvSpPr>
          <p:spPr>
            <a:xfrm>
              <a:off x="3115169" y="1667603"/>
              <a:ext cx="2170444" cy="891850"/>
            </a:xfrm>
            <a:prstGeom prst="rect">
              <a:avLst/>
            </a:prstGeom>
            <a:noFill/>
          </p:spPr>
          <p:txBody>
            <a:bodyPr wrap="square" rtlCol="0">
              <a:spAutoFit/>
            </a:bodyPr>
            <a:lstStyle/>
            <a:p>
              <a:pPr algn="ctr"/>
              <a:r>
                <a:rPr lang="en-US" sz="2000" dirty="0"/>
                <a:t>Instructional </a:t>
              </a:r>
            </a:p>
            <a:p>
              <a:pPr algn="ctr"/>
              <a:r>
                <a:rPr lang="en-US" sz="2000" dirty="0"/>
                <a:t>Events</a:t>
              </a:r>
            </a:p>
          </p:txBody>
        </p:sp>
        <p:sp>
          <p:nvSpPr>
            <p:cNvPr id="11" name="TextBox 10">
              <a:extLst>
                <a:ext uri="{FF2B5EF4-FFF2-40B4-BE49-F238E27FC236}">
                  <a16:creationId xmlns:a16="http://schemas.microsoft.com/office/drawing/2014/main" id="{5605911F-016E-42A4-945C-6198919E113D}"/>
                </a:ext>
              </a:extLst>
            </p:cNvPr>
            <p:cNvSpPr txBox="1"/>
            <p:nvPr/>
          </p:nvSpPr>
          <p:spPr>
            <a:xfrm>
              <a:off x="7412619" y="1667602"/>
              <a:ext cx="2170444" cy="891850"/>
            </a:xfrm>
            <a:prstGeom prst="rect">
              <a:avLst/>
            </a:prstGeom>
            <a:noFill/>
          </p:spPr>
          <p:txBody>
            <a:bodyPr wrap="square" rtlCol="0">
              <a:spAutoFit/>
            </a:bodyPr>
            <a:lstStyle/>
            <a:p>
              <a:pPr algn="ctr"/>
              <a:r>
                <a:rPr lang="en-US" sz="2000" dirty="0"/>
                <a:t>Assessment </a:t>
              </a:r>
            </a:p>
            <a:p>
              <a:pPr algn="ctr"/>
              <a:r>
                <a:rPr lang="en-US" sz="2000" dirty="0"/>
                <a:t>Events</a:t>
              </a:r>
            </a:p>
          </p:txBody>
        </p:sp>
        <p:cxnSp>
          <p:nvCxnSpPr>
            <p:cNvPr id="13" name="Straight Arrow Connector 12">
              <a:extLst>
                <a:ext uri="{FF2B5EF4-FFF2-40B4-BE49-F238E27FC236}">
                  <a16:creationId xmlns:a16="http://schemas.microsoft.com/office/drawing/2014/main" id="{5080025D-CA80-4FEE-8DF3-41A771DB5D9E}"/>
                </a:ext>
              </a:extLst>
            </p:cNvPr>
            <p:cNvCxnSpPr>
              <a:cxnSpLocks/>
            </p:cNvCxnSpPr>
            <p:nvPr/>
          </p:nvCxnSpPr>
          <p:spPr>
            <a:xfrm>
              <a:off x="4139920" y="3436536"/>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289ADB-07F7-4997-8C4B-4B17B6F4734B}"/>
                </a:ext>
              </a:extLst>
            </p:cNvPr>
            <p:cNvCxnSpPr>
              <a:cxnSpLocks/>
            </p:cNvCxnSpPr>
            <p:nvPr/>
          </p:nvCxnSpPr>
          <p:spPr>
            <a:xfrm flipV="1">
              <a:off x="8721969" y="3436537"/>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38D400-8DE9-4F14-BF40-ED65A3931477}"/>
                </a:ext>
              </a:extLst>
            </p:cNvPr>
            <p:cNvCxnSpPr>
              <a:cxnSpLocks/>
            </p:cNvCxnSpPr>
            <p:nvPr/>
          </p:nvCxnSpPr>
          <p:spPr>
            <a:xfrm>
              <a:off x="5650916" y="4963641"/>
              <a:ext cx="148830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18DE0-D315-43F3-B98E-C6873552725E}"/>
                </a:ext>
              </a:extLst>
            </p:cNvPr>
            <p:cNvCxnSpPr>
              <a:cxnSpLocks/>
            </p:cNvCxnSpPr>
            <p:nvPr/>
          </p:nvCxnSpPr>
          <p:spPr>
            <a:xfrm>
              <a:off x="5650915" y="5477783"/>
              <a:ext cx="1488305" cy="1"/>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15" name="Rectangle 14">
            <a:extLst>
              <a:ext uri="{FF2B5EF4-FFF2-40B4-BE49-F238E27FC236}">
                <a16:creationId xmlns:a16="http://schemas.microsoft.com/office/drawing/2014/main" id="{A8B432D2-E559-4BF1-B951-B22810FD24B1}"/>
              </a:ext>
            </a:extLst>
          </p:cNvPr>
          <p:cNvSpPr>
            <a:spLocks noChangeAspect="1"/>
          </p:cNvSpPr>
          <p:nvPr/>
        </p:nvSpPr>
        <p:spPr>
          <a:xfrm>
            <a:off x="5654886" y="1167393"/>
            <a:ext cx="1498736" cy="391553"/>
          </a:xfrm>
          <a:prstGeom prst="rect">
            <a:avLst/>
          </a:prstGeom>
          <a:solidFill>
            <a:schemeClr val="accent4"/>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Mechanics</a:t>
            </a:r>
            <a:endParaRPr lang="en-US" dirty="0"/>
          </a:p>
        </p:txBody>
      </p:sp>
      <p:sp>
        <p:nvSpPr>
          <p:cNvPr id="24" name="Rectangle 23">
            <a:extLst>
              <a:ext uri="{FF2B5EF4-FFF2-40B4-BE49-F238E27FC236}">
                <a16:creationId xmlns:a16="http://schemas.microsoft.com/office/drawing/2014/main" id="{42A199F7-1178-4297-A463-9876192306F2}"/>
              </a:ext>
            </a:extLst>
          </p:cNvPr>
          <p:cNvSpPr>
            <a:spLocks noChangeAspect="1"/>
          </p:cNvSpPr>
          <p:nvPr/>
        </p:nvSpPr>
        <p:spPr>
          <a:xfrm>
            <a:off x="5654886" y="2595844"/>
            <a:ext cx="1498736" cy="416882"/>
          </a:xfrm>
          <a:prstGeom prst="rect">
            <a:avLst/>
          </a:prstGeom>
          <a:solidFill>
            <a:schemeClr val="accent4"/>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Gameplay</a:t>
            </a:r>
            <a:endParaRPr lang="en-US" dirty="0"/>
          </a:p>
        </p:txBody>
      </p:sp>
      <p:sp>
        <p:nvSpPr>
          <p:cNvPr id="25" name="Rectangle 24">
            <a:extLst>
              <a:ext uri="{FF2B5EF4-FFF2-40B4-BE49-F238E27FC236}">
                <a16:creationId xmlns:a16="http://schemas.microsoft.com/office/drawing/2014/main" id="{A35A5D38-41D4-4D1A-BA4A-611883140F27}"/>
              </a:ext>
            </a:extLst>
          </p:cNvPr>
          <p:cNvSpPr>
            <a:spLocks noChangeAspect="1"/>
          </p:cNvSpPr>
          <p:nvPr/>
        </p:nvSpPr>
        <p:spPr>
          <a:xfrm>
            <a:off x="5654886" y="4373083"/>
            <a:ext cx="1498736" cy="441802"/>
          </a:xfrm>
          <a:prstGeom prst="rect">
            <a:avLst/>
          </a:prstGeom>
          <a:solidFill>
            <a:schemeClr val="accent4"/>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Experience</a:t>
            </a:r>
            <a:endParaRPr lang="en-US" dirty="0"/>
          </a:p>
        </p:txBody>
      </p:sp>
      <p:cxnSp>
        <p:nvCxnSpPr>
          <p:cNvPr id="27" name="Straight Arrow Connector 26">
            <a:extLst>
              <a:ext uri="{FF2B5EF4-FFF2-40B4-BE49-F238E27FC236}">
                <a16:creationId xmlns:a16="http://schemas.microsoft.com/office/drawing/2014/main" id="{ABC39C90-82FC-41E8-A2E2-2A31E8177505}"/>
              </a:ext>
            </a:extLst>
          </p:cNvPr>
          <p:cNvCxnSpPr>
            <a:stCxn id="15" idx="2"/>
            <a:endCxn id="24" idx="0"/>
          </p:cNvCxnSpPr>
          <p:nvPr/>
        </p:nvCxnSpPr>
        <p:spPr>
          <a:xfrm>
            <a:off x="6404254" y="1558946"/>
            <a:ext cx="0" cy="1036898"/>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115C63D-CF5E-4C6C-BEAF-F7FCFE72F40F}"/>
              </a:ext>
            </a:extLst>
          </p:cNvPr>
          <p:cNvCxnSpPr>
            <a:stCxn id="24" idx="2"/>
            <a:endCxn id="25" idx="0"/>
          </p:cNvCxnSpPr>
          <p:nvPr/>
        </p:nvCxnSpPr>
        <p:spPr>
          <a:xfrm>
            <a:off x="6404254" y="3012726"/>
            <a:ext cx="0" cy="1360357"/>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12" name="Slide Number Placeholder 11"/>
          <p:cNvSpPr>
            <a:spLocks noGrp="1"/>
          </p:cNvSpPr>
          <p:nvPr>
            <p:ph type="sldNum" sz="quarter" idx="12"/>
          </p:nvPr>
        </p:nvSpPr>
        <p:spPr/>
        <p:txBody>
          <a:bodyPr/>
          <a:lstStyle/>
          <a:p>
            <a:fld id="{47971AED-85B2-4588-978A-6CF2A5B557E6}" type="slidenum">
              <a:rPr lang="en-US" smtClean="0"/>
              <a:t>66</a:t>
            </a:fld>
            <a:endParaRPr lang="en-US"/>
          </a:p>
        </p:txBody>
      </p:sp>
    </p:spTree>
    <p:extLst>
      <p:ext uri="{BB962C8B-B14F-4D97-AF65-F5344CB8AC3E}">
        <p14:creationId xmlns:p14="http://schemas.microsoft.com/office/powerpoint/2010/main" val="23850648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346EC333-0D66-4761-A084-A3C34147D149}"/>
              </a:ext>
            </a:extLst>
          </p:cNvPr>
          <p:cNvSpPr>
            <a:spLocks noGrp="1"/>
          </p:cNvSpPr>
          <p:nvPr>
            <p:ph type="title"/>
          </p:nvPr>
        </p:nvSpPr>
        <p:spPr/>
        <p:txBody>
          <a:bodyPr>
            <a:normAutofit/>
          </a:bodyPr>
          <a:lstStyle/>
          <a:p>
            <a:r>
              <a:rPr lang="en-US" sz="3600" dirty="0"/>
              <a:t>The Knowledge-Learning-Instruction Framework</a:t>
            </a:r>
          </a:p>
        </p:txBody>
      </p:sp>
      <p:sp>
        <p:nvSpPr>
          <p:cNvPr id="2" name="Date Placeholder 1">
            <a:extLst>
              <a:ext uri="{FF2B5EF4-FFF2-40B4-BE49-F238E27FC236}">
                <a16:creationId xmlns:a16="http://schemas.microsoft.com/office/drawing/2014/main" id="{E8CC623B-EAE5-4291-AFCB-F40D994A0F5F}"/>
              </a:ext>
            </a:extLst>
          </p:cNvPr>
          <p:cNvSpPr>
            <a:spLocks noGrp="1"/>
          </p:cNvSpPr>
          <p:nvPr>
            <p:ph type="dt" sz="half" idx="10"/>
          </p:nvPr>
        </p:nvSpPr>
        <p:spPr/>
        <p:txBody>
          <a:bodyPr/>
          <a:lstStyle/>
          <a:p>
            <a:r>
              <a:rPr lang="en-US" smtClean="0"/>
              <a:t>2023-01-26</a:t>
            </a:r>
            <a:endParaRPr lang="en-US"/>
          </a:p>
        </p:txBody>
      </p:sp>
      <p:grpSp>
        <p:nvGrpSpPr>
          <p:cNvPr id="22" name="Group 21">
            <a:extLst>
              <a:ext uri="{FF2B5EF4-FFF2-40B4-BE49-F238E27FC236}">
                <a16:creationId xmlns:a16="http://schemas.microsoft.com/office/drawing/2014/main" id="{72A78AD8-1D28-4196-B1BD-7F87ACD93B1F}"/>
              </a:ext>
            </a:extLst>
          </p:cNvPr>
          <p:cNvGrpSpPr/>
          <p:nvPr/>
        </p:nvGrpSpPr>
        <p:grpSpPr>
          <a:xfrm>
            <a:off x="3098188" y="1641265"/>
            <a:ext cx="5995624" cy="3967910"/>
            <a:chOff x="2856975" y="666961"/>
            <a:chExt cx="6958746" cy="5090501"/>
          </a:xfrm>
        </p:grpSpPr>
        <p:sp>
          <p:nvSpPr>
            <p:cNvPr id="6" name="Oval 5">
              <a:extLst>
                <a:ext uri="{FF2B5EF4-FFF2-40B4-BE49-F238E27FC236}">
                  <a16:creationId xmlns:a16="http://schemas.microsoft.com/office/drawing/2014/main" id="{9B5E2F93-4C7D-43B0-8C70-7350DD0C73CD}"/>
                </a:ext>
              </a:extLst>
            </p:cNvPr>
            <p:cNvSpPr/>
            <p:nvPr/>
          </p:nvSpPr>
          <p:spPr>
            <a:xfrm>
              <a:off x="5748546" y="666961"/>
              <a:ext cx="4067175" cy="2910252"/>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ED89A18-1E7F-4758-946C-CD561B76C76A}"/>
                </a:ext>
              </a:extLst>
            </p:cNvPr>
            <p:cNvSpPr/>
            <p:nvPr/>
          </p:nvSpPr>
          <p:spPr>
            <a:xfrm>
              <a:off x="2856975" y="671145"/>
              <a:ext cx="4771242" cy="2906068"/>
            </a:xfrm>
            <a:prstGeom prst="ellipse">
              <a:avLst/>
            </a:prstGeom>
            <a:solidFill>
              <a:schemeClr val="accent1">
                <a:alpha val="3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C095C6-E5EA-4127-B605-5FD8B6E0EC34}"/>
                </a:ext>
              </a:extLst>
            </p:cNvPr>
            <p:cNvSpPr/>
            <p:nvPr/>
          </p:nvSpPr>
          <p:spPr>
            <a:xfrm>
              <a:off x="3394224"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Learning </a:t>
              </a:r>
            </a:p>
            <a:p>
              <a:pPr algn="ctr"/>
              <a:r>
                <a:rPr lang="en-US" sz="2000" dirty="0"/>
                <a:t>Events</a:t>
              </a:r>
            </a:p>
          </p:txBody>
        </p:sp>
        <p:sp>
          <p:nvSpPr>
            <p:cNvPr id="9" name="Rectangle 8">
              <a:extLst>
                <a:ext uri="{FF2B5EF4-FFF2-40B4-BE49-F238E27FC236}">
                  <a16:creationId xmlns:a16="http://schemas.microsoft.com/office/drawing/2014/main" id="{68055469-0837-4278-A5A8-DA92DC879985}"/>
                </a:ext>
              </a:extLst>
            </p:cNvPr>
            <p:cNvSpPr/>
            <p:nvPr/>
          </p:nvSpPr>
          <p:spPr>
            <a:xfrm>
              <a:off x="7139221" y="4712433"/>
              <a:ext cx="2256692" cy="1045029"/>
            </a:xfrm>
            <a:prstGeom prst="rect">
              <a:avLst/>
            </a:prstGeom>
            <a:solidFill>
              <a:schemeClr val="accent2"/>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Knowledge</a:t>
              </a:r>
            </a:p>
            <a:p>
              <a:pPr algn="ctr"/>
              <a:r>
                <a:rPr lang="en-US" sz="2000" dirty="0"/>
                <a:t>Components</a:t>
              </a:r>
            </a:p>
          </p:txBody>
        </p:sp>
        <p:sp>
          <p:nvSpPr>
            <p:cNvPr id="10" name="TextBox 9">
              <a:extLst>
                <a:ext uri="{FF2B5EF4-FFF2-40B4-BE49-F238E27FC236}">
                  <a16:creationId xmlns:a16="http://schemas.microsoft.com/office/drawing/2014/main" id="{7B1DB7AC-C16A-441C-90F3-3533A84D276B}"/>
                </a:ext>
              </a:extLst>
            </p:cNvPr>
            <p:cNvSpPr txBox="1"/>
            <p:nvPr/>
          </p:nvSpPr>
          <p:spPr>
            <a:xfrm>
              <a:off x="3115169" y="1667603"/>
              <a:ext cx="2170444" cy="891850"/>
            </a:xfrm>
            <a:prstGeom prst="rect">
              <a:avLst/>
            </a:prstGeom>
            <a:noFill/>
          </p:spPr>
          <p:txBody>
            <a:bodyPr wrap="square" rtlCol="0">
              <a:spAutoFit/>
            </a:bodyPr>
            <a:lstStyle/>
            <a:p>
              <a:pPr algn="ctr"/>
              <a:r>
                <a:rPr lang="en-US" sz="2000" dirty="0"/>
                <a:t>Instructional </a:t>
              </a:r>
            </a:p>
            <a:p>
              <a:pPr algn="ctr"/>
              <a:r>
                <a:rPr lang="en-US" sz="2000" dirty="0"/>
                <a:t>Events</a:t>
              </a:r>
            </a:p>
          </p:txBody>
        </p:sp>
        <p:sp>
          <p:nvSpPr>
            <p:cNvPr id="11" name="TextBox 10">
              <a:extLst>
                <a:ext uri="{FF2B5EF4-FFF2-40B4-BE49-F238E27FC236}">
                  <a16:creationId xmlns:a16="http://schemas.microsoft.com/office/drawing/2014/main" id="{5605911F-016E-42A4-945C-6198919E113D}"/>
                </a:ext>
              </a:extLst>
            </p:cNvPr>
            <p:cNvSpPr txBox="1"/>
            <p:nvPr/>
          </p:nvSpPr>
          <p:spPr>
            <a:xfrm>
              <a:off x="7412619" y="1667602"/>
              <a:ext cx="2170444" cy="891850"/>
            </a:xfrm>
            <a:prstGeom prst="rect">
              <a:avLst/>
            </a:prstGeom>
            <a:noFill/>
          </p:spPr>
          <p:txBody>
            <a:bodyPr wrap="square" rtlCol="0">
              <a:spAutoFit/>
            </a:bodyPr>
            <a:lstStyle/>
            <a:p>
              <a:pPr algn="ctr"/>
              <a:r>
                <a:rPr lang="en-US" sz="2000" dirty="0"/>
                <a:t>Assessment </a:t>
              </a:r>
            </a:p>
            <a:p>
              <a:pPr algn="ctr"/>
              <a:r>
                <a:rPr lang="en-US" sz="2000" dirty="0"/>
                <a:t>Events</a:t>
              </a:r>
            </a:p>
          </p:txBody>
        </p:sp>
        <p:cxnSp>
          <p:nvCxnSpPr>
            <p:cNvPr id="13" name="Straight Arrow Connector 12">
              <a:extLst>
                <a:ext uri="{FF2B5EF4-FFF2-40B4-BE49-F238E27FC236}">
                  <a16:creationId xmlns:a16="http://schemas.microsoft.com/office/drawing/2014/main" id="{5080025D-CA80-4FEE-8DF3-41A771DB5D9E}"/>
                </a:ext>
              </a:extLst>
            </p:cNvPr>
            <p:cNvCxnSpPr>
              <a:cxnSpLocks/>
            </p:cNvCxnSpPr>
            <p:nvPr/>
          </p:nvCxnSpPr>
          <p:spPr>
            <a:xfrm>
              <a:off x="4139920" y="3436536"/>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289ADB-07F7-4997-8C4B-4B17B6F4734B}"/>
                </a:ext>
              </a:extLst>
            </p:cNvPr>
            <p:cNvCxnSpPr>
              <a:cxnSpLocks/>
            </p:cNvCxnSpPr>
            <p:nvPr/>
          </p:nvCxnSpPr>
          <p:spPr>
            <a:xfrm flipV="1">
              <a:off x="8721969" y="3436537"/>
              <a:ext cx="0" cy="119291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38D400-8DE9-4F14-BF40-ED65A3931477}"/>
                </a:ext>
              </a:extLst>
            </p:cNvPr>
            <p:cNvCxnSpPr>
              <a:cxnSpLocks/>
            </p:cNvCxnSpPr>
            <p:nvPr/>
          </p:nvCxnSpPr>
          <p:spPr>
            <a:xfrm>
              <a:off x="5650916" y="4963641"/>
              <a:ext cx="1488305"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18DE0-D315-43F3-B98E-C6873552725E}"/>
                </a:ext>
              </a:extLst>
            </p:cNvPr>
            <p:cNvCxnSpPr>
              <a:cxnSpLocks/>
            </p:cNvCxnSpPr>
            <p:nvPr/>
          </p:nvCxnSpPr>
          <p:spPr>
            <a:xfrm>
              <a:off x="5650915" y="5477783"/>
              <a:ext cx="1488305" cy="1"/>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ED0CE81-FEAD-4E3D-9492-7E41C59A0374}"/>
              </a:ext>
            </a:extLst>
          </p:cNvPr>
          <p:cNvCxnSpPr>
            <a:cxnSpLocks/>
          </p:cNvCxnSpPr>
          <p:nvPr/>
        </p:nvCxnSpPr>
        <p:spPr>
          <a:xfrm>
            <a:off x="1076542" y="4199649"/>
            <a:ext cx="10579164" cy="40567"/>
          </a:xfrm>
          <a:prstGeom prst="line">
            <a:avLst/>
          </a:prstGeom>
          <a:ln w="76200" cap="flat">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188EBF-C963-4279-BD23-1B6E155185E4}"/>
              </a:ext>
            </a:extLst>
          </p:cNvPr>
          <p:cNvSpPr txBox="1"/>
          <p:nvPr/>
        </p:nvSpPr>
        <p:spPr>
          <a:xfrm>
            <a:off x="10022297" y="3393095"/>
            <a:ext cx="1929283" cy="707886"/>
          </a:xfrm>
          <a:prstGeom prst="rect">
            <a:avLst/>
          </a:prstGeom>
          <a:noFill/>
        </p:spPr>
        <p:txBody>
          <a:bodyPr wrap="square" rtlCol="0">
            <a:spAutoFit/>
          </a:bodyPr>
          <a:lstStyle/>
          <a:p>
            <a:pPr algn="ctr"/>
            <a:r>
              <a:rPr lang="en-US" sz="2000" dirty="0"/>
              <a:t>Observable </a:t>
            </a:r>
          </a:p>
          <a:p>
            <a:pPr algn="ctr"/>
            <a:r>
              <a:rPr lang="en-US" sz="2000" dirty="0"/>
              <a:t>(In the world)</a:t>
            </a:r>
          </a:p>
        </p:txBody>
      </p:sp>
      <p:sp>
        <p:nvSpPr>
          <p:cNvPr id="31" name="TextBox 30">
            <a:extLst>
              <a:ext uri="{FF2B5EF4-FFF2-40B4-BE49-F238E27FC236}">
                <a16:creationId xmlns:a16="http://schemas.microsoft.com/office/drawing/2014/main" id="{D749BA6A-2500-4B9E-9790-5455D54C70EF}"/>
              </a:ext>
            </a:extLst>
          </p:cNvPr>
          <p:cNvSpPr txBox="1"/>
          <p:nvPr/>
        </p:nvSpPr>
        <p:spPr>
          <a:xfrm>
            <a:off x="10022297" y="4472533"/>
            <a:ext cx="1929283" cy="1015663"/>
          </a:xfrm>
          <a:prstGeom prst="rect">
            <a:avLst/>
          </a:prstGeom>
          <a:noFill/>
        </p:spPr>
        <p:txBody>
          <a:bodyPr wrap="square" rtlCol="0">
            <a:spAutoFit/>
          </a:bodyPr>
          <a:lstStyle/>
          <a:p>
            <a:pPr algn="ctr"/>
            <a:r>
              <a:rPr lang="en-US" sz="2000" dirty="0"/>
              <a:t>Unobservable</a:t>
            </a:r>
          </a:p>
          <a:p>
            <a:pPr algn="ctr"/>
            <a:r>
              <a:rPr lang="en-US" sz="2000" dirty="0"/>
              <a:t>(In the learner’s head)</a:t>
            </a:r>
          </a:p>
        </p:txBody>
      </p:sp>
      <p:sp>
        <p:nvSpPr>
          <p:cNvPr id="20" name="TextBox 19">
            <a:extLst>
              <a:ext uri="{FF2B5EF4-FFF2-40B4-BE49-F238E27FC236}">
                <a16:creationId xmlns:a16="http://schemas.microsoft.com/office/drawing/2014/main" id="{856985A2-28B3-41E9-8628-2C362DA2C2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4" name="Footer Placeholder 3"/>
          <p:cNvSpPr>
            <a:spLocks noGrp="1"/>
          </p:cNvSpPr>
          <p:nvPr>
            <p:ph type="ftr" sz="quarter" idx="11"/>
          </p:nvPr>
        </p:nvSpPr>
        <p:spPr/>
        <p:txBody>
          <a:bodyPr/>
          <a:lstStyle/>
          <a:p>
            <a:r>
              <a:rPr lang="en-US" smtClean="0"/>
              <a:t>05-418/818 | Spring 2023 | Design of Educational Games</a:t>
            </a:r>
            <a:endParaRPr lang="en-US"/>
          </a:p>
        </p:txBody>
      </p:sp>
      <p:sp>
        <p:nvSpPr>
          <p:cNvPr id="12" name="Slide Number Placeholder 11"/>
          <p:cNvSpPr>
            <a:spLocks noGrp="1"/>
          </p:cNvSpPr>
          <p:nvPr>
            <p:ph type="sldNum" sz="quarter" idx="12"/>
          </p:nvPr>
        </p:nvSpPr>
        <p:spPr/>
        <p:txBody>
          <a:bodyPr/>
          <a:lstStyle/>
          <a:p>
            <a:fld id="{47971AED-85B2-4588-978A-6CF2A5B557E6}" type="slidenum">
              <a:rPr lang="en-US" smtClean="0"/>
              <a:t>67</a:t>
            </a:fld>
            <a:endParaRPr lang="en-US"/>
          </a:p>
        </p:txBody>
      </p:sp>
    </p:spTree>
    <p:extLst>
      <p:ext uri="{BB962C8B-B14F-4D97-AF65-F5344CB8AC3E}">
        <p14:creationId xmlns:p14="http://schemas.microsoft.com/office/powerpoint/2010/main" val="3351141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2023-01-26</a:t>
            </a:r>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68</a:t>
            </a:fld>
            <a:endParaRPr lang="en-US"/>
          </a:p>
        </p:txBody>
      </p:sp>
    </p:spTree>
    <p:extLst>
      <p:ext uri="{BB962C8B-B14F-4D97-AF65-F5344CB8AC3E}">
        <p14:creationId xmlns:p14="http://schemas.microsoft.com/office/powerpoint/2010/main" val="20896173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29043C-4684-4B05-912F-51D35A1DCE9A}"/>
              </a:ext>
            </a:extLst>
          </p:cNvPr>
          <p:cNvSpPr>
            <a:spLocks noGrp="1"/>
          </p:cNvSpPr>
          <p:nvPr>
            <p:ph type="ctrTitle"/>
          </p:nvPr>
        </p:nvSpPr>
        <p:spPr/>
        <p:txBody>
          <a:bodyPr>
            <a:normAutofit fontScale="90000"/>
          </a:bodyPr>
          <a:lstStyle/>
          <a:p>
            <a:r>
              <a:rPr lang="en-US" dirty="0"/>
              <a:t>Kinds of KCs drive instructional event choices</a:t>
            </a:r>
          </a:p>
        </p:txBody>
      </p:sp>
      <p:sp>
        <p:nvSpPr>
          <p:cNvPr id="3" name="Date Placeholder 2">
            <a:extLst>
              <a:ext uri="{FF2B5EF4-FFF2-40B4-BE49-F238E27FC236}">
                <a16:creationId xmlns:a16="http://schemas.microsoft.com/office/drawing/2014/main" id="{5F2D59A3-7FF6-4CDF-8E11-0755C59B3631}"/>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69</a:t>
            </a:fld>
            <a:endParaRPr lang="en-US"/>
          </a:p>
        </p:txBody>
      </p:sp>
    </p:spTree>
    <p:extLst>
      <p:ext uri="{BB962C8B-B14F-4D97-AF65-F5344CB8AC3E}">
        <p14:creationId xmlns:p14="http://schemas.microsoft.com/office/powerpoint/2010/main" val="166722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2C28-5E64-41B3-9552-14249204DDBE}"/>
              </a:ext>
            </a:extLst>
          </p:cNvPr>
          <p:cNvSpPr>
            <a:spLocks noGrp="1"/>
          </p:cNvSpPr>
          <p:nvPr>
            <p:ph type="title"/>
          </p:nvPr>
        </p:nvSpPr>
        <p:spPr/>
        <p:txBody>
          <a:bodyPr/>
          <a:lstStyle/>
          <a:p>
            <a:r>
              <a:rPr lang="en-US" dirty="0"/>
              <a:t>List of Lists of Learning Science Principles</a:t>
            </a:r>
          </a:p>
        </p:txBody>
      </p:sp>
      <p:sp>
        <p:nvSpPr>
          <p:cNvPr id="3" name="Content Placeholder 2">
            <a:extLst>
              <a:ext uri="{FF2B5EF4-FFF2-40B4-BE49-F238E27FC236}">
                <a16:creationId xmlns:a16="http://schemas.microsoft.com/office/drawing/2014/main" id="{D5CEAEE1-2FE1-4088-BF9B-1CB531F3D0BE}"/>
              </a:ext>
            </a:extLst>
          </p:cNvPr>
          <p:cNvSpPr>
            <a:spLocks noGrp="1"/>
          </p:cNvSpPr>
          <p:nvPr>
            <p:ph idx="1"/>
          </p:nvPr>
        </p:nvSpPr>
        <p:spPr/>
        <p:txBody>
          <a:bodyPr/>
          <a:lstStyle/>
          <a:p>
            <a:pPr marL="0" indent="0">
              <a:spcAft>
                <a:spcPts val="1200"/>
              </a:spcAft>
              <a:buNone/>
            </a:pPr>
            <a:r>
              <a:rPr lang="en-US" dirty="0">
                <a:hlinkClick r:id="rId2"/>
              </a:rPr>
              <a:t>https://</a:t>
            </a:r>
            <a:r>
              <a:rPr lang="en-US" dirty="0" smtClean="0">
                <a:hlinkClick r:id="rId2"/>
              </a:rPr>
              <a:t>canvas.cmu.edu/courses/21116/pages/list-of-lists-of-learning-science-principles</a:t>
            </a:r>
            <a:endParaRPr lang="en-US" dirty="0" smtClean="0"/>
          </a:p>
          <a:p>
            <a:pPr marL="0" indent="0">
              <a:spcAft>
                <a:spcPts val="1200"/>
              </a:spcAft>
              <a:buNone/>
            </a:pPr>
            <a:r>
              <a:rPr lang="en-US" dirty="0" smtClean="0"/>
              <a:t>Currently </a:t>
            </a:r>
            <a:r>
              <a:rPr lang="en-US" dirty="0"/>
              <a:t>contains 138 principles!</a:t>
            </a:r>
          </a:p>
          <a:p>
            <a:pPr marL="457200" lvl="1" indent="0">
              <a:buNone/>
            </a:pPr>
            <a:r>
              <a:rPr lang="en-US" dirty="0"/>
              <a:t>many are duplicates</a:t>
            </a:r>
            <a:r>
              <a:rPr lang="en-US" dirty="0" smtClean="0"/>
              <a:t>…</a:t>
            </a:r>
          </a:p>
          <a:p>
            <a:pPr marL="0" lvl="1" indent="0">
              <a:buNone/>
            </a:pPr>
            <a:endParaRPr lang="en-US" dirty="0" smtClean="0"/>
          </a:p>
          <a:p>
            <a:pPr marL="0" lvl="1" indent="0">
              <a:buNone/>
            </a:pPr>
            <a:r>
              <a:rPr lang="en-US" dirty="0" smtClean="0"/>
              <a:t>I’ve always found this a bit dissatisfying…</a:t>
            </a:r>
          </a:p>
        </p:txBody>
      </p:sp>
      <p:sp>
        <p:nvSpPr>
          <p:cNvPr id="4" name="Date Placeholder 3">
            <a:extLst>
              <a:ext uri="{FF2B5EF4-FFF2-40B4-BE49-F238E27FC236}">
                <a16:creationId xmlns:a16="http://schemas.microsoft.com/office/drawing/2014/main" id="{CAA49AF5-BA35-4776-826D-63E67BCB0379}"/>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7</a:t>
            </a:fld>
            <a:endParaRPr lang="en-US"/>
          </a:p>
        </p:txBody>
      </p:sp>
    </p:spTree>
    <p:extLst>
      <p:ext uri="{BB962C8B-B14F-4D97-AF65-F5344CB8AC3E}">
        <p14:creationId xmlns:p14="http://schemas.microsoft.com/office/powerpoint/2010/main" val="197871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a:t>Three Types of Learning Processes</a:t>
            </a:r>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11" name="Content Placeholder 10">
            <a:extLst>
              <a:ext uri="{FF2B5EF4-FFF2-40B4-BE49-F238E27FC236}">
                <a16:creationId xmlns:a16="http://schemas.microsoft.com/office/drawing/2014/main" id="{D1C26625-0537-409D-A6E5-5D51BCBC762D}"/>
              </a:ext>
            </a:extLst>
          </p:cNvPr>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70</a:t>
            </a:fld>
            <a:endParaRPr lang="en-US"/>
          </a:p>
        </p:txBody>
      </p:sp>
    </p:spTree>
    <p:extLst>
      <p:ext uri="{BB962C8B-B14F-4D97-AF65-F5344CB8AC3E}">
        <p14:creationId xmlns:p14="http://schemas.microsoft.com/office/powerpoint/2010/main" val="22066050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a:t>Three Types of Learning Processes</a:t>
            </a:r>
          </a:p>
        </p:txBody>
      </p:sp>
      <p:sp>
        <p:nvSpPr>
          <p:cNvPr id="9" name="Content Placeholder 8">
            <a:extLst>
              <a:ext uri="{FF2B5EF4-FFF2-40B4-BE49-F238E27FC236}">
                <a16:creationId xmlns:a16="http://schemas.microsoft.com/office/drawing/2014/main" id="{9DFEDE49-3CD9-4A74-A0AB-6C21CD6E4133}"/>
              </a:ext>
            </a:extLst>
          </p:cNvPr>
          <p:cNvSpPr>
            <a:spLocks noGrp="1"/>
          </p:cNvSpPr>
          <p:nvPr>
            <p:ph idx="1"/>
          </p:nvPr>
        </p:nvSpPr>
        <p:spPr/>
        <p:txBody>
          <a:bodyPr/>
          <a:lstStyle/>
          <a:p>
            <a:pPr marL="0" indent="0">
              <a:buNone/>
            </a:pPr>
            <a:r>
              <a:rPr lang="en-US" b="1" dirty="0"/>
              <a:t>Memory and fluency-building: </a:t>
            </a:r>
            <a:r>
              <a:rPr lang="en-US" dirty="0"/>
              <a:t>processes involved in strengthening memory and compiling knowledge, producing more automatic and composed (‘‘chunked’’) knowledge</a:t>
            </a:r>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71</a:t>
            </a:fld>
            <a:endParaRPr lang="en-US"/>
          </a:p>
        </p:txBody>
      </p:sp>
    </p:spTree>
    <p:extLst>
      <p:ext uri="{BB962C8B-B14F-4D97-AF65-F5344CB8AC3E}">
        <p14:creationId xmlns:p14="http://schemas.microsoft.com/office/powerpoint/2010/main" val="3823281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unconscious competence conscious competence&quot;">
            <a:extLst>
              <a:ext uri="{FF2B5EF4-FFF2-40B4-BE49-F238E27FC236}">
                <a16:creationId xmlns:a16="http://schemas.microsoft.com/office/drawing/2014/main" id="{7E86BF1C-74E1-4C65-9616-F6B6216A1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08" y="0"/>
            <a:ext cx="7196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1"/>
          </p:nvPr>
        </p:nvSpPr>
        <p:spPr>
          <a:xfrm>
            <a:off x="838200" y="365125"/>
            <a:ext cx="2743200" cy="5811838"/>
          </a:xfrm>
        </p:spPr>
        <p:txBody>
          <a:bodyPr anchor="ctr"/>
          <a:lstStyle/>
          <a:p>
            <a:pPr marL="0" indent="0" algn="ctr">
              <a:buNone/>
            </a:pPr>
            <a:r>
              <a:rPr lang="en-US" dirty="0" smtClean="0"/>
              <a:t>Process of Expertise Development</a:t>
            </a:r>
            <a:endParaRPr lang="en-US" dirty="0"/>
          </a:p>
        </p:txBody>
      </p:sp>
      <p:sp>
        <p:nvSpPr>
          <p:cNvPr id="4" name="Date Placeholder 3">
            <a:extLst>
              <a:ext uri="{FF2B5EF4-FFF2-40B4-BE49-F238E27FC236}">
                <a16:creationId xmlns:a16="http://schemas.microsoft.com/office/drawing/2014/main" id="{145F36AC-414A-4310-8D3A-C69334D5A26B}"/>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72</a:t>
            </a:fld>
            <a:endParaRPr lang="en-US"/>
          </a:p>
        </p:txBody>
      </p:sp>
      <p:sp>
        <p:nvSpPr>
          <p:cNvPr id="17" name="Curved Left Arrow 16"/>
          <p:cNvSpPr/>
          <p:nvPr/>
        </p:nvSpPr>
        <p:spPr>
          <a:xfrm>
            <a:off x="9773113" y="1739153"/>
            <a:ext cx="1178859" cy="25818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D9CC123C-4E74-4CE2-9DB3-E7BB340D007A}"/>
              </a:ext>
            </a:extLst>
          </p:cNvPr>
          <p:cNvSpPr txBox="1"/>
          <p:nvPr/>
        </p:nvSpPr>
        <p:spPr>
          <a:xfrm>
            <a:off x="9920655" y="1417962"/>
            <a:ext cx="2373683" cy="369332"/>
          </a:xfrm>
          <a:prstGeom prst="rect">
            <a:avLst/>
          </a:prstGeom>
          <a:noFill/>
        </p:spPr>
        <p:txBody>
          <a:bodyPr wrap="square" rtlCol="0">
            <a:spAutoFit/>
          </a:bodyPr>
          <a:lstStyle/>
          <a:p>
            <a:r>
              <a:rPr lang="en-US" b="1" dirty="0">
                <a:solidFill>
                  <a:schemeClr val="accent1"/>
                </a:solidFill>
              </a:rPr>
              <a:t>Memory / Fluency</a:t>
            </a:r>
          </a:p>
        </p:txBody>
      </p:sp>
      <p:sp>
        <p:nvSpPr>
          <p:cNvPr id="20" name="Curved Left Arrow 19"/>
          <p:cNvSpPr/>
          <p:nvPr/>
        </p:nvSpPr>
        <p:spPr>
          <a:xfrm rot="16200000">
            <a:off x="6797488" y="-701488"/>
            <a:ext cx="1178859" cy="258183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0495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9230-FCC6-48D8-838F-D72D70A7B69F}"/>
              </a:ext>
            </a:extLst>
          </p:cNvPr>
          <p:cNvSpPr>
            <a:spLocks noGrp="1"/>
          </p:cNvSpPr>
          <p:nvPr>
            <p:ph type="title"/>
          </p:nvPr>
        </p:nvSpPr>
        <p:spPr/>
        <p:txBody>
          <a:bodyPr/>
          <a:lstStyle/>
          <a:p>
            <a:r>
              <a:rPr lang="en-US" dirty="0"/>
              <a:t>Knowledge Components (KCs)</a:t>
            </a:r>
          </a:p>
        </p:txBody>
      </p:sp>
      <p:pic>
        <p:nvPicPr>
          <p:cNvPr id="7" name="Content Placeholder 6">
            <a:extLst>
              <a:ext uri="{FF2B5EF4-FFF2-40B4-BE49-F238E27FC236}">
                <a16:creationId xmlns:a16="http://schemas.microsoft.com/office/drawing/2014/main" id="{4FF529E5-E8BA-4D95-BA2A-294C4C5038D9}"/>
              </a:ext>
            </a:extLst>
          </p:cNvPr>
          <p:cNvPicPr>
            <a:picLocks noGrp="1" noChangeAspect="1"/>
          </p:cNvPicPr>
          <p:nvPr>
            <p:ph idx="1"/>
          </p:nvPr>
        </p:nvPicPr>
        <p:blipFill>
          <a:blip r:embed="rId3"/>
          <a:stretch>
            <a:fillRect/>
          </a:stretch>
        </p:blipFill>
        <p:spPr>
          <a:xfrm>
            <a:off x="1131140" y="2183022"/>
            <a:ext cx="9929720" cy="2491956"/>
          </a:xfrm>
          <a:prstGeom prst="rect">
            <a:avLst/>
          </a:prstGeom>
        </p:spPr>
      </p:pic>
      <p:sp>
        <p:nvSpPr>
          <p:cNvPr id="4" name="Date Placeholder 3">
            <a:extLst>
              <a:ext uri="{FF2B5EF4-FFF2-40B4-BE49-F238E27FC236}">
                <a16:creationId xmlns:a16="http://schemas.microsoft.com/office/drawing/2014/main" id="{FBEAE573-ACEA-4CE9-A31C-4C77137E2D00}"/>
              </a:ext>
            </a:extLst>
          </p:cNvPr>
          <p:cNvSpPr>
            <a:spLocks noGrp="1"/>
          </p:cNvSpPr>
          <p:nvPr>
            <p:ph type="dt" sz="half" idx="10"/>
          </p:nvPr>
        </p:nvSpPr>
        <p:spPr/>
        <p:txBody>
          <a:bodyPr/>
          <a:lstStyle/>
          <a:p>
            <a:r>
              <a:rPr lang="en-US" smtClean="0"/>
              <a:t>2023-01-26</a:t>
            </a:r>
            <a:endParaRPr lang="en-US"/>
          </a:p>
        </p:txBody>
      </p:sp>
      <p:sp>
        <p:nvSpPr>
          <p:cNvPr id="3" name="TextBox 2">
            <a:extLst>
              <a:ext uri="{FF2B5EF4-FFF2-40B4-BE49-F238E27FC236}">
                <a16:creationId xmlns:a16="http://schemas.microsoft.com/office/drawing/2014/main" id="{D9CC123C-4E74-4CE2-9DB3-E7BB340D007A}"/>
              </a:ext>
            </a:extLst>
          </p:cNvPr>
          <p:cNvSpPr txBox="1"/>
          <p:nvPr/>
        </p:nvSpPr>
        <p:spPr>
          <a:xfrm>
            <a:off x="1810009" y="1782779"/>
            <a:ext cx="2373683" cy="369332"/>
          </a:xfrm>
          <a:prstGeom prst="rect">
            <a:avLst/>
          </a:prstGeom>
          <a:noFill/>
        </p:spPr>
        <p:txBody>
          <a:bodyPr wrap="square" rtlCol="0">
            <a:spAutoFit/>
          </a:bodyPr>
          <a:lstStyle/>
          <a:p>
            <a:r>
              <a:rPr lang="en-US" b="1" dirty="0">
                <a:solidFill>
                  <a:schemeClr val="accent1"/>
                </a:solidFill>
              </a:rPr>
              <a:t>Memory / Fluency</a:t>
            </a:r>
          </a:p>
        </p:txBody>
      </p:sp>
      <p:cxnSp>
        <p:nvCxnSpPr>
          <p:cNvPr id="16" name="Straight Arrow Connector 15">
            <a:extLst>
              <a:ext uri="{FF2B5EF4-FFF2-40B4-BE49-F238E27FC236}">
                <a16:creationId xmlns:a16="http://schemas.microsoft.com/office/drawing/2014/main" id="{7F531346-CC1E-48ED-BE31-22370AA2AAF9}"/>
              </a:ext>
            </a:extLst>
          </p:cNvPr>
          <p:cNvCxnSpPr/>
          <p:nvPr/>
        </p:nvCxnSpPr>
        <p:spPr>
          <a:xfrm>
            <a:off x="1985576" y="3068877"/>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1A5413-458D-4368-9FE8-BFE7E31F4EED}"/>
              </a:ext>
            </a:extLst>
          </p:cNvPr>
          <p:cNvCxnSpPr/>
          <p:nvPr/>
        </p:nvCxnSpPr>
        <p:spPr>
          <a:xfrm>
            <a:off x="1985576" y="2832970"/>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A1D350-93E8-4328-8765-C8E02BBE104A}"/>
              </a:ext>
            </a:extLst>
          </p:cNvPr>
          <p:cNvCxnSpPr/>
          <p:nvPr/>
        </p:nvCxnSpPr>
        <p:spPr>
          <a:xfrm>
            <a:off x="1985576" y="3622110"/>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4F0B582-A3E8-4FFB-A8D0-04222DCF91DD}"/>
              </a:ext>
            </a:extLst>
          </p:cNvPr>
          <p:cNvCxnSpPr/>
          <p:nvPr/>
        </p:nvCxnSpPr>
        <p:spPr>
          <a:xfrm>
            <a:off x="1985576" y="3323573"/>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5DBDEC3-C659-486C-BE79-A82D44EB7499}"/>
              </a:ext>
            </a:extLst>
          </p:cNvPr>
          <p:cNvCxnSpPr/>
          <p:nvPr/>
        </p:nvCxnSpPr>
        <p:spPr>
          <a:xfrm>
            <a:off x="1985576" y="4135677"/>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B79571F-C4BC-4E75-8FC1-D2A7ADC0EABD}"/>
              </a:ext>
            </a:extLst>
          </p:cNvPr>
          <p:cNvCxnSpPr/>
          <p:nvPr/>
        </p:nvCxnSpPr>
        <p:spPr>
          <a:xfrm>
            <a:off x="1985576" y="3874718"/>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F83D7A-32A2-496C-9BBC-5140819EFEBF}"/>
              </a:ext>
            </a:extLst>
          </p:cNvPr>
          <p:cNvCxnSpPr/>
          <p:nvPr/>
        </p:nvCxnSpPr>
        <p:spPr>
          <a:xfrm>
            <a:off x="1985576" y="4400812"/>
            <a:ext cx="1816274" cy="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9F952D0-6DB1-4443-BC6A-263EC3750A84}"/>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73</a:t>
            </a:fld>
            <a:endParaRPr lang="en-US"/>
          </a:p>
        </p:txBody>
      </p:sp>
    </p:spTree>
    <p:extLst>
      <p:ext uri="{BB962C8B-B14F-4D97-AF65-F5344CB8AC3E}">
        <p14:creationId xmlns:p14="http://schemas.microsoft.com/office/powerpoint/2010/main" val="24812138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DB60-6B06-4159-AE7A-18A223162233}"/>
              </a:ext>
            </a:extLst>
          </p:cNvPr>
          <p:cNvSpPr>
            <a:spLocks noGrp="1"/>
          </p:cNvSpPr>
          <p:nvPr>
            <p:ph type="title"/>
          </p:nvPr>
        </p:nvSpPr>
        <p:spPr/>
        <p:txBody>
          <a:bodyPr/>
          <a:lstStyle/>
          <a:p>
            <a:r>
              <a:rPr lang="en-US" dirty="0"/>
              <a:t>A Standard Model of the Mind</a:t>
            </a:r>
          </a:p>
        </p:txBody>
      </p:sp>
      <p:sp>
        <p:nvSpPr>
          <p:cNvPr id="3" name="Date Placeholder 2">
            <a:extLst>
              <a:ext uri="{FF2B5EF4-FFF2-40B4-BE49-F238E27FC236}">
                <a16:creationId xmlns:a16="http://schemas.microsoft.com/office/drawing/2014/main" id="{96EB8898-F255-4488-9863-1B30652B8AD1}"/>
              </a:ext>
            </a:extLst>
          </p:cNvPr>
          <p:cNvSpPr>
            <a:spLocks noGrp="1"/>
          </p:cNvSpPr>
          <p:nvPr>
            <p:ph type="dt" sz="half" idx="10"/>
          </p:nvPr>
        </p:nvSpPr>
        <p:spPr/>
        <p:txBody>
          <a:bodyPr/>
          <a:lstStyle/>
          <a:p>
            <a:r>
              <a:rPr lang="en-US" smtClean="0"/>
              <a:t>2023-01-26</a:t>
            </a:r>
            <a:endParaRPr lang="en-US"/>
          </a:p>
        </p:txBody>
      </p:sp>
      <p:pic>
        <p:nvPicPr>
          <p:cNvPr id="6" name="Picture 5">
            <a:extLst>
              <a:ext uri="{FF2B5EF4-FFF2-40B4-BE49-F238E27FC236}">
                <a16:creationId xmlns:a16="http://schemas.microsoft.com/office/drawing/2014/main" id="{CA833D6A-D57C-4089-B992-9DBAAF95404F}"/>
              </a:ext>
            </a:extLst>
          </p:cNvPr>
          <p:cNvPicPr>
            <a:picLocks noChangeAspect="1"/>
          </p:cNvPicPr>
          <p:nvPr/>
        </p:nvPicPr>
        <p:blipFill>
          <a:blip r:embed="rId3"/>
          <a:stretch>
            <a:fillRect/>
          </a:stretch>
        </p:blipFill>
        <p:spPr>
          <a:xfrm>
            <a:off x="1402090" y="1365103"/>
            <a:ext cx="9387820" cy="4890119"/>
          </a:xfrm>
          <a:prstGeom prst="rect">
            <a:avLst/>
          </a:prstGeom>
        </p:spPr>
      </p:pic>
      <p:sp>
        <p:nvSpPr>
          <p:cNvPr id="7" name="Rectangle 6">
            <a:extLst>
              <a:ext uri="{FF2B5EF4-FFF2-40B4-BE49-F238E27FC236}">
                <a16:creationId xmlns:a16="http://schemas.microsoft.com/office/drawing/2014/main" id="{1BF1264D-FFAC-457D-9B18-CDB9EF99E1D6}"/>
              </a:ext>
            </a:extLst>
          </p:cNvPr>
          <p:cNvSpPr/>
          <p:nvPr/>
        </p:nvSpPr>
        <p:spPr>
          <a:xfrm>
            <a:off x="838200" y="5485781"/>
            <a:ext cx="4551407" cy="769441"/>
          </a:xfrm>
          <a:prstGeom prst="rect">
            <a:avLst/>
          </a:prstGeom>
        </p:spPr>
        <p:txBody>
          <a:bodyPr wrap="square">
            <a:spAutoFit/>
          </a:bodyPr>
          <a:lstStyle/>
          <a:p>
            <a:r>
              <a:rPr lang="en-US" sz="1100" dirty="0"/>
              <a:t>Laird, J. E., </a:t>
            </a:r>
            <a:r>
              <a:rPr lang="en-US" sz="1100" dirty="0" err="1"/>
              <a:t>Lebiere</a:t>
            </a:r>
            <a:r>
              <a:rPr lang="en-US" sz="1100" dirty="0"/>
              <a:t>, C., &amp; Rosenbloom, P. S. (2017). A Standard Model of the Mind: Toward a Common Computational Framework across Artificial Intelligence, Cognitive Science, Neuroscience, and Robotics. </a:t>
            </a:r>
            <a:r>
              <a:rPr lang="en-US" sz="1100" i="1" dirty="0"/>
              <a:t>AI Magazine</a:t>
            </a:r>
            <a:r>
              <a:rPr lang="en-US" sz="1100" dirty="0"/>
              <a:t>, </a:t>
            </a:r>
            <a:r>
              <a:rPr lang="en-US" sz="1100" i="1" dirty="0"/>
              <a:t>38</a:t>
            </a:r>
            <a:r>
              <a:rPr lang="en-US" sz="1100" dirty="0"/>
              <a:t>(4), 13. https://doi.org/10.1609/aimag.v38i4.2744</a:t>
            </a:r>
            <a:endParaRPr lang="en-US" sz="1100" dirty="0">
              <a:effectLst/>
            </a:endParaRPr>
          </a:p>
        </p:txBody>
      </p:sp>
      <p:sp>
        <p:nvSpPr>
          <p:cNvPr id="8" name="Oval 7">
            <a:extLst>
              <a:ext uri="{FF2B5EF4-FFF2-40B4-BE49-F238E27FC236}">
                <a16:creationId xmlns:a16="http://schemas.microsoft.com/office/drawing/2014/main" id="{302DB363-8D1A-432B-A4DD-62120A2663D2}"/>
              </a:ext>
            </a:extLst>
          </p:cNvPr>
          <p:cNvSpPr/>
          <p:nvPr/>
        </p:nvSpPr>
        <p:spPr>
          <a:xfrm>
            <a:off x="4399005" y="2953265"/>
            <a:ext cx="2434281" cy="1495167"/>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DE214D-3B3F-40B1-9DEA-651113C593A5}"/>
              </a:ext>
            </a:extLst>
          </p:cNvPr>
          <p:cNvSpPr/>
          <p:nvPr/>
        </p:nvSpPr>
        <p:spPr>
          <a:xfrm>
            <a:off x="7645743" y="2093067"/>
            <a:ext cx="1015314" cy="1495167"/>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7B73AF-29B5-4609-AAEF-DA50B98531BB}"/>
              </a:ext>
            </a:extLst>
          </p:cNvPr>
          <p:cNvSpPr txBox="1"/>
          <p:nvPr/>
        </p:nvSpPr>
        <p:spPr>
          <a:xfrm>
            <a:off x="3359416" y="2249925"/>
            <a:ext cx="2373683" cy="369332"/>
          </a:xfrm>
          <a:prstGeom prst="rect">
            <a:avLst/>
          </a:prstGeom>
          <a:noFill/>
        </p:spPr>
        <p:txBody>
          <a:bodyPr wrap="square" rtlCol="0">
            <a:spAutoFit/>
          </a:bodyPr>
          <a:lstStyle/>
          <a:p>
            <a:r>
              <a:rPr lang="en-US" b="1" dirty="0">
                <a:solidFill>
                  <a:schemeClr val="accent1"/>
                </a:solidFill>
              </a:rPr>
              <a:t>Memory / Fluency</a:t>
            </a:r>
          </a:p>
        </p:txBody>
      </p:sp>
      <p:sp>
        <p:nvSpPr>
          <p:cNvPr id="11" name="Footer Placeholder 10"/>
          <p:cNvSpPr>
            <a:spLocks noGrp="1"/>
          </p:cNvSpPr>
          <p:nvPr>
            <p:ph type="ftr" sz="quarter" idx="11"/>
          </p:nvPr>
        </p:nvSpPr>
        <p:spPr/>
        <p:txBody>
          <a:bodyPr/>
          <a:lstStyle/>
          <a:p>
            <a:r>
              <a:rPr lang="en-US" smtClean="0"/>
              <a:t>05-418/818 | Spring 2023 | Design of Educational Games</a:t>
            </a:r>
            <a:endParaRPr lang="en-US"/>
          </a:p>
        </p:txBody>
      </p:sp>
      <p:sp>
        <p:nvSpPr>
          <p:cNvPr id="12" name="Slide Number Placeholder 11"/>
          <p:cNvSpPr>
            <a:spLocks noGrp="1"/>
          </p:cNvSpPr>
          <p:nvPr>
            <p:ph type="sldNum" sz="quarter" idx="12"/>
          </p:nvPr>
        </p:nvSpPr>
        <p:spPr/>
        <p:txBody>
          <a:bodyPr/>
          <a:lstStyle/>
          <a:p>
            <a:fld id="{4BE96267-9501-4B49-939F-F116B0669874}" type="slidenum">
              <a:rPr lang="en-US" smtClean="0"/>
              <a:t>74</a:t>
            </a:fld>
            <a:endParaRPr lang="en-US"/>
          </a:p>
        </p:txBody>
      </p:sp>
    </p:spTree>
    <p:extLst>
      <p:ext uri="{BB962C8B-B14F-4D97-AF65-F5344CB8AC3E}">
        <p14:creationId xmlns:p14="http://schemas.microsoft.com/office/powerpoint/2010/main" val="8398960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66433F-203A-425D-B134-99900DB1FCC7}"/>
              </a:ext>
            </a:extLst>
          </p:cNvPr>
          <p:cNvSpPr>
            <a:spLocks noGrp="1"/>
          </p:cNvSpPr>
          <p:nvPr>
            <p:ph type="title"/>
          </p:nvPr>
        </p:nvSpPr>
        <p:spPr/>
        <p:txBody>
          <a:bodyPr/>
          <a:lstStyle/>
          <a:p>
            <a:r>
              <a:rPr lang="en-US" dirty="0"/>
              <a:t>Memory / </a:t>
            </a:r>
            <a:r>
              <a:rPr lang="en-US" dirty="0" smtClean="0"/>
              <a:t>Fluency Principles</a:t>
            </a:r>
            <a:endParaRPr lang="en-US" dirty="0"/>
          </a:p>
        </p:txBody>
      </p:sp>
      <p:sp>
        <p:nvSpPr>
          <p:cNvPr id="2" name="Date Placeholder 1">
            <a:extLst>
              <a:ext uri="{FF2B5EF4-FFF2-40B4-BE49-F238E27FC236}">
                <a16:creationId xmlns:a16="http://schemas.microsoft.com/office/drawing/2014/main" id="{4D8D3DCF-7F94-41CE-BA7B-405C99C7FA23}"/>
              </a:ext>
            </a:extLst>
          </p:cNvPr>
          <p:cNvSpPr>
            <a:spLocks noGrp="1"/>
          </p:cNvSpPr>
          <p:nvPr>
            <p:ph type="dt" sz="half" idx="10"/>
          </p:nvPr>
        </p:nvSpPr>
        <p:spPr/>
        <p:txBody>
          <a:bodyPr/>
          <a:lstStyle/>
          <a:p>
            <a:r>
              <a:rPr lang="en-US" smtClean="0"/>
              <a:t>2023-01-26</a:t>
            </a:r>
            <a:endParaRPr lang="en-US"/>
          </a:p>
        </p:txBody>
      </p:sp>
      <p:graphicFrame>
        <p:nvGraphicFramePr>
          <p:cNvPr id="5" name="Table 4">
            <a:extLst>
              <a:ext uri="{FF2B5EF4-FFF2-40B4-BE49-F238E27FC236}">
                <a16:creationId xmlns:a16="http://schemas.microsoft.com/office/drawing/2014/main" id="{CCF5BB42-2CB2-4167-BA39-74D372D49845}"/>
              </a:ext>
            </a:extLst>
          </p:cNvPr>
          <p:cNvGraphicFramePr>
            <a:graphicFrameLocks noGrp="1"/>
          </p:cNvGraphicFramePr>
          <p:nvPr>
            <p:extLst>
              <p:ext uri="{D42A27DB-BD31-4B8C-83A1-F6EECF244321}">
                <p14:modId xmlns:p14="http://schemas.microsoft.com/office/powerpoint/2010/main" val="3190645635"/>
              </p:ext>
            </p:extLst>
          </p:nvPr>
        </p:nvGraphicFramePr>
        <p:xfrm>
          <a:off x="838200" y="1825625"/>
          <a:ext cx="10515599" cy="3291840"/>
        </p:xfrm>
        <a:graphic>
          <a:graphicData uri="http://schemas.openxmlformats.org/drawingml/2006/table">
            <a:tbl>
              <a:tblPr>
                <a:tableStyleId>{5C22544A-7EE6-4342-B048-85BDC9FD1C3A}</a:tableStyleId>
              </a:tblPr>
              <a:tblGrid>
                <a:gridCol w="857734">
                  <a:extLst>
                    <a:ext uri="{9D8B030D-6E8A-4147-A177-3AD203B41FA5}">
                      <a16:colId xmlns:a16="http://schemas.microsoft.com/office/drawing/2014/main" val="1733848351"/>
                    </a:ext>
                  </a:extLst>
                </a:gridCol>
                <a:gridCol w="2212252">
                  <a:extLst>
                    <a:ext uri="{9D8B030D-6E8A-4147-A177-3AD203B41FA5}">
                      <a16:colId xmlns:a16="http://schemas.microsoft.com/office/drawing/2014/main" val="3811752091"/>
                    </a:ext>
                  </a:extLst>
                </a:gridCol>
                <a:gridCol w="7445613">
                  <a:extLst>
                    <a:ext uri="{9D8B030D-6E8A-4147-A177-3AD203B41FA5}">
                      <a16:colId xmlns:a16="http://schemas.microsoft.com/office/drawing/2014/main" val="3289703857"/>
                    </a:ext>
                  </a:extLst>
                </a:gridCol>
              </a:tblGrid>
              <a:tr h="152623">
                <a:tc>
                  <a:txBody>
                    <a:bodyPr/>
                    <a:lstStyle/>
                    <a:p>
                      <a:pPr algn="ctr" fontAlgn="b">
                        <a:lnSpc>
                          <a:spcPct val="100000"/>
                        </a:lnSpc>
                      </a:pPr>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Spacing</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Space practice across time &gt; mass practice all at once</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2946220255"/>
                  </a:ext>
                </a:extLst>
              </a:tr>
              <a:tr h="152623">
                <a:tc>
                  <a:txBody>
                    <a:bodyPr/>
                    <a:lstStyle/>
                    <a:p>
                      <a:pPr algn="ctr" fontAlgn="b">
                        <a:lnSpc>
                          <a:spcPct val="100000"/>
                        </a:lnSpc>
                      </a:pPr>
                      <a:r>
                        <a:rPr lang="en-US" sz="1800" u="none" strike="noStrike" dirty="0">
                          <a:effectLst/>
                        </a:rPr>
                        <a:t>2</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smtClean="0">
                          <a:effectLst/>
                        </a:rPr>
                        <a:t>Sequence </a:t>
                      </a:r>
                      <a:r>
                        <a:rPr lang="en-US" sz="1800" u="none" strike="noStrike" dirty="0" smtClean="0">
                          <a:effectLst/>
                        </a:rPr>
                        <a:t>Scaffolding (</a:t>
                      </a:r>
                      <a:r>
                        <a:rPr lang="en-US" sz="1800" i="1" u="none" strike="noStrike" dirty="0" smtClean="0">
                          <a:effectLst/>
                        </a:rPr>
                        <a:t>Scaffolding</a:t>
                      </a:r>
                      <a:r>
                        <a:rPr lang="en-US" sz="1800" u="none" strike="noStrike" dirty="0" smtClean="0">
                          <a:effectLst/>
                        </a:rPr>
                        <a:t>)</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Sequence instruction toward higher goals &gt; no sequencing</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2030730918"/>
                  </a:ext>
                </a:extLst>
              </a:tr>
              <a:tr h="127361">
                <a:tc>
                  <a:txBody>
                    <a:bodyPr/>
                    <a:lstStyle/>
                    <a:p>
                      <a:pPr algn="ctr" fontAlgn="b">
                        <a:lnSpc>
                          <a:spcPct val="100000"/>
                        </a:lnSpc>
                      </a:pPr>
                      <a:r>
                        <a:rPr lang="en-US" sz="1800" u="none" strike="noStrike" dirty="0">
                          <a:effectLst/>
                        </a:rPr>
                        <a:t>3</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smtClean="0">
                          <a:effectLst/>
                        </a:rPr>
                        <a:t>Needs </a:t>
                      </a:r>
                      <a:r>
                        <a:rPr lang="en-US" sz="1800" u="none" strike="noStrike" dirty="0" smtClean="0">
                          <a:effectLst/>
                        </a:rPr>
                        <a:t>expectations (</a:t>
                      </a:r>
                      <a:r>
                        <a:rPr lang="en-US" sz="1800" i="1" u="none" strike="noStrike" dirty="0" smtClean="0">
                          <a:effectLst/>
                        </a:rPr>
                        <a:t>Exam</a:t>
                      </a:r>
                      <a:r>
                        <a:rPr lang="en-US" sz="1800" i="1" u="none" strike="noStrike" baseline="0" dirty="0" smtClean="0">
                          <a:effectLst/>
                        </a:rPr>
                        <a:t> expectations</a:t>
                      </a:r>
                      <a:r>
                        <a:rPr lang="en-US" sz="1800" u="none" strike="noStrike" baseline="0" dirty="0" smtClean="0">
                          <a:effectLst/>
                        </a:rPr>
                        <a:t>)</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Students expect to be tested &gt; no testing expected</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2952877333"/>
                  </a:ext>
                </a:extLst>
              </a:tr>
              <a:tr h="127361">
                <a:tc>
                  <a:txBody>
                    <a:bodyPr/>
                    <a:lstStyle/>
                    <a:p>
                      <a:pPr algn="ctr" fontAlgn="b">
                        <a:lnSpc>
                          <a:spcPct val="100000"/>
                        </a:lnSpc>
                      </a:pPr>
                      <a:r>
                        <a:rPr lang="en-US" sz="1800" u="none" strike="noStrike" dirty="0">
                          <a:effectLst/>
                        </a:rPr>
                        <a:t>4</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smtClean="0">
                          <a:effectLst/>
                        </a:rPr>
                        <a:t>Recall </a:t>
                      </a:r>
                      <a:r>
                        <a:rPr lang="en-US" sz="1800" u="none" strike="noStrike" dirty="0" smtClean="0">
                          <a:effectLst/>
                        </a:rPr>
                        <a:t>Practice (</a:t>
                      </a:r>
                      <a:r>
                        <a:rPr lang="en-US" sz="1800" i="1" u="none" strike="noStrike" dirty="0" smtClean="0">
                          <a:effectLst/>
                        </a:rPr>
                        <a:t>Testing</a:t>
                      </a:r>
                      <a:r>
                        <a:rPr lang="en-US" sz="1800" u="none" strike="noStrike" dirty="0" smtClean="0">
                          <a:effectLst/>
                        </a:rPr>
                        <a:t>)</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Quiz for retrieval practice &gt; study same material</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1102268412"/>
                  </a:ext>
                </a:extLst>
              </a:tr>
              <a:tr h="203147">
                <a:tc>
                  <a:txBody>
                    <a:bodyPr/>
                    <a:lstStyle/>
                    <a:p>
                      <a:pPr algn="ctr" fontAlgn="b">
                        <a:lnSpc>
                          <a:spcPct val="100000"/>
                        </a:lnSpc>
                      </a:pPr>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Segmenting</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Present lesson in learner-paced segments &gt; as a continuous unit</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4106830427"/>
                  </a:ext>
                </a:extLst>
              </a:tr>
              <a:tr h="152623">
                <a:tc>
                  <a:txBody>
                    <a:bodyPr/>
                    <a:lstStyle/>
                    <a:p>
                      <a:pPr algn="ctr" fontAlgn="b">
                        <a:lnSpc>
                          <a:spcPct val="100000"/>
                        </a:lnSpc>
                      </a:pPr>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Feedback</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tc>
                  <a:txBody>
                    <a:bodyPr/>
                    <a:lstStyle/>
                    <a:p>
                      <a:pPr algn="l" fontAlgn="b">
                        <a:lnSpc>
                          <a:spcPct val="100000"/>
                        </a:lnSpc>
                      </a:pPr>
                      <a:r>
                        <a:rPr lang="en-US" sz="1800" u="none" strike="noStrike" dirty="0">
                          <a:effectLst/>
                        </a:rPr>
                        <a:t>Provide feedback during learning &gt; no feedback provided</a:t>
                      </a:r>
                      <a:endParaRPr lang="en-US" sz="1800" b="0" i="0" u="none" strike="noStrike" dirty="0">
                        <a:solidFill>
                          <a:srgbClr val="000000"/>
                        </a:solidFill>
                        <a:effectLst/>
                        <a:latin typeface="Calibri" panose="020F0502020204030204" pitchFamily="34" charset="0"/>
                      </a:endParaRPr>
                    </a:p>
                  </a:txBody>
                  <a:tcPr anchor="b">
                    <a:solidFill>
                      <a:schemeClr val="accent1">
                        <a:lumMod val="40000"/>
                        <a:lumOff val="60000"/>
                      </a:schemeClr>
                    </a:solidFill>
                  </a:tcPr>
                </a:tc>
                <a:extLst>
                  <a:ext uri="{0D108BD9-81ED-4DB2-BD59-A6C34878D82A}">
                    <a16:rowId xmlns:a16="http://schemas.microsoft.com/office/drawing/2014/main" val="3749744847"/>
                  </a:ext>
                </a:extLst>
              </a:tr>
            </a:tbl>
          </a:graphicData>
        </a:graphic>
      </p:graphicFrame>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75</a:t>
            </a:fld>
            <a:endParaRPr lang="en-US"/>
          </a:p>
        </p:txBody>
      </p:sp>
    </p:spTree>
    <p:extLst>
      <p:ext uri="{BB962C8B-B14F-4D97-AF65-F5344CB8AC3E}">
        <p14:creationId xmlns:p14="http://schemas.microsoft.com/office/powerpoint/2010/main" val="1817514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a:t>Three Types of Learning Processes</a:t>
            </a:r>
          </a:p>
        </p:txBody>
      </p:sp>
      <p:sp>
        <p:nvSpPr>
          <p:cNvPr id="9" name="Content Placeholder 8">
            <a:extLst>
              <a:ext uri="{FF2B5EF4-FFF2-40B4-BE49-F238E27FC236}">
                <a16:creationId xmlns:a16="http://schemas.microsoft.com/office/drawing/2014/main" id="{9DFEDE49-3CD9-4A74-A0AB-6C21CD6E4133}"/>
              </a:ext>
            </a:extLst>
          </p:cNvPr>
          <p:cNvSpPr>
            <a:spLocks noGrp="1"/>
          </p:cNvSpPr>
          <p:nvPr>
            <p:ph idx="1"/>
          </p:nvPr>
        </p:nvSpPr>
        <p:spPr/>
        <p:txBody>
          <a:bodyPr/>
          <a:lstStyle/>
          <a:p>
            <a:pPr marL="0" indent="0">
              <a:spcBef>
                <a:spcPts val="2200"/>
              </a:spcBef>
              <a:buNone/>
            </a:pPr>
            <a:r>
              <a:rPr lang="en-US" dirty="0"/>
              <a:t>Memory and fluency-building</a:t>
            </a:r>
          </a:p>
          <a:p>
            <a:pPr marL="0" indent="0">
              <a:spcBef>
                <a:spcPts val="2200"/>
              </a:spcBef>
              <a:buNone/>
            </a:pPr>
            <a:r>
              <a:rPr lang="en-US" b="1" dirty="0"/>
              <a:t>Induction and refinement: </a:t>
            </a:r>
            <a:r>
              <a:rPr lang="en-US" dirty="0"/>
              <a:t>processes that improve the accuracy of knowledge; includes perception, generalization, discrimination, classification, categorization, schema induction, and causal induction</a:t>
            </a:r>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76</a:t>
            </a:fld>
            <a:endParaRPr lang="en-US"/>
          </a:p>
        </p:txBody>
      </p:sp>
    </p:spTree>
    <p:extLst>
      <p:ext uri="{BB962C8B-B14F-4D97-AF65-F5344CB8AC3E}">
        <p14:creationId xmlns:p14="http://schemas.microsoft.com/office/powerpoint/2010/main" val="213787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unconscious competence conscious competence&quot;">
            <a:extLst>
              <a:ext uri="{FF2B5EF4-FFF2-40B4-BE49-F238E27FC236}">
                <a16:creationId xmlns:a16="http://schemas.microsoft.com/office/drawing/2014/main" id="{7E86BF1C-74E1-4C65-9616-F6B6216A1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08" y="0"/>
            <a:ext cx="7196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1"/>
          </p:nvPr>
        </p:nvSpPr>
        <p:spPr>
          <a:xfrm>
            <a:off x="838200" y="365125"/>
            <a:ext cx="2743200" cy="5811838"/>
          </a:xfrm>
        </p:spPr>
        <p:txBody>
          <a:bodyPr anchor="ctr"/>
          <a:lstStyle/>
          <a:p>
            <a:pPr marL="0" indent="0" algn="ctr">
              <a:buNone/>
            </a:pPr>
            <a:r>
              <a:rPr lang="en-US" dirty="0" smtClean="0"/>
              <a:t>Process of Expertise Development</a:t>
            </a:r>
            <a:endParaRPr lang="en-US" dirty="0"/>
          </a:p>
        </p:txBody>
      </p:sp>
      <p:sp>
        <p:nvSpPr>
          <p:cNvPr id="4" name="Date Placeholder 3">
            <a:extLst>
              <a:ext uri="{FF2B5EF4-FFF2-40B4-BE49-F238E27FC236}">
                <a16:creationId xmlns:a16="http://schemas.microsoft.com/office/drawing/2014/main" id="{145F36AC-414A-4310-8D3A-C69334D5A26B}"/>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77</a:t>
            </a:fld>
            <a:endParaRPr lang="en-US"/>
          </a:p>
        </p:txBody>
      </p:sp>
      <p:sp>
        <p:nvSpPr>
          <p:cNvPr id="5" name="Curved Down Arrow 4"/>
          <p:cNvSpPr/>
          <p:nvPr/>
        </p:nvSpPr>
        <p:spPr>
          <a:xfrm>
            <a:off x="5576047" y="89647"/>
            <a:ext cx="3110753" cy="833718"/>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00DB1AE5-4536-4911-8312-67DEA2279B7D}"/>
              </a:ext>
            </a:extLst>
          </p:cNvPr>
          <p:cNvSpPr txBox="1"/>
          <p:nvPr/>
        </p:nvSpPr>
        <p:spPr>
          <a:xfrm>
            <a:off x="3207124" y="89647"/>
            <a:ext cx="2743200" cy="369332"/>
          </a:xfrm>
          <a:prstGeom prst="rect">
            <a:avLst/>
          </a:prstGeom>
          <a:noFill/>
        </p:spPr>
        <p:txBody>
          <a:bodyPr wrap="square" rtlCol="0">
            <a:spAutoFit/>
          </a:bodyPr>
          <a:lstStyle/>
          <a:p>
            <a:r>
              <a:rPr lang="en-US" b="1" dirty="0">
                <a:solidFill>
                  <a:schemeClr val="accent2"/>
                </a:solidFill>
              </a:rPr>
              <a:t>Induction / Refinement</a:t>
            </a:r>
          </a:p>
        </p:txBody>
      </p:sp>
    </p:spTree>
    <p:extLst>
      <p:ext uri="{BB962C8B-B14F-4D97-AF65-F5344CB8AC3E}">
        <p14:creationId xmlns:p14="http://schemas.microsoft.com/office/powerpoint/2010/main" val="27483749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9230-FCC6-48D8-838F-D72D70A7B69F}"/>
              </a:ext>
            </a:extLst>
          </p:cNvPr>
          <p:cNvSpPr>
            <a:spLocks noGrp="1"/>
          </p:cNvSpPr>
          <p:nvPr>
            <p:ph type="title"/>
          </p:nvPr>
        </p:nvSpPr>
        <p:spPr/>
        <p:txBody>
          <a:bodyPr/>
          <a:lstStyle/>
          <a:p>
            <a:r>
              <a:rPr lang="en-US" dirty="0"/>
              <a:t>Knowledge Components (KCs)</a:t>
            </a:r>
          </a:p>
        </p:txBody>
      </p:sp>
      <p:pic>
        <p:nvPicPr>
          <p:cNvPr id="7" name="Content Placeholder 6">
            <a:extLst>
              <a:ext uri="{FF2B5EF4-FFF2-40B4-BE49-F238E27FC236}">
                <a16:creationId xmlns:a16="http://schemas.microsoft.com/office/drawing/2014/main" id="{4FF529E5-E8BA-4D95-BA2A-294C4C5038D9}"/>
              </a:ext>
            </a:extLst>
          </p:cNvPr>
          <p:cNvPicPr>
            <a:picLocks noGrp="1" noChangeAspect="1"/>
          </p:cNvPicPr>
          <p:nvPr>
            <p:ph idx="1"/>
          </p:nvPr>
        </p:nvPicPr>
        <p:blipFill>
          <a:blip r:embed="rId3"/>
          <a:stretch>
            <a:fillRect/>
          </a:stretch>
        </p:blipFill>
        <p:spPr>
          <a:xfrm>
            <a:off x="1131140" y="2183022"/>
            <a:ext cx="9929720" cy="2491956"/>
          </a:xfrm>
          <a:prstGeom prst="rect">
            <a:avLst/>
          </a:prstGeom>
        </p:spPr>
      </p:pic>
      <p:sp>
        <p:nvSpPr>
          <p:cNvPr id="4" name="Date Placeholder 3">
            <a:extLst>
              <a:ext uri="{FF2B5EF4-FFF2-40B4-BE49-F238E27FC236}">
                <a16:creationId xmlns:a16="http://schemas.microsoft.com/office/drawing/2014/main" id="{FBEAE573-ACEA-4CE9-A31C-4C77137E2D00}"/>
              </a:ext>
            </a:extLst>
          </p:cNvPr>
          <p:cNvSpPr>
            <a:spLocks noGrp="1"/>
          </p:cNvSpPr>
          <p:nvPr>
            <p:ph type="dt" sz="half" idx="10"/>
          </p:nvPr>
        </p:nvSpPr>
        <p:spPr/>
        <p:txBody>
          <a:bodyPr/>
          <a:lstStyle/>
          <a:p>
            <a:r>
              <a:rPr lang="en-US" smtClean="0"/>
              <a:t>2023-01-26</a:t>
            </a:r>
            <a:endParaRPr lang="en-US"/>
          </a:p>
        </p:txBody>
      </p:sp>
      <p:sp>
        <p:nvSpPr>
          <p:cNvPr id="23" name="Rectangle 22">
            <a:extLst>
              <a:ext uri="{FF2B5EF4-FFF2-40B4-BE49-F238E27FC236}">
                <a16:creationId xmlns:a16="http://schemas.microsoft.com/office/drawing/2014/main" id="{E7D0A141-8AC0-40B5-B3B8-B644C353C1A3}"/>
              </a:ext>
            </a:extLst>
          </p:cNvPr>
          <p:cNvSpPr/>
          <p:nvPr/>
        </p:nvSpPr>
        <p:spPr>
          <a:xfrm>
            <a:off x="1006814" y="2644445"/>
            <a:ext cx="1202986" cy="1931418"/>
          </a:xfrm>
          <a:prstGeom prst="rect">
            <a:avLst/>
          </a:prstGeom>
          <a:solidFill>
            <a:schemeClr val="accent2">
              <a:alpha val="49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0DA1107-A131-48C8-98A1-05A3F594BA81}"/>
              </a:ext>
            </a:extLst>
          </p:cNvPr>
          <p:cNvSpPr/>
          <p:nvPr/>
        </p:nvSpPr>
        <p:spPr>
          <a:xfrm>
            <a:off x="3766680" y="2644445"/>
            <a:ext cx="1202986" cy="1931422"/>
          </a:xfrm>
          <a:prstGeom prst="rect">
            <a:avLst/>
          </a:prstGeom>
          <a:solidFill>
            <a:schemeClr val="accent2">
              <a:alpha val="49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0DB1AE5-4536-4911-8312-67DEA2279B7D}"/>
              </a:ext>
            </a:extLst>
          </p:cNvPr>
          <p:cNvSpPr txBox="1"/>
          <p:nvPr/>
        </p:nvSpPr>
        <p:spPr>
          <a:xfrm>
            <a:off x="1608307" y="4839276"/>
            <a:ext cx="2743200" cy="369332"/>
          </a:xfrm>
          <a:prstGeom prst="rect">
            <a:avLst/>
          </a:prstGeom>
          <a:noFill/>
        </p:spPr>
        <p:txBody>
          <a:bodyPr wrap="square" rtlCol="0">
            <a:spAutoFit/>
          </a:bodyPr>
          <a:lstStyle/>
          <a:p>
            <a:r>
              <a:rPr lang="en-US" b="1" dirty="0">
                <a:solidFill>
                  <a:schemeClr val="accent2"/>
                </a:solidFill>
              </a:rPr>
              <a:t>Induction / Refinement</a:t>
            </a:r>
          </a:p>
        </p:txBody>
      </p:sp>
      <p:sp>
        <p:nvSpPr>
          <p:cNvPr id="28" name="TextBox 27">
            <a:extLst>
              <a:ext uri="{FF2B5EF4-FFF2-40B4-BE49-F238E27FC236}">
                <a16:creationId xmlns:a16="http://schemas.microsoft.com/office/drawing/2014/main" id="{5FE8E6D1-386C-431A-B599-37C1925EBA87}"/>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78</a:t>
            </a:fld>
            <a:endParaRPr lang="en-US"/>
          </a:p>
        </p:txBody>
      </p:sp>
    </p:spTree>
    <p:extLst>
      <p:ext uri="{BB962C8B-B14F-4D97-AF65-F5344CB8AC3E}">
        <p14:creationId xmlns:p14="http://schemas.microsoft.com/office/powerpoint/2010/main" val="32395133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904FEA-E6DE-4D41-94B8-D1A4BE88F868}"/>
              </a:ext>
            </a:extLst>
          </p:cNvPr>
          <p:cNvSpPr>
            <a:spLocks noGrp="1"/>
          </p:cNvSpPr>
          <p:nvPr>
            <p:ph type="title"/>
          </p:nvPr>
        </p:nvSpPr>
        <p:spPr/>
        <p:txBody>
          <a:bodyPr/>
          <a:lstStyle/>
          <a:p>
            <a:r>
              <a:rPr lang="en-US" dirty="0"/>
              <a:t>Induction / Refinement</a:t>
            </a:r>
          </a:p>
        </p:txBody>
      </p:sp>
      <p:sp>
        <p:nvSpPr>
          <p:cNvPr id="2" name="Date Placeholder 1">
            <a:extLst>
              <a:ext uri="{FF2B5EF4-FFF2-40B4-BE49-F238E27FC236}">
                <a16:creationId xmlns:a16="http://schemas.microsoft.com/office/drawing/2014/main" id="{DD6AADDE-459F-4606-A15A-5BA54EE5DF50}"/>
              </a:ext>
            </a:extLst>
          </p:cNvPr>
          <p:cNvSpPr>
            <a:spLocks noGrp="1"/>
          </p:cNvSpPr>
          <p:nvPr>
            <p:ph type="dt" sz="half" idx="10"/>
          </p:nvPr>
        </p:nvSpPr>
        <p:spPr/>
        <p:txBody>
          <a:bodyPr/>
          <a:lstStyle/>
          <a:p>
            <a:r>
              <a:rPr lang="en-US" smtClean="0"/>
              <a:t>2023-01-26</a:t>
            </a:r>
            <a:endParaRPr lang="en-US"/>
          </a:p>
        </p:txBody>
      </p:sp>
      <p:graphicFrame>
        <p:nvGraphicFramePr>
          <p:cNvPr id="5" name="Table 4">
            <a:extLst>
              <a:ext uri="{FF2B5EF4-FFF2-40B4-BE49-F238E27FC236}">
                <a16:creationId xmlns:a16="http://schemas.microsoft.com/office/drawing/2014/main" id="{495B29A9-28D4-4210-9EA3-6679E452473A}"/>
              </a:ext>
            </a:extLst>
          </p:cNvPr>
          <p:cNvGraphicFramePr>
            <a:graphicFrameLocks noGrp="1"/>
          </p:cNvGraphicFramePr>
          <p:nvPr>
            <p:extLst>
              <p:ext uri="{D42A27DB-BD31-4B8C-83A1-F6EECF244321}">
                <p14:modId xmlns:p14="http://schemas.microsoft.com/office/powerpoint/2010/main" val="3579063603"/>
              </p:ext>
            </p:extLst>
          </p:nvPr>
        </p:nvGraphicFramePr>
        <p:xfrm>
          <a:off x="838199" y="1466269"/>
          <a:ext cx="10515600" cy="5120640"/>
        </p:xfrm>
        <a:graphic>
          <a:graphicData uri="http://schemas.openxmlformats.org/drawingml/2006/table">
            <a:tbl>
              <a:tblPr>
                <a:tableStyleId>{5C22544A-7EE6-4342-B048-85BDC9FD1C3A}</a:tableStyleId>
              </a:tblPr>
              <a:tblGrid>
                <a:gridCol w="857735">
                  <a:extLst>
                    <a:ext uri="{9D8B030D-6E8A-4147-A177-3AD203B41FA5}">
                      <a16:colId xmlns:a16="http://schemas.microsoft.com/office/drawing/2014/main" val="3460576109"/>
                    </a:ext>
                  </a:extLst>
                </a:gridCol>
                <a:gridCol w="2496925">
                  <a:extLst>
                    <a:ext uri="{9D8B030D-6E8A-4147-A177-3AD203B41FA5}">
                      <a16:colId xmlns:a16="http://schemas.microsoft.com/office/drawing/2014/main" val="2552698279"/>
                    </a:ext>
                  </a:extLst>
                </a:gridCol>
                <a:gridCol w="7160940">
                  <a:extLst>
                    <a:ext uri="{9D8B030D-6E8A-4147-A177-3AD203B41FA5}">
                      <a16:colId xmlns:a16="http://schemas.microsoft.com/office/drawing/2014/main" val="606645127"/>
                    </a:ext>
                  </a:extLst>
                </a:gridCol>
              </a:tblGrid>
              <a:tr h="0">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b="1" u="none" strike="noStrike" dirty="0">
                          <a:effectLst/>
                        </a:rPr>
                        <a:t>Pretraining</a:t>
                      </a:r>
                      <a:endParaRPr lang="en-US" sz="1800" b="1"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Practice key prior skills before lesson &gt; jump in</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4168494043"/>
                  </a:ext>
                </a:extLst>
              </a:tr>
              <a:tr h="177885">
                <a:tc>
                  <a:txBody>
                    <a:bodyPr/>
                    <a:lstStyle/>
                    <a:p>
                      <a:pPr algn="ctr" fontAlgn="b"/>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Worked example</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Worked examples + problem-solving practice &gt; practice alone</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2148863273"/>
                  </a:ext>
                </a:extLst>
              </a:tr>
              <a:tr h="127361">
                <a:tc>
                  <a:txBody>
                    <a:bodyPr/>
                    <a:lstStyle/>
                    <a:p>
                      <a:pPr algn="ctr" fontAlgn="b"/>
                      <a:r>
                        <a:rPr lang="en-US" sz="1800" u="none" strike="noStrike" dirty="0">
                          <a:effectLst/>
                        </a:rPr>
                        <a:t>9</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smtClean="0">
                          <a:effectLst/>
                        </a:rPr>
                        <a:t>Concrete</a:t>
                      </a:r>
                      <a:r>
                        <a:rPr lang="en-US" sz="1800" u="none" strike="noStrike" baseline="0" dirty="0" smtClean="0">
                          <a:effectLst/>
                        </a:rPr>
                        <a:t> Grounding</a:t>
                      </a:r>
                      <a:endParaRPr lang="en-US" sz="1800" b="0" i="0" u="none" strike="noStrike" dirty="0" smtClean="0">
                        <a:solidFill>
                          <a:srgbClr val="000000"/>
                        </a:solidFill>
                        <a:effectLst/>
                        <a:latin typeface="Calibri" panose="020F0502020204030204" pitchFamily="34" charset="0"/>
                      </a:endParaRPr>
                    </a:p>
                    <a:p>
                      <a:pPr algn="l" fontAlgn="b"/>
                      <a:r>
                        <a:rPr lang="en-US" sz="1800" u="none" strike="noStrike" dirty="0" smtClean="0">
                          <a:effectLst/>
                        </a:rPr>
                        <a:t>(</a:t>
                      </a:r>
                      <a:r>
                        <a:rPr lang="en-US" sz="1800" i="1" u="none" strike="noStrike" dirty="0" smtClean="0">
                          <a:effectLst/>
                        </a:rPr>
                        <a:t>Concreteness fading</a:t>
                      </a:r>
                      <a:r>
                        <a:rPr lang="en-US" sz="1800" i="0" u="none" strike="noStrike" dirty="0" smtClean="0">
                          <a:effectLst/>
                        </a:rPr>
                        <a:t>)</a:t>
                      </a:r>
                      <a:endParaRPr lang="en-US" sz="1800" b="0" i="1"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Concrete to abstract representations &gt; starting with abstract</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4292258001"/>
                  </a:ext>
                </a:extLst>
              </a:tr>
              <a:tr h="177885">
                <a:tc>
                  <a:txBody>
                    <a:bodyPr/>
                    <a:lstStyle/>
                    <a:p>
                      <a:pPr algn="ctr" fontAlgn="b"/>
                      <a:r>
                        <a:rPr lang="en-US" sz="1800" u="none" strike="noStrike" dirty="0">
                          <a:effectLst/>
                        </a:rPr>
                        <a:t>10</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b="1" u="none" strike="noStrike" dirty="0" smtClean="0">
                          <a:effectLst/>
                        </a:rPr>
                        <a:t>Guided attention</a:t>
                      </a:r>
                      <a:endParaRPr lang="en-US" sz="1800" b="1"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Words include cues about organization &gt; no organization cues</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4280857950"/>
                  </a:ext>
                </a:extLst>
              </a:tr>
              <a:tr h="127361">
                <a:tc>
                  <a:txBody>
                    <a:bodyPr/>
                    <a:lstStyle/>
                    <a:p>
                      <a:pPr algn="ct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Linking</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Integrate instructional components &gt; no integration</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2478224592"/>
                  </a:ext>
                </a:extLst>
              </a:tr>
              <a:tr h="152623">
                <a:tc>
                  <a:txBody>
                    <a:bodyPr/>
                    <a:lstStyle/>
                    <a:p>
                      <a:pPr algn="ctr" fontAlgn="b"/>
                      <a:r>
                        <a:rPr lang="en-US" sz="1800" u="none" strike="noStrike" dirty="0">
                          <a:effectLst/>
                        </a:rPr>
                        <a:t>12</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Goldilocks</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Instruct at intermediate difficulty level &gt; too hard or too easy</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2814117108"/>
                  </a:ext>
                </a:extLst>
              </a:tr>
              <a:tr h="177885">
                <a:tc>
                  <a:txBody>
                    <a:bodyPr/>
                    <a:lstStyle/>
                    <a:p>
                      <a:pPr algn="ctr" fontAlgn="b"/>
                      <a:r>
                        <a:rPr lang="en-US" sz="1800" u="none" strike="noStrike" dirty="0">
                          <a:effectLst/>
                        </a:rPr>
                        <a:t>13</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Activate preconceptions</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Cue student's prior knowledge &gt; no prior knowledge cues</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3852569725"/>
                  </a:ext>
                </a:extLst>
              </a:tr>
              <a:tr h="624568">
                <a:tc>
                  <a:txBody>
                    <a:bodyPr/>
                    <a:lstStyle/>
                    <a:p>
                      <a:pPr algn="ctr" fontAlgn="b"/>
                      <a:r>
                        <a:rPr lang="en-US" sz="1800" u="none" strike="noStrike" dirty="0">
                          <a:effectLst/>
                        </a:rPr>
                        <a:t>14</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smtClean="0">
                          <a:effectLst/>
                        </a:rPr>
                        <a:t>Immediate Feedback </a:t>
                      </a:r>
                      <a:r>
                        <a:rPr lang="en-US" sz="1800" u="none" strike="noStrike" dirty="0" smtClean="0">
                          <a:effectLst/>
                        </a:rPr>
                        <a:t>timing (</a:t>
                      </a:r>
                      <a:r>
                        <a:rPr lang="en-US" sz="1800" i="1" u="none" strike="noStrike" dirty="0" smtClean="0">
                          <a:effectLst/>
                        </a:rPr>
                        <a:t>feedback</a:t>
                      </a:r>
                      <a:r>
                        <a:rPr lang="en-US" sz="1800" i="1" u="none" strike="noStrike" baseline="0" dirty="0" smtClean="0">
                          <a:effectLst/>
                        </a:rPr>
                        <a:t> timing)</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Immediate feedback on errors &gt; delayed feedback</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683778584"/>
                  </a:ext>
                </a:extLst>
              </a:tr>
              <a:tr h="152623">
                <a:tc>
                  <a:txBody>
                    <a:bodyPr/>
                    <a:lstStyle/>
                    <a:p>
                      <a:pPr algn="ctr" fontAlgn="b"/>
                      <a:r>
                        <a:rPr lang="en-US" sz="1800" u="none" strike="noStrike" dirty="0">
                          <a:effectLst/>
                        </a:rPr>
                        <a:t>15</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Interleaving</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Intermix practice on different skills &gt; block practice all at once</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3834946550"/>
                  </a:ext>
                </a:extLst>
              </a:tr>
              <a:tr h="127361">
                <a:tc>
                  <a:txBody>
                    <a:bodyPr/>
                    <a:lstStyle/>
                    <a:p>
                      <a:pPr algn="ctr" fontAlgn="b"/>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Application</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Practice applying new knowledge &gt; no application</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1217280719"/>
                  </a:ext>
                </a:extLst>
              </a:tr>
              <a:tr h="127361">
                <a:tc>
                  <a:txBody>
                    <a:bodyPr/>
                    <a:lstStyle/>
                    <a:p>
                      <a:pPr algn="ctr" fontAlgn="b"/>
                      <a:r>
                        <a:rPr lang="en-US" sz="1800" u="none" strike="noStrike" dirty="0">
                          <a:effectLst/>
                        </a:rPr>
                        <a:t>17</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Variability</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tc>
                  <a:txBody>
                    <a:bodyPr/>
                    <a:lstStyle/>
                    <a:p>
                      <a:pPr algn="l" fontAlgn="b"/>
                      <a:r>
                        <a:rPr lang="en-US" sz="1800" u="none" strike="noStrike" dirty="0">
                          <a:effectLst/>
                        </a:rPr>
                        <a:t>Practice with varied instances &gt; similar instances</a:t>
                      </a:r>
                      <a:endParaRPr lang="en-US" sz="1800" b="0" i="0" u="none" strike="noStrike" dirty="0">
                        <a:solidFill>
                          <a:srgbClr val="000000"/>
                        </a:solidFill>
                        <a:effectLst/>
                        <a:latin typeface="Calibri" panose="020F0502020204030204" pitchFamily="34" charset="0"/>
                      </a:endParaRPr>
                    </a:p>
                  </a:txBody>
                  <a:tcPr anchor="b">
                    <a:solidFill>
                      <a:schemeClr val="accent2">
                        <a:lumMod val="40000"/>
                        <a:lumOff val="60000"/>
                      </a:schemeClr>
                    </a:solidFill>
                  </a:tcPr>
                </a:tc>
                <a:extLst>
                  <a:ext uri="{0D108BD9-81ED-4DB2-BD59-A6C34878D82A}">
                    <a16:rowId xmlns:a16="http://schemas.microsoft.com/office/drawing/2014/main" val="2708096785"/>
                  </a:ext>
                </a:extLst>
              </a:tr>
            </a:tbl>
          </a:graphicData>
        </a:graphic>
      </p:graphicFrame>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79</a:t>
            </a:fld>
            <a:endParaRPr lang="en-US"/>
          </a:p>
        </p:txBody>
      </p:sp>
    </p:spTree>
    <p:extLst>
      <p:ext uri="{BB962C8B-B14F-4D97-AF65-F5344CB8AC3E}">
        <p14:creationId xmlns:p14="http://schemas.microsoft.com/office/powerpoint/2010/main" val="3840425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Tensions in Learning Science Principles</a:t>
            </a:r>
            <a:endParaRPr lang="en-US" dirty="0"/>
          </a:p>
        </p:txBody>
      </p:sp>
      <p:sp>
        <p:nvSpPr>
          <p:cNvPr id="4" name="Date Placeholder 3"/>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8</a:t>
            </a:fld>
            <a:endParaRPr lang="en-US"/>
          </a:p>
        </p:txBody>
      </p:sp>
      <p:sp>
        <p:nvSpPr>
          <p:cNvPr id="6" name="Rectangle 5"/>
          <p:cNvSpPr/>
          <p:nvPr/>
        </p:nvSpPr>
        <p:spPr>
          <a:xfrm>
            <a:off x="6777318" y="365125"/>
            <a:ext cx="4661647" cy="22680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Do I cut this out?</a:t>
            </a:r>
          </a:p>
        </p:txBody>
      </p:sp>
    </p:spTree>
    <p:extLst>
      <p:ext uri="{BB962C8B-B14F-4D97-AF65-F5344CB8AC3E}">
        <p14:creationId xmlns:p14="http://schemas.microsoft.com/office/powerpoint/2010/main" val="193748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a:t>Three Types of Learning Processes</a:t>
            </a:r>
          </a:p>
        </p:txBody>
      </p:sp>
      <p:sp>
        <p:nvSpPr>
          <p:cNvPr id="9" name="Content Placeholder 8">
            <a:extLst>
              <a:ext uri="{FF2B5EF4-FFF2-40B4-BE49-F238E27FC236}">
                <a16:creationId xmlns:a16="http://schemas.microsoft.com/office/drawing/2014/main" id="{9DFEDE49-3CD9-4A74-A0AB-6C21CD6E4133}"/>
              </a:ext>
            </a:extLst>
          </p:cNvPr>
          <p:cNvSpPr>
            <a:spLocks noGrp="1"/>
          </p:cNvSpPr>
          <p:nvPr>
            <p:ph idx="1"/>
          </p:nvPr>
        </p:nvSpPr>
        <p:spPr/>
        <p:txBody>
          <a:bodyPr/>
          <a:lstStyle/>
          <a:p>
            <a:pPr marL="0" indent="0">
              <a:spcBef>
                <a:spcPts val="2200"/>
              </a:spcBef>
              <a:buNone/>
            </a:pPr>
            <a:r>
              <a:rPr lang="en-US" dirty="0"/>
              <a:t>Memory and fluency-building</a:t>
            </a:r>
          </a:p>
          <a:p>
            <a:pPr marL="0" indent="0">
              <a:spcBef>
                <a:spcPts val="2200"/>
              </a:spcBef>
              <a:buNone/>
            </a:pPr>
            <a:r>
              <a:rPr lang="en-US" dirty="0"/>
              <a:t>Induction and refinement</a:t>
            </a:r>
          </a:p>
          <a:p>
            <a:pPr marL="0" indent="0">
              <a:spcBef>
                <a:spcPts val="2200"/>
              </a:spcBef>
              <a:buNone/>
            </a:pPr>
            <a:r>
              <a:rPr lang="en-US" b="1" dirty="0"/>
              <a:t>Understanding and sensemaking: </a:t>
            </a:r>
            <a:r>
              <a:rPr lang="en-US" dirty="0"/>
              <a:t>Explicit, verbally mediated learning in which students attempt to understand or reason. This includes comprehension of verbal descriptions, explanation-based learning, scientific discovery, and verbal rule-mediated deduction.</a:t>
            </a:r>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80</a:t>
            </a:fld>
            <a:endParaRPr lang="en-US"/>
          </a:p>
        </p:txBody>
      </p:sp>
    </p:spTree>
    <p:extLst>
      <p:ext uri="{BB962C8B-B14F-4D97-AF65-F5344CB8AC3E}">
        <p14:creationId xmlns:p14="http://schemas.microsoft.com/office/powerpoint/2010/main" val="4235951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unconscious competence conscious competence&quot;">
            <a:extLst>
              <a:ext uri="{FF2B5EF4-FFF2-40B4-BE49-F238E27FC236}">
                <a16:creationId xmlns:a16="http://schemas.microsoft.com/office/drawing/2014/main" id="{7E86BF1C-74E1-4C65-9616-F6B6216A1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08" y="0"/>
            <a:ext cx="7196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1"/>
          </p:nvPr>
        </p:nvSpPr>
        <p:spPr>
          <a:xfrm>
            <a:off x="838200" y="365125"/>
            <a:ext cx="2743200" cy="5811838"/>
          </a:xfrm>
        </p:spPr>
        <p:txBody>
          <a:bodyPr anchor="ctr"/>
          <a:lstStyle/>
          <a:p>
            <a:pPr marL="0" indent="0" algn="ctr">
              <a:buNone/>
            </a:pPr>
            <a:r>
              <a:rPr lang="en-US" dirty="0" smtClean="0"/>
              <a:t>Process of Expertise Development</a:t>
            </a:r>
            <a:endParaRPr lang="en-US" dirty="0"/>
          </a:p>
        </p:txBody>
      </p:sp>
      <p:sp>
        <p:nvSpPr>
          <p:cNvPr id="4" name="Date Placeholder 3">
            <a:extLst>
              <a:ext uri="{FF2B5EF4-FFF2-40B4-BE49-F238E27FC236}">
                <a16:creationId xmlns:a16="http://schemas.microsoft.com/office/drawing/2014/main" id="{145F36AC-414A-4310-8D3A-C69334D5A26B}"/>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81</a:t>
            </a:fld>
            <a:endParaRPr lang="en-US"/>
          </a:p>
        </p:txBody>
      </p:sp>
      <p:sp>
        <p:nvSpPr>
          <p:cNvPr id="5" name="Curved Down Arrow 4"/>
          <p:cNvSpPr/>
          <p:nvPr/>
        </p:nvSpPr>
        <p:spPr>
          <a:xfrm>
            <a:off x="5576047" y="89647"/>
            <a:ext cx="3110753" cy="833718"/>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8B56876-EC77-4CC9-9D7E-E426AE78BBB2}"/>
              </a:ext>
            </a:extLst>
          </p:cNvPr>
          <p:cNvSpPr txBox="1"/>
          <p:nvPr/>
        </p:nvSpPr>
        <p:spPr>
          <a:xfrm>
            <a:off x="2135647" y="89647"/>
            <a:ext cx="3805905" cy="369332"/>
          </a:xfrm>
          <a:prstGeom prst="rect">
            <a:avLst/>
          </a:prstGeom>
          <a:noFill/>
        </p:spPr>
        <p:txBody>
          <a:bodyPr wrap="square" rtlCol="0">
            <a:spAutoFit/>
          </a:bodyPr>
          <a:lstStyle/>
          <a:p>
            <a:r>
              <a:rPr lang="en-US" b="1" dirty="0">
                <a:solidFill>
                  <a:schemeClr val="accent4"/>
                </a:solidFill>
              </a:rPr>
              <a:t>Understanding / Sense-Making</a:t>
            </a:r>
          </a:p>
        </p:txBody>
      </p:sp>
    </p:spTree>
    <p:extLst>
      <p:ext uri="{BB962C8B-B14F-4D97-AF65-F5344CB8AC3E}">
        <p14:creationId xmlns:p14="http://schemas.microsoft.com/office/powerpoint/2010/main" val="23876932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9230-FCC6-48D8-838F-D72D70A7B69F}"/>
              </a:ext>
            </a:extLst>
          </p:cNvPr>
          <p:cNvSpPr>
            <a:spLocks noGrp="1"/>
          </p:cNvSpPr>
          <p:nvPr>
            <p:ph type="title"/>
          </p:nvPr>
        </p:nvSpPr>
        <p:spPr/>
        <p:txBody>
          <a:bodyPr/>
          <a:lstStyle/>
          <a:p>
            <a:r>
              <a:rPr lang="en-US" dirty="0"/>
              <a:t>Knowledge Components (KCs)</a:t>
            </a:r>
          </a:p>
        </p:txBody>
      </p:sp>
      <p:pic>
        <p:nvPicPr>
          <p:cNvPr id="7" name="Content Placeholder 6">
            <a:extLst>
              <a:ext uri="{FF2B5EF4-FFF2-40B4-BE49-F238E27FC236}">
                <a16:creationId xmlns:a16="http://schemas.microsoft.com/office/drawing/2014/main" id="{4FF529E5-E8BA-4D95-BA2A-294C4C5038D9}"/>
              </a:ext>
            </a:extLst>
          </p:cNvPr>
          <p:cNvPicPr>
            <a:picLocks noGrp="1" noChangeAspect="1"/>
          </p:cNvPicPr>
          <p:nvPr>
            <p:ph idx="1"/>
          </p:nvPr>
        </p:nvPicPr>
        <p:blipFill>
          <a:blip r:embed="rId3"/>
          <a:stretch>
            <a:fillRect/>
          </a:stretch>
        </p:blipFill>
        <p:spPr>
          <a:xfrm>
            <a:off x="1131140" y="2183022"/>
            <a:ext cx="9929720" cy="2491956"/>
          </a:xfrm>
          <a:prstGeom prst="rect">
            <a:avLst/>
          </a:prstGeom>
        </p:spPr>
      </p:pic>
      <p:sp>
        <p:nvSpPr>
          <p:cNvPr id="4" name="Date Placeholder 3">
            <a:extLst>
              <a:ext uri="{FF2B5EF4-FFF2-40B4-BE49-F238E27FC236}">
                <a16:creationId xmlns:a16="http://schemas.microsoft.com/office/drawing/2014/main" id="{FBEAE573-ACEA-4CE9-A31C-4C77137E2D00}"/>
              </a:ext>
            </a:extLst>
          </p:cNvPr>
          <p:cNvSpPr>
            <a:spLocks noGrp="1"/>
          </p:cNvSpPr>
          <p:nvPr>
            <p:ph type="dt" sz="half" idx="10"/>
          </p:nvPr>
        </p:nvSpPr>
        <p:spPr/>
        <p:txBody>
          <a:bodyPr/>
          <a:lstStyle/>
          <a:p>
            <a:r>
              <a:rPr lang="en-US" smtClean="0"/>
              <a:t>2023-01-26</a:t>
            </a:r>
            <a:endParaRPr lang="en-US"/>
          </a:p>
        </p:txBody>
      </p:sp>
      <p:sp>
        <p:nvSpPr>
          <p:cNvPr id="27" name="TextBox 26">
            <a:extLst>
              <a:ext uri="{FF2B5EF4-FFF2-40B4-BE49-F238E27FC236}">
                <a16:creationId xmlns:a16="http://schemas.microsoft.com/office/drawing/2014/main" id="{F8B56876-EC77-4CC9-9D7E-E426AE78BBB2}"/>
              </a:ext>
            </a:extLst>
          </p:cNvPr>
          <p:cNvSpPr txBox="1"/>
          <p:nvPr/>
        </p:nvSpPr>
        <p:spPr>
          <a:xfrm>
            <a:off x="5648954" y="1885836"/>
            <a:ext cx="3805905" cy="369332"/>
          </a:xfrm>
          <a:prstGeom prst="rect">
            <a:avLst/>
          </a:prstGeom>
          <a:noFill/>
        </p:spPr>
        <p:txBody>
          <a:bodyPr wrap="square" rtlCol="0">
            <a:spAutoFit/>
          </a:bodyPr>
          <a:lstStyle/>
          <a:p>
            <a:r>
              <a:rPr lang="en-US" b="1" dirty="0">
                <a:solidFill>
                  <a:schemeClr val="accent4"/>
                </a:solidFill>
              </a:rPr>
              <a:t>Understanding / Sense-Making</a:t>
            </a:r>
          </a:p>
        </p:txBody>
      </p:sp>
      <p:sp>
        <p:nvSpPr>
          <p:cNvPr id="29" name="Rectangle 28">
            <a:extLst>
              <a:ext uri="{FF2B5EF4-FFF2-40B4-BE49-F238E27FC236}">
                <a16:creationId xmlns:a16="http://schemas.microsoft.com/office/drawing/2014/main" id="{6A099C7A-7FF2-4005-B4BA-6DC9CE90A85B}"/>
              </a:ext>
            </a:extLst>
          </p:cNvPr>
          <p:cNvSpPr/>
          <p:nvPr/>
        </p:nvSpPr>
        <p:spPr>
          <a:xfrm>
            <a:off x="1006812" y="3491821"/>
            <a:ext cx="9929719" cy="269455"/>
          </a:xfrm>
          <a:prstGeom prst="rect">
            <a:avLst/>
          </a:prstGeom>
          <a:solidFill>
            <a:schemeClr val="accent4">
              <a:alpha val="49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94DF6A2-7783-42FE-9043-5D39B35417FF}"/>
              </a:ext>
            </a:extLst>
          </p:cNvPr>
          <p:cNvSpPr/>
          <p:nvPr/>
        </p:nvSpPr>
        <p:spPr>
          <a:xfrm>
            <a:off x="1006811" y="4008881"/>
            <a:ext cx="9929719" cy="566986"/>
          </a:xfrm>
          <a:prstGeom prst="rect">
            <a:avLst/>
          </a:prstGeom>
          <a:solidFill>
            <a:schemeClr val="accent4">
              <a:alpha val="49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741E04F-6F94-4D35-AF38-C2C8784747CF}"/>
              </a:ext>
            </a:extLst>
          </p:cNvPr>
          <p:cNvSpPr/>
          <p:nvPr/>
        </p:nvSpPr>
        <p:spPr>
          <a:xfrm>
            <a:off x="7095281" y="4294906"/>
            <a:ext cx="613458" cy="293714"/>
          </a:xfrm>
          <a:prstGeom prst="rect">
            <a:avLst/>
          </a:prstGeom>
          <a:solidFill>
            <a:schemeClr val="accent4">
              <a:alpha val="49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F67E21-F65D-4E1D-8B2B-B752D8CF238B}"/>
              </a:ext>
            </a:extLst>
          </p:cNvPr>
          <p:cNvSpPr txBox="1"/>
          <p:nvPr/>
        </p:nvSpPr>
        <p:spPr>
          <a:xfrm>
            <a:off x="838200" y="5693996"/>
            <a:ext cx="6099858" cy="769441"/>
          </a:xfrm>
          <a:prstGeom prst="rect">
            <a:avLst/>
          </a:prstGeom>
          <a:noFill/>
        </p:spPr>
        <p:txBody>
          <a:bodyPr wrap="square" rtlCol="0">
            <a:spAutoFit/>
          </a:bodyPr>
          <a:lstStyle/>
          <a:p>
            <a:r>
              <a:rPr lang="en-US" sz="1100" dirty="0"/>
              <a:t>Koedinger, K. R., Corbett, A. T., &amp; </a:t>
            </a:r>
            <a:r>
              <a:rPr lang="en-US" sz="1100" dirty="0" err="1"/>
              <a:t>Perfetti</a:t>
            </a:r>
            <a:r>
              <a:rPr lang="en-US" sz="1100" dirty="0"/>
              <a:t>, C. (2012). The Knowledge-Learning-Instruction Framework: Bridging the Science-Practice Chasm to Enhance Robust Student Learning. </a:t>
            </a:r>
            <a:r>
              <a:rPr lang="en-US" sz="1100" i="1" dirty="0"/>
              <a:t>Cognitive Science</a:t>
            </a:r>
            <a:r>
              <a:rPr lang="en-US" sz="1100" dirty="0"/>
              <a:t>, </a:t>
            </a:r>
            <a:r>
              <a:rPr lang="en-US" sz="1100" i="1" dirty="0"/>
              <a:t>36</a:t>
            </a:r>
            <a:r>
              <a:rPr lang="en-US" sz="1100" dirty="0"/>
              <a:t>(5), 757–798. https://doi.org/10.1111/j.1551-6709.2012.01245.x</a:t>
            </a:r>
          </a:p>
          <a:p>
            <a:endParaRPr lang="en-US" sz="1100" dirty="0"/>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82</a:t>
            </a:fld>
            <a:endParaRPr lang="en-US"/>
          </a:p>
        </p:txBody>
      </p:sp>
    </p:spTree>
    <p:extLst>
      <p:ext uri="{BB962C8B-B14F-4D97-AF65-F5344CB8AC3E}">
        <p14:creationId xmlns:p14="http://schemas.microsoft.com/office/powerpoint/2010/main" val="56083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5028D9-48E0-46F6-9E6E-D6E9DE8CAACB}"/>
              </a:ext>
            </a:extLst>
          </p:cNvPr>
          <p:cNvSpPr>
            <a:spLocks noGrp="1"/>
          </p:cNvSpPr>
          <p:nvPr>
            <p:ph type="title"/>
          </p:nvPr>
        </p:nvSpPr>
        <p:spPr/>
        <p:txBody>
          <a:bodyPr/>
          <a:lstStyle/>
          <a:p>
            <a:r>
              <a:rPr lang="en-US" dirty="0"/>
              <a:t>Sense-making / Understanding</a:t>
            </a:r>
          </a:p>
        </p:txBody>
      </p:sp>
      <p:sp>
        <p:nvSpPr>
          <p:cNvPr id="2" name="Date Placeholder 1">
            <a:extLst>
              <a:ext uri="{FF2B5EF4-FFF2-40B4-BE49-F238E27FC236}">
                <a16:creationId xmlns:a16="http://schemas.microsoft.com/office/drawing/2014/main" id="{4969B30C-4D32-47DB-98D2-1FE465DACF6C}"/>
              </a:ext>
            </a:extLst>
          </p:cNvPr>
          <p:cNvSpPr>
            <a:spLocks noGrp="1"/>
          </p:cNvSpPr>
          <p:nvPr>
            <p:ph type="dt" sz="half" idx="10"/>
          </p:nvPr>
        </p:nvSpPr>
        <p:spPr/>
        <p:txBody>
          <a:bodyPr/>
          <a:lstStyle/>
          <a:p>
            <a:r>
              <a:rPr lang="en-US" smtClean="0"/>
              <a:t>2023-01-26</a:t>
            </a:r>
            <a:endParaRPr lang="en-US"/>
          </a:p>
        </p:txBody>
      </p:sp>
      <p:sp>
        <p:nvSpPr>
          <p:cNvPr id="8" name="Footer Placeholder 7"/>
          <p:cNvSpPr>
            <a:spLocks noGrp="1"/>
          </p:cNvSpPr>
          <p:nvPr>
            <p:ph type="ftr" sz="quarter" idx="11"/>
          </p:nvPr>
        </p:nvSpPr>
        <p:spPr/>
        <p:txBody>
          <a:bodyPr/>
          <a:lstStyle/>
          <a:p>
            <a:r>
              <a:rPr lang="en-US" smtClean="0"/>
              <a:t>05-418/818 | Spring 2023 | Design of Educational Games</a:t>
            </a:r>
            <a:endParaRPr lang="en-US"/>
          </a:p>
        </p:txBody>
      </p:sp>
      <p:sp>
        <p:nvSpPr>
          <p:cNvPr id="9" name="Slide Number Placeholder 8"/>
          <p:cNvSpPr>
            <a:spLocks noGrp="1"/>
          </p:cNvSpPr>
          <p:nvPr>
            <p:ph type="sldNum" sz="quarter" idx="12"/>
          </p:nvPr>
        </p:nvSpPr>
        <p:spPr/>
        <p:txBody>
          <a:bodyPr/>
          <a:lstStyle/>
          <a:p>
            <a:fld id="{4BE96267-9501-4B49-939F-F116B0669874}" type="slidenum">
              <a:rPr lang="en-US" smtClean="0"/>
              <a:t>83</a:t>
            </a:fld>
            <a:endParaRPr lang="en-US"/>
          </a:p>
        </p:txBody>
      </p:sp>
      <p:graphicFrame>
        <p:nvGraphicFramePr>
          <p:cNvPr id="5" name="Table 4">
            <a:extLst>
              <a:ext uri="{FF2B5EF4-FFF2-40B4-BE49-F238E27FC236}">
                <a16:creationId xmlns:a16="http://schemas.microsoft.com/office/drawing/2014/main" id="{BB6A1C2B-DF90-446B-A81C-34247C7B9CE7}"/>
              </a:ext>
            </a:extLst>
          </p:cNvPr>
          <p:cNvGraphicFramePr>
            <a:graphicFrameLocks noGrp="1"/>
          </p:cNvGraphicFramePr>
          <p:nvPr>
            <p:extLst>
              <p:ext uri="{D42A27DB-BD31-4B8C-83A1-F6EECF244321}">
                <p14:modId xmlns:p14="http://schemas.microsoft.com/office/powerpoint/2010/main" val="5467905"/>
              </p:ext>
            </p:extLst>
          </p:nvPr>
        </p:nvGraphicFramePr>
        <p:xfrm>
          <a:off x="838201" y="1474643"/>
          <a:ext cx="10515600" cy="5329878"/>
        </p:xfrm>
        <a:graphic>
          <a:graphicData uri="http://schemas.openxmlformats.org/drawingml/2006/table">
            <a:tbl>
              <a:tblPr>
                <a:tableStyleId>{5C22544A-7EE6-4342-B048-85BDC9FD1C3A}</a:tableStyleId>
              </a:tblPr>
              <a:tblGrid>
                <a:gridCol w="857734">
                  <a:extLst>
                    <a:ext uri="{9D8B030D-6E8A-4147-A177-3AD203B41FA5}">
                      <a16:colId xmlns:a16="http://schemas.microsoft.com/office/drawing/2014/main" val="927069961"/>
                    </a:ext>
                  </a:extLst>
                </a:gridCol>
                <a:gridCol w="2212252">
                  <a:extLst>
                    <a:ext uri="{9D8B030D-6E8A-4147-A177-3AD203B41FA5}">
                      <a16:colId xmlns:a16="http://schemas.microsoft.com/office/drawing/2014/main" val="2406533611"/>
                    </a:ext>
                  </a:extLst>
                </a:gridCol>
                <a:gridCol w="7445614">
                  <a:extLst>
                    <a:ext uri="{9D8B030D-6E8A-4147-A177-3AD203B41FA5}">
                      <a16:colId xmlns:a16="http://schemas.microsoft.com/office/drawing/2014/main" val="475698239"/>
                    </a:ext>
                  </a:extLst>
                </a:gridCol>
              </a:tblGrid>
              <a:tr h="355033">
                <a:tc>
                  <a:txBody>
                    <a:bodyPr/>
                    <a:lstStyle/>
                    <a:p>
                      <a:pPr algn="ctr" fontAlgn="b"/>
                      <a:r>
                        <a:rPr lang="en-US" sz="1600" u="none" strike="noStrike" dirty="0">
                          <a:effectLst/>
                        </a:rPr>
                        <a:t>18</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Comparison</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a:effectLst/>
                        </a:rPr>
                        <a:t>Compare multiple instances &gt; only one instance</a:t>
                      </a:r>
                      <a:endParaRPr lang="en-US" sz="1600" b="0" i="0" u="none" strike="noStrike">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1186938645"/>
                  </a:ext>
                </a:extLst>
              </a:tr>
              <a:tr h="355033">
                <a:tc>
                  <a:txBody>
                    <a:bodyPr/>
                    <a:lstStyle/>
                    <a:p>
                      <a:pPr algn="ctr" fontAlgn="b"/>
                      <a:r>
                        <a:rPr lang="en-US" sz="1600" u="none" strike="noStrike" dirty="0">
                          <a:effectLst/>
                        </a:rPr>
                        <a:t>19</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b="1" u="none" strike="noStrike" dirty="0" smtClean="0">
                          <a:effectLst/>
                        </a:rPr>
                        <a:t>Audio-Visual </a:t>
                      </a:r>
                    </a:p>
                    <a:p>
                      <a:pPr algn="l" fontAlgn="b"/>
                      <a:r>
                        <a:rPr lang="en-US" sz="1600" b="1" u="none" strike="noStrike" dirty="0" smtClean="0">
                          <a:effectLst/>
                        </a:rPr>
                        <a:t>(</a:t>
                      </a:r>
                      <a:r>
                        <a:rPr lang="en-US" sz="1600" b="1" u="none" strike="noStrike" dirty="0" smtClean="0">
                          <a:effectLst/>
                        </a:rPr>
                        <a:t>Multimedia</a:t>
                      </a:r>
                      <a:r>
                        <a:rPr lang="en-US" sz="1600" b="1" u="none" strike="noStrike" dirty="0" smtClean="0">
                          <a:effectLst/>
                        </a:rPr>
                        <a:t>)</a:t>
                      </a:r>
                      <a:endParaRPr lang="en-US" sz="1600" b="1"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fr-FR" sz="1600" u="none" strike="noStrike" dirty="0">
                          <a:effectLst/>
                        </a:rPr>
                        <a:t>Graphics + verbal descriptions &gt; verbal descriptions </a:t>
                      </a:r>
                      <a:r>
                        <a:rPr lang="fr-FR" sz="1600" u="none" strike="noStrike" dirty="0" err="1">
                          <a:effectLst/>
                        </a:rPr>
                        <a:t>alone</a:t>
                      </a:r>
                      <a:endParaRPr lang="fr-FR"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3368106772"/>
                  </a:ext>
                </a:extLst>
              </a:tr>
              <a:tr h="355033">
                <a:tc>
                  <a:txBody>
                    <a:bodyPr/>
                    <a:lstStyle/>
                    <a:p>
                      <a:pPr algn="ctr" fontAlgn="b"/>
                      <a:r>
                        <a:rPr lang="en-US" sz="1600" u="none" strike="noStrike" dirty="0">
                          <a:effectLst/>
                        </a:rPr>
                        <a:t>20</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b="1" u="none" strike="noStrike" dirty="0" smtClean="0">
                          <a:effectLst/>
                        </a:rPr>
                        <a:t>Narration (Modality)</a:t>
                      </a:r>
                      <a:endParaRPr lang="en-US" sz="1600" b="1"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Verbal descriptions presented in audio &gt; in written form</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889162748"/>
                  </a:ext>
                </a:extLst>
              </a:tr>
              <a:tr h="355033">
                <a:tc>
                  <a:txBody>
                    <a:bodyPr/>
                    <a:lstStyle/>
                    <a:p>
                      <a:pPr algn="ctr" fontAlgn="b"/>
                      <a:r>
                        <a:rPr lang="en-US" sz="1600" u="none" strike="noStrike" dirty="0">
                          <a:effectLst/>
                        </a:rPr>
                        <a:t>21</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b="1" u="none" strike="noStrike" dirty="0">
                          <a:effectLst/>
                        </a:rPr>
                        <a:t>Redundancy</a:t>
                      </a:r>
                      <a:endParaRPr lang="en-US" sz="1600" b="1"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Verbal descriptions in audio &gt; both audio &amp; written</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232715411"/>
                  </a:ext>
                </a:extLst>
              </a:tr>
              <a:tr h="355033">
                <a:tc>
                  <a:txBody>
                    <a:bodyPr/>
                    <a:lstStyle/>
                    <a:p>
                      <a:pPr algn="ctr" fontAlgn="b"/>
                      <a:r>
                        <a:rPr lang="en-US" sz="1600" u="none" strike="noStrike" dirty="0">
                          <a:effectLst/>
                        </a:rPr>
                        <a:t>22</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Spatial contiguity</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Present description next to image element described &gt; separated</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2581878611"/>
                  </a:ext>
                </a:extLst>
              </a:tr>
              <a:tr h="355033">
                <a:tc>
                  <a:txBody>
                    <a:bodyPr/>
                    <a:lstStyle/>
                    <a:p>
                      <a:pPr algn="ctr" fontAlgn="b"/>
                      <a:r>
                        <a:rPr lang="en-US" sz="1600" u="none" strike="noStrike" dirty="0">
                          <a:effectLst/>
                        </a:rPr>
                        <a:t>23</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Temporal contiguity</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Present audio &amp; image element at the same time &gt; separated</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259048467"/>
                  </a:ext>
                </a:extLst>
              </a:tr>
              <a:tr h="355033">
                <a:tc>
                  <a:txBody>
                    <a:bodyPr/>
                    <a:lstStyle/>
                    <a:p>
                      <a:pPr algn="ctr" fontAlgn="b"/>
                      <a:r>
                        <a:rPr lang="en-US" sz="1600" u="none" strike="noStrike" dirty="0">
                          <a:effectLst/>
                        </a:rPr>
                        <a:t>24</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Coherence</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Extraneous words, pictures, sounds excluded &gt; included</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92801272"/>
                  </a:ext>
                </a:extLst>
              </a:tr>
              <a:tr h="355033">
                <a:tc>
                  <a:txBody>
                    <a:bodyPr/>
                    <a:lstStyle/>
                    <a:p>
                      <a:pPr algn="ctr" fontAlgn="b"/>
                      <a:r>
                        <a:rPr lang="en-US" sz="1600" u="none" strike="noStrike" dirty="0">
                          <a:effectLst/>
                        </a:rPr>
                        <a:t>25</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smtClean="0">
                          <a:effectLst/>
                        </a:rPr>
                        <a:t>Realistic </a:t>
                      </a:r>
                      <a:r>
                        <a:rPr lang="en-US" sz="1600" u="none" strike="noStrike" dirty="0" smtClean="0">
                          <a:effectLst/>
                        </a:rPr>
                        <a:t>Challenge (</a:t>
                      </a:r>
                      <a:r>
                        <a:rPr lang="en-US" sz="1600" i="1" u="none" strike="noStrike" dirty="0" smtClean="0">
                          <a:effectLst/>
                        </a:rPr>
                        <a:t>anchored</a:t>
                      </a:r>
                      <a:r>
                        <a:rPr lang="en-US" sz="1600" i="1" u="none" strike="noStrike" baseline="0" dirty="0" smtClean="0">
                          <a:effectLst/>
                        </a:rPr>
                        <a:t> learning</a:t>
                      </a:r>
                      <a:r>
                        <a:rPr lang="en-US" sz="1600" i="0" u="none" strike="noStrike" baseline="0" dirty="0" smtClean="0">
                          <a:effectLst/>
                        </a:rPr>
                        <a:t>)</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Real-world problems &gt; abstract problems</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4287505457"/>
                  </a:ext>
                </a:extLst>
              </a:tr>
              <a:tr h="355033">
                <a:tc>
                  <a:txBody>
                    <a:bodyPr/>
                    <a:lstStyle/>
                    <a:p>
                      <a:pPr algn="ctr" fontAlgn="b"/>
                      <a:r>
                        <a:rPr lang="en-US" sz="1600" u="none" strike="noStrike" dirty="0">
                          <a:effectLst/>
                        </a:rPr>
                        <a:t>26</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Metacognition</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Metacognition supported &gt; no support for metacognition</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2999456078"/>
                  </a:ext>
                </a:extLst>
              </a:tr>
              <a:tr h="355033">
                <a:tc>
                  <a:txBody>
                    <a:bodyPr/>
                    <a:lstStyle/>
                    <a:p>
                      <a:pPr algn="ctr" fontAlgn="b"/>
                      <a:r>
                        <a:rPr lang="en-US" sz="1600" u="none" strike="noStrike" dirty="0">
                          <a:effectLst/>
                        </a:rPr>
                        <a:t>27</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b="1" u="none" strike="noStrike" dirty="0">
                          <a:effectLst/>
                        </a:rPr>
                        <a:t>Explanation</a:t>
                      </a:r>
                      <a:endParaRPr lang="en-US" sz="1600" b="1"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Prompt for self-explanation &gt; give explanation &gt; no prompt</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3005173889"/>
                  </a:ext>
                </a:extLst>
              </a:tr>
              <a:tr h="355033">
                <a:tc>
                  <a:txBody>
                    <a:bodyPr/>
                    <a:lstStyle/>
                    <a:p>
                      <a:pPr algn="ctr" fontAlgn="b"/>
                      <a:r>
                        <a:rPr lang="en-US" sz="1600" u="none" strike="noStrike" dirty="0">
                          <a:effectLst/>
                        </a:rPr>
                        <a:t>28</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b="1" u="none" strike="noStrike" dirty="0">
                          <a:effectLst/>
                        </a:rPr>
                        <a:t>Questioning</a:t>
                      </a:r>
                      <a:endParaRPr lang="en-US" sz="1600" b="1"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Time for reflection &amp; questioning &gt; instruction alone</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3804757815"/>
                  </a:ext>
                </a:extLst>
              </a:tr>
              <a:tr h="621308">
                <a:tc>
                  <a:txBody>
                    <a:bodyPr/>
                    <a:lstStyle/>
                    <a:p>
                      <a:pPr algn="ctr" fontAlgn="b"/>
                      <a:r>
                        <a:rPr lang="en-US" sz="1600" u="none" strike="noStrike" dirty="0">
                          <a:effectLst/>
                        </a:rPr>
                        <a:t>29</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Cognitive dissonance</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Present incorrect or alternate perspectives &gt; only correct</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792595682"/>
                  </a:ext>
                </a:extLst>
              </a:tr>
              <a:tr h="355033">
                <a:tc>
                  <a:txBody>
                    <a:bodyPr/>
                    <a:lstStyle/>
                    <a:p>
                      <a:pPr algn="ctr" fontAlgn="b"/>
                      <a:r>
                        <a:rPr lang="en-US" sz="1600" u="none" strike="noStrike" dirty="0">
                          <a:effectLst/>
                        </a:rPr>
                        <a:t>30</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Interest</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tc>
                  <a:txBody>
                    <a:bodyPr/>
                    <a:lstStyle/>
                    <a:p>
                      <a:pPr algn="l" fontAlgn="b"/>
                      <a:r>
                        <a:rPr lang="en-US" sz="1600" u="none" strike="noStrike" dirty="0">
                          <a:effectLst/>
                        </a:rPr>
                        <a:t>Instruction relevant to student interests &gt; not relevant</a:t>
                      </a:r>
                      <a:endParaRPr lang="en-US" sz="1600" b="0" i="0" u="none" strike="noStrike" dirty="0">
                        <a:solidFill>
                          <a:srgbClr val="000000"/>
                        </a:solidFill>
                        <a:effectLst/>
                        <a:latin typeface="Calibri" panose="020F0502020204030204" pitchFamily="34" charset="0"/>
                      </a:endParaRPr>
                    </a:p>
                  </a:txBody>
                  <a:tcPr anchor="b">
                    <a:solidFill>
                      <a:schemeClr val="accent4">
                        <a:lumMod val="40000"/>
                        <a:lumOff val="60000"/>
                      </a:schemeClr>
                    </a:solidFill>
                  </a:tcPr>
                </a:tc>
                <a:extLst>
                  <a:ext uri="{0D108BD9-81ED-4DB2-BD59-A6C34878D82A}">
                    <a16:rowId xmlns:a16="http://schemas.microsoft.com/office/drawing/2014/main" val="2947858861"/>
                  </a:ext>
                </a:extLst>
              </a:tr>
            </a:tbl>
          </a:graphicData>
        </a:graphic>
      </p:graphicFrame>
    </p:spTree>
    <p:extLst>
      <p:ext uri="{BB962C8B-B14F-4D97-AF65-F5344CB8AC3E}">
        <p14:creationId xmlns:p14="http://schemas.microsoft.com/office/powerpoint/2010/main" val="3798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a:t>Three Types of Learning Processes</a:t>
            </a:r>
          </a:p>
        </p:txBody>
      </p:sp>
      <p:sp>
        <p:nvSpPr>
          <p:cNvPr id="9" name="Content Placeholder 8">
            <a:extLst>
              <a:ext uri="{FF2B5EF4-FFF2-40B4-BE49-F238E27FC236}">
                <a16:creationId xmlns:a16="http://schemas.microsoft.com/office/drawing/2014/main" id="{9DFEDE49-3CD9-4A74-A0AB-6C21CD6E4133}"/>
              </a:ext>
            </a:extLst>
          </p:cNvPr>
          <p:cNvSpPr>
            <a:spLocks noGrp="1"/>
          </p:cNvSpPr>
          <p:nvPr>
            <p:ph idx="1"/>
          </p:nvPr>
        </p:nvSpPr>
        <p:spPr/>
        <p:txBody>
          <a:bodyPr/>
          <a:lstStyle/>
          <a:p>
            <a:pPr marL="0" indent="0">
              <a:spcBef>
                <a:spcPts val="2200"/>
              </a:spcBef>
              <a:buNone/>
            </a:pPr>
            <a:r>
              <a:rPr lang="en-US" dirty="0"/>
              <a:t>Memory and fluency-building</a:t>
            </a:r>
          </a:p>
          <a:p>
            <a:pPr marL="0" indent="0">
              <a:spcBef>
                <a:spcPts val="2200"/>
              </a:spcBef>
              <a:buNone/>
            </a:pPr>
            <a:r>
              <a:rPr lang="en-US" dirty="0"/>
              <a:t>Induction and refinement</a:t>
            </a:r>
          </a:p>
          <a:p>
            <a:pPr marL="0" indent="0">
              <a:spcBef>
                <a:spcPts val="2200"/>
              </a:spcBef>
              <a:buNone/>
            </a:pPr>
            <a:r>
              <a:rPr lang="en-US" dirty="0"/>
              <a:t>Understanding and sensemaking</a:t>
            </a:r>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84</a:t>
            </a:fld>
            <a:endParaRPr lang="en-US"/>
          </a:p>
        </p:txBody>
      </p:sp>
    </p:spTree>
    <p:extLst>
      <p:ext uri="{BB962C8B-B14F-4D97-AF65-F5344CB8AC3E}">
        <p14:creationId xmlns:p14="http://schemas.microsoft.com/office/powerpoint/2010/main" val="11738581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5D5838-05CD-479A-A37F-E857E229F2FE}"/>
              </a:ext>
            </a:extLst>
          </p:cNvPr>
          <p:cNvPicPr>
            <a:picLocks noChangeAspect="1"/>
          </p:cNvPicPr>
          <p:nvPr/>
        </p:nvPicPr>
        <p:blipFill>
          <a:blip r:embed="rId2"/>
          <a:stretch>
            <a:fillRect/>
          </a:stretch>
        </p:blipFill>
        <p:spPr>
          <a:xfrm>
            <a:off x="2266618" y="1270915"/>
            <a:ext cx="7658764" cy="5342083"/>
          </a:xfrm>
          <a:prstGeom prst="rect">
            <a:avLst/>
          </a:prstGeom>
        </p:spPr>
      </p:pic>
      <p:sp>
        <p:nvSpPr>
          <p:cNvPr id="10" name="Title 9"/>
          <p:cNvSpPr>
            <a:spLocks noGrp="1"/>
          </p:cNvSpPr>
          <p:nvPr>
            <p:ph type="title"/>
          </p:nvPr>
        </p:nvSpPr>
        <p:spPr/>
        <p:txBody>
          <a:bodyPr anchor="t">
            <a:normAutofit/>
          </a:bodyPr>
          <a:lstStyle/>
          <a:p>
            <a:r>
              <a:rPr lang="en-US" sz="3200" dirty="0" smtClean="0"/>
              <a:t>Different Types of KCs are Supported by Different Learning Processes</a:t>
            </a:r>
            <a:endParaRPr lang="en-US" sz="3200" dirty="0"/>
          </a:p>
        </p:txBody>
      </p:sp>
      <p:sp>
        <p:nvSpPr>
          <p:cNvPr id="2" name="Date Placeholder 1">
            <a:extLst>
              <a:ext uri="{FF2B5EF4-FFF2-40B4-BE49-F238E27FC236}">
                <a16:creationId xmlns:a16="http://schemas.microsoft.com/office/drawing/2014/main" id="{E6D82644-447B-4669-862B-84751BD4E5E0}"/>
              </a:ext>
            </a:extLst>
          </p:cNvPr>
          <p:cNvSpPr>
            <a:spLocks noGrp="1"/>
          </p:cNvSpPr>
          <p:nvPr>
            <p:ph type="dt" sz="half" idx="10"/>
          </p:nvPr>
        </p:nvSpPr>
        <p:spPr/>
        <p:txBody>
          <a:bodyPr/>
          <a:lstStyle/>
          <a:p>
            <a:r>
              <a:rPr lang="en-US" smtClean="0"/>
              <a:t>2023-01-26</a:t>
            </a:r>
            <a:endParaRPr lang="en-US"/>
          </a:p>
        </p:txBody>
      </p:sp>
      <p:sp>
        <p:nvSpPr>
          <p:cNvPr id="11" name="Text Placeholder 10"/>
          <p:cNvSpPr>
            <a:spLocks noGrp="1"/>
          </p:cNvSpPr>
          <p:nvPr>
            <p:ph type="body" sz="quarter" idx="13"/>
          </p:nvPr>
        </p:nvSpPr>
        <p:spPr/>
        <p:txBody>
          <a:bodyPr/>
          <a:lstStyle/>
          <a:p>
            <a:endParaRPr lang="en-US"/>
          </a:p>
        </p:txBody>
      </p:sp>
      <p:sp>
        <p:nvSpPr>
          <p:cNvPr id="7" name="Rectangle 6">
            <a:extLst>
              <a:ext uri="{FF2B5EF4-FFF2-40B4-BE49-F238E27FC236}">
                <a16:creationId xmlns:a16="http://schemas.microsoft.com/office/drawing/2014/main" id="{5AED4816-2A4C-4689-A323-FCBD47F51862}"/>
              </a:ext>
            </a:extLst>
          </p:cNvPr>
          <p:cNvSpPr/>
          <p:nvPr/>
        </p:nvSpPr>
        <p:spPr>
          <a:xfrm>
            <a:off x="3581400" y="3730719"/>
            <a:ext cx="6257081" cy="145841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9F84EA-EA82-43E9-AC59-2DAEF5426357}"/>
              </a:ext>
            </a:extLst>
          </p:cNvPr>
          <p:cNvSpPr/>
          <p:nvPr/>
        </p:nvSpPr>
        <p:spPr>
          <a:xfrm>
            <a:off x="3581400" y="2272309"/>
            <a:ext cx="6257081" cy="1458410"/>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B1FC02-682E-4AB2-A773-27CC496A7619}"/>
              </a:ext>
            </a:extLst>
          </p:cNvPr>
          <p:cNvSpPr/>
          <p:nvPr/>
        </p:nvSpPr>
        <p:spPr>
          <a:xfrm>
            <a:off x="3581399" y="1286795"/>
            <a:ext cx="6257081" cy="985514"/>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p:cNvSpPr>
            <a:spLocks noGrp="1"/>
          </p:cNvSpPr>
          <p:nvPr>
            <p:ph type="ftr" sz="quarter" idx="11"/>
          </p:nvPr>
        </p:nvSpPr>
        <p:spPr/>
        <p:txBody>
          <a:bodyPr/>
          <a:lstStyle/>
          <a:p>
            <a:r>
              <a:rPr lang="en-US" smtClean="0"/>
              <a:t>05-418/818 | Spring 2023 | Design of Educational Games</a:t>
            </a:r>
            <a:endParaRPr lang="en-US"/>
          </a:p>
        </p:txBody>
      </p:sp>
      <p:sp>
        <p:nvSpPr>
          <p:cNvPr id="14" name="Slide Number Placeholder 13"/>
          <p:cNvSpPr>
            <a:spLocks noGrp="1"/>
          </p:cNvSpPr>
          <p:nvPr>
            <p:ph type="sldNum" sz="quarter" idx="12"/>
          </p:nvPr>
        </p:nvSpPr>
        <p:spPr/>
        <p:txBody>
          <a:bodyPr/>
          <a:lstStyle/>
          <a:p>
            <a:fld id="{4BE96267-9501-4B49-939F-F116B0669874}" type="slidenum">
              <a:rPr lang="en-US" smtClean="0"/>
              <a:t>85</a:t>
            </a:fld>
            <a:endParaRPr lang="en-US"/>
          </a:p>
        </p:txBody>
      </p:sp>
    </p:spTree>
    <p:extLst>
      <p:ext uri="{BB962C8B-B14F-4D97-AF65-F5344CB8AC3E}">
        <p14:creationId xmlns:p14="http://schemas.microsoft.com/office/powerpoint/2010/main" val="11034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EBD4AE-FA88-40AB-B46F-6A135A0E9B30}"/>
              </a:ext>
            </a:extLst>
          </p:cNvPr>
          <p:cNvSpPr>
            <a:spLocks noGrp="1"/>
          </p:cNvSpPr>
          <p:nvPr>
            <p:ph type="title"/>
          </p:nvPr>
        </p:nvSpPr>
        <p:spPr/>
        <p:txBody>
          <a:bodyPr/>
          <a:lstStyle/>
          <a:p>
            <a:r>
              <a:rPr lang="en-US" dirty="0" smtClean="0"/>
              <a:t>Possible additional Learning Processes?</a:t>
            </a:r>
            <a:endParaRPr lang="en-US" dirty="0"/>
          </a:p>
        </p:txBody>
      </p:sp>
      <p:sp>
        <p:nvSpPr>
          <p:cNvPr id="9" name="Content Placeholder 8">
            <a:extLst>
              <a:ext uri="{FF2B5EF4-FFF2-40B4-BE49-F238E27FC236}">
                <a16:creationId xmlns:a16="http://schemas.microsoft.com/office/drawing/2014/main" id="{9DFEDE49-3CD9-4A74-A0AB-6C21CD6E4133}"/>
              </a:ext>
            </a:extLst>
          </p:cNvPr>
          <p:cNvSpPr>
            <a:spLocks noGrp="1"/>
          </p:cNvSpPr>
          <p:nvPr>
            <p:ph idx="1"/>
          </p:nvPr>
        </p:nvSpPr>
        <p:spPr/>
        <p:txBody>
          <a:bodyPr/>
          <a:lstStyle/>
          <a:p>
            <a:pPr marL="0" indent="0">
              <a:spcBef>
                <a:spcPts val="2200"/>
              </a:spcBef>
              <a:buNone/>
            </a:pPr>
            <a:r>
              <a:rPr lang="en-US" dirty="0"/>
              <a:t>Memory </a:t>
            </a:r>
            <a:r>
              <a:rPr lang="en-US" dirty="0" smtClean="0"/>
              <a:t>/ fluency-building, Induction / refinement, and Understanding / </a:t>
            </a:r>
            <a:r>
              <a:rPr lang="en-US" dirty="0" err="1" smtClean="0"/>
              <a:t>sensemaking</a:t>
            </a:r>
            <a:r>
              <a:rPr lang="en-US" dirty="0" smtClean="0"/>
              <a:t> cover most learning scenarios</a:t>
            </a:r>
          </a:p>
          <a:p>
            <a:pPr marL="0" indent="0">
              <a:spcBef>
                <a:spcPts val="2200"/>
              </a:spcBef>
              <a:buNone/>
            </a:pPr>
            <a:r>
              <a:rPr lang="en-US" dirty="0" smtClean="0"/>
              <a:t>Don’t really explain the initial transition to consciously unskilled</a:t>
            </a:r>
            <a:endParaRPr lang="en-US" dirty="0"/>
          </a:p>
        </p:txBody>
      </p:sp>
      <p:sp>
        <p:nvSpPr>
          <p:cNvPr id="3" name="Date Placeholder 2">
            <a:extLst>
              <a:ext uri="{FF2B5EF4-FFF2-40B4-BE49-F238E27FC236}">
                <a16:creationId xmlns:a16="http://schemas.microsoft.com/office/drawing/2014/main" id="{51B310E0-3B0B-4A23-A96B-CC5879B6D7EC}"/>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86</a:t>
            </a:fld>
            <a:endParaRPr lang="en-US"/>
          </a:p>
        </p:txBody>
      </p:sp>
    </p:spTree>
    <p:extLst>
      <p:ext uri="{BB962C8B-B14F-4D97-AF65-F5344CB8AC3E}">
        <p14:creationId xmlns:p14="http://schemas.microsoft.com/office/powerpoint/2010/main" val="37542473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unconscious competence conscious competence&quot;">
            <a:extLst>
              <a:ext uri="{FF2B5EF4-FFF2-40B4-BE49-F238E27FC236}">
                <a16:creationId xmlns:a16="http://schemas.microsoft.com/office/drawing/2014/main" id="{7E86BF1C-74E1-4C65-9616-F6B6216A1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08" y="0"/>
            <a:ext cx="7196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1"/>
          </p:nvPr>
        </p:nvSpPr>
        <p:spPr>
          <a:xfrm>
            <a:off x="838200" y="365125"/>
            <a:ext cx="2743200" cy="5811838"/>
          </a:xfrm>
        </p:spPr>
        <p:txBody>
          <a:bodyPr anchor="ctr"/>
          <a:lstStyle/>
          <a:p>
            <a:pPr marL="0" indent="0" algn="ctr">
              <a:buNone/>
            </a:pPr>
            <a:r>
              <a:rPr lang="en-US" dirty="0" smtClean="0"/>
              <a:t>Process of Expertise Development</a:t>
            </a:r>
            <a:endParaRPr lang="en-US" dirty="0"/>
          </a:p>
        </p:txBody>
      </p:sp>
      <p:sp>
        <p:nvSpPr>
          <p:cNvPr id="4" name="Date Placeholder 3">
            <a:extLst>
              <a:ext uri="{FF2B5EF4-FFF2-40B4-BE49-F238E27FC236}">
                <a16:creationId xmlns:a16="http://schemas.microsoft.com/office/drawing/2014/main" id="{145F36AC-414A-4310-8D3A-C69334D5A26B}"/>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87</a:t>
            </a:fld>
            <a:endParaRPr lang="en-US"/>
          </a:p>
        </p:txBody>
      </p:sp>
      <p:sp>
        <p:nvSpPr>
          <p:cNvPr id="9" name="TextBox 8">
            <a:extLst>
              <a:ext uri="{FF2B5EF4-FFF2-40B4-BE49-F238E27FC236}">
                <a16:creationId xmlns:a16="http://schemas.microsoft.com/office/drawing/2014/main" id="{F8B56876-EC77-4CC9-9D7E-E426AE78BBB2}"/>
              </a:ext>
            </a:extLst>
          </p:cNvPr>
          <p:cNvSpPr txBox="1"/>
          <p:nvPr/>
        </p:nvSpPr>
        <p:spPr>
          <a:xfrm>
            <a:off x="1567240" y="1993712"/>
            <a:ext cx="2415988" cy="369332"/>
          </a:xfrm>
          <a:prstGeom prst="rect">
            <a:avLst/>
          </a:prstGeom>
          <a:noFill/>
        </p:spPr>
        <p:txBody>
          <a:bodyPr wrap="square" rtlCol="0">
            <a:spAutoFit/>
          </a:bodyPr>
          <a:lstStyle/>
          <a:p>
            <a:r>
              <a:rPr lang="en-US" b="1" dirty="0" smtClean="0">
                <a:solidFill>
                  <a:schemeClr val="accent3"/>
                </a:solidFill>
              </a:rPr>
              <a:t>Awareness Building?</a:t>
            </a:r>
            <a:endParaRPr lang="en-US" b="1" dirty="0">
              <a:solidFill>
                <a:schemeClr val="accent3"/>
              </a:solidFill>
            </a:endParaRPr>
          </a:p>
        </p:txBody>
      </p:sp>
      <p:sp>
        <p:nvSpPr>
          <p:cNvPr id="6" name="Curved Right Arrow 5"/>
          <p:cNvSpPr/>
          <p:nvPr/>
        </p:nvSpPr>
        <p:spPr>
          <a:xfrm flipV="1">
            <a:off x="3581400" y="1900518"/>
            <a:ext cx="1340224" cy="2501153"/>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56367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Sets of Learning Science Principles</a:t>
            </a:r>
            <a:endParaRPr lang="en-US" dirty="0"/>
          </a:p>
        </p:txBody>
      </p:sp>
      <p:sp>
        <p:nvSpPr>
          <p:cNvPr id="4" name="Date Placeholder 3">
            <a:extLst>
              <a:ext uri="{FF2B5EF4-FFF2-40B4-BE49-F238E27FC236}">
                <a16:creationId xmlns:a16="http://schemas.microsoft.com/office/drawing/2014/main" id="{62DC2B73-6714-4EBF-B65C-5FFC3E82164C}"/>
              </a:ext>
            </a:extLst>
          </p:cNvPr>
          <p:cNvSpPr>
            <a:spLocks noGrp="1"/>
          </p:cNvSpPr>
          <p:nvPr>
            <p:ph type="dt" sz="half" idx="10"/>
          </p:nvPr>
        </p:nvSpPr>
        <p:spPr/>
        <p:txBody>
          <a:bodyPr/>
          <a:lstStyle/>
          <a:p>
            <a:r>
              <a:rPr lang="en-US" smtClean="0"/>
              <a:t>2023-01-26</a:t>
            </a:r>
            <a:endParaRPr lang="en-US" dirty="0"/>
          </a:p>
        </p:txBody>
      </p:sp>
      <p:sp>
        <p:nvSpPr>
          <p:cNvPr id="3" name="Text Placeholder 2"/>
          <p:cNvSpPr>
            <a:spLocks noGrp="1"/>
          </p:cNvSpPr>
          <p:nvPr>
            <p:ph type="body" sz="quarter" idx="13"/>
          </p:nvPr>
        </p:nvSpPr>
        <p:spPr/>
        <p:txBody>
          <a:bodyPr/>
          <a:lstStyle/>
          <a:p>
            <a:endParaRPr lang="en-US"/>
          </a:p>
        </p:txBody>
      </p:sp>
      <p:graphicFrame>
        <p:nvGraphicFramePr>
          <p:cNvPr id="7" name="Table 6">
            <a:extLst>
              <a:ext uri="{FF2B5EF4-FFF2-40B4-BE49-F238E27FC236}">
                <a16:creationId xmlns:a16="http://schemas.microsoft.com/office/drawing/2014/main" id="{A02F9729-ADBC-4108-9748-E50D1C2DE204}"/>
              </a:ext>
            </a:extLst>
          </p:cNvPr>
          <p:cNvGraphicFramePr>
            <a:graphicFrameLocks noGrp="1"/>
          </p:cNvGraphicFramePr>
          <p:nvPr>
            <p:extLst>
              <p:ext uri="{D42A27DB-BD31-4B8C-83A1-F6EECF244321}">
                <p14:modId xmlns:p14="http://schemas.microsoft.com/office/powerpoint/2010/main" val="322878898"/>
              </p:ext>
            </p:extLst>
          </p:nvPr>
        </p:nvGraphicFramePr>
        <p:xfrm>
          <a:off x="5578513" y="950317"/>
          <a:ext cx="6302976" cy="5904306"/>
        </p:xfrm>
        <a:graphic>
          <a:graphicData uri="http://schemas.openxmlformats.org/drawingml/2006/table">
            <a:tbl>
              <a:tblPr>
                <a:tableStyleId>{5C22544A-7EE6-4342-B048-85BDC9FD1C3A}</a:tableStyleId>
              </a:tblPr>
              <a:tblGrid>
                <a:gridCol w="435115">
                  <a:extLst>
                    <a:ext uri="{9D8B030D-6E8A-4147-A177-3AD203B41FA5}">
                      <a16:colId xmlns:a16="http://schemas.microsoft.com/office/drawing/2014/main" val="4040195719"/>
                    </a:ext>
                  </a:extLst>
                </a:gridCol>
                <a:gridCol w="478628">
                  <a:extLst>
                    <a:ext uri="{9D8B030D-6E8A-4147-A177-3AD203B41FA5}">
                      <a16:colId xmlns:a16="http://schemas.microsoft.com/office/drawing/2014/main" val="2169380078"/>
                    </a:ext>
                  </a:extLst>
                </a:gridCol>
                <a:gridCol w="1655457">
                  <a:extLst>
                    <a:ext uri="{9D8B030D-6E8A-4147-A177-3AD203B41FA5}">
                      <a16:colId xmlns:a16="http://schemas.microsoft.com/office/drawing/2014/main" val="3110197186"/>
                    </a:ext>
                  </a:extLst>
                </a:gridCol>
                <a:gridCol w="3733776">
                  <a:extLst>
                    <a:ext uri="{9D8B030D-6E8A-4147-A177-3AD203B41FA5}">
                      <a16:colId xmlns:a16="http://schemas.microsoft.com/office/drawing/2014/main" val="1048945578"/>
                    </a:ext>
                  </a:extLst>
                </a:gridCol>
              </a:tblGrid>
              <a:tr h="151486">
                <a:tc rowSpan="6">
                  <a:txBody>
                    <a:bodyPr/>
                    <a:lstStyle/>
                    <a:p>
                      <a:pPr algn="ctr" fontAlgn="ctr"/>
                      <a:r>
                        <a:rPr lang="en-US" sz="1000" u="none" strike="noStrike" dirty="0">
                          <a:effectLst/>
                        </a:rPr>
                        <a:t>Memory / Fluency</a:t>
                      </a:r>
                      <a:endParaRPr lang="en-US" sz="10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1">
                        <a:lumMod val="20000"/>
                        <a:lumOff val="80000"/>
                      </a:schemeClr>
                    </a:solidFill>
                  </a:tcPr>
                </a:tc>
                <a:tc>
                  <a:txBody>
                    <a:bodyPr/>
                    <a:lstStyle/>
                    <a:p>
                      <a:pPr algn="ctr" fontAlgn="b"/>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a:effectLst/>
                        </a:rPr>
                        <a:t>Spacing</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a:effectLst/>
                        </a:rPr>
                        <a:t>Space practice across time &gt; mass practice all at once</a:t>
                      </a:r>
                      <a:endParaRPr lang="en-US" sz="1000" b="0" i="0" u="none" strike="noStrike">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3862025288"/>
                  </a:ext>
                </a:extLst>
              </a:tr>
              <a:tr h="151486">
                <a:tc vMerge="1">
                  <a:txBody>
                    <a:bodyPr/>
                    <a:lstStyle/>
                    <a:p>
                      <a:endParaRPr lang="en-US"/>
                    </a:p>
                  </a:txBody>
                  <a:tcPr/>
                </a:tc>
                <a:tc>
                  <a:txBody>
                    <a:bodyPr/>
                    <a:lstStyle/>
                    <a:p>
                      <a:pPr algn="ctr" fontAlgn="b"/>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smtClean="0">
                          <a:effectLst/>
                        </a:rPr>
                        <a:t>Sequence Scaffolding (</a:t>
                      </a:r>
                      <a:r>
                        <a:rPr lang="en-US" sz="1050" i="1" u="none" strike="noStrike" dirty="0" smtClean="0">
                          <a:effectLst/>
                        </a:rPr>
                        <a:t>Scaffolding</a:t>
                      </a:r>
                      <a:r>
                        <a:rPr lang="en-US" sz="1050" u="none" strike="noStrike" dirty="0" smtClean="0">
                          <a:effectLst/>
                        </a:rPr>
                        <a:t>)</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dirty="0">
                          <a:effectLst/>
                        </a:rPr>
                        <a:t>Sequence instruction toward higher goals &gt; no sequencing</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323673698"/>
                  </a:ext>
                </a:extLst>
              </a:tr>
              <a:tr h="151486">
                <a:tc vMerge="1">
                  <a:txBody>
                    <a:bodyPr/>
                    <a:lstStyle/>
                    <a:p>
                      <a:endParaRPr lang="en-US"/>
                    </a:p>
                  </a:txBody>
                  <a:tcPr/>
                </a:tc>
                <a:tc>
                  <a:txBody>
                    <a:bodyPr/>
                    <a:lstStyle/>
                    <a:p>
                      <a:pPr algn="ctr" fontAlgn="b"/>
                      <a:r>
                        <a:rPr lang="en-US" sz="1000" u="none" strike="noStrike" dirty="0">
                          <a:effectLst/>
                        </a:rPr>
                        <a:t>3</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smtClean="0">
                          <a:effectLst/>
                        </a:rPr>
                        <a:t>Needs expectations (</a:t>
                      </a:r>
                      <a:r>
                        <a:rPr lang="en-US" sz="1050" i="1" u="none" strike="noStrike" dirty="0" smtClean="0">
                          <a:effectLst/>
                        </a:rPr>
                        <a:t>Exam</a:t>
                      </a:r>
                      <a:r>
                        <a:rPr lang="en-US" sz="1050" i="1" u="none" strike="noStrike" baseline="0" dirty="0" smtClean="0">
                          <a:effectLst/>
                        </a:rPr>
                        <a:t> expectations</a:t>
                      </a:r>
                      <a:r>
                        <a:rPr lang="en-US" sz="1050" u="none" strike="noStrike" baseline="0" dirty="0" smtClean="0">
                          <a:effectLst/>
                        </a:rPr>
                        <a:t>)</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dirty="0">
                          <a:effectLst/>
                        </a:rPr>
                        <a:t>Students expect to be tested &gt; no testing expected</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18419094"/>
                  </a:ext>
                </a:extLst>
              </a:tr>
              <a:tr h="151486">
                <a:tc vMerge="1">
                  <a:txBody>
                    <a:bodyPr/>
                    <a:lstStyle/>
                    <a:p>
                      <a:endParaRPr lang="en-US"/>
                    </a:p>
                  </a:txBody>
                  <a:tcPr/>
                </a:tc>
                <a:tc>
                  <a:txBody>
                    <a:bodyPr/>
                    <a:lstStyle/>
                    <a:p>
                      <a:pPr algn="ctr" fontAlgn="b"/>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smtClean="0">
                          <a:effectLst/>
                        </a:rPr>
                        <a:t>Recall Practice (</a:t>
                      </a:r>
                      <a:r>
                        <a:rPr lang="en-US" sz="1050" i="1" u="none" strike="noStrike" dirty="0" smtClean="0">
                          <a:effectLst/>
                        </a:rPr>
                        <a:t>Testing</a:t>
                      </a:r>
                      <a:r>
                        <a:rPr lang="en-US" sz="1050" u="none" strike="noStrike" dirty="0" smtClean="0">
                          <a:effectLst/>
                        </a:rPr>
                        <a:t>)</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dirty="0">
                          <a:effectLst/>
                        </a:rPr>
                        <a:t>Quiz for retrieval practice &gt; study same material</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652869627"/>
                  </a:ext>
                </a:extLst>
              </a:tr>
              <a:tr h="181615">
                <a:tc vMerge="1">
                  <a:txBody>
                    <a:bodyPr/>
                    <a:lstStyle/>
                    <a:p>
                      <a:endParaRPr lang="en-US"/>
                    </a:p>
                  </a:txBody>
                  <a:tcPr/>
                </a:tc>
                <a:tc>
                  <a:txBody>
                    <a:bodyPr/>
                    <a:lstStyle/>
                    <a:p>
                      <a:pPr algn="ctr" fontAlgn="b"/>
                      <a:r>
                        <a:rPr lang="en-US" sz="1000" u="none" strike="noStrike" dirty="0">
                          <a:effectLst/>
                        </a:rPr>
                        <a:t>5</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a:effectLst/>
                        </a:rPr>
                        <a:t>Segmenting</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dirty="0">
                          <a:effectLst/>
                        </a:rPr>
                        <a:t>Present lesson in learner-paced segments &gt; as a continuous unit</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4096350217"/>
                  </a:ext>
                </a:extLst>
              </a:tr>
              <a:tr h="151486">
                <a:tc vMerge="1">
                  <a:txBody>
                    <a:bodyPr/>
                    <a:lstStyle/>
                    <a:p>
                      <a:endParaRPr lang="en-US"/>
                    </a:p>
                  </a:txBody>
                  <a:tcPr/>
                </a:tc>
                <a:tc>
                  <a:txBody>
                    <a:bodyPr/>
                    <a:lstStyle/>
                    <a:p>
                      <a:pPr algn="ctr" fontAlgn="b"/>
                      <a:r>
                        <a:rPr lang="en-US" sz="1000" u="none" strike="noStrike" dirty="0">
                          <a:effectLst/>
                        </a:rPr>
                        <a:t>6</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tc>
                  <a:txBody>
                    <a:bodyPr/>
                    <a:lstStyle/>
                    <a:p>
                      <a:pPr algn="l" fontAlgn="b">
                        <a:lnSpc>
                          <a:spcPct val="100000"/>
                        </a:lnSpc>
                      </a:pPr>
                      <a:r>
                        <a:rPr lang="en-US" sz="1050" u="none" strike="noStrike" dirty="0">
                          <a:effectLst/>
                        </a:rPr>
                        <a:t>Feedback</a:t>
                      </a:r>
                      <a:endParaRPr lang="en-US" sz="1050" b="0" i="0" u="none" strike="noStrike" dirty="0">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l" fontAlgn="b"/>
                      <a:r>
                        <a:rPr lang="en-US" sz="1000" u="none" strike="noStrike" dirty="0">
                          <a:effectLst/>
                        </a:rPr>
                        <a:t>Provide feedback during learning &gt; no feedback provided</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1">
                        <a:lumMod val="20000"/>
                        <a:lumOff val="80000"/>
                      </a:schemeClr>
                    </a:solidFill>
                  </a:tcPr>
                </a:tc>
                <a:extLst>
                  <a:ext uri="{0D108BD9-81ED-4DB2-BD59-A6C34878D82A}">
                    <a16:rowId xmlns:a16="http://schemas.microsoft.com/office/drawing/2014/main" val="118551149"/>
                  </a:ext>
                </a:extLst>
              </a:tr>
              <a:tr h="151486">
                <a:tc rowSpan="11">
                  <a:txBody>
                    <a:bodyPr/>
                    <a:lstStyle/>
                    <a:p>
                      <a:pPr algn="ctr" fontAlgn="ctr"/>
                      <a:r>
                        <a:rPr lang="en-US" sz="1000" u="none" strike="noStrike" dirty="0">
                          <a:effectLst/>
                        </a:rPr>
                        <a:t>Induction / Refinement</a:t>
                      </a:r>
                      <a:endParaRPr lang="en-US" sz="10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2">
                        <a:lumMod val="20000"/>
                        <a:lumOff val="80000"/>
                      </a:schemeClr>
                    </a:solidFill>
                  </a:tcPr>
                </a:tc>
                <a:tc>
                  <a:txBody>
                    <a:bodyPr/>
                    <a:lstStyle/>
                    <a:p>
                      <a:pPr algn="ctr" fontAlgn="b"/>
                      <a:r>
                        <a:rPr lang="en-US" sz="1000" u="none" strike="noStrike" dirty="0">
                          <a:effectLst/>
                        </a:rPr>
                        <a:t>7</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Pretraining</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Practice key prior skills before lesson &gt; jump in</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408258822"/>
                  </a:ext>
                </a:extLst>
              </a:tr>
              <a:tr h="159031">
                <a:tc vMerge="1">
                  <a:txBody>
                    <a:bodyPr/>
                    <a:lstStyle/>
                    <a:p>
                      <a:endParaRPr lang="en-US"/>
                    </a:p>
                  </a:txBody>
                  <a:tcPr/>
                </a:tc>
                <a:tc>
                  <a:txBody>
                    <a:bodyPr/>
                    <a:lstStyle/>
                    <a:p>
                      <a:pPr algn="ctr" fontAlgn="b"/>
                      <a:r>
                        <a:rPr lang="en-US" sz="1000" u="none" strike="noStrike" dirty="0">
                          <a:effectLst/>
                        </a:rPr>
                        <a:t>8</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Worked example</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Worked examples + problem-solving practice &gt; practice alone</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439708330"/>
                  </a:ext>
                </a:extLst>
              </a:tr>
              <a:tr h="293704">
                <a:tc vMerge="1">
                  <a:txBody>
                    <a:bodyPr/>
                    <a:lstStyle/>
                    <a:p>
                      <a:endParaRPr lang="en-US"/>
                    </a:p>
                  </a:txBody>
                  <a:tcPr/>
                </a:tc>
                <a:tc>
                  <a:txBody>
                    <a:bodyPr/>
                    <a:lstStyle/>
                    <a:p>
                      <a:pPr algn="ctr" fontAlgn="b"/>
                      <a:r>
                        <a:rPr lang="en-US" sz="1000" u="none" strike="noStrike" dirty="0">
                          <a:effectLst/>
                        </a:rPr>
                        <a:t>9</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0" u="none" strike="noStrike" dirty="0" smtClean="0">
                          <a:effectLst/>
                          <a:latin typeface="+mn-lt"/>
                        </a:rPr>
                        <a:t>Concrete</a:t>
                      </a:r>
                      <a:r>
                        <a:rPr lang="en-US" sz="1000" b="0" u="none" strike="noStrike" baseline="0" dirty="0" smtClean="0">
                          <a:effectLst/>
                          <a:latin typeface="+mn-lt"/>
                        </a:rPr>
                        <a:t> Grounding</a:t>
                      </a:r>
                      <a:endParaRPr lang="en-US" sz="1000" b="0" i="0" u="none" strike="noStrike" dirty="0" smtClean="0">
                        <a:solidFill>
                          <a:srgbClr val="000000"/>
                        </a:solidFill>
                        <a:effectLst/>
                        <a:latin typeface="+mn-lt"/>
                      </a:endParaRPr>
                    </a:p>
                    <a:p>
                      <a:pPr algn="l" fontAlgn="b"/>
                      <a:r>
                        <a:rPr lang="en-US" sz="1000" b="0" u="none" strike="noStrike" dirty="0" smtClean="0">
                          <a:effectLst/>
                          <a:latin typeface="+mn-lt"/>
                        </a:rPr>
                        <a:t>(</a:t>
                      </a:r>
                      <a:r>
                        <a:rPr lang="en-US" sz="1000" b="0" i="1" u="none" strike="noStrike" dirty="0" smtClean="0">
                          <a:effectLst/>
                          <a:latin typeface="+mn-lt"/>
                        </a:rPr>
                        <a:t>Concreteness fading</a:t>
                      </a:r>
                      <a:r>
                        <a:rPr lang="en-US" sz="1000" b="0" i="0" u="none" strike="noStrike" dirty="0" smtClean="0">
                          <a:effectLst/>
                          <a:latin typeface="+mn-lt"/>
                        </a:rPr>
                        <a:t>)</a:t>
                      </a:r>
                      <a:endParaRPr lang="en-US" sz="1000" b="0" i="1"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Concrete to abstract representations &gt; starting with abstract</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928528306"/>
                  </a:ext>
                </a:extLst>
              </a:tr>
              <a:tr h="159031">
                <a:tc vMerge="1">
                  <a:txBody>
                    <a:bodyPr/>
                    <a:lstStyle/>
                    <a:p>
                      <a:endParaRPr lang="en-US"/>
                    </a:p>
                  </a:txBody>
                  <a:tcPr/>
                </a:tc>
                <a:tc>
                  <a:txBody>
                    <a:bodyPr/>
                    <a:lstStyle/>
                    <a:p>
                      <a:pPr algn="ctr" fontAlgn="b"/>
                      <a:r>
                        <a:rPr lang="en-US" sz="1000" u="none" strike="noStrike" dirty="0">
                          <a:effectLst/>
                        </a:rPr>
                        <a:t>10</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smtClean="0">
                          <a:effectLst/>
                          <a:latin typeface="+mn-lt"/>
                        </a:rPr>
                        <a:t>Guided attention</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Words include cues about organization &gt; no organization cues</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446798902"/>
                  </a:ext>
                </a:extLst>
              </a:tr>
              <a:tr h="151486">
                <a:tc vMerge="1">
                  <a:txBody>
                    <a:bodyPr/>
                    <a:lstStyle/>
                    <a:p>
                      <a:endParaRPr lang="en-US"/>
                    </a:p>
                  </a:txBody>
                  <a:tcPr/>
                </a:tc>
                <a:tc>
                  <a:txBody>
                    <a:bodyPr/>
                    <a:lstStyle/>
                    <a:p>
                      <a:pPr algn="ctr" fontAlgn="b"/>
                      <a:r>
                        <a:rPr lang="en-US" sz="1000" u="none" strike="noStrike" dirty="0">
                          <a:effectLst/>
                        </a:rPr>
                        <a:t>11</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Linking</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Integrate instructional components &gt; no integration</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405459243"/>
                  </a:ext>
                </a:extLst>
              </a:tr>
              <a:tr h="151486">
                <a:tc vMerge="1">
                  <a:txBody>
                    <a:bodyPr/>
                    <a:lstStyle/>
                    <a:p>
                      <a:endParaRPr lang="en-US"/>
                    </a:p>
                  </a:txBody>
                  <a:tcPr/>
                </a:tc>
                <a:tc>
                  <a:txBody>
                    <a:bodyPr/>
                    <a:lstStyle/>
                    <a:p>
                      <a:pPr algn="ctr" fontAlgn="b"/>
                      <a:r>
                        <a:rPr lang="en-US" sz="1000" u="none" strike="noStrike" dirty="0">
                          <a:effectLst/>
                        </a:rPr>
                        <a:t>12</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Goldilocks</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Instruct at intermediate difficulty level &gt; too hard or too easy</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29519165"/>
                  </a:ext>
                </a:extLst>
              </a:tr>
              <a:tr h="302031">
                <a:tc vMerge="1">
                  <a:txBody>
                    <a:bodyPr/>
                    <a:lstStyle/>
                    <a:p>
                      <a:endParaRPr lang="en-US"/>
                    </a:p>
                  </a:txBody>
                  <a:tcPr/>
                </a:tc>
                <a:tc>
                  <a:txBody>
                    <a:bodyPr/>
                    <a:lstStyle/>
                    <a:p>
                      <a:pPr algn="ctr" fontAlgn="b"/>
                      <a:r>
                        <a:rPr lang="en-US" sz="1000" u="none" strike="noStrike" dirty="0">
                          <a:effectLst/>
                        </a:rPr>
                        <a:t>13</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Activate preconceptions</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Cue student's prior knowledge &gt; no prior knowledge cues</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831218595"/>
                  </a:ext>
                </a:extLst>
              </a:tr>
              <a:tr h="151486">
                <a:tc vMerge="1">
                  <a:txBody>
                    <a:bodyPr/>
                    <a:lstStyle/>
                    <a:p>
                      <a:endParaRPr lang="en-US"/>
                    </a:p>
                  </a:txBody>
                  <a:tcPr/>
                </a:tc>
                <a:tc>
                  <a:txBody>
                    <a:bodyPr/>
                    <a:lstStyle/>
                    <a:p>
                      <a:pPr algn="ctr" fontAlgn="b"/>
                      <a:r>
                        <a:rPr lang="en-US" sz="1000" u="none" strike="noStrike" dirty="0">
                          <a:effectLst/>
                        </a:rPr>
                        <a:t>14</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smtClean="0">
                          <a:effectLst/>
                          <a:latin typeface="+mn-lt"/>
                        </a:rPr>
                        <a:t>Immediate Feedback timing (</a:t>
                      </a:r>
                      <a:r>
                        <a:rPr lang="en-US" sz="1000" b="0" i="1" u="none" strike="noStrike" dirty="0" smtClean="0">
                          <a:effectLst/>
                          <a:latin typeface="+mn-lt"/>
                        </a:rPr>
                        <a:t>feedback</a:t>
                      </a:r>
                      <a:r>
                        <a:rPr lang="en-US" sz="1000" b="0" i="1" u="none" strike="noStrike" baseline="0" dirty="0" smtClean="0">
                          <a:effectLst/>
                          <a:latin typeface="+mn-lt"/>
                        </a:rPr>
                        <a:t> timing)</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Immediate feedback on errors &gt; delayed feedback</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748599820"/>
                  </a:ext>
                </a:extLst>
              </a:tr>
              <a:tr h="151486">
                <a:tc vMerge="1">
                  <a:txBody>
                    <a:bodyPr/>
                    <a:lstStyle/>
                    <a:p>
                      <a:endParaRPr lang="en-US"/>
                    </a:p>
                  </a:txBody>
                  <a:tcPr/>
                </a:tc>
                <a:tc>
                  <a:txBody>
                    <a:bodyPr/>
                    <a:lstStyle/>
                    <a:p>
                      <a:pPr algn="ctr" fontAlgn="b"/>
                      <a:r>
                        <a:rPr lang="en-US" sz="1000" u="none" strike="noStrike" dirty="0">
                          <a:effectLst/>
                        </a:rPr>
                        <a:t>15</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Interleaving</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Intermix practice on different skills &gt; block practice all at once</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3369154946"/>
                  </a:ext>
                </a:extLst>
              </a:tr>
              <a:tr h="151486">
                <a:tc vMerge="1">
                  <a:txBody>
                    <a:bodyPr/>
                    <a:lstStyle/>
                    <a:p>
                      <a:endParaRPr lang="en-US"/>
                    </a:p>
                  </a:txBody>
                  <a:tcPr/>
                </a:tc>
                <a:tc>
                  <a:txBody>
                    <a:bodyPr/>
                    <a:lstStyle/>
                    <a:p>
                      <a:pPr algn="ctr" fontAlgn="b"/>
                      <a:r>
                        <a:rPr lang="en-US" sz="1000" u="none" strike="noStrike" dirty="0">
                          <a:effectLst/>
                        </a:rPr>
                        <a:t>16</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Application</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Practice applying new knowledge &gt; no application</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873678294"/>
                  </a:ext>
                </a:extLst>
              </a:tr>
              <a:tr h="151486">
                <a:tc vMerge="1">
                  <a:txBody>
                    <a:bodyPr/>
                    <a:lstStyle/>
                    <a:p>
                      <a:endParaRPr lang="en-US"/>
                    </a:p>
                  </a:txBody>
                  <a:tcPr/>
                </a:tc>
                <a:tc>
                  <a:txBody>
                    <a:bodyPr/>
                    <a:lstStyle/>
                    <a:p>
                      <a:pPr algn="ctr" fontAlgn="b"/>
                      <a:r>
                        <a:rPr lang="en-US" sz="1000" u="none" strike="noStrike" dirty="0">
                          <a:effectLst/>
                        </a:rPr>
                        <a:t>17</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tc>
                  <a:txBody>
                    <a:bodyPr/>
                    <a:lstStyle/>
                    <a:p>
                      <a:pPr algn="l" fontAlgn="b"/>
                      <a:r>
                        <a:rPr lang="en-US" sz="1000" b="0" u="none" strike="noStrike" dirty="0">
                          <a:effectLst/>
                          <a:latin typeface="+mn-lt"/>
                        </a:rPr>
                        <a:t>Variability</a:t>
                      </a:r>
                      <a:endParaRPr lang="en-US" sz="1000" b="0" i="0" u="none" strike="noStrike" dirty="0">
                        <a:solidFill>
                          <a:srgbClr val="000000"/>
                        </a:solidFill>
                        <a:effectLst/>
                        <a:latin typeface="+mn-lt"/>
                      </a:endParaRPr>
                    </a:p>
                  </a:txBody>
                  <a:tcPr marL="0" marR="0" marT="0" marB="0" anchor="b">
                    <a:solidFill>
                      <a:schemeClr val="accent2">
                        <a:lumMod val="20000"/>
                        <a:lumOff val="80000"/>
                      </a:schemeClr>
                    </a:solidFill>
                  </a:tcPr>
                </a:tc>
                <a:tc>
                  <a:txBody>
                    <a:bodyPr/>
                    <a:lstStyle/>
                    <a:p>
                      <a:pPr algn="l" fontAlgn="b"/>
                      <a:r>
                        <a:rPr lang="en-US" sz="1000" u="none" strike="noStrike" dirty="0">
                          <a:effectLst/>
                        </a:rPr>
                        <a:t>Practice with varied instances &gt; similar instances</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2">
                        <a:lumMod val="20000"/>
                        <a:lumOff val="80000"/>
                      </a:schemeClr>
                    </a:solidFill>
                  </a:tcPr>
                </a:tc>
                <a:extLst>
                  <a:ext uri="{0D108BD9-81ED-4DB2-BD59-A6C34878D82A}">
                    <a16:rowId xmlns:a16="http://schemas.microsoft.com/office/drawing/2014/main" val="2438073128"/>
                  </a:ext>
                </a:extLst>
              </a:tr>
              <a:tr h="151486">
                <a:tc rowSpan="13">
                  <a:txBody>
                    <a:bodyPr/>
                    <a:lstStyle/>
                    <a:p>
                      <a:pPr algn="ctr" fontAlgn="ctr"/>
                      <a:r>
                        <a:rPr lang="en-US" sz="1000" u="none" strike="noStrike" dirty="0">
                          <a:effectLst/>
                        </a:rPr>
                        <a:t>Sense-making / Understanding</a:t>
                      </a:r>
                      <a:endParaRPr lang="en-US" sz="1000" b="0" i="0" u="none" strike="noStrike" dirty="0">
                        <a:solidFill>
                          <a:srgbClr val="000000"/>
                        </a:solidFill>
                        <a:effectLst/>
                        <a:latin typeface="Calibri" panose="020F0502020204030204" pitchFamily="34" charset="0"/>
                      </a:endParaRPr>
                    </a:p>
                  </a:txBody>
                  <a:tcPr marL="102117" marR="102117" marT="51058" marB="51058" vert="vert270" anchor="ctr">
                    <a:solidFill>
                      <a:schemeClr val="accent4">
                        <a:lumMod val="20000"/>
                        <a:lumOff val="80000"/>
                      </a:schemeClr>
                    </a:solidFill>
                  </a:tcPr>
                </a:tc>
                <a:tc>
                  <a:txBody>
                    <a:bodyPr/>
                    <a:lstStyle/>
                    <a:p>
                      <a:pPr algn="ctr" fontAlgn="b"/>
                      <a:r>
                        <a:rPr lang="en-US" sz="1000" u="none" strike="noStrike" dirty="0">
                          <a:effectLst/>
                        </a:rPr>
                        <a:t>18</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Comparison</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Compare multiple instances &gt; only one instance</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740796282"/>
                  </a:ext>
                </a:extLst>
              </a:tr>
              <a:tr h="151486">
                <a:tc vMerge="1">
                  <a:txBody>
                    <a:bodyPr/>
                    <a:lstStyle/>
                    <a:p>
                      <a:endParaRPr lang="en-US"/>
                    </a:p>
                  </a:txBody>
                  <a:tcPr/>
                </a:tc>
                <a:tc>
                  <a:txBody>
                    <a:bodyPr/>
                    <a:lstStyle/>
                    <a:p>
                      <a:pPr algn="ctr" fontAlgn="b"/>
                      <a:r>
                        <a:rPr lang="en-US" sz="1000" u="none" strike="noStrike" dirty="0">
                          <a:effectLst/>
                        </a:rPr>
                        <a:t>19</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smtClean="0">
                          <a:effectLst/>
                        </a:rPr>
                        <a:t>Audio-Visual </a:t>
                      </a:r>
                    </a:p>
                    <a:p>
                      <a:pPr algn="l" fontAlgn="b"/>
                      <a:r>
                        <a:rPr lang="en-US" sz="1000" b="0" u="none" strike="noStrike" dirty="0" smtClean="0">
                          <a:effectLst/>
                        </a:rPr>
                        <a:t>(Multimedia)</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fr-FR" sz="1000" u="none" strike="noStrike" dirty="0">
                          <a:effectLst/>
                        </a:rPr>
                        <a:t>Graphics + verbal descriptions &gt; verbal descriptions </a:t>
                      </a:r>
                      <a:r>
                        <a:rPr lang="fr-FR" sz="1000" u="none" strike="noStrike" dirty="0" err="1">
                          <a:effectLst/>
                        </a:rPr>
                        <a:t>alone</a:t>
                      </a:r>
                      <a:endParaRPr lang="fr-FR"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648373877"/>
                  </a:ext>
                </a:extLst>
              </a:tr>
              <a:tr h="151486">
                <a:tc vMerge="1">
                  <a:txBody>
                    <a:bodyPr/>
                    <a:lstStyle/>
                    <a:p>
                      <a:endParaRPr lang="en-US"/>
                    </a:p>
                  </a:txBody>
                  <a:tcPr/>
                </a:tc>
                <a:tc>
                  <a:txBody>
                    <a:bodyPr/>
                    <a:lstStyle/>
                    <a:p>
                      <a:pPr algn="ctr" fontAlgn="b"/>
                      <a:r>
                        <a:rPr lang="en-US" sz="1000" u="none" strike="noStrike" dirty="0">
                          <a:effectLst/>
                        </a:rPr>
                        <a:t>20</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smtClean="0">
                          <a:effectLst/>
                        </a:rPr>
                        <a:t>Narration (Modality)</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Verbal descriptions presented in audio &gt; in written form</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153761991"/>
                  </a:ext>
                </a:extLst>
              </a:tr>
              <a:tr h="151486">
                <a:tc vMerge="1">
                  <a:txBody>
                    <a:bodyPr/>
                    <a:lstStyle/>
                    <a:p>
                      <a:endParaRPr lang="en-US"/>
                    </a:p>
                  </a:txBody>
                  <a:tcPr/>
                </a:tc>
                <a:tc>
                  <a:txBody>
                    <a:bodyPr/>
                    <a:lstStyle/>
                    <a:p>
                      <a:pPr algn="ctr" fontAlgn="b"/>
                      <a:r>
                        <a:rPr lang="en-US" sz="1000" u="none" strike="noStrike" dirty="0">
                          <a:effectLst/>
                        </a:rPr>
                        <a:t>21</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Redundancy</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Verbal descriptions in audio &gt; both audio &amp; written</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30910810"/>
                  </a:ext>
                </a:extLst>
              </a:tr>
              <a:tr h="159031">
                <a:tc vMerge="1">
                  <a:txBody>
                    <a:bodyPr/>
                    <a:lstStyle/>
                    <a:p>
                      <a:endParaRPr lang="en-US"/>
                    </a:p>
                  </a:txBody>
                  <a:tcPr/>
                </a:tc>
                <a:tc>
                  <a:txBody>
                    <a:bodyPr/>
                    <a:lstStyle/>
                    <a:p>
                      <a:pPr algn="ctr" fontAlgn="b"/>
                      <a:r>
                        <a:rPr lang="en-US" sz="1000" u="none" strike="noStrike" dirty="0">
                          <a:effectLst/>
                        </a:rPr>
                        <a:t>22</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Spatial contiguity</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Present description next to image element described &gt; separated</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782126335"/>
                  </a:ext>
                </a:extLst>
              </a:tr>
              <a:tr h="159031">
                <a:tc vMerge="1">
                  <a:txBody>
                    <a:bodyPr/>
                    <a:lstStyle/>
                    <a:p>
                      <a:endParaRPr lang="en-US"/>
                    </a:p>
                  </a:txBody>
                  <a:tcPr/>
                </a:tc>
                <a:tc>
                  <a:txBody>
                    <a:bodyPr/>
                    <a:lstStyle/>
                    <a:p>
                      <a:pPr algn="ctr" fontAlgn="b"/>
                      <a:r>
                        <a:rPr lang="en-US" sz="1000" u="none" strike="noStrike" dirty="0">
                          <a:effectLst/>
                        </a:rPr>
                        <a:t>23</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Temporal contiguity</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Present audio &amp; image element at the same time &gt; separated</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587358815"/>
                  </a:ext>
                </a:extLst>
              </a:tr>
              <a:tr h="151486">
                <a:tc vMerge="1">
                  <a:txBody>
                    <a:bodyPr/>
                    <a:lstStyle/>
                    <a:p>
                      <a:endParaRPr lang="en-US"/>
                    </a:p>
                  </a:txBody>
                  <a:tcPr/>
                </a:tc>
                <a:tc>
                  <a:txBody>
                    <a:bodyPr/>
                    <a:lstStyle/>
                    <a:p>
                      <a:pPr algn="ctr" fontAlgn="b"/>
                      <a:r>
                        <a:rPr lang="en-US" sz="1000" u="none" strike="noStrike" dirty="0">
                          <a:effectLst/>
                        </a:rPr>
                        <a:t>24</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Coherence</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Extraneous words, pictures, sounds excluded &gt; included</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57975542"/>
                  </a:ext>
                </a:extLst>
              </a:tr>
              <a:tr h="151486">
                <a:tc vMerge="1">
                  <a:txBody>
                    <a:bodyPr/>
                    <a:lstStyle/>
                    <a:p>
                      <a:endParaRPr lang="en-US"/>
                    </a:p>
                  </a:txBody>
                  <a:tcPr/>
                </a:tc>
                <a:tc>
                  <a:txBody>
                    <a:bodyPr/>
                    <a:lstStyle/>
                    <a:p>
                      <a:pPr algn="ctr" fontAlgn="b"/>
                      <a:r>
                        <a:rPr lang="en-US" sz="1000" u="none" strike="noStrike" dirty="0">
                          <a:effectLst/>
                        </a:rPr>
                        <a:t>25</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smtClean="0">
                          <a:effectLst/>
                        </a:rPr>
                        <a:t>Realistic Challenge (</a:t>
                      </a:r>
                      <a:r>
                        <a:rPr lang="en-US" sz="1000" b="0" i="1" u="none" strike="noStrike" dirty="0" smtClean="0">
                          <a:effectLst/>
                        </a:rPr>
                        <a:t>anchored</a:t>
                      </a:r>
                      <a:r>
                        <a:rPr lang="en-US" sz="1000" b="0" i="1" u="none" strike="noStrike" baseline="0" dirty="0" smtClean="0">
                          <a:effectLst/>
                        </a:rPr>
                        <a:t> learning</a:t>
                      </a:r>
                      <a:r>
                        <a:rPr lang="en-US" sz="1000" b="0" i="0" u="none" strike="noStrike" baseline="0" dirty="0" smtClean="0">
                          <a:effectLst/>
                        </a:rPr>
                        <a:t>)</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Real-world problems &gt; abstract problems</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63891182"/>
                  </a:ext>
                </a:extLst>
              </a:tr>
              <a:tr h="151486">
                <a:tc vMerge="1">
                  <a:txBody>
                    <a:bodyPr/>
                    <a:lstStyle/>
                    <a:p>
                      <a:endParaRPr lang="en-US"/>
                    </a:p>
                  </a:txBody>
                  <a:tcPr/>
                </a:tc>
                <a:tc>
                  <a:txBody>
                    <a:bodyPr/>
                    <a:lstStyle/>
                    <a:p>
                      <a:pPr algn="ctr" fontAlgn="b"/>
                      <a:r>
                        <a:rPr lang="en-US" sz="1000" u="none" strike="noStrike" dirty="0">
                          <a:effectLst/>
                        </a:rPr>
                        <a:t>26</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Metacognition</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Metacognition supported &gt; no support for metacognition</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547490330"/>
                  </a:ext>
                </a:extLst>
              </a:tr>
              <a:tr h="151486">
                <a:tc vMerge="1">
                  <a:txBody>
                    <a:bodyPr/>
                    <a:lstStyle/>
                    <a:p>
                      <a:endParaRPr lang="en-US"/>
                    </a:p>
                  </a:txBody>
                  <a:tcPr/>
                </a:tc>
                <a:tc>
                  <a:txBody>
                    <a:bodyPr/>
                    <a:lstStyle/>
                    <a:p>
                      <a:pPr algn="ctr" fontAlgn="b"/>
                      <a:r>
                        <a:rPr lang="en-US" sz="1000" u="none" strike="noStrike" dirty="0">
                          <a:effectLst/>
                        </a:rPr>
                        <a:t>27</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Explanation</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Prompt for self-explanation &gt; give explanation &gt; no prompt</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1363557395"/>
                  </a:ext>
                </a:extLst>
              </a:tr>
              <a:tr h="151486">
                <a:tc vMerge="1">
                  <a:txBody>
                    <a:bodyPr/>
                    <a:lstStyle/>
                    <a:p>
                      <a:endParaRPr lang="en-US"/>
                    </a:p>
                  </a:txBody>
                  <a:tcPr/>
                </a:tc>
                <a:tc>
                  <a:txBody>
                    <a:bodyPr/>
                    <a:lstStyle/>
                    <a:p>
                      <a:pPr algn="ctr" fontAlgn="b"/>
                      <a:r>
                        <a:rPr lang="en-US" sz="1000" u="none" strike="noStrike" dirty="0">
                          <a:effectLst/>
                        </a:rPr>
                        <a:t>28</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Questioning</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Time for reflection &amp; questioning &gt; instruction alone</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206556635"/>
                  </a:ext>
                </a:extLst>
              </a:tr>
              <a:tr h="293704">
                <a:tc vMerge="1">
                  <a:txBody>
                    <a:bodyPr/>
                    <a:lstStyle/>
                    <a:p>
                      <a:endParaRPr lang="en-US"/>
                    </a:p>
                  </a:txBody>
                  <a:tcPr/>
                </a:tc>
                <a:tc>
                  <a:txBody>
                    <a:bodyPr/>
                    <a:lstStyle/>
                    <a:p>
                      <a:pPr algn="ctr" fontAlgn="b"/>
                      <a:r>
                        <a:rPr lang="en-US" sz="1000" u="none" strike="noStrike" dirty="0">
                          <a:effectLst/>
                        </a:rPr>
                        <a:t>29</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Cognitive dissonance</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Present incorrect or alternate perspectives &gt; only correct</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65753537"/>
                  </a:ext>
                </a:extLst>
              </a:tr>
              <a:tr h="151486">
                <a:tc vMerge="1">
                  <a:txBody>
                    <a:bodyPr/>
                    <a:lstStyle/>
                    <a:p>
                      <a:endParaRPr lang="en-US"/>
                    </a:p>
                  </a:txBody>
                  <a:tcPr/>
                </a:tc>
                <a:tc>
                  <a:txBody>
                    <a:bodyPr/>
                    <a:lstStyle/>
                    <a:p>
                      <a:pPr algn="ctr" fontAlgn="b"/>
                      <a:r>
                        <a:rPr lang="en-US" sz="1000" u="none" strike="noStrike" dirty="0">
                          <a:effectLst/>
                        </a:rPr>
                        <a:t>30</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tc>
                  <a:txBody>
                    <a:bodyPr/>
                    <a:lstStyle/>
                    <a:p>
                      <a:pPr algn="l" fontAlgn="b"/>
                      <a:r>
                        <a:rPr lang="en-US" sz="1000" b="0" u="none" strike="noStrike" dirty="0">
                          <a:effectLst/>
                        </a:rPr>
                        <a:t>Interest</a:t>
                      </a:r>
                      <a:endParaRPr lang="en-US" sz="1000" b="0" i="0" u="none" strike="noStrike" dirty="0">
                        <a:solidFill>
                          <a:srgbClr val="000000"/>
                        </a:solidFill>
                        <a:effectLst/>
                        <a:latin typeface="Calibri" panose="020F0502020204030204" pitchFamily="34" charset="0"/>
                      </a:endParaRPr>
                    </a:p>
                  </a:txBody>
                  <a:tcPr marL="0" marR="0" marT="0" marB="0" anchor="b">
                    <a:solidFill>
                      <a:schemeClr val="accent4">
                        <a:lumMod val="20000"/>
                        <a:lumOff val="80000"/>
                      </a:schemeClr>
                    </a:solidFill>
                  </a:tcPr>
                </a:tc>
                <a:tc>
                  <a:txBody>
                    <a:bodyPr/>
                    <a:lstStyle/>
                    <a:p>
                      <a:pPr algn="l" fontAlgn="b"/>
                      <a:r>
                        <a:rPr lang="en-US" sz="1000" u="none" strike="noStrike" dirty="0">
                          <a:effectLst/>
                        </a:rPr>
                        <a:t>Instruction relevant to student interests &gt; not relevant</a:t>
                      </a:r>
                      <a:endParaRPr lang="en-US" sz="1000" b="0" i="0" u="none" strike="noStrike" dirty="0">
                        <a:solidFill>
                          <a:srgbClr val="000000"/>
                        </a:solidFill>
                        <a:effectLst/>
                        <a:latin typeface="Calibri" panose="020F0502020204030204" pitchFamily="34" charset="0"/>
                      </a:endParaRPr>
                    </a:p>
                  </a:txBody>
                  <a:tcPr marL="1278" marR="1278" marT="1278" marB="0" anchor="b">
                    <a:solidFill>
                      <a:schemeClr val="accent4">
                        <a:lumMod val="20000"/>
                        <a:lumOff val="80000"/>
                      </a:schemeClr>
                    </a:solidFill>
                  </a:tcPr>
                </a:tc>
                <a:extLst>
                  <a:ext uri="{0D108BD9-81ED-4DB2-BD59-A6C34878D82A}">
                    <a16:rowId xmlns:a16="http://schemas.microsoft.com/office/drawing/2014/main" val="3176201776"/>
                  </a:ext>
                </a:extLst>
              </a:tr>
            </a:tbl>
          </a:graphicData>
        </a:graphic>
      </p:graphicFrame>
      <p:graphicFrame>
        <p:nvGraphicFramePr>
          <p:cNvPr id="8" name="Content Placeholder 8"/>
          <p:cNvGraphicFramePr>
            <a:graphicFrameLocks/>
          </p:cNvGraphicFramePr>
          <p:nvPr>
            <p:extLst>
              <p:ext uri="{D42A27DB-BD31-4B8C-83A1-F6EECF244321}">
                <p14:modId xmlns:p14="http://schemas.microsoft.com/office/powerpoint/2010/main" val="2562050132"/>
              </p:ext>
            </p:extLst>
          </p:nvPr>
        </p:nvGraphicFramePr>
        <p:xfrm>
          <a:off x="310510" y="1809059"/>
          <a:ext cx="4957493" cy="3975169"/>
        </p:xfrm>
        <a:graphic>
          <a:graphicData uri="http://schemas.openxmlformats.org/drawingml/2006/table">
            <a:tbl>
              <a:tblPr bandRow="1">
                <a:tableStyleId>{5C22544A-7EE6-4342-B048-85BDC9FD1C3A}</a:tableStyleId>
              </a:tblPr>
              <a:tblGrid>
                <a:gridCol w="208280">
                  <a:extLst>
                    <a:ext uri="{9D8B030D-6E8A-4147-A177-3AD203B41FA5}">
                      <a16:colId xmlns:a16="http://schemas.microsoft.com/office/drawing/2014/main" val="2745291312"/>
                    </a:ext>
                  </a:extLst>
                </a:gridCol>
                <a:gridCol w="900528">
                  <a:extLst>
                    <a:ext uri="{9D8B030D-6E8A-4147-A177-3AD203B41FA5}">
                      <a16:colId xmlns:a16="http://schemas.microsoft.com/office/drawing/2014/main" val="3579004854"/>
                    </a:ext>
                  </a:extLst>
                </a:gridCol>
                <a:gridCol w="3848685">
                  <a:extLst>
                    <a:ext uri="{9D8B030D-6E8A-4147-A177-3AD203B41FA5}">
                      <a16:colId xmlns:a16="http://schemas.microsoft.com/office/drawing/2014/main" val="1641118105"/>
                    </a:ext>
                  </a:extLst>
                </a:gridCol>
              </a:tblGrid>
              <a:tr h="360199">
                <a:tc rowSpan="3">
                  <a:txBody>
                    <a:bodyPr/>
                    <a:lstStyle/>
                    <a:p>
                      <a:pPr algn="ctr"/>
                      <a:r>
                        <a:rPr lang="en-US" sz="900" dirty="0" smtClean="0"/>
                        <a:t>Extraneous</a:t>
                      </a:r>
                      <a:endParaRPr lang="en-US" sz="900" dirty="0"/>
                    </a:p>
                  </a:txBody>
                  <a:tcPr vert="vert270">
                    <a:solidFill>
                      <a:schemeClr val="accent5">
                        <a:lumMod val="40000"/>
                        <a:lumOff val="60000"/>
                      </a:schemeClr>
                    </a:solidFill>
                  </a:tcPr>
                </a:tc>
                <a:tc>
                  <a:txBody>
                    <a:bodyPr/>
                    <a:lstStyle/>
                    <a:p>
                      <a:r>
                        <a:rPr lang="en-US" sz="900" dirty="0" smtClean="0"/>
                        <a:t>Signaling</a:t>
                      </a:r>
                      <a:endParaRPr lang="en-US" sz="9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from a game when cues highlight the organization of the essential material area added</a:t>
                      </a:r>
                      <a:endParaRPr lang="en-US" sz="900" dirty="0"/>
                    </a:p>
                  </a:txBody>
                  <a:tcPr>
                    <a:solidFill>
                      <a:schemeClr val="accent5">
                        <a:lumMod val="40000"/>
                        <a:lumOff val="60000"/>
                      </a:schemeClr>
                    </a:solidFill>
                  </a:tcPr>
                </a:tc>
                <a:extLst>
                  <a:ext uri="{0D108BD9-81ED-4DB2-BD59-A6C34878D82A}">
                    <a16:rowId xmlns:a16="http://schemas.microsoft.com/office/drawing/2014/main" val="1690065255"/>
                  </a:ext>
                </a:extLst>
              </a:tr>
              <a:tr h="360199">
                <a:tc vMerge="1">
                  <a:txBody>
                    <a:bodyPr/>
                    <a:lstStyle/>
                    <a:p>
                      <a:endParaRPr lang="en-US" dirty="0"/>
                    </a:p>
                  </a:txBody>
                  <a:tcPr>
                    <a:solidFill>
                      <a:schemeClr val="accent5">
                        <a:lumMod val="40000"/>
                        <a:lumOff val="60000"/>
                      </a:schemeClr>
                    </a:solidFill>
                  </a:tcPr>
                </a:tc>
                <a:tc>
                  <a:txBody>
                    <a:bodyPr/>
                    <a:lstStyle/>
                    <a:p>
                      <a:r>
                        <a:rPr lang="en-US" sz="900" dirty="0" smtClean="0"/>
                        <a:t>Redundancy</a:t>
                      </a:r>
                      <a:endParaRPr lang="en-US" sz="9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a:t>
                      </a:r>
                      <a:r>
                        <a:rPr lang="en-US" sz="900" b="1" dirty="0" smtClean="0">
                          <a:effectLst/>
                        </a:rPr>
                        <a:t>do not </a:t>
                      </a:r>
                      <a:r>
                        <a:rPr lang="en-US" sz="900" dirty="0" smtClean="0">
                          <a:effectLst/>
                        </a:rPr>
                        <a:t>learn better in games where words are printed and spoken rather than formal style</a:t>
                      </a:r>
                      <a:endParaRPr lang="en-US" sz="900" dirty="0"/>
                    </a:p>
                  </a:txBody>
                  <a:tcPr>
                    <a:solidFill>
                      <a:schemeClr val="accent5">
                        <a:lumMod val="40000"/>
                        <a:lumOff val="60000"/>
                      </a:schemeClr>
                    </a:solidFill>
                  </a:tcPr>
                </a:tc>
                <a:extLst>
                  <a:ext uri="{0D108BD9-81ED-4DB2-BD59-A6C34878D82A}">
                    <a16:rowId xmlns:a16="http://schemas.microsoft.com/office/drawing/2014/main" val="2932392310"/>
                  </a:ext>
                </a:extLst>
              </a:tr>
              <a:tr h="360199">
                <a:tc vMerge="1">
                  <a:txBody>
                    <a:bodyPr/>
                    <a:lstStyle/>
                    <a:p>
                      <a:endParaRPr lang="en-US" dirty="0"/>
                    </a:p>
                  </a:txBody>
                  <a:tcPr>
                    <a:solidFill>
                      <a:schemeClr val="accent5">
                        <a:lumMod val="40000"/>
                        <a:lumOff val="60000"/>
                      </a:schemeClr>
                    </a:solidFill>
                  </a:tcPr>
                </a:tc>
                <a:tc>
                  <a:txBody>
                    <a:bodyPr/>
                    <a:lstStyle/>
                    <a:p>
                      <a:r>
                        <a:rPr lang="en-US" sz="900" dirty="0" smtClean="0"/>
                        <a:t>Immersion</a:t>
                      </a:r>
                      <a:endParaRPr lang="en-US" sz="900" dirty="0"/>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a:t>
                      </a:r>
                      <a:r>
                        <a:rPr lang="en-US" sz="900" b="1" dirty="0" smtClean="0">
                          <a:effectLst/>
                        </a:rPr>
                        <a:t>do not</a:t>
                      </a:r>
                      <a:r>
                        <a:rPr lang="en-US" sz="900" dirty="0" smtClean="0">
                          <a:effectLst/>
                        </a:rPr>
                        <a:t> learn better when a game is rendered in realistic 3-D virtual reality rather than in 2-D</a:t>
                      </a:r>
                      <a:endParaRPr lang="en-US" sz="900" dirty="0"/>
                    </a:p>
                  </a:txBody>
                  <a:tcPr>
                    <a:solidFill>
                      <a:schemeClr val="accent5">
                        <a:lumMod val="40000"/>
                        <a:lumOff val="60000"/>
                      </a:schemeClr>
                    </a:solidFill>
                  </a:tcPr>
                </a:tc>
                <a:extLst>
                  <a:ext uri="{0D108BD9-81ED-4DB2-BD59-A6C34878D82A}">
                    <a16:rowId xmlns:a16="http://schemas.microsoft.com/office/drawing/2014/main" val="1278410734"/>
                  </a:ext>
                </a:extLst>
              </a:tr>
              <a:tr h="317569">
                <a:tc rowSpan="2">
                  <a:txBody>
                    <a:bodyPr/>
                    <a:lstStyle/>
                    <a:p>
                      <a:pPr algn="ctr"/>
                      <a:r>
                        <a:rPr lang="en-US" sz="900" dirty="0" smtClean="0"/>
                        <a:t>Essential</a:t>
                      </a:r>
                      <a:endParaRPr lang="en-US" sz="900" dirty="0"/>
                    </a:p>
                  </a:txBody>
                  <a:tcPr vert="vert270">
                    <a:solidFill>
                      <a:schemeClr val="accent6">
                        <a:lumMod val="60000"/>
                        <a:lumOff val="40000"/>
                      </a:schemeClr>
                    </a:solidFill>
                  </a:tcPr>
                </a:tc>
                <a:tc>
                  <a:txBody>
                    <a:bodyPr/>
                    <a:lstStyle/>
                    <a:p>
                      <a:r>
                        <a:rPr lang="en-US" sz="900" dirty="0" err="1" smtClean="0"/>
                        <a:t>Pretraining</a:t>
                      </a:r>
                      <a:endParaRPr lang="en-US" sz="9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in a game when they receive </a:t>
                      </a:r>
                      <a:r>
                        <a:rPr lang="en-US" sz="900" dirty="0" err="1" smtClean="0">
                          <a:effectLst/>
                        </a:rPr>
                        <a:t>pretraining</a:t>
                      </a:r>
                      <a:r>
                        <a:rPr lang="en-US" sz="900" dirty="0" smtClean="0">
                          <a:effectLst/>
                        </a:rPr>
                        <a:t> in the key concepts</a:t>
                      </a:r>
                      <a:endParaRPr lang="en-US" sz="900" dirty="0"/>
                    </a:p>
                  </a:txBody>
                  <a:tcPr>
                    <a:solidFill>
                      <a:schemeClr val="accent6">
                        <a:lumMod val="60000"/>
                        <a:lumOff val="40000"/>
                      </a:schemeClr>
                    </a:solidFill>
                  </a:tcPr>
                </a:tc>
                <a:extLst>
                  <a:ext uri="{0D108BD9-81ED-4DB2-BD59-A6C34878D82A}">
                    <a16:rowId xmlns:a16="http://schemas.microsoft.com/office/drawing/2014/main" val="2518159963"/>
                  </a:ext>
                </a:extLst>
              </a:tr>
              <a:tr h="317569">
                <a:tc vMerge="1">
                  <a:txBody>
                    <a:bodyPr/>
                    <a:lstStyle/>
                    <a:p>
                      <a:endParaRPr lang="en-US" dirty="0"/>
                    </a:p>
                  </a:txBody>
                  <a:tcPr>
                    <a:solidFill>
                      <a:schemeClr val="accent6">
                        <a:lumMod val="40000"/>
                        <a:lumOff val="60000"/>
                      </a:schemeClr>
                    </a:solidFill>
                  </a:tcPr>
                </a:tc>
                <a:tc>
                  <a:txBody>
                    <a:bodyPr/>
                    <a:lstStyle/>
                    <a:p>
                      <a:r>
                        <a:rPr lang="en-US" sz="900" dirty="0" smtClean="0"/>
                        <a:t>Modality</a:t>
                      </a:r>
                      <a:endParaRPr lang="en-US" sz="900" dirty="0"/>
                    </a:p>
                  </a:txBody>
                  <a:tcP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in games where words are spoken rather than printed</a:t>
                      </a:r>
                      <a:endParaRPr lang="en-US" sz="900" dirty="0"/>
                    </a:p>
                  </a:txBody>
                  <a:tcPr>
                    <a:solidFill>
                      <a:schemeClr val="accent6">
                        <a:lumMod val="60000"/>
                        <a:lumOff val="40000"/>
                      </a:schemeClr>
                    </a:solidFill>
                  </a:tcPr>
                </a:tc>
                <a:extLst>
                  <a:ext uri="{0D108BD9-81ED-4DB2-BD59-A6C34878D82A}">
                    <a16:rowId xmlns:a16="http://schemas.microsoft.com/office/drawing/2014/main" val="1488605823"/>
                  </a:ext>
                </a:extLst>
              </a:tr>
              <a:tr h="360199">
                <a:tc rowSpan="6">
                  <a:txBody>
                    <a:bodyPr/>
                    <a:lstStyle/>
                    <a:p>
                      <a:pPr algn="ctr"/>
                      <a:r>
                        <a:rPr lang="en-US" sz="900" dirty="0" smtClean="0"/>
                        <a:t>Generative</a:t>
                      </a:r>
                      <a:endParaRPr lang="en-US" sz="900" dirty="0"/>
                    </a:p>
                  </a:txBody>
                  <a:tcPr vert="vert270">
                    <a:solidFill>
                      <a:schemeClr val="accent3">
                        <a:lumMod val="40000"/>
                        <a:lumOff val="60000"/>
                      </a:schemeClr>
                    </a:solidFill>
                  </a:tcPr>
                </a:tc>
                <a:tc>
                  <a:txBody>
                    <a:bodyPr/>
                    <a:lstStyle/>
                    <a:p>
                      <a:r>
                        <a:rPr lang="en-US" sz="900" dirty="0" smtClean="0"/>
                        <a:t>Self-explanation</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in a game when they are asked to select an explanation for their moves</a:t>
                      </a:r>
                      <a:endParaRPr lang="en-US" sz="900" dirty="0"/>
                    </a:p>
                  </a:txBody>
                  <a:tcPr>
                    <a:solidFill>
                      <a:schemeClr val="accent3">
                        <a:lumMod val="40000"/>
                        <a:lumOff val="60000"/>
                      </a:schemeClr>
                    </a:solidFill>
                  </a:tcPr>
                </a:tc>
                <a:extLst>
                  <a:ext uri="{0D108BD9-81ED-4DB2-BD59-A6C34878D82A}">
                    <a16:rowId xmlns:a16="http://schemas.microsoft.com/office/drawing/2014/main" val="2885868971"/>
                  </a:ext>
                </a:extLst>
              </a:tr>
              <a:tr h="360199">
                <a:tc vMerge="1">
                  <a:txBody>
                    <a:bodyPr/>
                    <a:lstStyle/>
                    <a:p>
                      <a:endParaRPr lang="en-US" dirty="0"/>
                    </a:p>
                  </a:txBody>
                  <a:tcPr>
                    <a:solidFill>
                      <a:schemeClr val="accent3">
                        <a:lumMod val="40000"/>
                        <a:lumOff val="60000"/>
                      </a:schemeClr>
                    </a:solidFill>
                  </a:tcPr>
                </a:tc>
                <a:tc>
                  <a:txBody>
                    <a:bodyPr/>
                    <a:lstStyle/>
                    <a:p>
                      <a:r>
                        <a:rPr lang="en-US" sz="900" dirty="0" smtClean="0"/>
                        <a:t>Explanatory Feedback</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in games when they receive explanatory feedback after key moves</a:t>
                      </a:r>
                      <a:endParaRPr lang="en-US" sz="900" dirty="0"/>
                    </a:p>
                  </a:txBody>
                  <a:tcPr>
                    <a:solidFill>
                      <a:schemeClr val="accent3">
                        <a:lumMod val="40000"/>
                        <a:lumOff val="60000"/>
                      </a:schemeClr>
                    </a:solidFill>
                  </a:tcPr>
                </a:tc>
                <a:extLst>
                  <a:ext uri="{0D108BD9-81ED-4DB2-BD59-A6C34878D82A}">
                    <a16:rowId xmlns:a16="http://schemas.microsoft.com/office/drawing/2014/main" val="1441180614"/>
                  </a:ext>
                </a:extLst>
              </a:tr>
              <a:tr h="317569">
                <a:tc vMerge="1">
                  <a:txBody>
                    <a:bodyPr/>
                    <a:lstStyle/>
                    <a:p>
                      <a:endParaRPr lang="en-US" dirty="0"/>
                    </a:p>
                  </a:txBody>
                  <a:tcPr>
                    <a:solidFill>
                      <a:schemeClr val="accent3">
                        <a:lumMod val="40000"/>
                        <a:lumOff val="60000"/>
                      </a:schemeClr>
                    </a:solidFill>
                  </a:tcPr>
                </a:tc>
                <a:tc>
                  <a:txBody>
                    <a:bodyPr/>
                    <a:lstStyle/>
                    <a:p>
                      <a:r>
                        <a:rPr lang="en-US" sz="900" dirty="0" smtClean="0"/>
                        <a:t>Prompting</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deeply</a:t>
                      </a:r>
                      <a:r>
                        <a:rPr lang="en-US" sz="900" dirty="0" smtClean="0">
                          <a:effectLst/>
                        </a:rPr>
                        <a:t> in games when they are asked to reflect</a:t>
                      </a:r>
                      <a:endParaRPr lang="en-US" sz="900" dirty="0"/>
                    </a:p>
                  </a:txBody>
                  <a:tcPr>
                    <a:solidFill>
                      <a:schemeClr val="accent3">
                        <a:lumMod val="40000"/>
                        <a:lumOff val="60000"/>
                      </a:schemeClr>
                    </a:solidFill>
                  </a:tcPr>
                </a:tc>
                <a:extLst>
                  <a:ext uri="{0D108BD9-81ED-4DB2-BD59-A6C34878D82A}">
                    <a16:rowId xmlns:a16="http://schemas.microsoft.com/office/drawing/2014/main" val="3714533099"/>
                  </a:ext>
                </a:extLst>
              </a:tr>
              <a:tr h="360199">
                <a:tc vMerge="1">
                  <a:txBody>
                    <a:bodyPr/>
                    <a:lstStyle/>
                    <a:p>
                      <a:endParaRPr lang="en-US" dirty="0"/>
                    </a:p>
                  </a:txBody>
                  <a:tcPr>
                    <a:solidFill>
                      <a:schemeClr val="accent3">
                        <a:lumMod val="40000"/>
                        <a:lumOff val="60000"/>
                      </a:schemeClr>
                    </a:solidFill>
                  </a:tcPr>
                </a:tc>
                <a:tc>
                  <a:txBody>
                    <a:bodyPr/>
                    <a:lstStyle/>
                    <a:p>
                      <a:r>
                        <a:rPr lang="en-US" sz="900" dirty="0" smtClean="0"/>
                        <a:t>Personalization</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learn </a:t>
                      </a:r>
                      <a:r>
                        <a:rPr lang="en-US" sz="900" b="1" dirty="0" smtClean="0">
                          <a:effectLst/>
                        </a:rPr>
                        <a:t>better</a:t>
                      </a:r>
                      <a:r>
                        <a:rPr lang="en-US" sz="900" dirty="0" smtClean="0">
                          <a:effectLst/>
                        </a:rPr>
                        <a:t> in games when words are in conversational style rather than formal style</a:t>
                      </a:r>
                      <a:endParaRPr lang="en-US" sz="900" dirty="0"/>
                    </a:p>
                  </a:txBody>
                  <a:tcPr>
                    <a:solidFill>
                      <a:schemeClr val="accent3">
                        <a:lumMod val="40000"/>
                        <a:lumOff val="60000"/>
                      </a:schemeClr>
                    </a:solidFill>
                  </a:tcPr>
                </a:tc>
                <a:extLst>
                  <a:ext uri="{0D108BD9-81ED-4DB2-BD59-A6C34878D82A}">
                    <a16:rowId xmlns:a16="http://schemas.microsoft.com/office/drawing/2014/main" val="3284520849"/>
                  </a:ext>
                </a:extLst>
              </a:tr>
              <a:tr h="317569">
                <a:tc vMerge="1">
                  <a:txBody>
                    <a:bodyPr/>
                    <a:lstStyle/>
                    <a:p>
                      <a:endParaRPr lang="en-US" dirty="0"/>
                    </a:p>
                  </a:txBody>
                  <a:tcPr>
                    <a:solidFill>
                      <a:schemeClr val="accent3">
                        <a:lumMod val="40000"/>
                        <a:lumOff val="60000"/>
                      </a:schemeClr>
                    </a:solidFill>
                  </a:tcPr>
                </a:tc>
                <a:tc>
                  <a:txBody>
                    <a:bodyPr/>
                    <a:lstStyle/>
                    <a:p>
                      <a:r>
                        <a:rPr lang="en-US" sz="900" dirty="0" smtClean="0"/>
                        <a:t>Image</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a:t>
                      </a:r>
                      <a:r>
                        <a:rPr lang="en-US" sz="900" b="1" dirty="0" smtClean="0">
                          <a:effectLst/>
                        </a:rPr>
                        <a:t>do not</a:t>
                      </a:r>
                      <a:r>
                        <a:rPr lang="en-US" sz="900" dirty="0" smtClean="0">
                          <a:effectLst/>
                        </a:rPr>
                        <a:t> learn much better in games when an agent’s image is on the screen</a:t>
                      </a:r>
                      <a:endParaRPr lang="en-US" sz="900" dirty="0"/>
                    </a:p>
                  </a:txBody>
                  <a:tcPr>
                    <a:solidFill>
                      <a:schemeClr val="accent3">
                        <a:lumMod val="40000"/>
                        <a:lumOff val="60000"/>
                      </a:schemeClr>
                    </a:solidFill>
                  </a:tcPr>
                </a:tc>
                <a:extLst>
                  <a:ext uri="{0D108BD9-81ED-4DB2-BD59-A6C34878D82A}">
                    <a16:rowId xmlns:a16="http://schemas.microsoft.com/office/drawing/2014/main" val="1503140466"/>
                  </a:ext>
                </a:extLst>
              </a:tr>
              <a:tr h="317569">
                <a:tc vMerge="1">
                  <a:txBody>
                    <a:bodyPr/>
                    <a:lstStyle/>
                    <a:p>
                      <a:endParaRPr lang="en-US" dirty="0"/>
                    </a:p>
                  </a:txBody>
                  <a:tcPr>
                    <a:solidFill>
                      <a:schemeClr val="accent3">
                        <a:lumMod val="40000"/>
                        <a:lumOff val="60000"/>
                      </a:schemeClr>
                    </a:solidFill>
                  </a:tcPr>
                </a:tc>
                <a:tc>
                  <a:txBody>
                    <a:bodyPr/>
                    <a:lstStyle/>
                    <a:p>
                      <a:r>
                        <a:rPr lang="en-US" sz="900" dirty="0" smtClean="0"/>
                        <a:t>Narrative theme</a:t>
                      </a:r>
                      <a:endParaRPr lang="en-US" sz="9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smtClean="0">
                          <a:effectLst/>
                        </a:rPr>
                        <a:t>People </a:t>
                      </a:r>
                      <a:r>
                        <a:rPr lang="en-US" sz="900" b="1" dirty="0" smtClean="0">
                          <a:effectLst/>
                        </a:rPr>
                        <a:t>do not </a:t>
                      </a:r>
                      <a:r>
                        <a:rPr lang="en-US" sz="900" dirty="0" smtClean="0">
                          <a:effectLst/>
                        </a:rPr>
                        <a:t>learn better in games with strong narrative themes</a:t>
                      </a:r>
                      <a:endParaRPr lang="en-US" sz="900" dirty="0"/>
                    </a:p>
                  </a:txBody>
                  <a:tcPr>
                    <a:solidFill>
                      <a:schemeClr val="accent3">
                        <a:lumMod val="40000"/>
                        <a:lumOff val="60000"/>
                      </a:schemeClr>
                    </a:solidFill>
                  </a:tcPr>
                </a:tc>
                <a:extLst>
                  <a:ext uri="{0D108BD9-81ED-4DB2-BD59-A6C34878D82A}">
                    <a16:rowId xmlns:a16="http://schemas.microsoft.com/office/drawing/2014/main" val="3564972119"/>
                  </a:ext>
                </a:extLst>
              </a:tr>
            </a:tbl>
          </a:graphicData>
        </a:graphic>
      </p:graphicFrame>
      <p:sp>
        <p:nvSpPr>
          <p:cNvPr id="9" name="Footer Placeholder 8"/>
          <p:cNvSpPr>
            <a:spLocks noGrp="1"/>
          </p:cNvSpPr>
          <p:nvPr>
            <p:ph type="ftr" sz="quarter" idx="11"/>
          </p:nvPr>
        </p:nvSpPr>
        <p:spPr/>
        <p:txBody>
          <a:bodyPr/>
          <a:lstStyle/>
          <a:p>
            <a:r>
              <a:rPr lang="en-US" dirty="0" smtClean="0"/>
              <a:t>05-418/818 | Spring 2023 | Design of Educational Games</a:t>
            </a:r>
            <a:endParaRPr lang="en-US" dirty="0"/>
          </a:p>
        </p:txBody>
      </p:sp>
      <p:sp>
        <p:nvSpPr>
          <p:cNvPr id="10" name="Slide Number Placeholder 9"/>
          <p:cNvSpPr>
            <a:spLocks noGrp="1"/>
          </p:cNvSpPr>
          <p:nvPr>
            <p:ph type="sldNum" sz="quarter" idx="12"/>
          </p:nvPr>
        </p:nvSpPr>
        <p:spPr/>
        <p:txBody>
          <a:bodyPr/>
          <a:lstStyle/>
          <a:p>
            <a:fld id="{4BE96267-9501-4B49-939F-F116B0669874}" type="slidenum">
              <a:rPr lang="en-US" smtClean="0"/>
              <a:t>88</a:t>
            </a:fld>
            <a:endParaRPr lang="en-US"/>
          </a:p>
        </p:txBody>
      </p:sp>
    </p:spTree>
    <p:extLst>
      <p:ext uri="{BB962C8B-B14F-4D97-AF65-F5344CB8AC3E}">
        <p14:creationId xmlns:p14="http://schemas.microsoft.com/office/powerpoint/2010/main" val="25538893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E8C142-87D9-487B-9EB8-63C715D0405B}"/>
              </a:ext>
            </a:extLst>
          </p:cNvPr>
          <p:cNvSpPr>
            <a:spLocks noGrp="1"/>
          </p:cNvSpPr>
          <p:nvPr>
            <p:ph type="dt" sz="half" idx="10"/>
          </p:nvPr>
        </p:nvSpPr>
        <p:spPr/>
        <p:txBody>
          <a:bodyPr/>
          <a:lstStyle/>
          <a:p>
            <a:r>
              <a:rPr lang="en-US" smtClean="0"/>
              <a:t>2023-01-26</a:t>
            </a:r>
            <a:endParaRPr lang="en-US"/>
          </a:p>
        </p:txBody>
      </p:sp>
      <p:pic>
        <p:nvPicPr>
          <p:cNvPr id="7" name="Picture 4" descr="Image result for mario question block">
            <a:extLst>
              <a:ext uri="{FF2B5EF4-FFF2-40B4-BE49-F238E27FC236}">
                <a16:creationId xmlns:a16="http://schemas.microsoft.com/office/drawing/2014/main" id="{5E1515CC-5515-46BA-911E-AA9B5E33DC3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17950" y="1253331"/>
            <a:ext cx="4356100"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89</a:t>
            </a:fld>
            <a:endParaRPr lang="en-US"/>
          </a:p>
        </p:txBody>
      </p:sp>
    </p:spTree>
    <p:extLst>
      <p:ext uri="{BB962C8B-B14F-4D97-AF65-F5344CB8AC3E}">
        <p14:creationId xmlns:p14="http://schemas.microsoft.com/office/powerpoint/2010/main" val="747104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E5FB-0694-4416-83B5-524B2E4928EE}"/>
              </a:ext>
            </a:extLst>
          </p:cNvPr>
          <p:cNvSpPr>
            <a:spLocks noGrp="1"/>
          </p:cNvSpPr>
          <p:nvPr>
            <p:ph type="title"/>
          </p:nvPr>
        </p:nvSpPr>
        <p:spPr/>
        <p:txBody>
          <a:bodyPr/>
          <a:lstStyle/>
          <a:p>
            <a:r>
              <a:rPr lang="en-US" dirty="0"/>
              <a:t>Organizing Instruction and Study to Improve Student Learning</a:t>
            </a:r>
          </a:p>
        </p:txBody>
      </p:sp>
      <p:sp>
        <p:nvSpPr>
          <p:cNvPr id="4" name="Date Placeholder 3">
            <a:extLst>
              <a:ext uri="{FF2B5EF4-FFF2-40B4-BE49-F238E27FC236}">
                <a16:creationId xmlns:a16="http://schemas.microsoft.com/office/drawing/2014/main" id="{1D5DCDE1-8ECA-4346-821D-9A92972888D5}"/>
              </a:ext>
            </a:extLst>
          </p:cNvPr>
          <p:cNvSpPr>
            <a:spLocks noGrp="1"/>
          </p:cNvSpPr>
          <p:nvPr>
            <p:ph type="dt" sz="half" idx="10"/>
          </p:nvPr>
        </p:nvSpPr>
        <p:spPr/>
        <p:txBody>
          <a:bodyPr/>
          <a:lstStyle/>
          <a:p>
            <a:r>
              <a:rPr lang="en-US" smtClean="0"/>
              <a:t>2023-01-26</a:t>
            </a:r>
            <a:endParaRPr lang="en-US"/>
          </a:p>
        </p:txBody>
      </p:sp>
      <p:sp>
        <p:nvSpPr>
          <p:cNvPr id="7" name="AutoShape 2" descr="data:image/webp;base64,UklGRmAhAABXRUJQVlA4IFQhAADwgQCdASrDACUBPw1sp0mnIySXKyYAdBDE9Td3MKkHvXpfG4IPB4mPoIhGJzqx+23v8kl6Nx5VpN07lr/B+AD0l/6f08+h95gPN09NX9233L0GvOk9ZD/O5KF6Z85PjV/I8QfMx9F/dP3M9hLK32Vf6vov9gX5/929E/+x4Y/KbUFd52hHvT+B82v5vzI/Rv8t+xnwAfz7zJ/6ngtfgf+z7Af9E/0Pq3/5nkk+v/YR6ZnpItKfvBRjH4NcUpyJ8/XCQ1NDG7Dly0wE1vaBsqaJNqyGH+5aQ6BgbgreNlmt8WfJ/yfe42wVmRMhXvaz1EoIbq2XaI9hdzdLpBAusYKgnkH0kTJmIQmNN+t2WTEA2vq2dKzjc9mZbcMh1Rbf8oykwydq1oteaPIzNkI0MbJut4J80aVafk4yOh+WIYgCb5mjrIMETW/pMOKeKDWd6P974V6/VWUMTJhRkf+cr/YmAmQcAGVYQG5ntP0NSW4H8d/G45LhfKTXk5MJMh9rf9/aHTR00GLNsRsf5rEnIlrZrXXawBljXATIgb1lZQ1lCecmKeNOBBMguDAzNhGYgAvztymQh/+ZFvpx0wmgI3/hdYkYPNeClCSGyS3mV837tKKnRQdEW3cRCsjl3RtdcoTFDw/SSwAK7yL/wO1hdFGLck6KXlP/Up7eLxTAnXyF9nDssvEORnXJVnziLQ6To6hRprE2NIlEP8+q/nZ89Ww5MkYjMo5BjdukOMdFUEaWf6ahYnow1M43brx+SWV6aJl39MBlvagP6r4J6f/+oWGhcPJEVJJbXkDu3+pnOYxM4nSy0geT4zDuzzIYMnH3O9e4ECHPye1SJrE/Dpvs9t3PNFXx00QqiKUYrR8JRh3c5pzAWc3DWOwsW+SJMJ/Bjl1V/Z0UXAY1Yyw5rp0FwLXYQuNOe0wCxcMae5riArRzi/yNDOdmSJrQK2EyE4Ivlxn3oxpCeyT9jXuJNZ9am7feX769+t/NCrHgU9+LAnxp7JhLl/mn9aFBUUyU8uzWadjWsyWxofmtI5prldi4rhbYCTlIpYM7SfJ3+ghWcZC0jeHvGmGb1YKOJuTT78Ulq2Fv2SVVYdib9mMvfYvmPbqbhfc9vopClzGBqA0kbhgoQsk5Asw7osfk3g3uzKop451cy42t+fLIgKJCfE9p2LCCbvMo7CNB2g4HLG2ib3XLYt/kldPnauWBA2XPdxen3WcZXWnAsVNVqW6IL3toQe/9dRQKepd5PG8ZO3AFGqftyN4COHBF0dDLLnqPwt7JxGTwwZuSpTVmj7sOcbL422xnO6sYH4y0RzHyeDMgumyvl6RlSnQXvTzmC5zM8hsVV/sU4sRz6WP0Kl5HGYpUTGoFP5EKwIyCyUZ+OB4E4j+de1AtC9CZpjgAAP7f/yP1z+mPJ/4mPzNjo5bRa1yD/T2al33aTTD8ZC+wtVidb9xP/NHGi1h3maRHTyi5wt31q1SvYm/E/0T7iCyl1qNB8i+jMsCbr/FDWqTRaTIl6H8xEUOd9KI+pNLLWuImY//cLWKSoPVNnTrwHfkBQUhPB1VUCFbvZBL6g1W+lVjcWD/Tm0ZyudJeFxqTmver0idTr0cq1LWmL6mEemOwDpXsLeMKCgtWgew9+dsjvBcv05lefqFKV8ISnur33UJRjJD2QZsAx7DLRATqsc1vBr5RZvZcn5hSDrTyU3AYx7UWezSvaNKm8dtcWWBVSYX3K9G0HZhSVE/nwMn2Gt8P+r/T4R9eleXvHLVLn6F2wZRFq+EOC9cl357UTot3BlJXHv2mn/P5MygvZ4y4Qpan0mUvWKRSk/Dd236vK6JhcI0ChpwbzYmhcimHKCv14niyJfsOcg/O3frWoRD8EY2G5qlDyszSvF5U8CXDa+SOCbE42r96lsyVjhxItT48O9JpcCebPWl8p/s9/9MbsfvGRr2xEGuqzgShpB/ECbPDtBE9Xtaccf8+tFZWNeCBvtDdQjMCdlB6tDRIFMZbdmLpRIIHuX13GhI6KIbIXTz4RiRS4Pfvzhd02hiDZeAqNJ4PRNiBcVMvQRakVJOMDQB7FH1pGJN64tgHWHV4W+I8/rD+kzeXobGa3pCbUqaeRQSYyfMb+luKCyl3Pgxzl0+WZAUMpYeJQM54ulo7kTnunqabMYIG90WhY9U9alcFKDiRvgnIqu6ZBha+NqvG5XUrzAXQCtBNRNX85O7gK6CGDcTEIx1Gp9SUpZboepEKBp8wYx77X1xJyClMsCAK0tcI9BWfA6h6WOnRlv6Uxs1C1owyjxBkpFMhkUinryS1D5qV2uRp0PIf5GbQHpqF1swxm8XPJf1a1vi1WK6upUDgQJ35xrX4Uf7NnXrRY62lbesJgv2HfY44vIzaHHrKOR04qjLzCrsQTdruYmpIzAWg25ZjEDU6f61fEdYvtDb1+V7hZBPtuC0JarMI0xhts0XJWBgwfF6ZyBLW7OEPLSUEVrtFO6lhYCtVvO7cfveh5wFSjgXsKPX+Qpjv4xEpGyCQNxo6V//Dy168o+rFHaaHVNUArfOJyWdH+PJ9VGfo3sQAGTXu3GUPr+N767UXtDcemZcXQ9PEcxji8YUz3GH1qzwbZzjfbuUdBB3OcE/4L9bGKF6Q7rHA160kMXmWNzabm1T8l+aJEXeNOT3hPbRRDVjgK3y//CrFc9jB3vVh1wuI7gOX0SS8PjZz4V5JD/FKNy83XXfyI1YZYeXI2/5t4bKUyRYcRsgRFhWI4YmvAW4QfKpDoLzkyV0FHV1/lUO+LnfTdD8s9RncvVD3zRojjNjwi57JysROSg/l3Ec6dFj/aorhuIMtL1QFvJbPpZ+ky8bp0pkv6kco+7Axvz/Rjg0UCsl+bMod5Tt1b0Z1JOqjqK+QWXA/Tr9j97r9zgGvpBUimLLqN4KApbbuhBdp7Bozi7rB/u5WAj8gWIIxD1Hmp2sngkrP+e/Gx1HvsHC9Zx6xWdOOd3Dm+DgFx0RIyNxvoMNgbJg7tWarwOP/2NzYQhHop4jSuiKGd7dbhMwuGPiktVfA8r4IfR0DmVdsxGhKVtQCYCVYjfqAVmVfBZx48MT7xgubwTvv1pJoZejknUUEo0d9VbQnlPDZ4RGcYRLoI4KjC9x3qzv3OJOzmRILdIpPvlrUavNVLiDZmus/XD/0wKI+s0cyU8jYRPB6dd2wEySeAXADu4WqKhERxGEcyLy72Ens/p5Cy9TPR+etNY2YcWl70O/rmJ37MDZ7PDXAeF0RvelLNWdDowmQEIP0oy8d7gts8NnVATGf8yNXPx6CKgTDj6fM7JGEPdRUtw0jnQfpogmhts54n6gkFvko7T3cUllPeSB6ocurXkKc7s4p33v9ezTx6g96VR1J263VX2b8Sz4znKwM3rFUHQ/MY5Kk2D7pjjFBMgtnQt2MiidCMfqx8GCaBi4UXotX/U9eb9V9x9CS1g0kjA7koeyffKr21oLxVsgpkwD1xJrjSE6UcLfaVBB4wrvL+3Bpj9L733FXS2x4ZYfEuIUgUplLPE+Age+FVrfPoaKesR5bKQl9YbJfeOeF8jzH8jtkO/+D4aolq+OaE57uEE3kc4Mcr/63y7xkzXczjzjfPDSf+cIx0WUZ2aEnb9afeWS/GmkUggqMaERJoshSF0ifbcSNNfLNeA+mACW812FwCL2pU+mcSliA3JFmrvJXKvdCRxBHy4IL3VG4JpKte+LYRAjGq/6LW2TRGa+5EXDTuTEXM52p/Dm+R28ZE2Ki52x7EqyHDBsju6NqkXJhBDgATdhvHp7SXAdhTIpSIfLQCEwZSIa8Cr5qw6hurAJcW46aK90cF7GeGyIKfJs8U7W7tiTKRePyin2tCcMi2R27JqhtOkE0en/JGBF3ZxR/IqRWRkEoAbE18qwxM0Yws2jLv+8KKPcCMgcI+2XAlIDyUy4yMZxQOT4nluWuhbii0kif6w4jY0sLHNDZ6gsBY9+wqZ4cFr/FitDAj1zgDCdhiY8rJQjS16yqy3cxa6pFCoX+rvEgeFL1LOwvyOSxFLEhgvm1X0VYa9/RORaChGzhkRzfu2lYSgzh4fHtPn/qJsj1RbWLAIeUdEFPO+/ytkIjRaw5Tg5Jr8zt3aHZ3X038z+TqQ7tR1b6QXvNdMml1oFl+m/R9EdI2Q2JyIzmTSiO4r61rMHhczDSFFmpr3O7qPUwnJejO7rnEF6+p8AAA4r1tw8lKoEs4LEIM37lG7pUyCiP1c+7HuCDV4UqmtWIVhtDXzwdvYp9+KYA0tMeUXjWyPpEBSx4LNB3BkIH4hSvjA+REgtA9Xqz3mNxaVJYKbgYSZu7vc7kKzdjtbxr2LcEIsF2UkiPYMPfJOpBYGfAOJM227nvb4eNbm/OApBesDI7+40l2GnV0zbwnrZfFExAmT/wP8w3DYDC8XYDFIX4sYJ/K1nw1I6aaisljX7rXQwiC4/ff971dJ+XL7lTH4MTUZxEkXHhumQ3oRdNhy5BM874AQ61veWh5oj8yB5dJE4n6eEHk5siTFXKupYGuKPDgP6GeqZ+Uwjgx56ZEIHx3GC2LhWhI7BcWMwigft+0iJisXRTwkIpMWXGDRTcB0ez78xPe2jvzHc34CwBoPvcI6krV12J9c3cPYpGhg9vBFtG9bR4vuy2tgRBSm9q8lxA28G12IMpQx9xC9HFtUog9hbqSIgE/VO1iS2z2cYf/CXXzVk267DYroG34OdEPUhJRVkp11IqeKv3oU0cr5AFhaRWw5sK2fwyEKc4C3x64PUPlDI/v8Cml5kvGg8rvuSAPdoR/WGdew91WN3oTywc/DIexmJ2W0q8wMrWjfq9H6W3cJSHveO/T2GP1gS7KqRLxy2fooXMXX6Bc+PIoGyl94cq2dKTz5T9FWCsZOrAAMz+5PsVctntNYBV6FeJe7iBabUdAzgAyZRAI8tm7W2uPo8JYYxcgDvtoUo84RtvTtsW0t/o2WKYEH+iDHSUMNO3pNavVEMOFydhw1w98CjMHay+iTixFhP9y1KFmmPBP+HfNXB0pRFNg/8QT5H0IFiWpie0TJd4bjec6SVXVyRNFSejuKyNKsRF2VzRY7trqvGMemuJeNyz5YXdCF9D/Iekk4QjTyV53rA3G56HF5uXdRcEt5sUn+tLrr5qWcumQrigFcEY9zOJpNWfeVQxOsHFrMJe4C/o4++AtQ6PzcVMM9mWqK5SvnzKElU68rQoTPWJ/ET8o/URpvqc/BbHtKeS9t0YzDLaYcch7bxOx0IpDKtVPH2Toms3V+9BRPUBKXWi9zde4XPpRzIeahXbQY0+3rEro4UPUmacwNzvQtKqJygAUQPm5/U9Hj0VBBjY6HZQqkUAbPqYYRLr9HI8jIuusf6YMS9oA13ZyyioKhTHxCXf99DH/1c9oSDBLegdUgIiwQzsq+ziWaoKcxlgEDHxI2gzo99mrmlfKB+mVCxwmjeqgmTgPyVLEgHKyza8+sA/fFobZGQd6ggWdjpmfti1p2Bp0SSi2PM0Gaj0QdGZVhfUKwNL2v4snbNT/FfU2aLB/t1etExFdBl1HuVAsj/vqIDpXa0t04Kxi45aB2+VchdlU8PRHWU/l9KhJMyJ1IOUIIn27Cchyx6HzQMtbUthGf6s3EB1Rm3isNZBFaCQnN23FeUdXPMvqFecYW3QuD5Qrr7wKpbMnGwt1FB3wdtd8J/cfBQh+pu2WhyJRvxGiUSIBzVsJ4zyVwN4fc+/id9y+d6u6PrWeeHVLrcpR7QGm8BnOZBm9kH0g1OrPCj3IRVXuXlyigHOhmz4Uno+SO+zyjnw6PE1YFeQWPaoUDcfLyeLDJCMteLKf0bIP6DRdwHUffMdWraIBhTMbsrHkmHxt5fE2fTZxtedip+g5s2q0ONaTUKeFdZ2CbOYkobfhcyXo8y6RETlW4UbP1ZVU65iuRiEJG3qTsnf6YDn//5geuUlrT9y4QoF0ERFsa4qVnHhf7blRYgDp66vv4r57PwlQ10ZlzS81G/faCkKygEwOwK2Sl2uPYW5/GCvM1MsHY30JwA3fdEfFRcoUHFH/FrDGrcumAnaK4KjtwHy+TxB4oFd9zaAl0C+G0MnQeWmB/dfrWQPTtjlqLLp8TgsYAmRnmfgGTbcMwhPclm5JkmSFHCKNSRIoMEoFLXCqsMxrushYumhwvMIh3nMFpWLeANQ+RjMWWEG41ku0vRVjhejfhhB4v7njDpyfiQSU0FTrDTYACDBET6rQnwh8or3yqGfK1SlBMLM5PN2i7W90SoAiErG97iLKWQbPUUKwn23jR/9mYrI6uErCh+clSFJtlWcN2KGnLxHYEHS2As5ZyqOtBI/PpzowsijqsTcuyYStDkMbEj4bVKoQAg3aM4Zvh+N7uKOtrQxH8bfZ0VVPznlh4zpyf4V/UGMGFAsaOQijN6Cij7Y2yeIn5gTJmYqaFL4LTOsCAPmS5P9+AB9H4b4B088TccFOwg24NizHakFi6hFd1DmRgI0wFL+htEwEX3tai9QMx7bsEACP6J6ElXd2yW/4xAdnJwgLynVQBgO48hu70WZNlPcN4O97tqdkLTro14eqZrxHji3EYDY690dS8/CczVw2g78yrqwd16lzdX1lb9+5t4bQAgWJCyuIAtdKjvPLJiHzVvq+D4jzuCk64X5sFlhyh2hYHEnMq/pyXN2htu9zFYYxUWdwED/py0t64+R/wFdE6EiuZm9S8KKV2DfcecVfAwalhZY6HSHugqy6NnZnjeSArUW4U0XGCThoemxOm7VX4cggQc0sVni8mxHAttFUsarx53zp0bUA77mnOBER2taa6AoDyMpW4qChVS2t/1s0VO2nbXRD9GbjLCXgEjiGgyOxRTVuNenDDF8KEFZ+kqe5BArcoZrvdpC0Pw2hOaGf6rojDcGT2LdZulHeYwOJQVSxJaf0iQljZeDoRVNkFJ8sPFhu0c9KZ2GLokBdBxHan9gNLg9aC8tVkycNyuDqPKOTQO6FaPdAQa+WbHvpAP+vlE+8PqSEi1WVp5sF3wJPxJ5JySoeoC4QjNOQUER7N9fkW4N24n89N6r5T3IvlHZfLwQjnDK6V+AZZ/wK7nKcSiyJO/qJ9CrrCvo+/IjqNOrkHJyPjLn8dq6+BLGGlcPC2nGwjoy2Q2kRrqM+2vJ1WDhPPFl9TTv2PwAsfaTHK+9l0ciTDqViZkPoZEWUe4bBApUmTE/VQiwdX4AF3iPLHtURuNUEnfNtTUekhLK7Md0DimtLlQz8a5qA7ngTmI1VMpdggJcusJGpD2Wrj2fDdExcVTWpEm8IxUCzL3BuZvTZhCRzHXtMV9gcSYrnkjlQmQXlce/N7VNHRcP7MD+VxhoVsf6Y7CO76abzmW7JZjL3rfn1G7ISHUdL8IwRClKaUtenLCSftlsVBgwuejhYOV+5AMEhzQH89RHb8nBIcricFQEh6ATPNfViuWNiW2O2sZS1mV509XMSQ6nqVVPxMe5n4naGppP5c/idoYPm5vrpd2j7fnAiE4VII0EMa6HxWVbQ9K1OrRPtsA3Bo/6IGWT9pysmOwCDCd83mxPSIALyo7ybYLTySV0au1t9i1s0zW+43Fa9lQfrbz5hBvCIwdtTVbki80U22jBRE7EK1WiKeJPlpdEbRbeSdTR+w+QgXf+58uxP/YBC5P1KaVojn8Fwu4/BgNVAp/Tsi+ljQ8jQil0fSUJtM6SLnyzn144kkMIyMZKpmCazSCeQv+C6dGALQJ6uTpAWqxLsX0oTXwZ9sOp6kB3pJKymJ305bLwxT/bXsyuzKtLG5BGh5O9QWxzJf+ClGDOR6DsU8qeWCAveWbPnV3KHWlqZV+jq2rvqn5a2pC239Vahk+ksNhxM5pppT8Xi/bG24jrPY7PWkQJ9Cgqa4H1vx1jgIsx2cSAnP3JaFKYsK0l9m42nwYcG8AMkRTZUpHj/FcYWQY94IWLLEjET9Kd0A/yG9gn3LrXtst4ogdED5XJH3aUWkVcz1pdl4w1+fWYUi5689kZCfdPBafuV6yFL4Q8d+zxEcFKOALhlHBEPx2t+EFRd4vQfuLyB4riZn/9any/uH2NR3vcmABUPusWxjn2OGgmVRcaJmgKDq5vmMP/TsHOVqiuSSvOmqQgWMYnGQFV8IWF+OYNHrHLIb//W54ssT6HNXUO1ordOsP8kxJl91hWLHth6yOehYJ0Q9nycDuUPy8/mGftuZyHTaqaKecDxcXZ1emTpMSVmN1QCh0UsPEDvFfV7Y1d7QzI4TZ0dsmuMHs3gvKFWpl1M9KRBYyOZLj9ZYfB5xxO+i4+rmgNBtzXFrLckmYmSPPrgwlcmlNcpn+e41vHBrbESKtzfZRBQsSRuPb343xd3+qDGpulDIbB2yK16MixDxW9gStE5Bm4WBq8uzRyPwBNZyZIJJrh44yHwd6s3XLcthOA5CNZNNdCqF9aCScIDN2w6yaMCtOVZMUKnDYy0psDdjBkfU+O2FwBuCp2fJRKc+XWxU/BLR0zJA9toK2Ksuv++86OY/jtKhWL7ZMpKqDeAqru32fePBfArOH8fro+KaaTy1t71F2Hp5qjL2cJjwXc7mLv3GItfYQtXjns5YTFu0jjtgPk7yfUHuEuUrRwwQnEIv9z85eVLJC/VTka4ArC0zy9jcXDUjomliuvlEySRdAktrru8gL7jWnZuFLPjwR7PTzClm2OSrMkCfGYzC0animfbH4Tg9TCxWjSrY7Smla0MX0kXa9A/OZiwSg1ox5JbdISxY1e9OLV3pNseZzaKoYMWEhe3ltgNYv8le+CeJ1gbfJqZR5IFh0v1wzgpHS7Pnxg76Bl8iWU2kQPlFTQgIQNVPXu2qebysuDBa9kJqv+Lr0vq7L8WJUFi+zAZJslFLCRe/9goBpRU1Ct9iXMm3ov+jCyyc/+1rCUAmpCFc0Wn/DawtgKj1v7zrdUYbUQgAy0uvShyqrOpWNW2X30KDeIHoczre9iZP4XTbmTDB/dpj7ouYMVwI9uFy1eHcoSouPqpbyUhnxdkymXPQ79ivKwfphQRZwWXOmKUpdX7dxF778VcT+T6TV8Dgslua70eoC0o3IhXlqhJCb9BL78eq4jn9KJA0ZJtnP+uVbFIJQEFni1AwtlhIFa3LbXGMhIIVTewbbLNkJyh/x0OG4QKXsDjXVVKvu1t026fqUTnnN4ZndT8RepaEHktCwgMqd5Zi0PtHUbC+bQ7oYIej1nS+c8I10hNT9BDJ3yV9mmsou8syFS9bOwJRDFDgDOwJfuyiSZZIFGdTVnlLeFGwpZ2X4wlvz1CgO3dfddl5V/N++1FQUsMPbwbgVjDWtHHfILP19fzV49qEbkNVjHOsfCevtaCmJX/r3BgrkEC5QyyCW9qbL31BXO9ljBTxhU8lP48hz+nYiYVrnze+vVg46kyHIhEmjTf9/AHZaOXG1ZX/aC9uYlh3nVwXIjhcLTNumQtOsxEvdnBJ52oaxZxPqsk8jvoGuMfXFpeCeR3VVC7JWWM1rYelmb5Ha7YEJ6ggjYHf3KiSS/25MOYnPjAzJTUf/aZbATCAy1KkTVFzL2OS8ypRWcyLYjqDBlV+yqP+8UlsuCzwBDymtvIURxJdzFb5iZivoiaTzeQxz9wWDeTxavUuYip7ir3BjLpe9m5W6ZNZ6UmHU3C1wgi/fj0jsNPY/R+dpBgixesPl6fkrH5qV2N6jk1J7mMhX1Vws8KXP4OmYhVB5xXOVs5Iofr0dOVxSuI9MPAvVmTih7i2cy/FSE0ZSvx+KWeCHV+HGZHTVVC4lAdhQnpsAKnPPHUwcrAUwbSJfCE93aJxCmmVmwwUkdXn5g0uRkVFqPltuOi03Oo/lok0af2uZ3VCIEpFlreybDCvipBWel5kP8D8Ga4bWAufvYIonpRGeZWk9gS4dFrLR65gAYbSjFEo932lhl2UftvabdAJwFoca1Y13G2zqLg5CTFd/6LuTn5f32yXC5UUYR/8MpKFIUJKhuf8l34F6Megy2RtqkTFw4jqSnCdaKHoGOh0IX/Y6q27XeKvabZwweaAJwk/aLL7vcxJHRgaYj64ay/GbVtwl30Uq84Ko1dW/mcDr2Xtxwv/f44XJ+yBnvbycRv5alt4is+6wCaDo3y150YYvVatCAXWqVPnTxJN2Tbic3iVfPfV2Wjbpcc9UYUVzK89GP1T0GVyUFZHGLqLw4mbJo+8BicUts3gJGISP8lPU0zhH5RmeeGtKRWaX/pN3QPH7AMRdMsaFSyjEkYzMy22+L0EZwN776xp0CCESOsxB/tZ+JWhcR4EQY883jrO8xlXH8iOcZxqBv/Z9FgQV/ab2mZvU3JzZve+859ynYtnhLLkj1ioOp8xwa/WxEXpSxieP+lFwM+cOfQZXvesiPNmNQOpaBhc72cPovlfmrEK4+2+l9ZFl50T3ZIPIrGs3mhfhsz6dYcsheA4bFhV/agnoXunm2uIGxmmh2ktH5M6+G04NIrXYGphaZqqlu8FLXalcyid8hHwkCyFZ26EMfCDMsttOHFeONlHVe0u0l3hz+15mxgX2pAZYg9A4O8M7NmOris0hv5OmMVq6zKevpCJmugcuXkddWqVQhOffSWalnNiSJdKzrv8Az+MLz1bC2gS0VdZt9T9Pm93UzMqvv+4H/VzRENKYkXzsuToRg/OV7Sz3cK57YaWApN0BgppfF3LdxMikkALxeh5zUVyl5yrnudgUdomBnOjF9XDtGSSWRfMj7D6CGDy/cHwYsKcnzyhV2IGGdpFxkyhi161lBschQveJQW/qTcW82kxbENr2ynKLcm6oPvQgnZFPK0a0Rl4GuVrCXXhwlj17z7aXDbT1vE4IV+gK3E9jo5XLNUYmkeygCCawqneUZanbNxD8prDTPSZmKF0Gz7qTtaR9JTBDZZ/21XsOrvFLJmfpn1tGqdvntmPBLKl2ZqJaaHYoKNOlwEgBoC4ij6G3O0ie8vvEwv5+MHmeuNAiRVvAuZLcwRmcJNam0rg5OTmBpJsAZxINo0OsPyoSYhMz+8S7Itf+pqkE/aaBVDoKNXY7nJ0qAUeDWysRagX7HE3Qj6BUzBFiHS8FYS5q37wxG3SZZD7Pm4is/itK68WoQ6DIbPUq+KRWUkAsSJVpnh5C3YQvxcQ4PNlLKEe7Q12BMys+uNo4q8veXUew8V+eOoFFUuNmSiKsADCvKT9e9ybTsbM5HJDC56VUk1uBa/iGaYqMvwYyhNWCNBhjJ5XNGapdv3WRbh4TpoOcdASuBq/X1Mxvm96MYLP21VGFDaYOyLHCLCNd3FtE1/IXPwELi/O9rj+nu+baE/qXdVmml57VjjJIu/apyd0y7ambbqbymOesTpPq2ViSL8F3ZHcUcN7AAHb2QPOFyS0aquUBTr/aLWsUw8fttDoAAACu4AADPTMrWOVtnQ8rYAAA=">
            <a:extLst>
              <a:ext uri="{FF2B5EF4-FFF2-40B4-BE49-F238E27FC236}">
                <a16:creationId xmlns:a16="http://schemas.microsoft.com/office/drawing/2014/main" id="{F6C888FA-AF9D-4F5B-9D40-8A3B77CC62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B44367A8-E651-49CB-A111-4055855AAF6E}"/>
              </a:ext>
            </a:extLst>
          </p:cNvPr>
          <p:cNvPicPr>
            <a:picLocks noChangeAspect="1"/>
          </p:cNvPicPr>
          <p:nvPr/>
        </p:nvPicPr>
        <p:blipFill>
          <a:blip r:embed="rId2"/>
          <a:stretch>
            <a:fillRect/>
          </a:stretch>
        </p:blipFill>
        <p:spPr>
          <a:xfrm>
            <a:off x="1258641" y="2148603"/>
            <a:ext cx="2529181" cy="3276600"/>
          </a:xfrm>
          <a:prstGeom prst="rect">
            <a:avLst/>
          </a:prstGeom>
        </p:spPr>
      </p:pic>
      <p:sp>
        <p:nvSpPr>
          <p:cNvPr id="14" name="TextBox 13">
            <a:extLst>
              <a:ext uri="{FF2B5EF4-FFF2-40B4-BE49-F238E27FC236}">
                <a16:creationId xmlns:a16="http://schemas.microsoft.com/office/drawing/2014/main" id="{7ECA5CDF-E395-48C4-AF88-A411ABDD42BC}"/>
              </a:ext>
            </a:extLst>
          </p:cNvPr>
          <p:cNvSpPr txBox="1"/>
          <p:nvPr/>
        </p:nvSpPr>
        <p:spPr>
          <a:xfrm>
            <a:off x="8683015" y="3552406"/>
            <a:ext cx="1262446" cy="646331"/>
          </a:xfrm>
          <a:prstGeom prst="rect">
            <a:avLst/>
          </a:prstGeom>
          <a:noFill/>
        </p:spPr>
        <p:txBody>
          <a:bodyPr wrap="square" rtlCol="0">
            <a:spAutoFit/>
          </a:bodyPr>
          <a:lstStyle/>
          <a:p>
            <a:pPr algn="ctr"/>
            <a:r>
              <a:rPr lang="en-US" dirty="0"/>
              <a:t>Ken</a:t>
            </a:r>
          </a:p>
          <a:p>
            <a:pPr algn="ctr"/>
            <a:r>
              <a:rPr lang="en-US" dirty="0"/>
              <a:t>Koedinger</a:t>
            </a:r>
          </a:p>
        </p:txBody>
      </p:sp>
      <p:pic>
        <p:nvPicPr>
          <p:cNvPr id="15" name="Picture 2" descr="Image result">
            <a:extLst>
              <a:ext uri="{FF2B5EF4-FFF2-40B4-BE49-F238E27FC236}">
                <a16:creationId xmlns:a16="http://schemas.microsoft.com/office/drawing/2014/main" id="{B8BFF2EF-91D5-4F0E-AB38-20617A92B52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8000" r="26475"/>
          <a:stretch/>
        </p:blipFill>
        <p:spPr bwMode="auto">
          <a:xfrm>
            <a:off x="8915926" y="2412526"/>
            <a:ext cx="74892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l Pashler">
            <a:extLst>
              <a:ext uri="{FF2B5EF4-FFF2-40B4-BE49-F238E27FC236}">
                <a16:creationId xmlns:a16="http://schemas.microsoft.com/office/drawing/2014/main" id="{F01CED6F-3AB8-4CF8-BEC8-4E9241BDD8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49" r="25977"/>
          <a:stretch/>
        </p:blipFill>
        <p:spPr bwMode="auto">
          <a:xfrm>
            <a:off x="4450403" y="2412526"/>
            <a:ext cx="701877" cy="10972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4F2FCE0-744D-4730-8B61-0BA6C0D642F5}"/>
              </a:ext>
            </a:extLst>
          </p:cNvPr>
          <p:cNvSpPr txBox="1"/>
          <p:nvPr/>
        </p:nvSpPr>
        <p:spPr>
          <a:xfrm>
            <a:off x="4129103" y="3552406"/>
            <a:ext cx="1262446" cy="646331"/>
          </a:xfrm>
          <a:prstGeom prst="rect">
            <a:avLst/>
          </a:prstGeom>
          <a:noFill/>
        </p:spPr>
        <p:txBody>
          <a:bodyPr wrap="square" rtlCol="0">
            <a:spAutoFit/>
          </a:bodyPr>
          <a:lstStyle/>
          <a:p>
            <a:pPr algn="ctr"/>
            <a:r>
              <a:rPr lang="en-US" dirty="0"/>
              <a:t>Harold </a:t>
            </a:r>
            <a:r>
              <a:rPr lang="en-US" dirty="0" err="1"/>
              <a:t>Pashler</a:t>
            </a:r>
            <a:endParaRPr lang="en-US" dirty="0"/>
          </a:p>
        </p:txBody>
      </p:sp>
      <p:pic>
        <p:nvPicPr>
          <p:cNvPr id="18" name="Picture 17">
            <a:extLst>
              <a:ext uri="{FF2B5EF4-FFF2-40B4-BE49-F238E27FC236}">
                <a16:creationId xmlns:a16="http://schemas.microsoft.com/office/drawing/2014/main" id="{1E3E8069-28DB-47FF-BE2A-180A0563CEAE}"/>
              </a:ext>
            </a:extLst>
          </p:cNvPr>
          <p:cNvPicPr>
            <a:picLocks noChangeAspect="1"/>
          </p:cNvPicPr>
          <p:nvPr/>
        </p:nvPicPr>
        <p:blipFill>
          <a:blip r:embed="rId5"/>
          <a:stretch>
            <a:fillRect/>
          </a:stretch>
        </p:blipFill>
        <p:spPr>
          <a:xfrm>
            <a:off x="5497245" y="2410958"/>
            <a:ext cx="857805" cy="1100416"/>
          </a:xfrm>
          <a:prstGeom prst="rect">
            <a:avLst/>
          </a:prstGeom>
        </p:spPr>
      </p:pic>
      <p:sp>
        <p:nvSpPr>
          <p:cNvPr id="20" name="TextBox 19">
            <a:extLst>
              <a:ext uri="{FF2B5EF4-FFF2-40B4-BE49-F238E27FC236}">
                <a16:creationId xmlns:a16="http://schemas.microsoft.com/office/drawing/2014/main" id="{CB115703-BFA3-47CC-810E-C338032CE5DD}"/>
              </a:ext>
            </a:extLst>
          </p:cNvPr>
          <p:cNvSpPr txBox="1"/>
          <p:nvPr/>
        </p:nvSpPr>
        <p:spPr>
          <a:xfrm>
            <a:off x="5267581" y="3552406"/>
            <a:ext cx="1262446" cy="646331"/>
          </a:xfrm>
          <a:prstGeom prst="rect">
            <a:avLst/>
          </a:prstGeom>
          <a:noFill/>
        </p:spPr>
        <p:txBody>
          <a:bodyPr wrap="square" rtlCol="0">
            <a:spAutoFit/>
          </a:bodyPr>
          <a:lstStyle/>
          <a:p>
            <a:pPr algn="ctr"/>
            <a:r>
              <a:rPr lang="en-US" dirty="0"/>
              <a:t>Patrice Bain</a:t>
            </a:r>
          </a:p>
        </p:txBody>
      </p:sp>
      <p:pic>
        <p:nvPicPr>
          <p:cNvPr id="2054" name="Picture 6" descr="Dr. Brian Bottge">
            <a:extLst>
              <a:ext uri="{FF2B5EF4-FFF2-40B4-BE49-F238E27FC236}">
                <a16:creationId xmlns:a16="http://schemas.microsoft.com/office/drawing/2014/main" id="{170395CF-37A5-46F6-BD9A-96AE0271A0B2}"/>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5045" r="16289"/>
          <a:stretch/>
        </p:blipFill>
        <p:spPr bwMode="auto">
          <a:xfrm>
            <a:off x="6700015" y="2412526"/>
            <a:ext cx="753464" cy="10972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BEC93D3-215F-47DA-BB09-AD1B4063D5A6}"/>
              </a:ext>
            </a:extLst>
          </p:cNvPr>
          <p:cNvSpPr txBox="1"/>
          <p:nvPr/>
        </p:nvSpPr>
        <p:spPr>
          <a:xfrm>
            <a:off x="6406059" y="3552406"/>
            <a:ext cx="1262446" cy="646331"/>
          </a:xfrm>
          <a:prstGeom prst="rect">
            <a:avLst/>
          </a:prstGeom>
          <a:noFill/>
        </p:spPr>
        <p:txBody>
          <a:bodyPr wrap="square" rtlCol="0">
            <a:spAutoFit/>
          </a:bodyPr>
          <a:lstStyle/>
          <a:p>
            <a:pPr algn="ctr"/>
            <a:r>
              <a:rPr lang="en-US" dirty="0"/>
              <a:t>Brian </a:t>
            </a:r>
            <a:r>
              <a:rPr lang="en-US" dirty="0" err="1"/>
              <a:t>Bottge</a:t>
            </a:r>
            <a:endParaRPr lang="en-US" dirty="0"/>
          </a:p>
        </p:txBody>
      </p:sp>
      <p:pic>
        <p:nvPicPr>
          <p:cNvPr id="2056" name="Picture 8" descr="Image result for Art graesser">
            <a:extLst>
              <a:ext uri="{FF2B5EF4-FFF2-40B4-BE49-F238E27FC236}">
                <a16:creationId xmlns:a16="http://schemas.microsoft.com/office/drawing/2014/main" id="{2778E492-F1D0-4DCD-AD53-CAF7E4C633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709" r="16888"/>
          <a:stretch/>
        </p:blipFill>
        <p:spPr bwMode="auto">
          <a:xfrm>
            <a:off x="7798444" y="2412526"/>
            <a:ext cx="772517" cy="10972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2B51B2E-3E94-44C6-9081-E94F72DD9F88}"/>
              </a:ext>
            </a:extLst>
          </p:cNvPr>
          <p:cNvSpPr txBox="1"/>
          <p:nvPr/>
        </p:nvSpPr>
        <p:spPr>
          <a:xfrm>
            <a:off x="7544537" y="3552406"/>
            <a:ext cx="1262446" cy="646331"/>
          </a:xfrm>
          <a:prstGeom prst="rect">
            <a:avLst/>
          </a:prstGeom>
          <a:noFill/>
        </p:spPr>
        <p:txBody>
          <a:bodyPr wrap="square" rtlCol="0">
            <a:spAutoFit/>
          </a:bodyPr>
          <a:lstStyle/>
          <a:p>
            <a:pPr algn="ctr"/>
            <a:r>
              <a:rPr lang="en-US" dirty="0"/>
              <a:t>Art </a:t>
            </a:r>
            <a:r>
              <a:rPr lang="en-US" dirty="0" err="1"/>
              <a:t>Graesser</a:t>
            </a:r>
            <a:endParaRPr lang="en-US" dirty="0"/>
          </a:p>
        </p:txBody>
      </p:sp>
      <p:pic>
        <p:nvPicPr>
          <p:cNvPr id="21" name="Picture 20">
            <a:extLst>
              <a:ext uri="{FF2B5EF4-FFF2-40B4-BE49-F238E27FC236}">
                <a16:creationId xmlns:a16="http://schemas.microsoft.com/office/drawing/2014/main" id="{CE7C617B-A1E5-4033-A2EF-B210301A68C7}"/>
              </a:ext>
            </a:extLst>
          </p:cNvPr>
          <p:cNvPicPr>
            <a:picLocks noChangeAspect="1"/>
          </p:cNvPicPr>
          <p:nvPr/>
        </p:nvPicPr>
        <p:blipFill rotWithShape="1">
          <a:blip r:embed="rId8"/>
          <a:srcRect l="14326" r="13825"/>
          <a:stretch/>
        </p:blipFill>
        <p:spPr>
          <a:xfrm>
            <a:off x="10009814" y="2412526"/>
            <a:ext cx="788390" cy="1097280"/>
          </a:xfrm>
          <a:prstGeom prst="rect">
            <a:avLst/>
          </a:prstGeom>
        </p:spPr>
      </p:pic>
      <p:sp>
        <p:nvSpPr>
          <p:cNvPr id="27" name="TextBox 26">
            <a:extLst>
              <a:ext uri="{FF2B5EF4-FFF2-40B4-BE49-F238E27FC236}">
                <a16:creationId xmlns:a16="http://schemas.microsoft.com/office/drawing/2014/main" id="{19F0440D-05BC-40B0-BD77-AF0B36198217}"/>
              </a:ext>
            </a:extLst>
          </p:cNvPr>
          <p:cNvSpPr txBox="1"/>
          <p:nvPr/>
        </p:nvSpPr>
        <p:spPr>
          <a:xfrm>
            <a:off x="9821493" y="3552406"/>
            <a:ext cx="1262446" cy="646331"/>
          </a:xfrm>
          <a:prstGeom prst="rect">
            <a:avLst/>
          </a:prstGeom>
          <a:noFill/>
        </p:spPr>
        <p:txBody>
          <a:bodyPr wrap="square" rtlCol="0">
            <a:spAutoFit/>
          </a:bodyPr>
          <a:lstStyle/>
          <a:p>
            <a:pPr algn="ctr"/>
            <a:r>
              <a:rPr lang="en-US" dirty="0"/>
              <a:t>Mark McDaniel</a:t>
            </a:r>
          </a:p>
        </p:txBody>
      </p:sp>
      <p:pic>
        <p:nvPicPr>
          <p:cNvPr id="2060" name="Picture 12" descr="http://www.columbia.edu/cu/psychology/metcalfe/JanetCover.jpg">
            <a:extLst>
              <a:ext uri="{FF2B5EF4-FFF2-40B4-BE49-F238E27FC236}">
                <a16:creationId xmlns:a16="http://schemas.microsoft.com/office/drawing/2014/main" id="{40241B8D-0400-4E24-A9CC-7ABABD4BA2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522" r="14599"/>
          <a:stretch/>
        </p:blipFill>
        <p:spPr bwMode="auto">
          <a:xfrm>
            <a:off x="11143170" y="2412526"/>
            <a:ext cx="732091" cy="109728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7702DB1-1213-412E-9E86-A6F58F4ECC82}"/>
              </a:ext>
            </a:extLst>
          </p:cNvPr>
          <p:cNvSpPr txBox="1"/>
          <p:nvPr/>
        </p:nvSpPr>
        <p:spPr>
          <a:xfrm>
            <a:off x="10959971" y="3552406"/>
            <a:ext cx="1262446" cy="646331"/>
          </a:xfrm>
          <a:prstGeom prst="rect">
            <a:avLst/>
          </a:prstGeom>
          <a:noFill/>
        </p:spPr>
        <p:txBody>
          <a:bodyPr wrap="square" rtlCol="0">
            <a:spAutoFit/>
          </a:bodyPr>
          <a:lstStyle/>
          <a:p>
            <a:pPr algn="ctr"/>
            <a:r>
              <a:rPr lang="en-US" dirty="0"/>
              <a:t>Janet Metcalfe</a:t>
            </a:r>
          </a:p>
        </p:txBody>
      </p:sp>
      <p:sp>
        <p:nvSpPr>
          <p:cNvPr id="2049" name="Rectangle 2048">
            <a:extLst>
              <a:ext uri="{FF2B5EF4-FFF2-40B4-BE49-F238E27FC236}">
                <a16:creationId xmlns:a16="http://schemas.microsoft.com/office/drawing/2014/main" id="{29304912-3612-4144-9D5C-B4635FA9252A}"/>
              </a:ext>
            </a:extLst>
          </p:cNvPr>
          <p:cNvSpPr/>
          <p:nvPr/>
        </p:nvSpPr>
        <p:spPr>
          <a:xfrm>
            <a:off x="6021038" y="4925113"/>
            <a:ext cx="4833554" cy="646331"/>
          </a:xfrm>
          <a:prstGeom prst="rect">
            <a:avLst/>
          </a:prstGeom>
        </p:spPr>
        <p:txBody>
          <a:bodyPr wrap="square">
            <a:spAutoFit/>
          </a:bodyPr>
          <a:lstStyle/>
          <a:p>
            <a:r>
              <a:rPr lang="en-US" sz="1200" dirty="0" err="1"/>
              <a:t>Pashler</a:t>
            </a:r>
            <a:r>
              <a:rPr lang="en-US" sz="1200" dirty="0"/>
              <a:t>, H., Bain, P. M., </a:t>
            </a:r>
            <a:r>
              <a:rPr lang="en-US" sz="1200" dirty="0" err="1"/>
              <a:t>Bottge</a:t>
            </a:r>
            <a:r>
              <a:rPr lang="en-US" sz="1200" dirty="0"/>
              <a:t>, B. A., </a:t>
            </a:r>
            <a:r>
              <a:rPr lang="en-US" sz="1200" dirty="0" err="1"/>
              <a:t>Graesser</a:t>
            </a:r>
            <a:r>
              <a:rPr lang="en-US" sz="1200" dirty="0"/>
              <a:t>, A. C., Koedinger, K. R., McDaniel, M., &amp; Metcalfe, J. (2007). </a:t>
            </a:r>
            <a:r>
              <a:rPr lang="en-US" sz="1200" i="1" dirty="0"/>
              <a:t>Organizing Instruction and Study to Improve Student Learning (NCER 2007-2004)</a:t>
            </a:r>
            <a:r>
              <a:rPr lang="en-US" sz="1200" dirty="0"/>
              <a:t>. Washington, D.C.</a:t>
            </a:r>
            <a:endParaRPr lang="en-US" sz="1200" dirty="0">
              <a:effectLst/>
            </a:endParaRPr>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9</a:t>
            </a:fld>
            <a:endParaRPr lang="en-US"/>
          </a:p>
        </p:txBody>
      </p:sp>
    </p:spTree>
    <p:extLst>
      <p:ext uri="{BB962C8B-B14F-4D97-AF65-F5344CB8AC3E}">
        <p14:creationId xmlns:p14="http://schemas.microsoft.com/office/powerpoint/2010/main" val="237426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625C53-724C-4240-834F-9B2B604A2B0C}"/>
              </a:ext>
            </a:extLst>
          </p:cNvPr>
          <p:cNvSpPr>
            <a:spLocks noGrp="1"/>
          </p:cNvSpPr>
          <p:nvPr>
            <p:ph type="ctrTitle"/>
          </p:nvPr>
        </p:nvSpPr>
        <p:spPr/>
        <p:txBody>
          <a:bodyPr/>
          <a:lstStyle/>
          <a:p>
            <a:r>
              <a:rPr lang="en-US" dirty="0"/>
              <a:t>How do you use principles in Design?</a:t>
            </a:r>
          </a:p>
        </p:txBody>
      </p:sp>
      <p:sp>
        <p:nvSpPr>
          <p:cNvPr id="4" name="Date Placeholder 3">
            <a:extLst>
              <a:ext uri="{FF2B5EF4-FFF2-40B4-BE49-F238E27FC236}">
                <a16:creationId xmlns:a16="http://schemas.microsoft.com/office/drawing/2014/main" id="{782A4F26-496E-4D36-A552-B3FD02F8D3AE}"/>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90</a:t>
            </a:fld>
            <a:endParaRPr lang="en-US"/>
          </a:p>
        </p:txBody>
      </p:sp>
    </p:spTree>
    <p:extLst>
      <p:ext uri="{BB962C8B-B14F-4D97-AF65-F5344CB8AC3E}">
        <p14:creationId xmlns:p14="http://schemas.microsoft.com/office/powerpoint/2010/main" val="24007011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77E8EC4B-2EC9-410D-ABB5-61B683E026AE}"/>
              </a:ext>
            </a:extLst>
          </p:cNvPr>
          <p:cNvSpPr>
            <a:spLocks noGrp="1"/>
          </p:cNvSpPr>
          <p:nvPr>
            <p:ph type="title"/>
          </p:nvPr>
        </p:nvSpPr>
        <p:spPr/>
        <p:txBody>
          <a:bodyPr/>
          <a:lstStyle/>
          <a:p>
            <a:r>
              <a:rPr lang="en-US" altLang="en-US" dirty="0"/>
              <a:t>How do you use principles during design activities?</a:t>
            </a:r>
          </a:p>
        </p:txBody>
      </p:sp>
      <p:sp>
        <p:nvSpPr>
          <p:cNvPr id="50178" name="Content Placeholder 2">
            <a:extLst>
              <a:ext uri="{FF2B5EF4-FFF2-40B4-BE49-F238E27FC236}">
                <a16:creationId xmlns:a16="http://schemas.microsoft.com/office/drawing/2014/main" id="{75A2CE9A-B552-454F-BD17-72ADB14D4C08}"/>
              </a:ext>
            </a:extLst>
          </p:cNvPr>
          <p:cNvSpPr>
            <a:spLocks noGrp="1"/>
          </p:cNvSpPr>
          <p:nvPr>
            <p:ph idx="1"/>
          </p:nvPr>
        </p:nvSpPr>
        <p:spPr/>
        <p:txBody>
          <a:bodyPr>
            <a:normAutofit/>
          </a:bodyPr>
          <a:lstStyle/>
          <a:p>
            <a:pPr marL="0" indent="0">
              <a:spcAft>
                <a:spcPts val="1200"/>
              </a:spcAft>
              <a:buNone/>
            </a:pPr>
            <a:r>
              <a:rPr lang="en-US" altLang="en-US" dirty="0"/>
              <a:t>Unsolved problem in instructional design theory</a:t>
            </a:r>
            <a:r>
              <a:rPr lang="en-US" altLang="en-US" dirty="0" smtClean="0"/>
              <a:t>!</a:t>
            </a:r>
          </a:p>
          <a:p>
            <a:pPr marL="0" indent="0">
              <a:spcAft>
                <a:spcPts val="1200"/>
              </a:spcAft>
              <a:buNone/>
            </a:pPr>
            <a:r>
              <a:rPr lang="en-US" altLang="en-US" dirty="0" smtClean="0"/>
              <a:t>Some Ideas:</a:t>
            </a:r>
            <a:endParaRPr lang="en-US" altLang="en-US" dirty="0"/>
          </a:p>
          <a:p>
            <a:pPr>
              <a:spcAft>
                <a:spcPts val="1200"/>
              </a:spcAft>
            </a:pPr>
            <a:r>
              <a:rPr lang="en-US" altLang="en-US" dirty="0"/>
              <a:t>Treat them like Design Lenses</a:t>
            </a:r>
          </a:p>
          <a:p>
            <a:pPr>
              <a:spcAft>
                <a:spcPts val="1200"/>
              </a:spcAft>
            </a:pPr>
            <a:endParaRPr lang="en-US" altLang="en-US" dirty="0"/>
          </a:p>
        </p:txBody>
      </p:sp>
      <p:sp>
        <p:nvSpPr>
          <p:cNvPr id="2" name="Date Placeholder 1">
            <a:extLst>
              <a:ext uri="{FF2B5EF4-FFF2-40B4-BE49-F238E27FC236}">
                <a16:creationId xmlns:a16="http://schemas.microsoft.com/office/drawing/2014/main" id="{2FD44FDB-0A78-4569-A556-B5AEECB6518E}"/>
              </a:ext>
            </a:extLst>
          </p:cNvPr>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91</a:t>
            </a:fld>
            <a:endParaRPr lang="en-US"/>
          </a:p>
        </p:txBody>
      </p:sp>
    </p:spTree>
    <p:extLst>
      <p:ext uri="{BB962C8B-B14F-4D97-AF65-F5344CB8AC3E}">
        <p14:creationId xmlns:p14="http://schemas.microsoft.com/office/powerpoint/2010/main" val="339002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49A5-0DC8-4E9C-A47F-EF1F8430C58F}"/>
              </a:ext>
            </a:extLst>
          </p:cNvPr>
          <p:cNvSpPr>
            <a:spLocks noGrp="1"/>
          </p:cNvSpPr>
          <p:nvPr>
            <p:ph type="title"/>
          </p:nvPr>
        </p:nvSpPr>
        <p:spPr/>
        <p:txBody>
          <a:bodyPr/>
          <a:lstStyle/>
          <a:p>
            <a:r>
              <a:rPr lang="en-US" dirty="0"/>
              <a:t>Design Lenses</a:t>
            </a:r>
          </a:p>
        </p:txBody>
      </p:sp>
      <p:sp>
        <p:nvSpPr>
          <p:cNvPr id="8" name="Content Placeholder 7">
            <a:extLst>
              <a:ext uri="{FF2B5EF4-FFF2-40B4-BE49-F238E27FC236}">
                <a16:creationId xmlns:a16="http://schemas.microsoft.com/office/drawing/2014/main" id="{BB0B7CDC-E346-474D-B84A-4EECCB1C4E94}"/>
              </a:ext>
            </a:extLst>
          </p:cNvPr>
          <p:cNvSpPr>
            <a:spLocks noGrp="1"/>
          </p:cNvSpPr>
          <p:nvPr>
            <p:ph sz="half" idx="1"/>
          </p:nvPr>
        </p:nvSpPr>
        <p:spPr/>
        <p:txBody>
          <a:bodyPr>
            <a:normAutofit/>
          </a:bodyPr>
          <a:lstStyle/>
          <a:p>
            <a:pPr marL="0" indent="0">
              <a:spcAft>
                <a:spcPts val="1200"/>
              </a:spcAft>
              <a:buNone/>
            </a:pPr>
            <a:r>
              <a:rPr lang="en-US" dirty="0"/>
              <a:t>Based on the idea that questions are never wrong</a:t>
            </a:r>
          </a:p>
          <a:p>
            <a:pPr marL="0" indent="0">
              <a:spcAft>
                <a:spcPts val="1200"/>
              </a:spcAft>
              <a:buNone/>
            </a:pPr>
            <a:r>
              <a:rPr lang="en-US" dirty="0"/>
              <a:t>Lenses are small sets of questions you should ask yourself about your design</a:t>
            </a:r>
          </a:p>
          <a:p>
            <a:pPr marL="0" indent="0">
              <a:spcAft>
                <a:spcPts val="1200"/>
              </a:spcAft>
              <a:buNone/>
            </a:pPr>
            <a:r>
              <a:rPr lang="en-US" dirty="0"/>
              <a:t>They are not blueprints or recipes, but tools for examining your design</a:t>
            </a:r>
          </a:p>
          <a:p>
            <a:pPr marL="0" indent="0">
              <a:spcAft>
                <a:spcPts val="1200"/>
              </a:spcAft>
              <a:buNone/>
            </a:pPr>
            <a:r>
              <a:rPr lang="en-US" dirty="0"/>
              <a:t>~113 lenses in Schell’s deck (depends on edition)</a:t>
            </a:r>
          </a:p>
        </p:txBody>
      </p:sp>
      <p:pic>
        <p:nvPicPr>
          <p:cNvPr id="10" name="Picture 2" descr="https://images-na.ssl-images-amazon.com/images/I/51l98hNDiQL._SX305_BO1,204,203,200_.jpg">
            <a:extLst>
              <a:ext uri="{FF2B5EF4-FFF2-40B4-BE49-F238E27FC236}">
                <a16:creationId xmlns:a16="http://schemas.microsoft.com/office/drawing/2014/main" id="{330058AC-84BD-4B7B-B395-D37A0B581C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643662" y="1825625"/>
            <a:ext cx="267707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01B0327-DAA3-409D-9D45-2D348929D11A}"/>
              </a:ext>
            </a:extLst>
          </p:cNvPr>
          <p:cNvSpPr>
            <a:spLocks noGrp="1"/>
          </p:cNvSpPr>
          <p:nvPr>
            <p:ph type="dt" sz="half" idx="10"/>
          </p:nvPr>
        </p:nvSpPr>
        <p:spPr/>
        <p:txBody>
          <a:bodyPr/>
          <a:lstStyle/>
          <a:p>
            <a:r>
              <a:rPr lang="en-US" smtClean="0"/>
              <a:t>2023-01-26</a:t>
            </a:r>
            <a:endParaRPr lang="en-US"/>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92</a:t>
            </a:fld>
            <a:endParaRPr lang="en-US"/>
          </a:p>
        </p:txBody>
      </p:sp>
    </p:spTree>
    <p:extLst>
      <p:ext uri="{BB962C8B-B14F-4D97-AF65-F5344CB8AC3E}">
        <p14:creationId xmlns:p14="http://schemas.microsoft.com/office/powerpoint/2010/main" val="5677353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D93453C-220C-4A7D-BA20-B10F36BC7A02}"/>
              </a:ext>
            </a:extLst>
          </p:cNvPr>
          <p:cNvSpPr>
            <a:spLocks noGrp="1"/>
          </p:cNvSpPr>
          <p:nvPr>
            <p:ph type="dt" sz="half" idx="10"/>
          </p:nvPr>
        </p:nvSpPr>
        <p:spPr/>
        <p:txBody>
          <a:bodyPr/>
          <a:lstStyle/>
          <a:p>
            <a:r>
              <a:rPr lang="en-US" smtClean="0"/>
              <a:t>2023-01-26</a:t>
            </a:r>
            <a:endParaRPr lang="en-US"/>
          </a:p>
        </p:txBody>
      </p:sp>
      <p:pic>
        <p:nvPicPr>
          <p:cNvPr id="9" name="Picture 11" descr="C:\Documents and Settings\Jesse Schell\Desktop\Lens12.JPG">
            <a:extLst>
              <a:ext uri="{FF2B5EF4-FFF2-40B4-BE49-F238E27FC236}">
                <a16:creationId xmlns:a16="http://schemas.microsoft.com/office/drawing/2014/main" id="{E1CE90F3-3A16-4901-ABC5-0F2DCCDAB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59" y="485004"/>
            <a:ext cx="3533341" cy="5887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1" descr="C:\Documents and Settings\Jesse Schell\Desktop\Lens12.JPG">
            <a:extLst>
              <a:ext uri="{FF2B5EF4-FFF2-40B4-BE49-F238E27FC236}">
                <a16:creationId xmlns:a16="http://schemas.microsoft.com/office/drawing/2014/main" id="{709D7443-77C4-488F-9A64-C8EDEE502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400" y="485004"/>
            <a:ext cx="3533341" cy="5887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C:\Documents and Settings\Jesse Schell\Desktop\Lens 17.JPG">
            <a:extLst>
              <a:ext uri="{FF2B5EF4-FFF2-40B4-BE49-F238E27FC236}">
                <a16:creationId xmlns:a16="http://schemas.microsoft.com/office/drawing/2014/main" id="{3D535FA3-7B2F-410E-9F44-6E105BD309FD}"/>
              </a:ext>
            </a:extLst>
          </p:cNvPr>
          <p:cNvPicPr>
            <a:picLocks noChangeAspect="1" noChangeArrowheads="1"/>
          </p:cNvPicPr>
          <p:nvPr/>
        </p:nvPicPr>
        <p:blipFill>
          <a:blip r:embed="rId4" cstate="print"/>
          <a:srcRect/>
          <a:stretch>
            <a:fillRect/>
          </a:stretch>
        </p:blipFill>
        <p:spPr bwMode="auto">
          <a:xfrm>
            <a:off x="4323859" y="475433"/>
            <a:ext cx="3544282" cy="590713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93</a:t>
            </a:fld>
            <a:endParaRPr lang="en-US"/>
          </a:p>
        </p:txBody>
      </p:sp>
    </p:spTree>
    <p:extLst>
      <p:ext uri="{BB962C8B-B14F-4D97-AF65-F5344CB8AC3E}">
        <p14:creationId xmlns:p14="http://schemas.microsoft.com/office/powerpoint/2010/main" val="14207336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49A5-0DC8-4E9C-A47F-EF1F8430C58F}"/>
              </a:ext>
            </a:extLst>
          </p:cNvPr>
          <p:cNvSpPr>
            <a:spLocks noGrp="1"/>
          </p:cNvSpPr>
          <p:nvPr>
            <p:ph type="title"/>
          </p:nvPr>
        </p:nvSpPr>
        <p:spPr/>
        <p:txBody>
          <a:bodyPr/>
          <a:lstStyle/>
          <a:p>
            <a:r>
              <a:rPr lang="en-US" dirty="0"/>
              <a:t>Techniques for Design Lenses</a:t>
            </a:r>
          </a:p>
        </p:txBody>
      </p:sp>
      <p:sp>
        <p:nvSpPr>
          <p:cNvPr id="8" name="Content Placeholder 7">
            <a:extLst>
              <a:ext uri="{FF2B5EF4-FFF2-40B4-BE49-F238E27FC236}">
                <a16:creationId xmlns:a16="http://schemas.microsoft.com/office/drawing/2014/main" id="{BB0B7CDC-E346-474D-B84A-4EECCB1C4E94}"/>
              </a:ext>
            </a:extLst>
          </p:cNvPr>
          <p:cNvSpPr>
            <a:spLocks noGrp="1"/>
          </p:cNvSpPr>
          <p:nvPr>
            <p:ph sz="half" idx="1"/>
          </p:nvPr>
        </p:nvSpPr>
        <p:spPr/>
        <p:txBody>
          <a:bodyPr/>
          <a:lstStyle/>
          <a:p>
            <a:pPr marL="514350" indent="-514350">
              <a:spcAft>
                <a:spcPts val="1200"/>
              </a:spcAft>
              <a:buFont typeface="+mj-lt"/>
              <a:buAutoNum type="arabicPeriod"/>
            </a:pPr>
            <a:r>
              <a:rPr lang="en-US" dirty="0"/>
              <a:t>Study each lens one at a time and </a:t>
            </a:r>
            <a:r>
              <a:rPr lang="en-US" dirty="0" smtClean="0"/>
              <a:t>find </a:t>
            </a:r>
            <a:r>
              <a:rPr lang="en-US" dirty="0"/>
              <a:t>one that is relevant</a:t>
            </a:r>
          </a:p>
          <a:p>
            <a:pPr marL="514350" indent="-514350">
              <a:spcAft>
                <a:spcPts val="1200"/>
              </a:spcAft>
              <a:buFont typeface="+mj-lt"/>
              <a:buAutoNum type="arabicPeriod"/>
            </a:pPr>
            <a:r>
              <a:rPr lang="en-US" dirty="0"/>
              <a:t>Deal out 5 and consider what each says about your current design</a:t>
            </a:r>
          </a:p>
          <a:p>
            <a:pPr marL="514350" indent="-514350">
              <a:spcAft>
                <a:spcPts val="1200"/>
              </a:spcAft>
              <a:buFont typeface="+mj-lt"/>
              <a:buAutoNum type="arabicPeriod"/>
            </a:pPr>
            <a:r>
              <a:rPr lang="en-US" dirty="0"/>
              <a:t>Deal a hand to each team member and have them talk about the most relevant one</a:t>
            </a:r>
          </a:p>
        </p:txBody>
      </p:sp>
      <p:pic>
        <p:nvPicPr>
          <p:cNvPr id="10" name="Picture 2" descr="https://images-na.ssl-images-amazon.com/images/I/51l98hNDiQL._SX305_BO1,204,203,200_.jpg">
            <a:extLst>
              <a:ext uri="{FF2B5EF4-FFF2-40B4-BE49-F238E27FC236}">
                <a16:creationId xmlns:a16="http://schemas.microsoft.com/office/drawing/2014/main" id="{330058AC-84BD-4B7B-B395-D37A0B581C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643662" y="1825625"/>
            <a:ext cx="267707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01B0327-DAA3-409D-9D45-2D348929D11A}"/>
              </a:ext>
            </a:extLst>
          </p:cNvPr>
          <p:cNvSpPr>
            <a:spLocks noGrp="1"/>
          </p:cNvSpPr>
          <p:nvPr>
            <p:ph type="dt" sz="half" idx="10"/>
          </p:nvPr>
        </p:nvSpPr>
        <p:spPr/>
        <p:txBody>
          <a:bodyPr/>
          <a:lstStyle/>
          <a:p>
            <a:r>
              <a:rPr lang="en-US" smtClean="0"/>
              <a:t>2023-01-26</a:t>
            </a:r>
            <a:endParaRPr lang="en-US"/>
          </a:p>
        </p:txBody>
      </p:sp>
      <p:sp>
        <p:nvSpPr>
          <p:cNvPr id="3" name="Footer Placeholder 2"/>
          <p:cNvSpPr>
            <a:spLocks noGrp="1"/>
          </p:cNvSpPr>
          <p:nvPr>
            <p:ph type="ftr" sz="quarter" idx="11"/>
          </p:nvPr>
        </p:nvSpPr>
        <p:spPr/>
        <p:txBody>
          <a:bodyPr/>
          <a:lstStyle/>
          <a:p>
            <a:r>
              <a:rPr lang="en-US" smtClean="0"/>
              <a:t>05-418/818 | Spring 2023 | Design of Educational Games</a:t>
            </a:r>
            <a:endParaRPr lang="en-US"/>
          </a:p>
        </p:txBody>
      </p:sp>
      <p:sp>
        <p:nvSpPr>
          <p:cNvPr id="7" name="Slide Number Placeholder 6"/>
          <p:cNvSpPr>
            <a:spLocks noGrp="1"/>
          </p:cNvSpPr>
          <p:nvPr>
            <p:ph type="sldNum" sz="quarter" idx="12"/>
          </p:nvPr>
        </p:nvSpPr>
        <p:spPr/>
        <p:txBody>
          <a:bodyPr/>
          <a:lstStyle/>
          <a:p>
            <a:fld id="{4BE96267-9501-4B49-939F-F116B0669874}" type="slidenum">
              <a:rPr lang="en-US" smtClean="0"/>
              <a:t>94</a:t>
            </a:fld>
            <a:endParaRPr lang="en-US"/>
          </a:p>
        </p:txBody>
      </p:sp>
    </p:spTree>
    <p:extLst>
      <p:ext uri="{BB962C8B-B14F-4D97-AF65-F5344CB8AC3E}">
        <p14:creationId xmlns:p14="http://schemas.microsoft.com/office/powerpoint/2010/main" val="7573858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77E8EC4B-2EC9-410D-ABB5-61B683E026AE}"/>
              </a:ext>
            </a:extLst>
          </p:cNvPr>
          <p:cNvSpPr>
            <a:spLocks noGrp="1"/>
          </p:cNvSpPr>
          <p:nvPr>
            <p:ph type="title"/>
          </p:nvPr>
        </p:nvSpPr>
        <p:spPr/>
        <p:txBody>
          <a:bodyPr/>
          <a:lstStyle/>
          <a:p>
            <a:r>
              <a:rPr lang="en-US" altLang="en-US" dirty="0"/>
              <a:t>How do you use principles during design activities?</a:t>
            </a:r>
          </a:p>
        </p:txBody>
      </p:sp>
      <p:sp>
        <p:nvSpPr>
          <p:cNvPr id="50178" name="Content Placeholder 2">
            <a:extLst>
              <a:ext uri="{FF2B5EF4-FFF2-40B4-BE49-F238E27FC236}">
                <a16:creationId xmlns:a16="http://schemas.microsoft.com/office/drawing/2014/main" id="{75A2CE9A-B552-454F-BD17-72ADB14D4C08}"/>
              </a:ext>
            </a:extLst>
          </p:cNvPr>
          <p:cNvSpPr>
            <a:spLocks noGrp="1"/>
          </p:cNvSpPr>
          <p:nvPr>
            <p:ph idx="1"/>
          </p:nvPr>
        </p:nvSpPr>
        <p:spPr/>
        <p:txBody>
          <a:bodyPr>
            <a:normAutofit/>
          </a:bodyPr>
          <a:lstStyle/>
          <a:p>
            <a:pPr marL="0" indent="0">
              <a:spcAft>
                <a:spcPts val="1200"/>
              </a:spcAft>
              <a:buNone/>
            </a:pPr>
            <a:r>
              <a:rPr lang="en-US" altLang="en-US" dirty="0"/>
              <a:t>Unsolved problem in instructional design theory!</a:t>
            </a:r>
          </a:p>
          <a:p>
            <a:pPr marL="0" indent="0">
              <a:spcAft>
                <a:spcPts val="1200"/>
              </a:spcAft>
              <a:buNone/>
            </a:pPr>
            <a:r>
              <a:rPr lang="en-US" altLang="en-US" dirty="0" smtClean="0"/>
              <a:t>Some ideas:</a:t>
            </a:r>
          </a:p>
          <a:p>
            <a:pPr>
              <a:spcAft>
                <a:spcPts val="1200"/>
              </a:spcAft>
            </a:pPr>
            <a:r>
              <a:rPr lang="en-US" altLang="en-US" dirty="0" smtClean="0"/>
              <a:t>Treat </a:t>
            </a:r>
            <a:r>
              <a:rPr lang="en-US" altLang="en-US" dirty="0"/>
              <a:t>them like Design Lenses</a:t>
            </a:r>
          </a:p>
          <a:p>
            <a:pPr>
              <a:spcAft>
                <a:spcPts val="1200"/>
              </a:spcAft>
            </a:pPr>
            <a:r>
              <a:rPr lang="en-US" altLang="en-US" dirty="0"/>
              <a:t>Treat them like Usability Heuristics</a:t>
            </a:r>
          </a:p>
          <a:p>
            <a:pPr>
              <a:spcAft>
                <a:spcPts val="1200"/>
              </a:spcAft>
            </a:pPr>
            <a:endParaRPr lang="en-US" altLang="en-US" dirty="0"/>
          </a:p>
        </p:txBody>
      </p:sp>
      <p:sp>
        <p:nvSpPr>
          <p:cNvPr id="2" name="Date Placeholder 1">
            <a:extLst>
              <a:ext uri="{FF2B5EF4-FFF2-40B4-BE49-F238E27FC236}">
                <a16:creationId xmlns:a16="http://schemas.microsoft.com/office/drawing/2014/main" id="{811605BF-F124-4B06-90BF-D9F5D169A42D}"/>
              </a:ext>
            </a:extLst>
          </p:cNvPr>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95</a:t>
            </a:fld>
            <a:endParaRPr lang="en-US"/>
          </a:p>
        </p:txBody>
      </p:sp>
    </p:spTree>
    <p:extLst>
      <p:ext uri="{BB962C8B-B14F-4D97-AF65-F5344CB8AC3E}">
        <p14:creationId xmlns:p14="http://schemas.microsoft.com/office/powerpoint/2010/main" val="13986590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D3AD2F-FC53-4FBF-A007-45F1D2B9AEA1}"/>
              </a:ext>
            </a:extLst>
          </p:cNvPr>
          <p:cNvSpPr>
            <a:spLocks noGrp="1"/>
          </p:cNvSpPr>
          <p:nvPr>
            <p:ph type="title"/>
          </p:nvPr>
        </p:nvSpPr>
        <p:spPr/>
        <p:txBody>
          <a:bodyPr/>
          <a:lstStyle/>
          <a:p>
            <a:r>
              <a:rPr lang="en-US" dirty="0"/>
              <a:t>Usability Heuristics</a:t>
            </a:r>
          </a:p>
        </p:txBody>
      </p:sp>
      <p:sp>
        <p:nvSpPr>
          <p:cNvPr id="9" name="Content Placeholder 8">
            <a:extLst>
              <a:ext uri="{FF2B5EF4-FFF2-40B4-BE49-F238E27FC236}">
                <a16:creationId xmlns:a16="http://schemas.microsoft.com/office/drawing/2014/main" id="{98534719-F32F-434F-BE5B-F2AB247292FB}"/>
              </a:ext>
            </a:extLst>
          </p:cNvPr>
          <p:cNvSpPr>
            <a:spLocks noGrp="1"/>
          </p:cNvSpPr>
          <p:nvPr>
            <p:ph idx="1"/>
          </p:nvPr>
        </p:nvSpPr>
        <p:spPr/>
        <p:txBody>
          <a:bodyPr/>
          <a:lstStyle/>
          <a:p>
            <a:pPr marL="0" indent="0">
              <a:spcAft>
                <a:spcPts val="1200"/>
              </a:spcAft>
              <a:buNone/>
            </a:pPr>
            <a:r>
              <a:rPr lang="en-US" dirty="0"/>
              <a:t>Generally accepted set of best practices in HCI backed by research</a:t>
            </a:r>
          </a:p>
          <a:p>
            <a:pPr marL="0" indent="0">
              <a:spcAft>
                <a:spcPts val="1200"/>
              </a:spcAft>
              <a:buNone/>
            </a:pPr>
            <a:r>
              <a:rPr lang="en-US" dirty="0"/>
              <a:t>The common Nielsen list has 10</a:t>
            </a:r>
          </a:p>
          <a:p>
            <a:pPr marL="0" indent="0">
              <a:spcAft>
                <a:spcPts val="1200"/>
              </a:spcAft>
              <a:buNone/>
            </a:pPr>
            <a:r>
              <a:rPr lang="en-US" dirty="0"/>
              <a:t>usability.gov has 208</a:t>
            </a:r>
          </a:p>
        </p:txBody>
      </p:sp>
      <p:sp>
        <p:nvSpPr>
          <p:cNvPr id="5" name="Date Placeholder 4">
            <a:extLst>
              <a:ext uri="{FF2B5EF4-FFF2-40B4-BE49-F238E27FC236}">
                <a16:creationId xmlns:a16="http://schemas.microsoft.com/office/drawing/2014/main" id="{C28B1437-C9BF-4FA7-BA60-D3D7BF26CF79}"/>
              </a:ext>
            </a:extLst>
          </p:cNvPr>
          <p:cNvSpPr>
            <a:spLocks noGrp="1"/>
          </p:cNvSpPr>
          <p:nvPr>
            <p:ph type="dt" sz="half" idx="10"/>
          </p:nvPr>
        </p:nvSpPr>
        <p:spPr/>
        <p:txBody>
          <a:bodyPr/>
          <a:lstStyle/>
          <a:p>
            <a:r>
              <a:rPr lang="en-US" smtClean="0"/>
              <a:t>2023-01-26</a:t>
            </a:r>
            <a:endParaRPr lang="en-US"/>
          </a:p>
        </p:txBody>
      </p:sp>
      <p:sp>
        <p:nvSpPr>
          <p:cNvPr id="2" name="Footer Placeholder 1"/>
          <p:cNvSpPr>
            <a:spLocks noGrp="1"/>
          </p:cNvSpPr>
          <p:nvPr>
            <p:ph type="ftr" sz="quarter" idx="11"/>
          </p:nvPr>
        </p:nvSpPr>
        <p:spPr/>
        <p:txBody>
          <a:bodyPr/>
          <a:lstStyle/>
          <a:p>
            <a:r>
              <a:rPr lang="en-US" smtClean="0"/>
              <a:t>05-418/818 | Spring 2023 | Design of Educational Games</a:t>
            </a:r>
            <a:endParaRPr lang="en-US"/>
          </a:p>
        </p:txBody>
      </p:sp>
      <p:sp>
        <p:nvSpPr>
          <p:cNvPr id="3" name="Slide Number Placeholder 2"/>
          <p:cNvSpPr>
            <a:spLocks noGrp="1"/>
          </p:cNvSpPr>
          <p:nvPr>
            <p:ph type="sldNum" sz="quarter" idx="12"/>
          </p:nvPr>
        </p:nvSpPr>
        <p:spPr/>
        <p:txBody>
          <a:bodyPr/>
          <a:lstStyle/>
          <a:p>
            <a:fld id="{4BE96267-9501-4B49-939F-F116B0669874}" type="slidenum">
              <a:rPr lang="en-US" smtClean="0"/>
              <a:t>96</a:t>
            </a:fld>
            <a:endParaRPr lang="en-US"/>
          </a:p>
        </p:txBody>
      </p:sp>
    </p:spTree>
    <p:extLst>
      <p:ext uri="{BB962C8B-B14F-4D97-AF65-F5344CB8AC3E}">
        <p14:creationId xmlns:p14="http://schemas.microsoft.com/office/powerpoint/2010/main" val="98567290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0D1C-02CA-41D8-8C13-00828A228AFD}"/>
              </a:ext>
            </a:extLst>
          </p:cNvPr>
          <p:cNvSpPr>
            <a:spLocks noGrp="1"/>
          </p:cNvSpPr>
          <p:nvPr>
            <p:ph type="title"/>
          </p:nvPr>
        </p:nvSpPr>
        <p:spPr/>
        <p:txBody>
          <a:bodyPr/>
          <a:lstStyle/>
          <a:p>
            <a:r>
              <a:rPr lang="en-US" dirty="0"/>
              <a:t>Nielsen’s Heuristics</a:t>
            </a:r>
          </a:p>
        </p:txBody>
      </p:sp>
      <p:sp>
        <p:nvSpPr>
          <p:cNvPr id="3" name="Content Placeholder 2">
            <a:extLst>
              <a:ext uri="{FF2B5EF4-FFF2-40B4-BE49-F238E27FC236}">
                <a16:creationId xmlns:a16="http://schemas.microsoft.com/office/drawing/2014/main" id="{7C3ECF5F-D1D1-4A0E-B3C8-BCC51ADD944B}"/>
              </a:ext>
            </a:extLst>
          </p:cNvPr>
          <p:cNvSpPr>
            <a:spLocks noGrp="1"/>
          </p:cNvSpPr>
          <p:nvPr>
            <p:ph idx="1"/>
          </p:nvPr>
        </p:nvSpPr>
        <p:spPr/>
        <p:txBody>
          <a:bodyPr>
            <a:normAutofit fontScale="47500" lnSpcReduction="20000"/>
          </a:bodyPr>
          <a:lstStyle/>
          <a:p>
            <a:pPr marL="395288" indent="-395288">
              <a:buFont typeface="+mj-lt"/>
              <a:buAutoNum type="arabicPeriod"/>
            </a:pPr>
            <a:r>
              <a:rPr lang="en-US" b="1" dirty="0"/>
              <a:t>Visibility of system status: </a:t>
            </a:r>
            <a:r>
              <a:rPr lang="en-US" dirty="0"/>
              <a:t>The system should always keep users informed about what is going on, through appropriate feedback within reasonable time.</a:t>
            </a:r>
          </a:p>
          <a:p>
            <a:pPr marL="395288" indent="-395288">
              <a:buFont typeface="+mj-lt"/>
              <a:buAutoNum type="arabicPeriod"/>
            </a:pPr>
            <a:r>
              <a:rPr lang="en-US" b="1" dirty="0"/>
              <a:t>Match between system and the real world: </a:t>
            </a:r>
            <a:r>
              <a:rPr lang="en-US" dirty="0"/>
              <a:t>The system should speak the users' language, with words, phrases and concepts familiar to the user, rather than system-oriented terms. </a:t>
            </a:r>
          </a:p>
          <a:p>
            <a:pPr marL="395288" indent="-395288">
              <a:buFont typeface="+mj-lt"/>
              <a:buAutoNum type="arabicPeriod"/>
            </a:pPr>
            <a:r>
              <a:rPr lang="en-US" b="1" dirty="0"/>
              <a:t>User control and freedom: </a:t>
            </a:r>
            <a:r>
              <a:rPr lang="en-US" dirty="0"/>
              <a:t>Users often choose system functions by mistake and will need a clearly marked "emergency exit" to leave the unwanted state without having to go through an extended dialogue. </a:t>
            </a:r>
          </a:p>
          <a:p>
            <a:pPr marL="395288" indent="-395288">
              <a:buFont typeface="+mj-lt"/>
              <a:buAutoNum type="arabicPeriod"/>
            </a:pPr>
            <a:r>
              <a:rPr lang="en-US" b="1" dirty="0"/>
              <a:t>Consistency and standards: </a:t>
            </a:r>
            <a:r>
              <a:rPr lang="en-US" dirty="0"/>
              <a:t>Users should not have to wonder whether different words, situations, or actions mean the same thing.</a:t>
            </a:r>
          </a:p>
          <a:p>
            <a:pPr marL="395288" indent="-395288">
              <a:buFont typeface="+mj-lt"/>
              <a:buAutoNum type="arabicPeriod"/>
            </a:pPr>
            <a:r>
              <a:rPr lang="en-US" b="1" dirty="0"/>
              <a:t>Error prevention: </a:t>
            </a:r>
            <a:r>
              <a:rPr lang="en-US" dirty="0"/>
              <a:t>Either eliminate error-prone conditions or check for them and present users with a confirmation option before they commit to the action.</a:t>
            </a:r>
          </a:p>
          <a:p>
            <a:pPr marL="395288" indent="-395288">
              <a:buFont typeface="+mj-lt"/>
              <a:buAutoNum type="arabicPeriod"/>
            </a:pPr>
            <a:r>
              <a:rPr lang="en-US" b="1" dirty="0"/>
              <a:t>Recognition rather than recall: </a:t>
            </a:r>
            <a:r>
              <a:rPr lang="en-US" dirty="0"/>
              <a:t>Minimize the user's memory load by making objects, actions, and options visible.</a:t>
            </a:r>
          </a:p>
          <a:p>
            <a:pPr marL="395288" indent="-395288">
              <a:buFont typeface="+mj-lt"/>
              <a:buAutoNum type="arabicPeriod"/>
            </a:pPr>
            <a:r>
              <a:rPr lang="en-US" b="1" dirty="0"/>
              <a:t>Flexibility and efficiency of use: </a:t>
            </a:r>
            <a:r>
              <a:rPr lang="en-US" dirty="0"/>
              <a:t>Accelerators may often speed up the interaction for the expert user such that the system can cater to both inexperienced and experienced users. </a:t>
            </a:r>
          </a:p>
          <a:p>
            <a:pPr marL="395288" indent="-395288">
              <a:buFont typeface="+mj-lt"/>
              <a:buAutoNum type="arabicPeriod"/>
            </a:pPr>
            <a:r>
              <a:rPr lang="en-US" b="1" dirty="0"/>
              <a:t>Aesthetic and minimalist design: </a:t>
            </a:r>
            <a:r>
              <a:rPr lang="en-US" dirty="0"/>
              <a:t>Dialogues should not contain information which is irrelevant or rarely needed.</a:t>
            </a:r>
          </a:p>
          <a:p>
            <a:pPr marL="395288" indent="-395288">
              <a:buFont typeface="+mj-lt"/>
              <a:buAutoNum type="arabicPeriod"/>
            </a:pPr>
            <a:r>
              <a:rPr lang="en-US" b="1" dirty="0"/>
              <a:t>Help users recognize, diagnose, and recover from errors: </a:t>
            </a:r>
            <a:r>
              <a:rPr lang="en-US" u="sng" dirty="0">
                <a:hlinkClick r:id="rId2"/>
              </a:rPr>
              <a:t>Error messages</a:t>
            </a:r>
            <a:r>
              <a:rPr lang="en-US" dirty="0"/>
              <a:t> should be expressed in plain language (no codes), precisely indicate the problem, and constructively suggest a solution.</a:t>
            </a:r>
          </a:p>
          <a:p>
            <a:pPr marL="395288" indent="-395288">
              <a:buFont typeface="+mj-lt"/>
              <a:buAutoNum type="arabicPeriod"/>
            </a:pPr>
            <a:r>
              <a:rPr lang="en-US" b="1" dirty="0"/>
              <a:t>Help and documentation: </a:t>
            </a:r>
            <a:r>
              <a:rPr lang="en-US" dirty="0"/>
              <a:t>Any such information should be easy to search, focused on the user's task, list concrete steps to be carried out, and not be too large.</a:t>
            </a:r>
          </a:p>
        </p:txBody>
      </p:sp>
      <p:sp>
        <p:nvSpPr>
          <p:cNvPr id="4" name="Date Placeholder 3">
            <a:extLst>
              <a:ext uri="{FF2B5EF4-FFF2-40B4-BE49-F238E27FC236}">
                <a16:creationId xmlns:a16="http://schemas.microsoft.com/office/drawing/2014/main" id="{B22E054C-494A-4503-B3F1-8A4930224C51}"/>
              </a:ext>
            </a:extLst>
          </p:cNvPr>
          <p:cNvSpPr>
            <a:spLocks noGrp="1"/>
          </p:cNvSpPr>
          <p:nvPr>
            <p:ph type="dt" sz="half" idx="10"/>
          </p:nvPr>
        </p:nvSpPr>
        <p:spPr/>
        <p:txBody>
          <a:bodyPr/>
          <a:lstStyle/>
          <a:p>
            <a:r>
              <a:rPr lang="en-US" smtClean="0"/>
              <a:t>2023-01-26</a:t>
            </a:r>
            <a:endParaRPr lang="en-US" dirty="0"/>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97</a:t>
            </a:fld>
            <a:endParaRPr lang="en-US"/>
          </a:p>
        </p:txBody>
      </p:sp>
    </p:spTree>
    <p:extLst>
      <p:ext uri="{BB962C8B-B14F-4D97-AF65-F5344CB8AC3E}">
        <p14:creationId xmlns:p14="http://schemas.microsoft.com/office/powerpoint/2010/main" val="3798422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0332-C26D-42E7-93DA-8C3A23EDC1BE}"/>
              </a:ext>
            </a:extLst>
          </p:cNvPr>
          <p:cNvSpPr>
            <a:spLocks noGrp="1"/>
          </p:cNvSpPr>
          <p:nvPr>
            <p:ph type="title"/>
          </p:nvPr>
        </p:nvSpPr>
        <p:spPr/>
        <p:txBody>
          <a:bodyPr/>
          <a:lstStyle/>
          <a:p>
            <a:r>
              <a:rPr lang="en-US" dirty="0"/>
              <a:t>Heuristic Evaluation</a:t>
            </a:r>
          </a:p>
        </p:txBody>
      </p:sp>
      <p:sp>
        <p:nvSpPr>
          <p:cNvPr id="3" name="Content Placeholder 2">
            <a:extLst>
              <a:ext uri="{FF2B5EF4-FFF2-40B4-BE49-F238E27FC236}">
                <a16:creationId xmlns:a16="http://schemas.microsoft.com/office/drawing/2014/main" id="{FFF4C090-C90D-45B9-88B0-6EC71F61C5C7}"/>
              </a:ext>
            </a:extLst>
          </p:cNvPr>
          <p:cNvSpPr>
            <a:spLocks noGrp="1"/>
          </p:cNvSpPr>
          <p:nvPr>
            <p:ph idx="1"/>
          </p:nvPr>
        </p:nvSpPr>
        <p:spPr/>
        <p:txBody>
          <a:bodyPr/>
          <a:lstStyle/>
          <a:p>
            <a:pPr marL="0" indent="0">
              <a:buNone/>
            </a:pPr>
            <a:r>
              <a:rPr lang="en-US" dirty="0"/>
              <a:t>“In a heuristic evaluation, usability experts review your site’s interface and compare it against accepted usability principles. The analysis results in a list of potential usability issues.”</a:t>
            </a:r>
          </a:p>
          <a:p>
            <a:pPr marL="457200" lvl="1" indent="0">
              <a:buNone/>
            </a:pPr>
            <a:r>
              <a:rPr lang="en-US" dirty="0">
                <a:hlinkClick r:id="rId2"/>
              </a:rPr>
              <a:t>https://www.usability.gov/how-to-and-tools/methods/heuristic-evaluation.html</a:t>
            </a:r>
            <a:endParaRPr lang="en-US" dirty="0"/>
          </a:p>
          <a:p>
            <a:pPr marL="0" indent="0">
              <a:spcBef>
                <a:spcPts val="1800"/>
              </a:spcBef>
              <a:buNone/>
            </a:pPr>
            <a:r>
              <a:rPr lang="en-US" dirty="0"/>
              <a:t>Treat learning principles like heuristics and view your current game design against their recommendations</a:t>
            </a:r>
          </a:p>
          <a:p>
            <a:endParaRPr lang="en-US" dirty="0"/>
          </a:p>
        </p:txBody>
      </p:sp>
      <p:sp>
        <p:nvSpPr>
          <p:cNvPr id="4" name="Date Placeholder 3">
            <a:extLst>
              <a:ext uri="{FF2B5EF4-FFF2-40B4-BE49-F238E27FC236}">
                <a16:creationId xmlns:a16="http://schemas.microsoft.com/office/drawing/2014/main" id="{9D3CBC6D-B469-4BDE-B4D0-8C599572F418}"/>
              </a:ext>
            </a:extLst>
          </p:cNvPr>
          <p:cNvSpPr>
            <a:spLocks noGrp="1"/>
          </p:cNvSpPr>
          <p:nvPr>
            <p:ph type="dt" sz="half" idx="10"/>
          </p:nvPr>
        </p:nvSpPr>
        <p:spPr/>
        <p:txBody>
          <a:bodyPr/>
          <a:lstStyle/>
          <a:p>
            <a:r>
              <a:rPr lang="en-US" smtClean="0"/>
              <a:t>2023-01-26</a:t>
            </a:r>
            <a:endParaRPr lang="en-US"/>
          </a:p>
        </p:txBody>
      </p:sp>
      <p:sp>
        <p:nvSpPr>
          <p:cNvPr id="7" name="Footer Placeholder 6"/>
          <p:cNvSpPr>
            <a:spLocks noGrp="1"/>
          </p:cNvSpPr>
          <p:nvPr>
            <p:ph type="ftr" sz="quarter" idx="11"/>
          </p:nvPr>
        </p:nvSpPr>
        <p:spPr/>
        <p:txBody>
          <a:bodyPr/>
          <a:lstStyle/>
          <a:p>
            <a:r>
              <a:rPr lang="en-US" smtClean="0"/>
              <a:t>05-418/818 | Spring 2023 | Design of Educational Games</a:t>
            </a:r>
            <a:endParaRPr lang="en-US"/>
          </a:p>
        </p:txBody>
      </p:sp>
      <p:sp>
        <p:nvSpPr>
          <p:cNvPr id="8" name="Slide Number Placeholder 7"/>
          <p:cNvSpPr>
            <a:spLocks noGrp="1"/>
          </p:cNvSpPr>
          <p:nvPr>
            <p:ph type="sldNum" sz="quarter" idx="12"/>
          </p:nvPr>
        </p:nvSpPr>
        <p:spPr/>
        <p:txBody>
          <a:bodyPr/>
          <a:lstStyle/>
          <a:p>
            <a:fld id="{4BE96267-9501-4B49-939F-F116B0669874}" type="slidenum">
              <a:rPr lang="en-US" smtClean="0"/>
              <a:t>98</a:t>
            </a:fld>
            <a:endParaRPr lang="en-US"/>
          </a:p>
        </p:txBody>
      </p:sp>
    </p:spTree>
    <p:extLst>
      <p:ext uri="{BB962C8B-B14F-4D97-AF65-F5344CB8AC3E}">
        <p14:creationId xmlns:p14="http://schemas.microsoft.com/office/powerpoint/2010/main" val="39476880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77E8EC4B-2EC9-410D-ABB5-61B683E026AE}"/>
              </a:ext>
            </a:extLst>
          </p:cNvPr>
          <p:cNvSpPr>
            <a:spLocks noGrp="1"/>
          </p:cNvSpPr>
          <p:nvPr>
            <p:ph type="title"/>
          </p:nvPr>
        </p:nvSpPr>
        <p:spPr/>
        <p:txBody>
          <a:bodyPr/>
          <a:lstStyle/>
          <a:p>
            <a:r>
              <a:rPr lang="en-US" altLang="en-US" dirty="0"/>
              <a:t>How do you use principles during design activities?</a:t>
            </a:r>
          </a:p>
        </p:txBody>
      </p:sp>
      <p:sp>
        <p:nvSpPr>
          <p:cNvPr id="50178" name="Content Placeholder 2">
            <a:extLst>
              <a:ext uri="{FF2B5EF4-FFF2-40B4-BE49-F238E27FC236}">
                <a16:creationId xmlns:a16="http://schemas.microsoft.com/office/drawing/2014/main" id="{75A2CE9A-B552-454F-BD17-72ADB14D4C08}"/>
              </a:ext>
            </a:extLst>
          </p:cNvPr>
          <p:cNvSpPr>
            <a:spLocks noGrp="1"/>
          </p:cNvSpPr>
          <p:nvPr>
            <p:ph idx="1"/>
          </p:nvPr>
        </p:nvSpPr>
        <p:spPr/>
        <p:txBody>
          <a:bodyPr>
            <a:normAutofit fontScale="92500" lnSpcReduction="10000"/>
          </a:bodyPr>
          <a:lstStyle/>
          <a:p>
            <a:pPr marL="0" indent="0">
              <a:spcBef>
                <a:spcPts val="2200"/>
              </a:spcBef>
              <a:buNone/>
            </a:pPr>
            <a:r>
              <a:rPr lang="en-US" altLang="en-US" dirty="0"/>
              <a:t>Unsolved problem in instructional design theory</a:t>
            </a:r>
            <a:r>
              <a:rPr lang="en-US" altLang="en-US" dirty="0" smtClean="0"/>
              <a:t>!</a:t>
            </a:r>
          </a:p>
          <a:p>
            <a:pPr marL="0" indent="0">
              <a:spcBef>
                <a:spcPts val="2200"/>
              </a:spcBef>
              <a:buNone/>
            </a:pPr>
            <a:r>
              <a:rPr lang="en-US" altLang="en-US" dirty="0" smtClean="0"/>
              <a:t>Some ideas:</a:t>
            </a:r>
            <a:endParaRPr lang="en-US" altLang="en-US" dirty="0"/>
          </a:p>
          <a:p>
            <a:pPr>
              <a:spcBef>
                <a:spcPts val="1200"/>
              </a:spcBef>
            </a:pPr>
            <a:r>
              <a:rPr lang="en-US" altLang="en-US" dirty="0"/>
              <a:t>Treat them like Design Lenses</a:t>
            </a:r>
          </a:p>
          <a:p>
            <a:pPr>
              <a:spcBef>
                <a:spcPts val="1200"/>
              </a:spcBef>
            </a:pPr>
            <a:r>
              <a:rPr lang="en-US" altLang="en-US" dirty="0"/>
              <a:t>Treat them like Usability Heuristics</a:t>
            </a:r>
          </a:p>
          <a:p>
            <a:pPr>
              <a:spcBef>
                <a:spcPts val="1200"/>
              </a:spcBef>
            </a:pPr>
            <a:r>
              <a:rPr lang="en-US" altLang="en-US" dirty="0"/>
              <a:t>Checkout the site I made: </a:t>
            </a:r>
            <a:r>
              <a:rPr lang="en-US" dirty="0">
                <a:hlinkClick r:id="rId2"/>
              </a:rPr>
              <a:t>http://</a:t>
            </a:r>
            <a:r>
              <a:rPr lang="en-US" dirty="0" smtClean="0">
                <a:hlinkClick r:id="rId2"/>
              </a:rPr>
              <a:t>www.edugames.design/principles</a:t>
            </a:r>
            <a:endParaRPr lang="en-US" dirty="0" smtClean="0"/>
          </a:p>
          <a:p>
            <a:pPr lvl="1">
              <a:spcBef>
                <a:spcPts val="600"/>
              </a:spcBef>
            </a:pPr>
            <a:r>
              <a:rPr lang="en-US" dirty="0" smtClean="0"/>
              <a:t>Draft of content updates: </a:t>
            </a:r>
            <a:r>
              <a:rPr lang="en-US" dirty="0" smtClean="0">
                <a:hlinkClick r:id="rId3"/>
              </a:rPr>
              <a:t>http://www.edugames.design/principles-draft</a:t>
            </a:r>
            <a:r>
              <a:rPr lang="en-US" dirty="0" smtClean="0"/>
              <a:t> </a:t>
            </a:r>
          </a:p>
          <a:p>
            <a:pPr lvl="1">
              <a:spcBef>
                <a:spcPts val="600"/>
              </a:spcBef>
            </a:pPr>
            <a:r>
              <a:rPr lang="en-US" dirty="0" smtClean="0"/>
              <a:t>New content we’re using in </a:t>
            </a:r>
            <a:r>
              <a:rPr lang="en-US" dirty="0"/>
              <a:t>a study: </a:t>
            </a:r>
            <a:r>
              <a:rPr lang="en-US" dirty="0">
                <a:hlinkClick r:id="rId4"/>
              </a:rPr>
              <a:t>https://interactive-principles.netlify.app</a:t>
            </a:r>
            <a:r>
              <a:rPr lang="en-US" dirty="0" smtClean="0">
                <a:hlinkClick r:id="rId4"/>
              </a:rPr>
              <a:t>/</a:t>
            </a:r>
            <a:endParaRPr lang="en-US" dirty="0" smtClean="0"/>
          </a:p>
          <a:p>
            <a:pPr marL="457200" lvl="1" indent="0">
              <a:spcBef>
                <a:spcPts val="2200"/>
              </a:spcBef>
              <a:buNone/>
            </a:pPr>
            <a:r>
              <a:rPr lang="en-US" altLang="en-US" i="1" dirty="0" smtClean="0"/>
              <a:t>*If you know how to publish react to </a:t>
            </a:r>
            <a:r>
              <a:rPr lang="en-US" altLang="en-US" i="1" dirty="0" err="1" smtClean="0"/>
              <a:t>github</a:t>
            </a:r>
            <a:r>
              <a:rPr lang="en-US" altLang="en-US" i="1" dirty="0" smtClean="0"/>
              <a:t> pages and want to help me make some updates please get in touch</a:t>
            </a:r>
            <a:endParaRPr lang="en-US" altLang="en-US" i="1" dirty="0"/>
          </a:p>
          <a:p>
            <a:pPr>
              <a:spcAft>
                <a:spcPts val="1200"/>
              </a:spcAft>
            </a:pPr>
            <a:endParaRPr lang="en-US" altLang="en-US" dirty="0"/>
          </a:p>
        </p:txBody>
      </p:sp>
      <p:sp>
        <p:nvSpPr>
          <p:cNvPr id="2" name="Date Placeholder 1">
            <a:extLst>
              <a:ext uri="{FF2B5EF4-FFF2-40B4-BE49-F238E27FC236}">
                <a16:creationId xmlns:a16="http://schemas.microsoft.com/office/drawing/2014/main" id="{811605BF-F124-4B06-90BF-D9F5D169A42D}"/>
              </a:ext>
            </a:extLst>
          </p:cNvPr>
          <p:cNvSpPr>
            <a:spLocks noGrp="1"/>
          </p:cNvSpPr>
          <p:nvPr>
            <p:ph type="dt" sz="half" idx="10"/>
          </p:nvPr>
        </p:nvSpPr>
        <p:spPr/>
        <p:txBody>
          <a:bodyPr/>
          <a:lstStyle/>
          <a:p>
            <a:r>
              <a:rPr lang="en-US" smtClean="0"/>
              <a:t>2023-01-26</a:t>
            </a:r>
            <a:endParaRPr lang="en-US"/>
          </a:p>
        </p:txBody>
      </p:sp>
      <p:sp>
        <p:nvSpPr>
          <p:cNvPr id="5" name="Footer Placeholder 4"/>
          <p:cNvSpPr>
            <a:spLocks noGrp="1"/>
          </p:cNvSpPr>
          <p:nvPr>
            <p:ph type="ftr" sz="quarter" idx="11"/>
          </p:nvPr>
        </p:nvSpPr>
        <p:spPr/>
        <p:txBody>
          <a:bodyPr/>
          <a:lstStyle/>
          <a:p>
            <a:r>
              <a:rPr lang="en-US" smtClean="0"/>
              <a:t>05-418/818 | Spring 2023 | Design of Educational Games</a:t>
            </a:r>
            <a:endParaRPr lang="en-US"/>
          </a:p>
        </p:txBody>
      </p:sp>
      <p:sp>
        <p:nvSpPr>
          <p:cNvPr id="6" name="Slide Number Placeholder 5"/>
          <p:cNvSpPr>
            <a:spLocks noGrp="1"/>
          </p:cNvSpPr>
          <p:nvPr>
            <p:ph type="sldNum" sz="quarter" idx="12"/>
          </p:nvPr>
        </p:nvSpPr>
        <p:spPr/>
        <p:txBody>
          <a:bodyPr/>
          <a:lstStyle/>
          <a:p>
            <a:fld id="{4BE96267-9501-4B49-939F-F116B0669874}" type="slidenum">
              <a:rPr lang="en-US" smtClean="0"/>
              <a:t>99</a:t>
            </a:fld>
            <a:endParaRPr lang="en-US"/>
          </a:p>
        </p:txBody>
      </p:sp>
    </p:spTree>
    <p:extLst>
      <p:ext uri="{BB962C8B-B14F-4D97-AF65-F5344CB8AC3E}">
        <p14:creationId xmlns:p14="http://schemas.microsoft.com/office/powerpoint/2010/main" val="412762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lorBrewer12">
      <a:dk1>
        <a:sysClr val="windowText" lastClr="000000"/>
      </a:dk1>
      <a:lt1>
        <a:sysClr val="window" lastClr="FFFFFF"/>
      </a:lt1>
      <a:dk2>
        <a:srgbClr val="44546A"/>
      </a:dk2>
      <a:lt2>
        <a:srgbClr val="E7E6E6"/>
      </a:lt2>
      <a:accent1>
        <a:srgbClr val="1F78B4"/>
      </a:accent1>
      <a:accent2>
        <a:srgbClr val="33A02C"/>
      </a:accent2>
      <a:accent3>
        <a:srgbClr val="E31A1C"/>
      </a:accent3>
      <a:accent4>
        <a:srgbClr val="FF7F00"/>
      </a:accent4>
      <a:accent5>
        <a:srgbClr val="6A3D99"/>
      </a:accent5>
      <a:accent6>
        <a:srgbClr val="FFFF33"/>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44318</TotalTime>
  <Words>7142</Words>
  <Application>Microsoft Office PowerPoint</Application>
  <PresentationFormat>Widescreen</PresentationFormat>
  <Paragraphs>1161</Paragraphs>
  <Slides>103</Slides>
  <Notes>28</Notes>
  <HiddenSlides>14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Calibri</vt:lpstr>
      <vt:lpstr>Century Gothic</vt:lpstr>
      <vt:lpstr>Geneva</vt:lpstr>
      <vt:lpstr>Segoe UI</vt:lpstr>
      <vt:lpstr>Office Theme</vt:lpstr>
      <vt:lpstr>4 – Learning Mechanisms</vt:lpstr>
      <vt:lpstr>Announcements</vt:lpstr>
      <vt:lpstr>Plan for Today</vt:lpstr>
      <vt:lpstr>Feedback is Welcome</vt:lpstr>
      <vt:lpstr>Learning Science Principles</vt:lpstr>
      <vt:lpstr>The EDGE Framework</vt:lpstr>
      <vt:lpstr>List of Lists of Learning Science Principles</vt:lpstr>
      <vt:lpstr>Tensions in Learning Science Principles</vt:lpstr>
      <vt:lpstr>Organizing Instruction and Study to Improve Student Learning</vt:lpstr>
      <vt:lpstr>Instructional Design Principles IES Practice Guide http://ies.ed.gov/ncer/pubs/practiceguides/20072004.asp</vt:lpstr>
      <vt:lpstr>IES Practice Guide</vt:lpstr>
      <vt:lpstr>The What Works Clearinghouse standards have always bugged me</vt:lpstr>
      <vt:lpstr>The dilemma of rigor or relevance</vt:lpstr>
      <vt:lpstr>The dilemma of rigor or relevance</vt:lpstr>
      <vt:lpstr>Tensions in Learning Science Principles</vt:lpstr>
      <vt:lpstr>What does this mean?</vt:lpstr>
      <vt:lpstr>You can’t just apply learning science you have to do learning science</vt:lpstr>
      <vt:lpstr>PowerPoint Presentation</vt:lpstr>
      <vt:lpstr>What are Learning Science Principles?</vt:lpstr>
      <vt:lpstr>How I used to teach this content</vt:lpstr>
      <vt:lpstr>PowerPoint Presentation</vt:lpstr>
      <vt:lpstr>How Does Learning Work?</vt:lpstr>
      <vt:lpstr>Perspectives in Learning Science</vt:lpstr>
      <vt:lpstr>A Primer on Learning Theories</vt:lpstr>
      <vt:lpstr>Bob De Schutter’s series on Applied  Game Design</vt:lpstr>
      <vt:lpstr>What did you think about either Primer?</vt:lpstr>
      <vt:lpstr>My Take</vt:lpstr>
      <vt:lpstr>How Does Learning Work?</vt:lpstr>
      <vt:lpstr>Cognitive Models describe how our minds process information and act</vt:lpstr>
      <vt:lpstr>A Standard Model of the Mind</vt:lpstr>
      <vt:lpstr>Principles Related to Processing Limits</vt:lpstr>
      <vt:lpstr>Handbook of Game-Based Learning</vt:lpstr>
      <vt:lpstr>What did you think? (HGBL)</vt:lpstr>
      <vt:lpstr>My Take</vt:lpstr>
      <vt:lpstr>Principles from Handbook of Game-Based Learning</vt:lpstr>
      <vt:lpstr>Cognitive Processing is Limited</vt:lpstr>
      <vt:lpstr>Cognitive Processing is Limited</vt:lpstr>
      <vt:lpstr>Learning Science Principles Can Control Processing Conflicts</vt:lpstr>
      <vt:lpstr>Extraneous Processing Principles</vt:lpstr>
      <vt:lpstr>Learning Science Principles Can Control Processing Conflicts</vt:lpstr>
      <vt:lpstr>Essential Processing Principles</vt:lpstr>
      <vt:lpstr>Learning Science Principles Can Control Processing Conflicts</vt:lpstr>
      <vt:lpstr>Generative Processing Principles</vt:lpstr>
      <vt:lpstr>PowerPoint Presentation</vt:lpstr>
      <vt:lpstr>You might be thinking…</vt:lpstr>
      <vt:lpstr>Task-Attention Theory of Game Learning</vt:lpstr>
      <vt:lpstr>Task Attention Theory of Game Learning</vt:lpstr>
      <vt:lpstr>Task Attention Theory of Game Learning… in brief</vt:lpstr>
      <vt:lpstr>Principles Related to Types of Learning Mechanism</vt:lpstr>
      <vt:lpstr>Learning Mechanisms vs Processes</vt:lpstr>
      <vt:lpstr>Instructional Complexity and the Science to Constrain It</vt:lpstr>
      <vt:lpstr>PowerPoint Presentation</vt:lpstr>
      <vt:lpstr>Other Thoughts? (Instructional Complexity)</vt:lpstr>
      <vt:lpstr>My take</vt:lpstr>
      <vt:lpstr>Pro-tip on reading Science Articles</vt:lpstr>
      <vt:lpstr>PowerPoint Presentation</vt:lpstr>
      <vt:lpstr>The Knowledge-Learning-Instruction Framework</vt:lpstr>
      <vt:lpstr>The Knowledge-Learning-Instruction Framework</vt:lpstr>
      <vt:lpstr>The Knowledge-Learning-Instruction Framework</vt:lpstr>
      <vt:lpstr>Knowledge Components (KCs)</vt:lpstr>
      <vt:lpstr>Knowledge Components (KCs)</vt:lpstr>
      <vt:lpstr>The Knowledge-Learning-Instruction Framework</vt:lpstr>
      <vt:lpstr>The Knowledge-Learning-Instruction Framework</vt:lpstr>
      <vt:lpstr>The Knowledge-Learning-Instruction Framework</vt:lpstr>
      <vt:lpstr>The Knowledge-Learning-Instruction Framework</vt:lpstr>
      <vt:lpstr>The Knowledge-Learning-Instruction Framework</vt:lpstr>
      <vt:lpstr>The Knowledge-Learning-Instruction Framework</vt:lpstr>
      <vt:lpstr>PowerPoint Presentation</vt:lpstr>
      <vt:lpstr>Kinds of KCs drive instructional event choices</vt:lpstr>
      <vt:lpstr>Three Types of Learning Processes</vt:lpstr>
      <vt:lpstr>Three Types of Learning Processes</vt:lpstr>
      <vt:lpstr>PowerPoint Presentation</vt:lpstr>
      <vt:lpstr>Knowledge Components (KCs)</vt:lpstr>
      <vt:lpstr>A Standard Model of the Mind</vt:lpstr>
      <vt:lpstr>Memory / Fluency Principles</vt:lpstr>
      <vt:lpstr>Three Types of Learning Processes</vt:lpstr>
      <vt:lpstr>PowerPoint Presentation</vt:lpstr>
      <vt:lpstr>Knowledge Components (KCs)</vt:lpstr>
      <vt:lpstr>Induction / Refinement</vt:lpstr>
      <vt:lpstr>Three Types of Learning Processes</vt:lpstr>
      <vt:lpstr>PowerPoint Presentation</vt:lpstr>
      <vt:lpstr>Knowledge Components (KCs)</vt:lpstr>
      <vt:lpstr>Sense-making / Understanding</vt:lpstr>
      <vt:lpstr>Three Types of Learning Processes</vt:lpstr>
      <vt:lpstr>Different Types of KCs are Supported by Different Learning Processes</vt:lpstr>
      <vt:lpstr>Possible additional Learning Processes?</vt:lpstr>
      <vt:lpstr>PowerPoint Presentation</vt:lpstr>
      <vt:lpstr>Sets of Learning Science Principles</vt:lpstr>
      <vt:lpstr>PowerPoint Presentation</vt:lpstr>
      <vt:lpstr>How do you use principles in Design?</vt:lpstr>
      <vt:lpstr>How do you use principles during design activities?</vt:lpstr>
      <vt:lpstr>Design Lenses</vt:lpstr>
      <vt:lpstr>PowerPoint Presentation</vt:lpstr>
      <vt:lpstr>Techniques for Design Lenses</vt:lpstr>
      <vt:lpstr>How do you use principles during design activities?</vt:lpstr>
      <vt:lpstr>Usability Heuristics</vt:lpstr>
      <vt:lpstr>Nielsen’s Heuristics</vt:lpstr>
      <vt:lpstr>Heuristic Evaluation</vt:lpstr>
      <vt:lpstr>How do you use principles during design activities?</vt:lpstr>
      <vt:lpstr>Other ideas</vt:lpstr>
      <vt:lpstr>Take-Aways</vt:lpstr>
      <vt:lpstr>For next time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Educational Games</dc:title>
  <dc:creator>Erik Harpstead</dc:creator>
  <cp:lastModifiedBy>Erik Harpstead</cp:lastModifiedBy>
  <cp:revision>632</cp:revision>
  <dcterms:created xsi:type="dcterms:W3CDTF">2018-01-16T20:15:15Z</dcterms:created>
  <dcterms:modified xsi:type="dcterms:W3CDTF">2023-01-26T20:22:11Z</dcterms:modified>
</cp:coreProperties>
</file>