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648" r:id="rId1"/>
  </p:sldMasterIdLst>
  <p:notesMasterIdLst>
    <p:notesMasterId r:id="rId109"/>
  </p:notesMasterIdLst>
  <p:handoutMasterIdLst>
    <p:handoutMasterId r:id="rId110"/>
  </p:handoutMasterIdLst>
  <p:sldIdLst>
    <p:sldId id="256" r:id="rId2"/>
    <p:sldId id="1358" r:id="rId3"/>
    <p:sldId id="1641" r:id="rId4"/>
    <p:sldId id="1416" r:id="rId5"/>
    <p:sldId id="1696" r:id="rId6"/>
    <p:sldId id="1724" r:id="rId7"/>
    <p:sldId id="1672" r:id="rId8"/>
    <p:sldId id="1725" r:id="rId9"/>
    <p:sldId id="1589" r:id="rId10"/>
    <p:sldId id="1590" r:id="rId11"/>
    <p:sldId id="1591" r:id="rId12"/>
    <p:sldId id="1695" r:id="rId13"/>
    <p:sldId id="1702" r:id="rId14"/>
    <p:sldId id="1706" r:id="rId15"/>
    <p:sldId id="1721" r:id="rId16"/>
    <p:sldId id="1707" r:id="rId17"/>
    <p:sldId id="1715" r:id="rId18"/>
    <p:sldId id="1717" r:id="rId19"/>
    <p:sldId id="1718" r:id="rId20"/>
    <p:sldId id="1719" r:id="rId21"/>
    <p:sldId id="1711" r:id="rId22"/>
    <p:sldId id="1713" r:id="rId23"/>
    <p:sldId id="1720" r:id="rId24"/>
    <p:sldId id="1723" r:id="rId25"/>
    <p:sldId id="1592" r:id="rId26"/>
    <p:sldId id="1593" r:id="rId27"/>
    <p:sldId id="1595" r:id="rId28"/>
    <p:sldId id="1704" r:id="rId29"/>
    <p:sldId id="1596" r:id="rId30"/>
    <p:sldId id="1597" r:id="rId31"/>
    <p:sldId id="1681" r:id="rId32"/>
    <p:sldId id="1684" r:id="rId33"/>
    <p:sldId id="1685" r:id="rId34"/>
    <p:sldId id="1686" r:id="rId35"/>
    <p:sldId id="1637" r:id="rId36"/>
    <p:sldId id="1598" r:id="rId37"/>
    <p:sldId id="1682" r:id="rId38"/>
    <p:sldId id="1676" r:id="rId39"/>
    <p:sldId id="1678" r:id="rId40"/>
    <p:sldId id="1689" r:id="rId41"/>
    <p:sldId id="1693" r:id="rId42"/>
    <p:sldId id="1691" r:id="rId43"/>
    <p:sldId id="1692" r:id="rId44"/>
    <p:sldId id="1679" r:id="rId45"/>
    <p:sldId id="1726" r:id="rId46"/>
    <p:sldId id="1680" r:id="rId47"/>
    <p:sldId id="1727" r:id="rId48"/>
    <p:sldId id="1728" r:id="rId49"/>
    <p:sldId id="1731" r:id="rId50"/>
    <p:sldId id="1688" r:id="rId51"/>
    <p:sldId id="1599" r:id="rId52"/>
    <p:sldId id="1683" r:id="rId53"/>
    <p:sldId id="1687" r:id="rId54"/>
    <p:sldId id="1600" r:id="rId55"/>
    <p:sldId id="1601" r:id="rId56"/>
    <p:sldId id="1603" r:id="rId57"/>
    <p:sldId id="1663" r:id="rId58"/>
    <p:sldId id="1604" r:id="rId59"/>
    <p:sldId id="1674" r:id="rId60"/>
    <p:sldId id="1605" r:id="rId61"/>
    <p:sldId id="1606" r:id="rId62"/>
    <p:sldId id="1608" r:id="rId63"/>
    <p:sldId id="1609" r:id="rId64"/>
    <p:sldId id="1610" r:id="rId65"/>
    <p:sldId id="1607" r:id="rId66"/>
    <p:sldId id="1611" r:id="rId67"/>
    <p:sldId id="1612" r:id="rId68"/>
    <p:sldId id="1644" r:id="rId69"/>
    <p:sldId id="1643" r:id="rId70"/>
    <p:sldId id="1642" r:id="rId71"/>
    <p:sldId id="1664" r:id="rId72"/>
    <p:sldId id="1658" r:id="rId73"/>
    <p:sldId id="1648" r:id="rId74"/>
    <p:sldId id="1649" r:id="rId75"/>
    <p:sldId id="1650" r:id="rId76"/>
    <p:sldId id="1651" r:id="rId77"/>
    <p:sldId id="1652" r:id="rId78"/>
    <p:sldId id="1653" r:id="rId79"/>
    <p:sldId id="1654" r:id="rId80"/>
    <p:sldId id="1655" r:id="rId81"/>
    <p:sldId id="1656" r:id="rId82"/>
    <p:sldId id="1657" r:id="rId83"/>
    <p:sldId id="1659" r:id="rId84"/>
    <p:sldId id="1662" r:id="rId85"/>
    <p:sldId id="1675" r:id="rId86"/>
    <p:sldId id="1613" r:id="rId87"/>
    <p:sldId id="1660" r:id="rId88"/>
    <p:sldId id="1615" r:id="rId89"/>
    <p:sldId id="1699" r:id="rId90"/>
    <p:sldId id="1616" r:id="rId91"/>
    <p:sldId id="1617" r:id="rId92"/>
    <p:sldId id="1700" r:id="rId93"/>
    <p:sldId id="1619" r:id="rId94"/>
    <p:sldId id="1701" r:id="rId95"/>
    <p:sldId id="1665" r:id="rId96"/>
    <p:sldId id="1694" r:id="rId97"/>
    <p:sldId id="1620" r:id="rId98"/>
    <p:sldId id="1621" r:id="rId99"/>
    <p:sldId id="1623" r:id="rId100"/>
    <p:sldId id="1624" r:id="rId101"/>
    <p:sldId id="1625" r:id="rId102"/>
    <p:sldId id="1626" r:id="rId103"/>
    <p:sldId id="1634" r:id="rId104"/>
    <p:sldId id="1636" r:id="rId105"/>
    <p:sldId id="1635" r:id="rId106"/>
    <p:sldId id="1293" r:id="rId107"/>
    <p:sldId id="379" r:id="rId10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rt" id="{D6C52A72-EA28-489D-8C2B-CA94E6775BA1}">
          <p14:sldIdLst>
            <p14:sldId id="256"/>
            <p14:sldId id="1358"/>
            <p14:sldId id="1641"/>
            <p14:sldId id="1416"/>
            <p14:sldId id="1696"/>
            <p14:sldId id="1724"/>
            <p14:sldId id="1672"/>
            <p14:sldId id="1725"/>
          </p14:sldIdLst>
        </p14:section>
        <p14:section name="General Challenge of Design" id="{A8531C09-0208-4E32-B4DA-E142D3E47272}">
          <p14:sldIdLst>
            <p14:sldId id="1589"/>
            <p14:sldId id="1590"/>
            <p14:sldId id="1591"/>
            <p14:sldId id="1695"/>
            <p14:sldId id="1702"/>
            <p14:sldId id="1706"/>
            <p14:sldId id="1721"/>
            <p14:sldId id="1707"/>
            <p14:sldId id="1715"/>
            <p14:sldId id="1717"/>
            <p14:sldId id="1718"/>
            <p14:sldId id="1719"/>
            <p14:sldId id="1711"/>
            <p14:sldId id="1713"/>
            <p14:sldId id="1720"/>
            <p14:sldId id="1723"/>
          </p14:sldIdLst>
        </p14:section>
        <p14:section name="Tandem Transformational Game Design" id="{9D21A5A8-8E8C-428C-ABDE-D3D81A66426E}">
          <p14:sldIdLst>
            <p14:sldId id="1592"/>
            <p14:sldId id="1593"/>
            <p14:sldId id="1595"/>
            <p14:sldId id="1704"/>
            <p14:sldId id="1596"/>
            <p14:sldId id="1597"/>
            <p14:sldId id="1681"/>
            <p14:sldId id="1684"/>
            <p14:sldId id="1685"/>
            <p14:sldId id="1686"/>
            <p14:sldId id="1637"/>
            <p14:sldId id="1598"/>
            <p14:sldId id="1682"/>
            <p14:sldId id="1676"/>
            <p14:sldId id="1678"/>
            <p14:sldId id="1689"/>
            <p14:sldId id="1693"/>
            <p14:sldId id="1691"/>
            <p14:sldId id="1692"/>
            <p14:sldId id="1679"/>
            <p14:sldId id="1726"/>
            <p14:sldId id="1680"/>
            <p14:sldId id="1727"/>
            <p14:sldId id="1728"/>
            <p14:sldId id="1731"/>
            <p14:sldId id="1688"/>
            <p14:sldId id="1599"/>
            <p14:sldId id="1683"/>
            <p14:sldId id="1687"/>
            <p14:sldId id="1600"/>
          </p14:sldIdLst>
        </p14:section>
        <p14:section name="RumbleBlocks" id="{CEC03FC3-A77F-469D-B6AB-A00D26B035CA}">
          <p14:sldIdLst>
            <p14:sldId id="1601"/>
            <p14:sldId id="1603"/>
          </p14:sldIdLst>
        </p14:section>
        <p14:section name="RB Iteration 1" id="{F4F7AFFD-209A-41C5-A8C0-803EBD3BA337}">
          <p14:sldIdLst>
            <p14:sldId id="1663"/>
            <p14:sldId id="1604"/>
            <p14:sldId id="1674"/>
            <p14:sldId id="1605"/>
            <p14:sldId id="1606"/>
            <p14:sldId id="1608"/>
            <p14:sldId id="1609"/>
            <p14:sldId id="1610"/>
            <p14:sldId id="1607"/>
            <p14:sldId id="1611"/>
            <p14:sldId id="1612"/>
            <p14:sldId id="1644"/>
            <p14:sldId id="1643"/>
            <p14:sldId id="1642"/>
          </p14:sldIdLst>
        </p14:section>
        <p14:section name="RB Iteration 2" id="{95BE733D-8E6F-4223-AB4D-54BF724AE3A7}">
          <p14:sldIdLst>
            <p14:sldId id="1664"/>
            <p14:sldId id="1658"/>
            <p14:sldId id="1648"/>
            <p14:sldId id="1649"/>
            <p14:sldId id="1650"/>
            <p14:sldId id="1651"/>
            <p14:sldId id="1652"/>
            <p14:sldId id="1653"/>
            <p14:sldId id="1654"/>
            <p14:sldId id="1655"/>
            <p14:sldId id="1656"/>
            <p14:sldId id="1657"/>
            <p14:sldId id="1659"/>
            <p14:sldId id="1662"/>
            <p14:sldId id="1675"/>
            <p14:sldId id="1613"/>
            <p14:sldId id="1660"/>
            <p14:sldId id="1615"/>
            <p14:sldId id="1699"/>
            <p14:sldId id="1616"/>
            <p14:sldId id="1617"/>
            <p14:sldId id="1700"/>
            <p14:sldId id="1619"/>
            <p14:sldId id="1701"/>
            <p14:sldId id="1665"/>
            <p14:sldId id="1694"/>
          </p14:sldIdLst>
        </p14:section>
        <p14:section name="Practicalities of Ed Game Design" id="{958965B2-AB41-40C2-BCFC-A27B20DB9127}">
          <p14:sldIdLst>
            <p14:sldId id="1620"/>
            <p14:sldId id="1621"/>
            <p14:sldId id="1623"/>
            <p14:sldId id="1624"/>
            <p14:sldId id="1625"/>
            <p14:sldId id="1626"/>
            <p14:sldId id="1634"/>
            <p14:sldId id="1636"/>
            <p14:sldId id="1635"/>
          </p14:sldIdLst>
        </p14:section>
        <p14:section name="End" id="{48469823-5C6F-4F71-B0BE-1D13F7C2720B}">
          <p14:sldIdLst>
            <p14:sldId id="1293"/>
            <p14:sldId id="37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incent Aleven" initials="VA" lastIdx="16" clrIdx="0"/>
  <p:cmAuthor id="2" name="Vincent Aleven" initials="SoCS" lastIdx="8"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2E3235"/>
    <a:srgbClr val="14110F"/>
    <a:srgbClr val="161B2E"/>
    <a:srgbClr val="0D122A"/>
    <a:srgbClr val="342F35"/>
    <a:srgbClr val="6E77FD"/>
    <a:srgbClr val="779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420" autoAdjust="0"/>
    <p:restoredTop sz="77553" autoAdjust="0"/>
  </p:normalViewPr>
  <p:slideViewPr>
    <p:cSldViewPr snapToGrid="0">
      <p:cViewPr varScale="1">
        <p:scale>
          <a:sx n="82" d="100"/>
          <a:sy n="82" d="100"/>
        </p:scale>
        <p:origin x="1032" y="84"/>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63" d="100"/>
          <a:sy n="63" d="100"/>
        </p:scale>
        <p:origin x="2280" y="77"/>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handoutMaster" Target="handoutMasters/handoutMaster1.xml"/><Relationship Id="rId115"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notesMaster" Target="notesMasters/notes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D90E2E-7C96-4A04-B5CD-4940D1B5CD13}"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US"/>
        </a:p>
      </dgm:t>
    </dgm:pt>
    <dgm:pt modelId="{1DD60031-CD81-4CE2-BD02-7F52F8DD3FA5}">
      <dgm:prSet phldrT="[Text]" custT="1"/>
      <dgm:spPr/>
      <dgm:t>
        <a:bodyPr/>
        <a:lstStyle/>
        <a:p>
          <a:r>
            <a:rPr lang="en-US" sz="700" dirty="0" smtClean="0"/>
            <a:t>Plan</a:t>
          </a:r>
          <a:endParaRPr lang="en-US" sz="700" dirty="0"/>
        </a:p>
      </dgm:t>
    </dgm:pt>
    <dgm:pt modelId="{7DA23659-F2FB-440E-B0F4-F12CCCAD5706}" type="parTrans" cxnId="{6F91B6C8-2F7B-443D-82B0-414E43E03109}">
      <dgm:prSet/>
      <dgm:spPr/>
      <dgm:t>
        <a:bodyPr/>
        <a:lstStyle/>
        <a:p>
          <a:endParaRPr lang="en-US" sz="1800"/>
        </a:p>
      </dgm:t>
    </dgm:pt>
    <dgm:pt modelId="{FE44E5C2-4C88-4C35-99D5-92A220A69A24}" type="sibTrans" cxnId="{6F91B6C8-2F7B-443D-82B0-414E43E03109}">
      <dgm:prSet/>
      <dgm:spPr/>
      <dgm:t>
        <a:bodyPr/>
        <a:lstStyle/>
        <a:p>
          <a:endParaRPr lang="en-US" sz="1800"/>
        </a:p>
      </dgm:t>
    </dgm:pt>
    <dgm:pt modelId="{41F88AB4-CF7F-4263-8CFD-AD7487B7447C}">
      <dgm:prSet phldrT="[Text]" custT="1"/>
      <dgm:spPr/>
      <dgm:t>
        <a:bodyPr/>
        <a:lstStyle/>
        <a:p>
          <a:r>
            <a:rPr lang="en-US" sz="700" dirty="0" smtClean="0"/>
            <a:t>Design</a:t>
          </a:r>
          <a:endParaRPr lang="en-US" sz="700" dirty="0"/>
        </a:p>
      </dgm:t>
    </dgm:pt>
    <dgm:pt modelId="{F412956A-2778-43E9-8936-66A86573B77F}" type="parTrans" cxnId="{FDE295BE-2299-44B5-9EC2-22432879DE7F}">
      <dgm:prSet/>
      <dgm:spPr/>
      <dgm:t>
        <a:bodyPr/>
        <a:lstStyle/>
        <a:p>
          <a:endParaRPr lang="en-US" sz="1800"/>
        </a:p>
      </dgm:t>
    </dgm:pt>
    <dgm:pt modelId="{9E4D8E69-53D2-410C-A419-A95E3498A787}" type="sibTrans" cxnId="{FDE295BE-2299-44B5-9EC2-22432879DE7F}">
      <dgm:prSet/>
      <dgm:spPr/>
      <dgm:t>
        <a:bodyPr/>
        <a:lstStyle/>
        <a:p>
          <a:endParaRPr lang="en-US" sz="1800"/>
        </a:p>
      </dgm:t>
    </dgm:pt>
    <dgm:pt modelId="{04187351-7423-476B-87B7-0D7630CC30EC}">
      <dgm:prSet phldrT="[Text]" custT="1"/>
      <dgm:spPr/>
      <dgm:t>
        <a:bodyPr/>
        <a:lstStyle/>
        <a:p>
          <a:r>
            <a:rPr lang="en-US" sz="700" dirty="0" smtClean="0"/>
            <a:t>Develop</a:t>
          </a:r>
          <a:endParaRPr lang="en-US" sz="700" dirty="0"/>
        </a:p>
      </dgm:t>
    </dgm:pt>
    <dgm:pt modelId="{A240C2D4-0314-4035-A04B-DAD65E7C8229}" type="parTrans" cxnId="{8F5D95D8-B5A4-4529-8D69-746491F8C6AF}">
      <dgm:prSet/>
      <dgm:spPr/>
      <dgm:t>
        <a:bodyPr/>
        <a:lstStyle/>
        <a:p>
          <a:endParaRPr lang="en-US" sz="1800"/>
        </a:p>
      </dgm:t>
    </dgm:pt>
    <dgm:pt modelId="{04502F74-B79F-4516-B8B0-E0E89ACAB433}" type="sibTrans" cxnId="{8F5D95D8-B5A4-4529-8D69-746491F8C6AF}">
      <dgm:prSet/>
      <dgm:spPr/>
      <dgm:t>
        <a:bodyPr/>
        <a:lstStyle/>
        <a:p>
          <a:endParaRPr lang="en-US" sz="1800"/>
        </a:p>
      </dgm:t>
    </dgm:pt>
    <dgm:pt modelId="{6B4A5363-D945-41E3-BBEB-07194936AEB9}">
      <dgm:prSet phldrT="[Text]" custT="1"/>
      <dgm:spPr/>
      <dgm:t>
        <a:bodyPr/>
        <a:lstStyle/>
        <a:p>
          <a:r>
            <a:rPr lang="en-US" sz="700" dirty="0" smtClean="0"/>
            <a:t>Test</a:t>
          </a:r>
          <a:endParaRPr lang="en-US" sz="700" dirty="0"/>
        </a:p>
      </dgm:t>
    </dgm:pt>
    <dgm:pt modelId="{78E088D0-085F-4B32-A7DE-499CB5D93462}" type="parTrans" cxnId="{C2918793-B9E1-452D-A1D7-14A409BCE16A}">
      <dgm:prSet/>
      <dgm:spPr/>
      <dgm:t>
        <a:bodyPr/>
        <a:lstStyle/>
        <a:p>
          <a:endParaRPr lang="en-US" sz="1800"/>
        </a:p>
      </dgm:t>
    </dgm:pt>
    <dgm:pt modelId="{1DCB6B8D-8AB4-492F-8A1F-592B95310BA3}" type="sibTrans" cxnId="{C2918793-B9E1-452D-A1D7-14A409BCE16A}">
      <dgm:prSet/>
      <dgm:spPr/>
      <dgm:t>
        <a:bodyPr/>
        <a:lstStyle/>
        <a:p>
          <a:endParaRPr lang="en-US" sz="1800"/>
        </a:p>
      </dgm:t>
    </dgm:pt>
    <dgm:pt modelId="{EA111377-A513-43BF-AEBF-D898F44C98E1}">
      <dgm:prSet phldrT="[Text]" custT="1"/>
      <dgm:spPr/>
      <dgm:t>
        <a:bodyPr/>
        <a:lstStyle/>
        <a:p>
          <a:r>
            <a:rPr lang="en-US" sz="700" dirty="0" smtClean="0"/>
            <a:t>Release</a:t>
          </a:r>
          <a:endParaRPr lang="en-US" sz="700" dirty="0"/>
        </a:p>
      </dgm:t>
    </dgm:pt>
    <dgm:pt modelId="{15AC7988-18B4-4D29-A6FC-5EA74A031A4E}" type="parTrans" cxnId="{CF85DEE9-0C00-4DAC-A7DF-2E743BD401A4}">
      <dgm:prSet/>
      <dgm:spPr/>
      <dgm:t>
        <a:bodyPr/>
        <a:lstStyle/>
        <a:p>
          <a:endParaRPr lang="en-US" sz="1800"/>
        </a:p>
      </dgm:t>
    </dgm:pt>
    <dgm:pt modelId="{8C1E3229-FF09-436B-A301-3C1C00CC51C9}" type="sibTrans" cxnId="{CF85DEE9-0C00-4DAC-A7DF-2E743BD401A4}">
      <dgm:prSet/>
      <dgm:spPr/>
      <dgm:t>
        <a:bodyPr/>
        <a:lstStyle/>
        <a:p>
          <a:endParaRPr lang="en-US" sz="1800"/>
        </a:p>
      </dgm:t>
    </dgm:pt>
    <dgm:pt modelId="{0C23AF75-C051-4035-A06E-DEB33B5CF6BF}">
      <dgm:prSet custT="1"/>
      <dgm:spPr/>
      <dgm:t>
        <a:bodyPr/>
        <a:lstStyle/>
        <a:p>
          <a:r>
            <a:rPr lang="en-US" sz="700" dirty="0" smtClean="0"/>
            <a:t>Feedback</a:t>
          </a:r>
          <a:endParaRPr lang="en-US" sz="700" dirty="0"/>
        </a:p>
      </dgm:t>
    </dgm:pt>
    <dgm:pt modelId="{F0872047-9DBF-4A75-B169-766D8100BF4B}" type="parTrans" cxnId="{052F3AA3-E569-4D13-BF6B-49AC3F99DE34}">
      <dgm:prSet/>
      <dgm:spPr/>
      <dgm:t>
        <a:bodyPr/>
        <a:lstStyle/>
        <a:p>
          <a:endParaRPr lang="en-US" sz="1800"/>
        </a:p>
      </dgm:t>
    </dgm:pt>
    <dgm:pt modelId="{B1CDCA19-C040-41B4-A1EA-381108623C0C}" type="sibTrans" cxnId="{052F3AA3-E569-4D13-BF6B-49AC3F99DE34}">
      <dgm:prSet/>
      <dgm:spPr/>
      <dgm:t>
        <a:bodyPr/>
        <a:lstStyle/>
        <a:p>
          <a:endParaRPr lang="en-US" sz="1800"/>
        </a:p>
      </dgm:t>
    </dgm:pt>
    <dgm:pt modelId="{6996B81A-782D-460C-928C-4ED6FF2564B7}" type="pres">
      <dgm:prSet presAssocID="{DED90E2E-7C96-4A04-B5CD-4940D1B5CD13}" presName="Name0" presStyleCnt="0">
        <dgm:presLayoutVars>
          <dgm:dir/>
          <dgm:resizeHandles val="exact"/>
        </dgm:presLayoutVars>
      </dgm:prSet>
      <dgm:spPr/>
      <dgm:t>
        <a:bodyPr/>
        <a:lstStyle/>
        <a:p>
          <a:endParaRPr lang="en-US"/>
        </a:p>
      </dgm:t>
    </dgm:pt>
    <dgm:pt modelId="{E04BC6C9-8D52-4D0B-8CA5-8F544F9EB58F}" type="pres">
      <dgm:prSet presAssocID="{DED90E2E-7C96-4A04-B5CD-4940D1B5CD13}" presName="cycle" presStyleCnt="0"/>
      <dgm:spPr/>
    </dgm:pt>
    <dgm:pt modelId="{535F35F9-73DF-4226-BD4D-3E122AC19610}" type="pres">
      <dgm:prSet presAssocID="{1DD60031-CD81-4CE2-BD02-7F52F8DD3FA5}" presName="nodeFirstNode" presStyleLbl="node1" presStyleIdx="0" presStyleCnt="6">
        <dgm:presLayoutVars>
          <dgm:bulletEnabled val="1"/>
        </dgm:presLayoutVars>
      </dgm:prSet>
      <dgm:spPr/>
      <dgm:t>
        <a:bodyPr/>
        <a:lstStyle/>
        <a:p>
          <a:endParaRPr lang="en-US"/>
        </a:p>
      </dgm:t>
    </dgm:pt>
    <dgm:pt modelId="{3E60253B-3715-4EC9-BB6F-91B02FA8574D}" type="pres">
      <dgm:prSet presAssocID="{FE44E5C2-4C88-4C35-99D5-92A220A69A24}" presName="sibTransFirstNode" presStyleLbl="bgShp" presStyleIdx="0" presStyleCnt="1"/>
      <dgm:spPr/>
      <dgm:t>
        <a:bodyPr/>
        <a:lstStyle/>
        <a:p>
          <a:endParaRPr lang="en-US"/>
        </a:p>
      </dgm:t>
    </dgm:pt>
    <dgm:pt modelId="{4DEC611E-029C-4574-A558-80B0A5129AA4}" type="pres">
      <dgm:prSet presAssocID="{41F88AB4-CF7F-4263-8CFD-AD7487B7447C}" presName="nodeFollowingNodes" presStyleLbl="node1" presStyleIdx="1" presStyleCnt="6">
        <dgm:presLayoutVars>
          <dgm:bulletEnabled val="1"/>
        </dgm:presLayoutVars>
      </dgm:prSet>
      <dgm:spPr/>
      <dgm:t>
        <a:bodyPr/>
        <a:lstStyle/>
        <a:p>
          <a:endParaRPr lang="en-US"/>
        </a:p>
      </dgm:t>
    </dgm:pt>
    <dgm:pt modelId="{26A28723-FDC2-4433-AE85-51F90596E7C5}" type="pres">
      <dgm:prSet presAssocID="{04187351-7423-476B-87B7-0D7630CC30EC}" presName="nodeFollowingNodes" presStyleLbl="node1" presStyleIdx="2" presStyleCnt="6">
        <dgm:presLayoutVars>
          <dgm:bulletEnabled val="1"/>
        </dgm:presLayoutVars>
      </dgm:prSet>
      <dgm:spPr/>
      <dgm:t>
        <a:bodyPr/>
        <a:lstStyle/>
        <a:p>
          <a:endParaRPr lang="en-US"/>
        </a:p>
      </dgm:t>
    </dgm:pt>
    <dgm:pt modelId="{7156E316-C83E-47F7-9234-5B3807964173}" type="pres">
      <dgm:prSet presAssocID="{6B4A5363-D945-41E3-BBEB-07194936AEB9}" presName="nodeFollowingNodes" presStyleLbl="node1" presStyleIdx="3" presStyleCnt="6">
        <dgm:presLayoutVars>
          <dgm:bulletEnabled val="1"/>
        </dgm:presLayoutVars>
      </dgm:prSet>
      <dgm:spPr/>
      <dgm:t>
        <a:bodyPr/>
        <a:lstStyle/>
        <a:p>
          <a:endParaRPr lang="en-US"/>
        </a:p>
      </dgm:t>
    </dgm:pt>
    <dgm:pt modelId="{100383B3-A262-46A5-93F6-ECA0973311FE}" type="pres">
      <dgm:prSet presAssocID="{EA111377-A513-43BF-AEBF-D898F44C98E1}" presName="nodeFollowingNodes" presStyleLbl="node1" presStyleIdx="4" presStyleCnt="6">
        <dgm:presLayoutVars>
          <dgm:bulletEnabled val="1"/>
        </dgm:presLayoutVars>
      </dgm:prSet>
      <dgm:spPr/>
      <dgm:t>
        <a:bodyPr/>
        <a:lstStyle/>
        <a:p>
          <a:endParaRPr lang="en-US"/>
        </a:p>
      </dgm:t>
    </dgm:pt>
    <dgm:pt modelId="{CCD2315B-F2C8-4627-AF12-8440EE3ABB3E}" type="pres">
      <dgm:prSet presAssocID="{0C23AF75-C051-4035-A06E-DEB33B5CF6BF}" presName="nodeFollowingNodes" presStyleLbl="node1" presStyleIdx="5" presStyleCnt="6">
        <dgm:presLayoutVars>
          <dgm:bulletEnabled val="1"/>
        </dgm:presLayoutVars>
      </dgm:prSet>
      <dgm:spPr/>
      <dgm:t>
        <a:bodyPr/>
        <a:lstStyle/>
        <a:p>
          <a:endParaRPr lang="en-US"/>
        </a:p>
      </dgm:t>
    </dgm:pt>
  </dgm:ptLst>
  <dgm:cxnLst>
    <dgm:cxn modelId="{3F719D98-E86A-4E43-A634-25F0640B5CC7}" type="presOf" srcId="{DED90E2E-7C96-4A04-B5CD-4940D1B5CD13}" destId="{6996B81A-782D-460C-928C-4ED6FF2564B7}" srcOrd="0" destOrd="0" presId="urn:microsoft.com/office/officeart/2005/8/layout/cycle3"/>
    <dgm:cxn modelId="{2C85A00C-5127-4AD1-BE5D-41D3E6C66C1D}" type="presOf" srcId="{6B4A5363-D945-41E3-BBEB-07194936AEB9}" destId="{7156E316-C83E-47F7-9234-5B3807964173}" srcOrd="0" destOrd="0" presId="urn:microsoft.com/office/officeart/2005/8/layout/cycle3"/>
    <dgm:cxn modelId="{6F91B6C8-2F7B-443D-82B0-414E43E03109}" srcId="{DED90E2E-7C96-4A04-B5CD-4940D1B5CD13}" destId="{1DD60031-CD81-4CE2-BD02-7F52F8DD3FA5}" srcOrd="0" destOrd="0" parTransId="{7DA23659-F2FB-440E-B0F4-F12CCCAD5706}" sibTransId="{FE44E5C2-4C88-4C35-99D5-92A220A69A24}"/>
    <dgm:cxn modelId="{2F91B8D2-EF1D-4AAE-ABD5-A29D8782A6AD}" type="presOf" srcId="{FE44E5C2-4C88-4C35-99D5-92A220A69A24}" destId="{3E60253B-3715-4EC9-BB6F-91B02FA8574D}" srcOrd="0" destOrd="0" presId="urn:microsoft.com/office/officeart/2005/8/layout/cycle3"/>
    <dgm:cxn modelId="{8F5D95D8-B5A4-4529-8D69-746491F8C6AF}" srcId="{DED90E2E-7C96-4A04-B5CD-4940D1B5CD13}" destId="{04187351-7423-476B-87B7-0D7630CC30EC}" srcOrd="2" destOrd="0" parTransId="{A240C2D4-0314-4035-A04B-DAD65E7C8229}" sibTransId="{04502F74-B79F-4516-B8B0-E0E89ACAB433}"/>
    <dgm:cxn modelId="{993CEC84-B3D8-4692-AEE8-B78DF259A693}" type="presOf" srcId="{0C23AF75-C051-4035-A06E-DEB33B5CF6BF}" destId="{CCD2315B-F2C8-4627-AF12-8440EE3ABB3E}" srcOrd="0" destOrd="0" presId="urn:microsoft.com/office/officeart/2005/8/layout/cycle3"/>
    <dgm:cxn modelId="{5BA542D6-E0F3-41ED-8304-7CDB93226B6D}" type="presOf" srcId="{EA111377-A513-43BF-AEBF-D898F44C98E1}" destId="{100383B3-A262-46A5-93F6-ECA0973311FE}" srcOrd="0" destOrd="0" presId="urn:microsoft.com/office/officeart/2005/8/layout/cycle3"/>
    <dgm:cxn modelId="{FDE295BE-2299-44B5-9EC2-22432879DE7F}" srcId="{DED90E2E-7C96-4A04-B5CD-4940D1B5CD13}" destId="{41F88AB4-CF7F-4263-8CFD-AD7487B7447C}" srcOrd="1" destOrd="0" parTransId="{F412956A-2778-43E9-8936-66A86573B77F}" sibTransId="{9E4D8E69-53D2-410C-A419-A95E3498A787}"/>
    <dgm:cxn modelId="{C2918793-B9E1-452D-A1D7-14A409BCE16A}" srcId="{DED90E2E-7C96-4A04-B5CD-4940D1B5CD13}" destId="{6B4A5363-D945-41E3-BBEB-07194936AEB9}" srcOrd="3" destOrd="0" parTransId="{78E088D0-085F-4B32-A7DE-499CB5D93462}" sibTransId="{1DCB6B8D-8AB4-492F-8A1F-592B95310BA3}"/>
    <dgm:cxn modelId="{052F3AA3-E569-4D13-BF6B-49AC3F99DE34}" srcId="{DED90E2E-7C96-4A04-B5CD-4940D1B5CD13}" destId="{0C23AF75-C051-4035-A06E-DEB33B5CF6BF}" srcOrd="5" destOrd="0" parTransId="{F0872047-9DBF-4A75-B169-766D8100BF4B}" sibTransId="{B1CDCA19-C040-41B4-A1EA-381108623C0C}"/>
    <dgm:cxn modelId="{5BA82AA6-82EB-45A9-AB9B-589FA9641FCB}" type="presOf" srcId="{41F88AB4-CF7F-4263-8CFD-AD7487B7447C}" destId="{4DEC611E-029C-4574-A558-80B0A5129AA4}" srcOrd="0" destOrd="0" presId="urn:microsoft.com/office/officeart/2005/8/layout/cycle3"/>
    <dgm:cxn modelId="{94821B64-E433-4F0E-84DA-8C5553701F25}" type="presOf" srcId="{04187351-7423-476B-87B7-0D7630CC30EC}" destId="{26A28723-FDC2-4433-AE85-51F90596E7C5}" srcOrd="0" destOrd="0" presId="urn:microsoft.com/office/officeart/2005/8/layout/cycle3"/>
    <dgm:cxn modelId="{5B5AA47E-579C-44CF-A4A1-903AEF249D6B}" type="presOf" srcId="{1DD60031-CD81-4CE2-BD02-7F52F8DD3FA5}" destId="{535F35F9-73DF-4226-BD4D-3E122AC19610}" srcOrd="0" destOrd="0" presId="urn:microsoft.com/office/officeart/2005/8/layout/cycle3"/>
    <dgm:cxn modelId="{CF85DEE9-0C00-4DAC-A7DF-2E743BD401A4}" srcId="{DED90E2E-7C96-4A04-B5CD-4940D1B5CD13}" destId="{EA111377-A513-43BF-AEBF-D898F44C98E1}" srcOrd="4" destOrd="0" parTransId="{15AC7988-18B4-4D29-A6FC-5EA74A031A4E}" sibTransId="{8C1E3229-FF09-436B-A301-3C1C00CC51C9}"/>
    <dgm:cxn modelId="{6369F52D-0271-4511-BAD2-24AD09CC87FE}" type="presParOf" srcId="{6996B81A-782D-460C-928C-4ED6FF2564B7}" destId="{E04BC6C9-8D52-4D0B-8CA5-8F544F9EB58F}" srcOrd="0" destOrd="0" presId="urn:microsoft.com/office/officeart/2005/8/layout/cycle3"/>
    <dgm:cxn modelId="{9B95A67D-47ED-4311-897E-7A5259AB6DD4}" type="presParOf" srcId="{E04BC6C9-8D52-4D0B-8CA5-8F544F9EB58F}" destId="{535F35F9-73DF-4226-BD4D-3E122AC19610}" srcOrd="0" destOrd="0" presId="urn:microsoft.com/office/officeart/2005/8/layout/cycle3"/>
    <dgm:cxn modelId="{BC897C95-3525-4B2D-9C9C-A7EB4C3ED798}" type="presParOf" srcId="{E04BC6C9-8D52-4D0B-8CA5-8F544F9EB58F}" destId="{3E60253B-3715-4EC9-BB6F-91B02FA8574D}" srcOrd="1" destOrd="0" presId="urn:microsoft.com/office/officeart/2005/8/layout/cycle3"/>
    <dgm:cxn modelId="{53B2B882-863D-401F-9366-F5F20220548A}" type="presParOf" srcId="{E04BC6C9-8D52-4D0B-8CA5-8F544F9EB58F}" destId="{4DEC611E-029C-4574-A558-80B0A5129AA4}" srcOrd="2" destOrd="0" presId="urn:microsoft.com/office/officeart/2005/8/layout/cycle3"/>
    <dgm:cxn modelId="{F2CA99E0-7124-4EFC-A597-A07573592FED}" type="presParOf" srcId="{E04BC6C9-8D52-4D0B-8CA5-8F544F9EB58F}" destId="{26A28723-FDC2-4433-AE85-51F90596E7C5}" srcOrd="3" destOrd="0" presId="urn:microsoft.com/office/officeart/2005/8/layout/cycle3"/>
    <dgm:cxn modelId="{1D646D80-86B1-4E82-ACC0-41C8C36AD1DB}" type="presParOf" srcId="{E04BC6C9-8D52-4D0B-8CA5-8F544F9EB58F}" destId="{7156E316-C83E-47F7-9234-5B3807964173}" srcOrd="4" destOrd="0" presId="urn:microsoft.com/office/officeart/2005/8/layout/cycle3"/>
    <dgm:cxn modelId="{C32C4FEC-E40F-4DF7-8CCA-D008FDAD12B4}" type="presParOf" srcId="{E04BC6C9-8D52-4D0B-8CA5-8F544F9EB58F}" destId="{100383B3-A262-46A5-93F6-ECA0973311FE}" srcOrd="5" destOrd="0" presId="urn:microsoft.com/office/officeart/2005/8/layout/cycle3"/>
    <dgm:cxn modelId="{241746F2-5124-413C-AF9D-1C7B932C88DD}" type="presParOf" srcId="{E04BC6C9-8D52-4D0B-8CA5-8F544F9EB58F}" destId="{CCD2315B-F2C8-4627-AF12-8440EE3ABB3E}" srcOrd="6" destOrd="0" presId="urn:microsoft.com/office/officeart/2005/8/layout/cycle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60253B-3715-4EC9-BB6F-91B02FA8574D}">
      <dsp:nvSpPr>
        <dsp:cNvPr id="0" name=""/>
        <dsp:cNvSpPr/>
      </dsp:nvSpPr>
      <dsp:spPr>
        <a:xfrm>
          <a:off x="476484" y="-4136"/>
          <a:ext cx="2007160" cy="2007160"/>
        </a:xfrm>
        <a:prstGeom prst="circularArrow">
          <a:avLst>
            <a:gd name="adj1" fmla="val 5274"/>
            <a:gd name="adj2" fmla="val 312630"/>
            <a:gd name="adj3" fmla="val 14400214"/>
            <a:gd name="adj4" fmla="val 17027005"/>
            <a:gd name="adj5" fmla="val 547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35F35F9-73DF-4226-BD4D-3E122AC19610}">
      <dsp:nvSpPr>
        <dsp:cNvPr id="0" name=""/>
        <dsp:cNvSpPr/>
      </dsp:nvSpPr>
      <dsp:spPr>
        <a:xfrm>
          <a:off x="1136065" y="445"/>
          <a:ext cx="687998" cy="34399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n-US" sz="700" kern="1200" dirty="0" smtClean="0"/>
            <a:t>Plan</a:t>
          </a:r>
          <a:endParaRPr lang="en-US" sz="700" kern="1200" dirty="0"/>
        </a:p>
      </dsp:txBody>
      <dsp:txXfrm>
        <a:off x="1152858" y="17238"/>
        <a:ext cx="654412" cy="310413"/>
      </dsp:txXfrm>
    </dsp:sp>
    <dsp:sp modelId="{4DEC611E-029C-4574-A558-80B0A5129AA4}">
      <dsp:nvSpPr>
        <dsp:cNvPr id="0" name=""/>
        <dsp:cNvSpPr/>
      </dsp:nvSpPr>
      <dsp:spPr>
        <a:xfrm>
          <a:off x="1841238" y="407577"/>
          <a:ext cx="687998" cy="34399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n-US" sz="700" kern="1200" dirty="0" smtClean="0"/>
            <a:t>Design</a:t>
          </a:r>
          <a:endParaRPr lang="en-US" sz="700" kern="1200" dirty="0"/>
        </a:p>
      </dsp:txBody>
      <dsp:txXfrm>
        <a:off x="1858031" y="424370"/>
        <a:ext cx="654412" cy="310413"/>
      </dsp:txXfrm>
    </dsp:sp>
    <dsp:sp modelId="{26A28723-FDC2-4433-AE85-51F90596E7C5}">
      <dsp:nvSpPr>
        <dsp:cNvPr id="0" name=""/>
        <dsp:cNvSpPr/>
      </dsp:nvSpPr>
      <dsp:spPr>
        <a:xfrm>
          <a:off x="1841238" y="1221841"/>
          <a:ext cx="687998" cy="34399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n-US" sz="700" kern="1200" dirty="0" smtClean="0"/>
            <a:t>Develop</a:t>
          </a:r>
          <a:endParaRPr lang="en-US" sz="700" kern="1200" dirty="0"/>
        </a:p>
      </dsp:txBody>
      <dsp:txXfrm>
        <a:off x="1858031" y="1238634"/>
        <a:ext cx="654412" cy="310413"/>
      </dsp:txXfrm>
    </dsp:sp>
    <dsp:sp modelId="{7156E316-C83E-47F7-9234-5B3807964173}">
      <dsp:nvSpPr>
        <dsp:cNvPr id="0" name=""/>
        <dsp:cNvSpPr/>
      </dsp:nvSpPr>
      <dsp:spPr>
        <a:xfrm>
          <a:off x="1136065" y="1628973"/>
          <a:ext cx="687998" cy="34399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n-US" sz="700" kern="1200" dirty="0" smtClean="0"/>
            <a:t>Test</a:t>
          </a:r>
          <a:endParaRPr lang="en-US" sz="700" kern="1200" dirty="0"/>
        </a:p>
      </dsp:txBody>
      <dsp:txXfrm>
        <a:off x="1152858" y="1645766"/>
        <a:ext cx="654412" cy="310413"/>
      </dsp:txXfrm>
    </dsp:sp>
    <dsp:sp modelId="{100383B3-A262-46A5-93F6-ECA0973311FE}">
      <dsp:nvSpPr>
        <dsp:cNvPr id="0" name=""/>
        <dsp:cNvSpPr/>
      </dsp:nvSpPr>
      <dsp:spPr>
        <a:xfrm>
          <a:off x="430891" y="1221841"/>
          <a:ext cx="687998" cy="34399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n-US" sz="700" kern="1200" dirty="0" smtClean="0"/>
            <a:t>Release</a:t>
          </a:r>
          <a:endParaRPr lang="en-US" sz="700" kern="1200" dirty="0"/>
        </a:p>
      </dsp:txBody>
      <dsp:txXfrm>
        <a:off x="447684" y="1238634"/>
        <a:ext cx="654412" cy="310413"/>
      </dsp:txXfrm>
    </dsp:sp>
    <dsp:sp modelId="{CCD2315B-F2C8-4627-AF12-8440EE3ABB3E}">
      <dsp:nvSpPr>
        <dsp:cNvPr id="0" name=""/>
        <dsp:cNvSpPr/>
      </dsp:nvSpPr>
      <dsp:spPr>
        <a:xfrm>
          <a:off x="430891" y="407577"/>
          <a:ext cx="687998" cy="34399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n-US" sz="700" kern="1200" dirty="0" smtClean="0"/>
            <a:t>Feedback</a:t>
          </a:r>
          <a:endParaRPr lang="en-US" sz="700" kern="1200" dirty="0"/>
        </a:p>
      </dsp:txBody>
      <dsp:txXfrm>
        <a:off x="447684" y="424370"/>
        <a:ext cx="654412" cy="310413"/>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CF163F9-C889-4D68-BA7C-958783134C1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A52576F-8FF4-42FF-925F-A1331C8AF42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2507E48-60C0-4E5A-AE70-08D61B08AE1A}" type="datetimeFigureOut">
              <a:rPr lang="en-US" smtClean="0"/>
              <a:t>1/30/2023</a:t>
            </a:fld>
            <a:endParaRPr lang="en-US"/>
          </a:p>
        </p:txBody>
      </p:sp>
      <p:sp>
        <p:nvSpPr>
          <p:cNvPr id="4" name="Footer Placeholder 3">
            <a:extLst>
              <a:ext uri="{FF2B5EF4-FFF2-40B4-BE49-F238E27FC236}">
                <a16:creationId xmlns:a16="http://schemas.microsoft.com/office/drawing/2014/main" id="{B671E5F2-9ECE-4E0D-871A-142DB551A9F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E60666A-5ABE-4FA1-BC6A-CE121C6E0F3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8D0BDE5-DA8A-4378-B83B-51EA932725F6}" type="slidenum">
              <a:rPr lang="en-US" smtClean="0"/>
              <a:t>‹#›</a:t>
            </a:fld>
            <a:endParaRPr lang="en-US"/>
          </a:p>
        </p:txBody>
      </p:sp>
    </p:spTree>
    <p:extLst>
      <p:ext uri="{BB962C8B-B14F-4D97-AF65-F5344CB8AC3E}">
        <p14:creationId xmlns:p14="http://schemas.microsoft.com/office/powerpoint/2010/main" val="30077706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9E1A3C-3053-4E19-BDA5-5FB368113932}" type="datetimeFigureOut">
              <a:rPr lang="en-US" smtClean="0"/>
              <a:t>1/30/2023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90E7FF-258F-4893-9AEA-89A170167471}" type="slidenum">
              <a:rPr lang="en-US" smtClean="0"/>
              <a:t>‹#›</a:t>
            </a:fld>
            <a:endParaRPr lang="en-US"/>
          </a:p>
        </p:txBody>
      </p:sp>
    </p:spTree>
    <p:extLst>
      <p:ext uri="{BB962C8B-B14F-4D97-AF65-F5344CB8AC3E}">
        <p14:creationId xmlns:p14="http://schemas.microsoft.com/office/powerpoint/2010/main" val="827821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90E7FF-258F-4893-9AEA-89A170167471}" type="slidenum">
              <a:rPr lang="en-US" smtClean="0"/>
              <a:t>1</a:t>
            </a:fld>
            <a:endParaRPr lang="en-US"/>
          </a:p>
        </p:txBody>
      </p:sp>
    </p:spTree>
    <p:extLst>
      <p:ext uri="{BB962C8B-B14F-4D97-AF65-F5344CB8AC3E}">
        <p14:creationId xmlns:p14="http://schemas.microsoft.com/office/powerpoint/2010/main" val="42315890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Shorter principle seems to conflict with the mechanic of building towers, was that going to be a problem?</a:t>
            </a:r>
          </a:p>
          <a:p>
            <a:endParaRPr lang="en-US" baseline="0" dirty="0" smtClean="0"/>
          </a:p>
          <a:p>
            <a:r>
              <a:rPr lang="en-US" baseline="0" dirty="0" smtClean="0"/>
              <a:t>How could we reason through the interconnection of principles?</a:t>
            </a:r>
            <a:endParaRPr lang="en-US" dirty="0"/>
          </a:p>
        </p:txBody>
      </p:sp>
      <p:sp>
        <p:nvSpPr>
          <p:cNvPr id="4" name="Slide Number Placeholder 3"/>
          <p:cNvSpPr>
            <a:spLocks noGrp="1"/>
          </p:cNvSpPr>
          <p:nvPr>
            <p:ph type="sldNum" sz="quarter" idx="10"/>
          </p:nvPr>
        </p:nvSpPr>
        <p:spPr/>
        <p:txBody>
          <a:bodyPr/>
          <a:lstStyle/>
          <a:p>
            <a:fld id="{0C90E7FF-258F-4893-9AEA-89A170167471}" type="slidenum">
              <a:rPr lang="en-US" smtClean="0"/>
              <a:t>70</a:t>
            </a:fld>
            <a:endParaRPr lang="en-US"/>
          </a:p>
        </p:txBody>
      </p:sp>
    </p:spTree>
    <p:extLst>
      <p:ext uri="{BB962C8B-B14F-4D97-AF65-F5344CB8AC3E}">
        <p14:creationId xmlns:p14="http://schemas.microsoft.com/office/powerpoint/2010/main" val="37097835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a:extLst>
              <a:ext uri="{FF2B5EF4-FFF2-40B4-BE49-F238E27FC236}">
                <a16:creationId xmlns:a16="http://schemas.microsoft.com/office/drawing/2014/main" id="{BD0C79BF-5CB5-4C02-809C-8BEC5B4FCC60}"/>
              </a:ext>
            </a:extLst>
          </p:cNvPr>
          <p:cNvSpPr>
            <a:spLocks noGrp="1" noRot="1" noChangeAspect="1"/>
          </p:cNvSpPr>
          <p:nvPr>
            <p:ph type="sldImg"/>
          </p:nvPr>
        </p:nvSpPr>
        <p:spPr>
          <a:xfrm>
            <a:off x="393700" y="692150"/>
            <a:ext cx="6070600" cy="3416300"/>
          </a:xfrm>
          <a:ln/>
        </p:spPr>
      </p:sp>
      <p:sp>
        <p:nvSpPr>
          <p:cNvPr id="3" name="Notes Placeholder 2">
            <a:extLst>
              <a:ext uri="{FF2B5EF4-FFF2-40B4-BE49-F238E27FC236}">
                <a16:creationId xmlns:a16="http://schemas.microsoft.com/office/drawing/2014/main" id="{C4E9EED8-A028-42B5-A1B7-3A875C761EE4}"/>
              </a:ext>
            </a:extLst>
          </p:cNvPr>
          <p:cNvSpPr>
            <a:spLocks noGrp="1"/>
          </p:cNvSpPr>
          <p:nvPr>
            <p:ph type="body" idx="1"/>
          </p:nvPr>
        </p:nvSpPr>
        <p:spPr/>
        <p:txBody>
          <a:bodyPr>
            <a:normAutofit/>
          </a:bodyPr>
          <a:lstStyle/>
          <a:p>
            <a:pPr lvl="1"/>
            <a:r>
              <a:rPr lang="en-US" altLang="en-US">
                <a:latin typeface="Times New Roman" panose="02020603050405020304" pitchFamily="18" charset="0"/>
              </a:rPr>
              <a:t>Leads students to notice features such as height, width, symmetry, etc.</a:t>
            </a:r>
          </a:p>
          <a:p>
            <a:pPr lvl="1"/>
            <a:r>
              <a:rPr lang="en-US" altLang="en-US">
                <a:latin typeface="Times New Roman" panose="02020603050405020304" pitchFamily="18" charset="0"/>
              </a:rPr>
              <a:t>Allows us to measure students’ understanding of a particular stability principle</a:t>
            </a:r>
          </a:p>
          <a:p>
            <a:endParaRPr lang="en-US" altLang="en-US">
              <a:latin typeface="Times New Roman" panose="02020603050405020304" pitchFamily="18" charset="0"/>
            </a:endParaRPr>
          </a:p>
          <a:p>
            <a:endParaRPr lang="en-US" altLang="en-US">
              <a:latin typeface="Times New Roman" panose="02020603050405020304" pitchFamily="18" charset="0"/>
            </a:endParaRPr>
          </a:p>
          <a:p>
            <a:pPr lvl="1"/>
            <a:r>
              <a:rPr lang="en-US" altLang="en-US">
                <a:latin typeface="Times New Roman" panose="02020603050405020304" pitchFamily="18" charset="0"/>
              </a:rPr>
              <a:t>Traditionally used in constructivist instructional approaches (e.g., structured invention tasks)</a:t>
            </a:r>
          </a:p>
          <a:p>
            <a:endParaRPr lang="en-US" altLang="en-US">
              <a:latin typeface="Times New Roman" panose="02020603050405020304" pitchFamily="18" charset="0"/>
            </a:endParaRPr>
          </a:p>
          <a:p>
            <a:endParaRPr lang="en-US" altLang="en-US">
              <a:latin typeface="Times New Roman" panose="02020603050405020304" pitchFamily="18" charset="0"/>
            </a:endParaRPr>
          </a:p>
          <a:p>
            <a:r>
              <a:rPr lang="en-US" altLang="en-US">
                <a:latin typeface="Times New Roman" panose="02020603050405020304" pitchFamily="18" charset="0"/>
              </a:rPr>
              <a:t>In-game instruction</a:t>
            </a:r>
          </a:p>
          <a:p>
            <a:pPr lvl="1"/>
            <a:r>
              <a:rPr lang="en-US" altLang="en-US">
                <a:latin typeface="Times New Roman" panose="02020603050405020304" pitchFamily="18" charset="0"/>
              </a:rPr>
              <a:t>Students may see a series of cases about a single stability principle and generalize a pattern across them</a:t>
            </a:r>
          </a:p>
          <a:p>
            <a:pPr lvl="1"/>
            <a:r>
              <a:rPr lang="en-US" altLang="en-US">
                <a:latin typeface="Times New Roman" panose="02020603050405020304" pitchFamily="18" charset="0"/>
              </a:rPr>
              <a:t>Student A sees cases on principle A; Student B sees cases on principle B; they work together to predict A-B integrating cases</a:t>
            </a:r>
          </a:p>
          <a:p>
            <a:pPr lvl="1"/>
            <a:r>
              <a:rPr lang="en-US" altLang="en-US">
                <a:latin typeface="Times New Roman" panose="02020603050405020304" pitchFamily="18" charset="0"/>
              </a:rPr>
              <a:t>Students select a pair of cases as supporting evidence for a scientific claim</a:t>
            </a:r>
          </a:p>
          <a:p>
            <a:endParaRPr lang="en-US" altLang="en-US">
              <a:latin typeface="Times New Roman" panose="02020603050405020304" pitchFamily="18" charset="0"/>
            </a:endParaRPr>
          </a:p>
        </p:txBody>
      </p:sp>
    </p:spTree>
    <p:extLst>
      <p:ext uri="{BB962C8B-B14F-4D97-AF65-F5344CB8AC3E}">
        <p14:creationId xmlns:p14="http://schemas.microsoft.com/office/powerpoint/2010/main" val="38893922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a:extLst>
              <a:ext uri="{FF2B5EF4-FFF2-40B4-BE49-F238E27FC236}">
                <a16:creationId xmlns:a16="http://schemas.microsoft.com/office/drawing/2014/main" id="{C4D5C140-BD0B-4B4A-A752-9EE82B29A850}"/>
              </a:ext>
            </a:extLst>
          </p:cNvPr>
          <p:cNvSpPr>
            <a:spLocks noGrp="1" noRot="1" noChangeAspect="1"/>
          </p:cNvSpPr>
          <p:nvPr>
            <p:ph type="sldImg"/>
          </p:nvPr>
        </p:nvSpPr>
        <p:spPr>
          <a:xfrm>
            <a:off x="393700" y="692150"/>
            <a:ext cx="6070600" cy="3416300"/>
          </a:xfrm>
          <a:ln/>
        </p:spPr>
      </p:sp>
      <p:sp>
        <p:nvSpPr>
          <p:cNvPr id="36866" name="Notes Placeholder 2">
            <a:extLst>
              <a:ext uri="{FF2B5EF4-FFF2-40B4-BE49-F238E27FC236}">
                <a16:creationId xmlns:a16="http://schemas.microsoft.com/office/drawing/2014/main" id="{CF421CBC-4B36-4358-AD1A-71FE54A01928}"/>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tLang="en-US">
                <a:latin typeface="Times New Roman" panose="02020603050405020304" pitchFamily="18" charset="0"/>
              </a:rPr>
              <a:t>The one on the left falls first.</a:t>
            </a:r>
          </a:p>
          <a:p>
            <a:r>
              <a:rPr lang="en-US" altLang="en-US">
                <a:latin typeface="Times New Roman" panose="02020603050405020304" pitchFamily="18" charset="0"/>
              </a:rPr>
              <a:t>Relates to our third principle: More weight at the bottom and less weight at the top tends to be more stable</a:t>
            </a:r>
          </a:p>
          <a:p>
            <a:endParaRPr lang="en-US" altLang="en-US">
              <a:latin typeface="Times New Roman" panose="02020603050405020304" pitchFamily="18" charset="0"/>
            </a:endParaRPr>
          </a:p>
          <a:p>
            <a:r>
              <a:rPr lang="en-US" altLang="en-US">
                <a:latin typeface="Times New Roman" panose="02020603050405020304" pitchFamily="18" charset="0"/>
              </a:rPr>
              <a:t>OTHER RESPONSES:</a:t>
            </a:r>
          </a:p>
          <a:p>
            <a:endParaRPr lang="en-US" altLang="en-US">
              <a:latin typeface="Times New Roman" panose="02020603050405020304" pitchFamily="18" charset="0"/>
            </a:endParaRPr>
          </a:p>
          <a:p>
            <a:r>
              <a:rPr lang="en-US" altLang="en-US">
                <a:latin typeface="Times New Roman" panose="02020603050405020304" pitchFamily="18" charset="0"/>
              </a:rPr>
              <a:t>“this one is fatter, this one is skinnier”</a:t>
            </a:r>
          </a:p>
          <a:p>
            <a:r>
              <a:rPr lang="en-US" altLang="en-US">
                <a:latin typeface="Times New Roman" panose="02020603050405020304" pitchFamily="18" charset="0"/>
              </a:rPr>
              <a:t>“they both have the same amount of support”</a:t>
            </a:r>
          </a:p>
        </p:txBody>
      </p:sp>
      <p:sp>
        <p:nvSpPr>
          <p:cNvPr id="36867" name="Slide Number Placeholder 3">
            <a:extLst>
              <a:ext uri="{FF2B5EF4-FFF2-40B4-BE49-F238E27FC236}">
                <a16:creationId xmlns:a16="http://schemas.microsoft.com/office/drawing/2014/main" id="{75AE2584-8296-4D3E-94B1-3E591816BE39}"/>
              </a:ext>
            </a:extLst>
          </p:cNvPr>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fld id="{43588AF8-5B74-4DA1-94A7-05932B953A67}" type="slidenum">
              <a:rPr lang="en-US" altLang="en-US"/>
              <a:pPr/>
              <a:t>75</a:t>
            </a:fld>
            <a:endParaRPr lang="en-US" altLang="en-US"/>
          </a:p>
        </p:txBody>
      </p:sp>
    </p:spTree>
    <p:extLst>
      <p:ext uri="{BB962C8B-B14F-4D97-AF65-F5344CB8AC3E}">
        <p14:creationId xmlns:p14="http://schemas.microsoft.com/office/powerpoint/2010/main" val="17138713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a:extLst>
              <a:ext uri="{FF2B5EF4-FFF2-40B4-BE49-F238E27FC236}">
                <a16:creationId xmlns:a16="http://schemas.microsoft.com/office/drawing/2014/main" id="{A2DBB491-3C1E-462A-A7D1-3F19BA813C0A}"/>
              </a:ext>
            </a:extLst>
          </p:cNvPr>
          <p:cNvSpPr>
            <a:spLocks noGrp="1" noRot="1" noChangeAspect="1"/>
          </p:cNvSpPr>
          <p:nvPr>
            <p:ph type="sldImg"/>
          </p:nvPr>
        </p:nvSpPr>
        <p:spPr>
          <a:xfrm>
            <a:off x="393700" y="692150"/>
            <a:ext cx="6070600" cy="3416300"/>
          </a:xfrm>
          <a:ln/>
        </p:spPr>
      </p:sp>
      <p:sp>
        <p:nvSpPr>
          <p:cNvPr id="40962" name="Notes Placeholder 2">
            <a:extLst>
              <a:ext uri="{FF2B5EF4-FFF2-40B4-BE49-F238E27FC236}">
                <a16:creationId xmlns:a16="http://schemas.microsoft.com/office/drawing/2014/main" id="{D622DF59-6011-419B-A4F9-5FD4401C5B61}"/>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defTabSz="457200" eaLnBrk="1" hangingPunct="1">
              <a:spcBef>
                <a:spcPct val="0"/>
              </a:spcBef>
            </a:pPr>
            <a:r>
              <a:rPr lang="en-US" altLang="en-US">
                <a:latin typeface="Times New Roman" panose="02020603050405020304" pitchFamily="18" charset="0"/>
              </a:rPr>
              <a:t>The one on the left falls first</a:t>
            </a:r>
          </a:p>
          <a:p>
            <a:pPr defTabSz="457200" eaLnBrk="1" hangingPunct="1">
              <a:spcBef>
                <a:spcPct val="0"/>
              </a:spcBef>
            </a:pPr>
            <a:r>
              <a:rPr lang="en-US" altLang="en-US">
                <a:latin typeface="Times New Roman" panose="02020603050405020304" pitchFamily="18" charset="0"/>
              </a:rPr>
              <a:t>Relates to our fourth principle: Symmetrical objects tend to be more stable</a:t>
            </a:r>
          </a:p>
          <a:p>
            <a:pPr defTabSz="457200"/>
            <a:endParaRPr lang="en-US" altLang="en-US">
              <a:latin typeface="Times New Roman" panose="02020603050405020304" pitchFamily="18" charset="0"/>
            </a:endParaRPr>
          </a:p>
          <a:p>
            <a:pPr defTabSz="457200"/>
            <a:r>
              <a:rPr lang="en-US" altLang="en-US">
                <a:latin typeface="Times New Roman" panose="02020603050405020304" pitchFamily="18" charset="0"/>
              </a:rPr>
              <a:t>OTHER RESPONSES:</a:t>
            </a:r>
          </a:p>
          <a:p>
            <a:pPr defTabSz="457200"/>
            <a:endParaRPr lang="en-US" altLang="en-US">
              <a:latin typeface="Times New Roman" panose="02020603050405020304" pitchFamily="18" charset="0"/>
            </a:endParaRPr>
          </a:p>
          <a:p>
            <a:pPr defTabSz="457200"/>
            <a:r>
              <a:rPr lang="en-US" altLang="en-US">
                <a:latin typeface="Times New Roman" panose="02020603050405020304" pitchFamily="18" charset="0"/>
              </a:rPr>
              <a:t>“because it only has one thing to balance on”</a:t>
            </a:r>
          </a:p>
          <a:p>
            <a:pPr defTabSz="457200"/>
            <a:r>
              <a:rPr lang="en-US" altLang="en-US">
                <a:latin typeface="Times New Roman" panose="02020603050405020304" pitchFamily="18" charset="0"/>
              </a:rPr>
              <a:t>“because this one has one turn at the bottom and this one has two turns at the bottom”</a:t>
            </a:r>
          </a:p>
          <a:p>
            <a:pPr defTabSz="457200"/>
            <a:endParaRPr lang="en-US" altLang="en-US">
              <a:latin typeface="Times New Roman" panose="02020603050405020304" pitchFamily="18" charset="0"/>
            </a:endParaRPr>
          </a:p>
        </p:txBody>
      </p:sp>
      <p:sp>
        <p:nvSpPr>
          <p:cNvPr id="40963" name="Slide Number Placeholder 3">
            <a:extLst>
              <a:ext uri="{FF2B5EF4-FFF2-40B4-BE49-F238E27FC236}">
                <a16:creationId xmlns:a16="http://schemas.microsoft.com/office/drawing/2014/main" id="{939BA1E7-A028-4478-B565-D022B50D1072}"/>
              </a:ext>
            </a:extLst>
          </p:cNvPr>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fld id="{CDECEEF8-FF65-43DB-BCA8-B122BE0C9AD2}" type="slidenum">
              <a:rPr lang="en-US" altLang="en-US"/>
              <a:pPr/>
              <a:t>76</a:t>
            </a:fld>
            <a:endParaRPr lang="en-US" altLang="en-US"/>
          </a:p>
        </p:txBody>
      </p:sp>
    </p:spTree>
    <p:extLst>
      <p:ext uri="{BB962C8B-B14F-4D97-AF65-F5344CB8AC3E}">
        <p14:creationId xmlns:p14="http://schemas.microsoft.com/office/powerpoint/2010/main" val="20195386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a:extLst>
              <a:ext uri="{FF2B5EF4-FFF2-40B4-BE49-F238E27FC236}">
                <a16:creationId xmlns:a16="http://schemas.microsoft.com/office/drawing/2014/main" id="{ADBABB55-9A55-473D-B41D-F9CF3564B42B}"/>
              </a:ext>
            </a:extLst>
          </p:cNvPr>
          <p:cNvSpPr>
            <a:spLocks noGrp="1" noRot="1" noChangeAspect="1"/>
          </p:cNvSpPr>
          <p:nvPr>
            <p:ph type="sldImg"/>
          </p:nvPr>
        </p:nvSpPr>
        <p:spPr>
          <a:xfrm>
            <a:off x="393700" y="692150"/>
            <a:ext cx="6070600" cy="3416300"/>
          </a:xfrm>
          <a:ln/>
        </p:spPr>
      </p:sp>
      <p:sp>
        <p:nvSpPr>
          <p:cNvPr id="45058" name="Notes Placeholder 2">
            <a:extLst>
              <a:ext uri="{FF2B5EF4-FFF2-40B4-BE49-F238E27FC236}">
                <a16:creationId xmlns:a16="http://schemas.microsoft.com/office/drawing/2014/main" id="{51446A5C-35EB-41B4-898C-976B68E7F1FB}"/>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tLang="en-US">
                <a:latin typeface="Times New Roman" panose="02020603050405020304" pitchFamily="18" charset="0"/>
              </a:rPr>
              <a:t>The one on the left falls first</a:t>
            </a:r>
          </a:p>
          <a:p>
            <a:r>
              <a:rPr lang="en-US" altLang="en-US">
                <a:latin typeface="Times New Roman" panose="02020603050405020304" pitchFamily="18" charset="0"/>
              </a:rPr>
              <a:t>Integrating case: integrates two principles – symmetry and weight at the bottom</a:t>
            </a:r>
          </a:p>
          <a:p>
            <a:endParaRPr lang="en-US" altLang="en-US">
              <a:latin typeface="Times New Roman" panose="02020603050405020304" pitchFamily="18" charset="0"/>
            </a:endParaRPr>
          </a:p>
          <a:p>
            <a:r>
              <a:rPr lang="en-US" altLang="en-US">
                <a:latin typeface="Times New Roman" panose="02020603050405020304" pitchFamily="18" charset="0"/>
              </a:rPr>
              <a:t>OTHER RESPONSES:</a:t>
            </a:r>
          </a:p>
          <a:p>
            <a:r>
              <a:rPr lang="en-US" altLang="en-US">
                <a:latin typeface="Times New Roman" panose="02020603050405020304" pitchFamily="18" charset="0"/>
              </a:rPr>
              <a:t>“I’m just guessing” – sophisticated response.  He can’t figure it out using a single principle, so he’s confused.  At least he knows he’s confused!</a:t>
            </a:r>
          </a:p>
          <a:p>
            <a:r>
              <a:rPr lang="en-US" altLang="en-US">
                <a:latin typeface="Times New Roman" panose="02020603050405020304" pitchFamily="18" charset="0"/>
              </a:rPr>
              <a:t>“because it’s leaning”</a:t>
            </a:r>
            <a:br>
              <a:rPr lang="en-US" altLang="en-US">
                <a:latin typeface="Times New Roman" panose="02020603050405020304" pitchFamily="18" charset="0"/>
              </a:rPr>
            </a:br>
            <a:r>
              <a:rPr lang="en-US" altLang="en-US">
                <a:latin typeface="Times New Roman" panose="02020603050405020304" pitchFamily="18" charset="0"/>
              </a:rPr>
              <a:t>“because it has more turns and this one only has an angle”</a:t>
            </a:r>
          </a:p>
          <a:p>
            <a:endParaRPr lang="en-US" altLang="en-US">
              <a:latin typeface="Times New Roman" panose="02020603050405020304" pitchFamily="18" charset="0"/>
            </a:endParaRPr>
          </a:p>
        </p:txBody>
      </p:sp>
      <p:sp>
        <p:nvSpPr>
          <p:cNvPr id="45059" name="Slide Number Placeholder 3">
            <a:extLst>
              <a:ext uri="{FF2B5EF4-FFF2-40B4-BE49-F238E27FC236}">
                <a16:creationId xmlns:a16="http://schemas.microsoft.com/office/drawing/2014/main" id="{36563D7C-7C0F-4F84-9EF4-01147440FAB6}"/>
              </a:ext>
            </a:extLst>
          </p:cNvPr>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fld id="{3FC03443-9A58-417F-B14B-9A8C4CECD7FA}" type="slidenum">
              <a:rPr lang="en-US" altLang="en-US"/>
              <a:pPr/>
              <a:t>77</a:t>
            </a:fld>
            <a:endParaRPr lang="en-US" altLang="en-US"/>
          </a:p>
        </p:txBody>
      </p:sp>
    </p:spTree>
    <p:extLst>
      <p:ext uri="{BB962C8B-B14F-4D97-AF65-F5344CB8AC3E}">
        <p14:creationId xmlns:p14="http://schemas.microsoft.com/office/powerpoint/2010/main" val="26263935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a:extLst>
              <a:ext uri="{FF2B5EF4-FFF2-40B4-BE49-F238E27FC236}">
                <a16:creationId xmlns:a16="http://schemas.microsoft.com/office/drawing/2014/main" id="{BA16D877-37DC-42EF-88B0-A2E6CD3069F9}"/>
              </a:ext>
            </a:extLst>
          </p:cNvPr>
          <p:cNvSpPr>
            <a:spLocks noGrp="1" noRot="1" noChangeAspect="1"/>
          </p:cNvSpPr>
          <p:nvPr>
            <p:ph type="sldImg"/>
          </p:nvPr>
        </p:nvSpPr>
        <p:spPr>
          <a:xfrm>
            <a:off x="393700" y="692150"/>
            <a:ext cx="6070600" cy="3416300"/>
          </a:xfrm>
          <a:ln/>
        </p:spPr>
      </p:sp>
      <p:sp>
        <p:nvSpPr>
          <p:cNvPr id="49154" name="Notes Placeholder 2">
            <a:extLst>
              <a:ext uri="{FF2B5EF4-FFF2-40B4-BE49-F238E27FC236}">
                <a16:creationId xmlns:a16="http://schemas.microsoft.com/office/drawing/2014/main" id="{89B21E21-650B-4766-B5FA-CB2DF392E00A}"/>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tLang="en-US">
                <a:latin typeface="Times New Roman" panose="02020603050405020304" pitchFamily="18" charset="0"/>
              </a:rPr>
              <a:t>These should fall at the same time because the ratio of height to width is proportional</a:t>
            </a:r>
          </a:p>
          <a:p>
            <a:r>
              <a:rPr lang="en-US" altLang="en-US">
                <a:latin typeface="Times New Roman" panose="02020603050405020304" pitchFamily="18" charset="0"/>
              </a:rPr>
              <a:t>This is an ambiguous integrating case, that many studnets have difficulty with</a:t>
            </a:r>
          </a:p>
          <a:p>
            <a:endParaRPr lang="en-US" altLang="en-US">
              <a:latin typeface="Times New Roman" panose="02020603050405020304" pitchFamily="18" charset="0"/>
            </a:endParaRPr>
          </a:p>
          <a:p>
            <a:r>
              <a:rPr lang="en-US" altLang="en-US">
                <a:latin typeface="Times New Roman" panose="02020603050405020304" pitchFamily="18" charset="0"/>
              </a:rPr>
              <a:t>OTHER RESPONSES:</a:t>
            </a:r>
          </a:p>
          <a:p>
            <a:r>
              <a:rPr lang="en-US" altLang="en-US">
                <a:latin typeface="Times New Roman" panose="02020603050405020304" pitchFamily="18" charset="0"/>
              </a:rPr>
              <a:t>“because it’s less heavy”</a:t>
            </a:r>
          </a:p>
          <a:p>
            <a:r>
              <a:rPr lang="en-US" altLang="en-US">
                <a:latin typeface="Times New Roman" panose="02020603050405020304" pitchFamily="18" charset="0"/>
              </a:rPr>
              <a:t>“the smaller one”</a:t>
            </a:r>
          </a:p>
          <a:p>
            <a:r>
              <a:rPr lang="en-US" altLang="en-US">
                <a:latin typeface="Times New Roman" panose="02020603050405020304" pitchFamily="18" charset="0"/>
              </a:rPr>
              <a:t>“because it has a little amount of support”</a:t>
            </a:r>
          </a:p>
        </p:txBody>
      </p:sp>
      <p:sp>
        <p:nvSpPr>
          <p:cNvPr id="49155" name="Slide Number Placeholder 3">
            <a:extLst>
              <a:ext uri="{FF2B5EF4-FFF2-40B4-BE49-F238E27FC236}">
                <a16:creationId xmlns:a16="http://schemas.microsoft.com/office/drawing/2014/main" id="{0B05A696-3F70-4C39-9ACE-581349F8227F}"/>
              </a:ext>
            </a:extLst>
          </p:cNvPr>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fld id="{C08BA2D1-2827-46A9-80EB-FE0588AB9A00}" type="slidenum">
              <a:rPr lang="en-US" altLang="en-US"/>
              <a:pPr/>
              <a:t>78</a:t>
            </a:fld>
            <a:endParaRPr lang="en-US" altLang="en-US"/>
          </a:p>
        </p:txBody>
      </p:sp>
    </p:spTree>
    <p:extLst>
      <p:ext uri="{BB962C8B-B14F-4D97-AF65-F5344CB8AC3E}">
        <p14:creationId xmlns:p14="http://schemas.microsoft.com/office/powerpoint/2010/main" val="36340104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a:extLst>
              <a:ext uri="{FF2B5EF4-FFF2-40B4-BE49-F238E27FC236}">
                <a16:creationId xmlns:a16="http://schemas.microsoft.com/office/drawing/2014/main" id="{59846AF5-9B22-4257-988C-EF1A13C4E010}"/>
              </a:ext>
            </a:extLst>
          </p:cNvPr>
          <p:cNvSpPr>
            <a:spLocks noGrp="1" noRot="1" noChangeAspect="1"/>
          </p:cNvSpPr>
          <p:nvPr>
            <p:ph type="sldImg"/>
          </p:nvPr>
        </p:nvSpPr>
        <p:spPr>
          <a:xfrm>
            <a:off x="393700" y="692150"/>
            <a:ext cx="6070600" cy="3416300"/>
          </a:xfrm>
          <a:ln/>
        </p:spPr>
      </p:sp>
      <p:sp>
        <p:nvSpPr>
          <p:cNvPr id="51202" name="Notes Placeholder 2">
            <a:extLst>
              <a:ext uri="{FF2B5EF4-FFF2-40B4-BE49-F238E27FC236}">
                <a16:creationId xmlns:a16="http://schemas.microsoft.com/office/drawing/2014/main" id="{8E041AE3-E8A3-4C55-BC5E-495CE668E733}"/>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tLang="en-US">
                <a:latin typeface="Times New Roman" panose="02020603050405020304" pitchFamily="18" charset="0"/>
              </a:rPr>
              <a:t>Table of proportion of correct predictions about single principles</a:t>
            </a:r>
          </a:p>
          <a:p>
            <a:r>
              <a:rPr lang="en-US" altLang="en-US">
                <a:latin typeface="Times New Roman" panose="02020603050405020304" pitchFamily="18" charset="0"/>
              </a:rPr>
              <a:t>Students have good understanding of wide base and height principles</a:t>
            </a:r>
          </a:p>
          <a:p>
            <a:r>
              <a:rPr lang="en-US" altLang="en-US">
                <a:latin typeface="Times New Roman" panose="02020603050405020304" pitchFamily="18" charset="0"/>
              </a:rPr>
              <a:t>Their understanding of symmetry and low weight are less solid.</a:t>
            </a:r>
          </a:p>
          <a:p>
            <a:r>
              <a:rPr lang="en-US" altLang="en-US">
                <a:latin typeface="Times New Roman" panose="02020603050405020304" pitchFamily="18" charset="0"/>
              </a:rPr>
              <a:t>The do particularly poorly on low weight cases, perhaps due to their persistent misconception that “pointy” things are less stable</a:t>
            </a:r>
          </a:p>
          <a:p>
            <a:endParaRPr lang="en-US" altLang="en-US">
              <a:latin typeface="Times New Roman" panose="02020603050405020304" pitchFamily="18" charset="0"/>
            </a:endParaRPr>
          </a:p>
          <a:p>
            <a:r>
              <a:rPr lang="en-US" altLang="en-US">
                <a:latin typeface="Times New Roman" panose="02020603050405020304" pitchFamily="18" charset="0"/>
              </a:rPr>
              <a:t>We had two kinds of items that required students to think about two principles</a:t>
            </a:r>
          </a:p>
          <a:p>
            <a:r>
              <a:rPr lang="en-US" altLang="en-US">
                <a:latin typeface="Times New Roman" panose="02020603050405020304" pitchFamily="18" charset="0"/>
              </a:rPr>
              <a:t>Non-ambiguous items where one principle is so exaggerated that it clearly “wins”</a:t>
            </a:r>
          </a:p>
          <a:p>
            <a:r>
              <a:rPr lang="en-US" altLang="en-US">
                <a:latin typeface="Times New Roman" panose="02020603050405020304" pitchFamily="18" charset="0"/>
              </a:rPr>
              <a:t>Ambiguous items where each principle contributes equally (so kids should say “they fall at the same time” or “I’m not sure because it’s taller but also wider…”)</a:t>
            </a:r>
          </a:p>
          <a:p>
            <a:endParaRPr lang="en-US" altLang="en-US">
              <a:latin typeface="Times New Roman" panose="02020603050405020304" pitchFamily="18" charset="0"/>
            </a:endParaRPr>
          </a:p>
          <a:p>
            <a:r>
              <a:rPr lang="en-US" altLang="en-US">
                <a:latin typeface="Times New Roman" panose="02020603050405020304" pitchFamily="18" charset="0"/>
              </a:rPr>
              <a:t>Kids perform quite poorly on the ambiguous items, which suggests that they have a hard time dealing with ambiguity, where the answer is “unclear”.  This also suggests (and the qualitative data confirms this) that students reason from a single principle for a given problem.  </a:t>
            </a:r>
          </a:p>
        </p:txBody>
      </p:sp>
      <p:sp>
        <p:nvSpPr>
          <p:cNvPr id="51203" name="Slide Number Placeholder 3">
            <a:extLst>
              <a:ext uri="{FF2B5EF4-FFF2-40B4-BE49-F238E27FC236}">
                <a16:creationId xmlns:a16="http://schemas.microsoft.com/office/drawing/2014/main" id="{1BDB6F2E-8638-4F46-B507-E1ACE2C3AFB3}"/>
              </a:ext>
            </a:extLst>
          </p:cNvPr>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fld id="{5B5323F9-1C7D-4410-8A07-566F1075EF4C}" type="slidenum">
              <a:rPr lang="en-US" altLang="en-US"/>
              <a:pPr/>
              <a:t>79</a:t>
            </a:fld>
            <a:endParaRPr lang="en-US" altLang="en-US"/>
          </a:p>
        </p:txBody>
      </p:sp>
    </p:spTree>
    <p:extLst>
      <p:ext uri="{BB962C8B-B14F-4D97-AF65-F5344CB8AC3E}">
        <p14:creationId xmlns:p14="http://schemas.microsoft.com/office/powerpoint/2010/main" val="27046291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a:extLst>
              <a:ext uri="{FF2B5EF4-FFF2-40B4-BE49-F238E27FC236}">
                <a16:creationId xmlns:a16="http://schemas.microsoft.com/office/drawing/2014/main" id="{4A29664C-5722-4C8D-83C3-DA61EE3450F3}"/>
              </a:ext>
            </a:extLst>
          </p:cNvPr>
          <p:cNvSpPr>
            <a:spLocks noGrp="1" noRot="1" noChangeAspect="1"/>
          </p:cNvSpPr>
          <p:nvPr>
            <p:ph type="sldImg"/>
          </p:nvPr>
        </p:nvSpPr>
        <p:spPr>
          <a:xfrm>
            <a:off x="393700" y="692150"/>
            <a:ext cx="6070600" cy="3416300"/>
          </a:xfrm>
          <a:ln/>
        </p:spPr>
      </p:sp>
      <p:sp>
        <p:nvSpPr>
          <p:cNvPr id="3" name="Notes Placeholder 2">
            <a:extLst>
              <a:ext uri="{FF2B5EF4-FFF2-40B4-BE49-F238E27FC236}">
                <a16:creationId xmlns:a16="http://schemas.microsoft.com/office/drawing/2014/main" id="{F5EECB6F-AACB-46A8-98E9-F862E677B640}"/>
              </a:ext>
            </a:extLst>
          </p:cNvPr>
          <p:cNvSpPr>
            <a:spLocks noGrp="1"/>
          </p:cNvSpPr>
          <p:nvPr>
            <p:ph type="body" idx="1"/>
          </p:nvPr>
        </p:nvSpPr>
        <p:spPr/>
        <p:txBody>
          <a:bodyPr>
            <a:normAutofit/>
          </a:bodyPr>
          <a:lstStyle/>
          <a:p>
            <a:pPr>
              <a:lnSpc>
                <a:spcPct val="90000"/>
              </a:lnSpc>
            </a:pPr>
            <a:r>
              <a:rPr lang="en-US" altLang="en-US" sz="1100">
                <a:latin typeface="Times New Roman" panose="02020603050405020304" pitchFamily="18" charset="0"/>
              </a:rPr>
              <a:t>So  "skinny is less stable"  depends on what is meant by skinny.  If the whole block is skinny, then yes. But if only the top is skinny, then no.</a:t>
            </a:r>
          </a:p>
          <a:p>
            <a:pPr>
              <a:lnSpc>
                <a:spcPct val="90000"/>
              </a:lnSpc>
            </a:pPr>
            <a:endParaRPr lang="en-US" altLang="en-US" sz="1100">
              <a:latin typeface="Times New Roman" panose="02020603050405020304" pitchFamily="18" charset="0"/>
            </a:endParaRPr>
          </a:p>
          <a:p>
            <a:pPr>
              <a:lnSpc>
                <a:spcPct val="90000"/>
              </a:lnSpc>
            </a:pPr>
            <a:r>
              <a:rPr lang="en-US" altLang="en-US" sz="2200">
                <a:latin typeface="Times New Roman" panose="02020603050405020304" pitchFamily="18" charset="0"/>
              </a:rPr>
              <a:t>Other observations</a:t>
            </a:r>
          </a:p>
          <a:p>
            <a:pPr lvl="1">
              <a:lnSpc>
                <a:spcPct val="90000"/>
              </a:lnSpc>
            </a:pPr>
            <a:r>
              <a:rPr lang="en-US" altLang="en-US" sz="1700">
                <a:latin typeface="Times New Roman" panose="02020603050405020304" pitchFamily="18" charset="0"/>
              </a:rPr>
              <a:t>1/3 of the sample had difficulty explaining “why”.  </a:t>
            </a:r>
            <a:r>
              <a:rPr lang="en-US" altLang="en-US" sz="1700" b="1" i="1">
                <a:latin typeface="Times New Roman" panose="02020603050405020304" pitchFamily="18" charset="0"/>
              </a:rPr>
              <a:t>This suggests a need for in-game explanation scaffolds.</a:t>
            </a:r>
          </a:p>
          <a:p>
            <a:pPr lvl="1">
              <a:lnSpc>
                <a:spcPct val="90000"/>
              </a:lnSpc>
            </a:pPr>
            <a:r>
              <a:rPr lang="en-US" altLang="en-US" sz="1700">
                <a:latin typeface="Times New Roman" panose="02020603050405020304" pitchFamily="18" charset="0"/>
              </a:rPr>
              <a:t>Children had tremendous difficulty on items that required reasoning from more than 1 principle.  </a:t>
            </a:r>
            <a:r>
              <a:rPr lang="en-US" altLang="en-US" sz="1700" b="1" i="1">
                <a:latin typeface="Times New Roman" panose="02020603050405020304" pitchFamily="18" charset="0"/>
              </a:rPr>
              <a:t>This suggests a need for instruction to integrate the principles.</a:t>
            </a:r>
          </a:p>
          <a:p>
            <a:pPr lvl="1">
              <a:lnSpc>
                <a:spcPct val="90000"/>
              </a:lnSpc>
            </a:pPr>
            <a:r>
              <a:rPr lang="en-US" altLang="en-US" sz="1700">
                <a:latin typeface="Times New Roman" panose="02020603050405020304" pitchFamily="18" charset="0"/>
              </a:rPr>
              <a:t>Some children responded consistently across items with a single principle, others were inconsistent, driven by the particular item</a:t>
            </a:r>
            <a:r>
              <a:rPr lang="en-US" altLang="en-US" sz="1700" b="1" i="1">
                <a:latin typeface="Times New Roman" panose="02020603050405020304" pitchFamily="18" charset="0"/>
              </a:rPr>
              <a:t>.  In general, it was difficult for children to reason about all 4 principles.</a:t>
            </a:r>
          </a:p>
          <a:p>
            <a:pPr>
              <a:lnSpc>
                <a:spcPct val="90000"/>
              </a:lnSpc>
            </a:pPr>
            <a:endParaRPr lang="en-US" altLang="en-US" sz="1100">
              <a:latin typeface="Times New Roman" panose="02020603050405020304" pitchFamily="18" charset="0"/>
            </a:endParaRPr>
          </a:p>
        </p:txBody>
      </p:sp>
    </p:spTree>
    <p:extLst>
      <p:ext uri="{BB962C8B-B14F-4D97-AF65-F5344CB8AC3E}">
        <p14:creationId xmlns:p14="http://schemas.microsoft.com/office/powerpoint/2010/main" val="6294226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RB is a</a:t>
            </a:r>
            <a:r>
              <a:rPr lang="en-US" baseline="0" dirty="0"/>
              <a:t> block-building game w/ an alien theme</a:t>
            </a:r>
            <a:endParaRPr lang="en-US" dirty="0"/>
          </a:p>
          <a:p>
            <a:endParaRPr lang="en-US" dirty="0"/>
          </a:p>
          <a:p>
            <a:r>
              <a:rPr lang="en-US" dirty="0"/>
              <a:t>There are two kinds</a:t>
            </a:r>
            <a:r>
              <a:rPr lang="en-US" baseline="0" dirty="0"/>
              <a:t> of levels in </a:t>
            </a:r>
            <a:r>
              <a:rPr lang="en-US" baseline="0" dirty="0" err="1"/>
              <a:t>RumbelBlocks</a:t>
            </a:r>
            <a:endParaRPr lang="en-US" dirty="0"/>
          </a:p>
          <a:p>
            <a:endParaRPr lang="en-US" dirty="0"/>
          </a:p>
          <a:p>
            <a:r>
              <a:rPr lang="en-US" dirty="0"/>
              <a:t>Standard levels</a:t>
            </a:r>
          </a:p>
          <a:p>
            <a:r>
              <a:rPr lang="en-US" dirty="0"/>
              <a:t>--</a:t>
            </a:r>
            <a:r>
              <a:rPr lang="en-US" baseline="0" dirty="0"/>
              <a:t> The goal is to construct a tower that will reach a certain height and withstand an earthquake, using a given set of blocks.  Towers must also cover energy dots which scaffold learners into building structures that follow the principles.  Here, the dots lead learners to build a symmetrical tower.</a:t>
            </a:r>
            <a:endParaRPr lang="en-US" dirty="0"/>
          </a:p>
          <a:p>
            <a:r>
              <a:rPr lang="en-US" dirty="0"/>
              <a:t>-- Apply physics</a:t>
            </a:r>
            <a:r>
              <a:rPr lang="en-US" baseline="0" dirty="0"/>
              <a:t> </a:t>
            </a:r>
            <a:r>
              <a:rPr lang="en-US" dirty="0"/>
              <a:t>principles to achieve game goals but without strong scaffolds</a:t>
            </a:r>
            <a:r>
              <a:rPr lang="en-US" baseline="0" dirty="0"/>
              <a:t> that focus learners on noticing the principles.</a:t>
            </a:r>
          </a:p>
          <a:p>
            <a:endParaRPr lang="en-US" dirty="0"/>
          </a:p>
          <a:p>
            <a:r>
              <a:rPr lang="en-US" dirty="0"/>
              <a:t>Contrast levels </a:t>
            </a:r>
          </a:p>
          <a:p>
            <a:r>
              <a:rPr lang="en-US" dirty="0"/>
              <a:t>--- Players choose which of two</a:t>
            </a:r>
            <a:r>
              <a:rPr lang="en-US" baseline="0" dirty="0"/>
              <a:t> towers will remain standing in the earthquake, then receive feedback.</a:t>
            </a:r>
            <a:endParaRPr lang="en-US" dirty="0"/>
          </a:p>
          <a:p>
            <a:r>
              <a:rPr lang="en-US" dirty="0"/>
              <a:t>– Use contrast to draw attention to principles.  </a:t>
            </a:r>
          </a:p>
        </p:txBody>
      </p:sp>
      <p:sp>
        <p:nvSpPr>
          <p:cNvPr id="4" name="Slide Number Placeholder 3"/>
          <p:cNvSpPr>
            <a:spLocks noGrp="1"/>
          </p:cNvSpPr>
          <p:nvPr>
            <p:ph type="sldNum" sz="quarter" idx="10"/>
          </p:nvPr>
        </p:nvSpPr>
        <p:spPr/>
        <p:txBody>
          <a:bodyPr/>
          <a:lstStyle/>
          <a:p>
            <a:fld id="{9AAA6894-617A-0C48-8E35-92B2D662F1A5}" type="slidenum">
              <a:rPr lang="en-US" smtClean="0"/>
              <a:t>85</a:t>
            </a:fld>
            <a:endParaRPr lang="en-US"/>
          </a:p>
        </p:txBody>
      </p:sp>
    </p:spTree>
    <p:extLst>
      <p:ext uri="{BB962C8B-B14F-4D97-AF65-F5344CB8AC3E}">
        <p14:creationId xmlns:p14="http://schemas.microsoft.com/office/powerpoint/2010/main" val="36744722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Normalized per level to account for </a:t>
            </a:r>
          </a:p>
        </p:txBody>
      </p:sp>
      <p:sp>
        <p:nvSpPr>
          <p:cNvPr id="4" name="Slide Number Placeholder 3"/>
          <p:cNvSpPr>
            <a:spLocks noGrp="1"/>
          </p:cNvSpPr>
          <p:nvPr>
            <p:ph type="sldNum" sz="quarter" idx="10"/>
          </p:nvPr>
        </p:nvSpPr>
        <p:spPr/>
        <p:txBody>
          <a:bodyPr/>
          <a:lstStyle/>
          <a:p>
            <a:fld id="{66721E1B-C95B-42A1-BE36-5FC2D7B108AD}" type="slidenum">
              <a:rPr lang="en-US" smtClean="0"/>
              <a:t>90</a:t>
            </a:fld>
            <a:endParaRPr lang="en-US"/>
          </a:p>
        </p:txBody>
      </p:sp>
    </p:spTree>
    <p:extLst>
      <p:ext uri="{BB962C8B-B14F-4D97-AF65-F5344CB8AC3E}">
        <p14:creationId xmlns:p14="http://schemas.microsoft.com/office/powerpoint/2010/main" val="18510986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90E7FF-258F-4893-9AEA-89A170167471}" type="slidenum">
              <a:rPr lang="en-US" smtClean="0"/>
              <a:t>2</a:t>
            </a:fld>
            <a:endParaRPr lang="en-US"/>
          </a:p>
        </p:txBody>
      </p:sp>
    </p:spTree>
    <p:extLst>
      <p:ext uri="{BB962C8B-B14F-4D97-AF65-F5344CB8AC3E}">
        <p14:creationId xmlns:p14="http://schemas.microsoft.com/office/powerpoint/2010/main" val="35516764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174 students in these analyses</a:t>
            </a:r>
          </a:p>
        </p:txBody>
      </p:sp>
      <p:sp>
        <p:nvSpPr>
          <p:cNvPr id="4" name="Slide Number Placeholder 3"/>
          <p:cNvSpPr>
            <a:spLocks noGrp="1"/>
          </p:cNvSpPr>
          <p:nvPr>
            <p:ph type="sldNum" sz="quarter" idx="10"/>
          </p:nvPr>
        </p:nvSpPr>
        <p:spPr/>
        <p:txBody>
          <a:bodyPr/>
          <a:lstStyle/>
          <a:p>
            <a:fld id="{D44202A8-7DB9-4EC3-91C2-407FE2E70735}" type="slidenum">
              <a:rPr lang="en-US" smtClean="0"/>
              <a:t>91</a:t>
            </a:fld>
            <a:endParaRPr lang="en-US"/>
          </a:p>
        </p:txBody>
      </p:sp>
    </p:spTree>
    <p:extLst>
      <p:ext uri="{BB962C8B-B14F-4D97-AF65-F5344CB8AC3E}">
        <p14:creationId xmlns:p14="http://schemas.microsoft.com/office/powerpoint/2010/main" val="2573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90E7FF-258F-4893-9AEA-89A170167471}" type="slidenum">
              <a:rPr lang="en-US" smtClean="0"/>
              <a:t>107</a:t>
            </a:fld>
            <a:endParaRPr lang="en-US"/>
          </a:p>
        </p:txBody>
      </p:sp>
    </p:spTree>
    <p:extLst>
      <p:ext uri="{BB962C8B-B14F-4D97-AF65-F5344CB8AC3E}">
        <p14:creationId xmlns:p14="http://schemas.microsoft.com/office/powerpoint/2010/main" val="4706299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92150"/>
            <a:ext cx="6070600" cy="3416300"/>
          </a:xfrm>
        </p:spPr>
      </p:sp>
      <p:sp>
        <p:nvSpPr>
          <p:cNvPr id="3" name="Notes Placeholder 2"/>
          <p:cNvSpPr>
            <a:spLocks noGrp="1"/>
          </p:cNvSpPr>
          <p:nvPr>
            <p:ph type="body" idx="1"/>
          </p:nvPr>
        </p:nvSpPr>
        <p:spPr/>
        <p:txBody>
          <a:bodyPr>
            <a:normAutofit/>
          </a:bodyPr>
          <a:lstStyle/>
          <a:p>
            <a:r>
              <a:rPr lang="en-US" dirty="0"/>
              <a:t>Educational game = game designed to meet pre-defined</a:t>
            </a:r>
            <a:r>
              <a:rPr lang="en-US" baseline="0" dirty="0"/>
              <a:t> educational objectives</a:t>
            </a:r>
          </a:p>
          <a:p>
            <a:endParaRPr lang="en-US" baseline="0" dirty="0"/>
          </a:p>
          <a:p>
            <a:r>
              <a:rPr lang="en-US" sz="2000" dirty="0"/>
              <a:t>Educational game development project will be more successful if:</a:t>
            </a:r>
          </a:p>
          <a:p>
            <a:pPr lvl="1"/>
            <a:r>
              <a:rPr lang="en-US" sz="1800" dirty="0"/>
              <a:t>Educational objectives have been clearly specified early on</a:t>
            </a:r>
          </a:p>
          <a:p>
            <a:pPr lvl="1"/>
            <a:r>
              <a:rPr lang="en-US" sz="1800" dirty="0"/>
              <a:t>Designers have a notion of how the game’s mechanics, though the dynamics, realize the intended aesthetics</a:t>
            </a:r>
          </a:p>
          <a:p>
            <a:pPr lvl="1"/>
            <a:r>
              <a:rPr lang="en-US" sz="1800" dirty="0"/>
              <a:t>Game observes well-established instructional design principles</a:t>
            </a:r>
          </a:p>
          <a:p>
            <a:endParaRPr lang="en-US" dirty="0"/>
          </a:p>
          <a:p>
            <a:endParaRPr lang="en-US" dirty="0"/>
          </a:p>
        </p:txBody>
      </p:sp>
    </p:spTree>
    <p:extLst>
      <p:ext uri="{BB962C8B-B14F-4D97-AF65-F5344CB8AC3E}">
        <p14:creationId xmlns:p14="http://schemas.microsoft.com/office/powerpoint/2010/main" val="27838848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Double Diamond: https://en.wikipedia.org/wiki/Double_Diamond_(design_process_model)</a:t>
            </a:r>
          </a:p>
          <a:p>
            <a:endParaRPr lang="en-US" dirty="0" smtClean="0"/>
          </a:p>
          <a:p>
            <a:r>
              <a:rPr lang="en-US" dirty="0" smtClean="0"/>
              <a:t>Analysis-Synthesis</a:t>
            </a:r>
            <a:r>
              <a:rPr lang="en-US" baseline="0" dirty="0" smtClean="0"/>
              <a:t>-Bridge: </a:t>
            </a:r>
            <a:r>
              <a:rPr lang="en-US" dirty="0" smtClean="0">
                <a:effectLst/>
              </a:rPr>
              <a:t>[1]	Hugh </a:t>
            </a:r>
            <a:r>
              <a:rPr lang="en-US" dirty="0" err="1" smtClean="0">
                <a:effectLst/>
              </a:rPr>
              <a:t>Dubberly</a:t>
            </a:r>
            <a:r>
              <a:rPr lang="en-US" dirty="0" smtClean="0">
                <a:effectLst/>
              </a:rPr>
              <a:t>, Shelley </a:t>
            </a:r>
            <a:r>
              <a:rPr lang="en-US" dirty="0" err="1" smtClean="0">
                <a:effectLst/>
              </a:rPr>
              <a:t>Evenson</a:t>
            </a:r>
            <a:r>
              <a:rPr lang="en-US" dirty="0" smtClean="0">
                <a:effectLst/>
              </a:rPr>
              <a:t>, and Rick Robinson. 2008. The analysis-synthesis bridge model. interactions 15, 2: 57. https://doi.org/10.1145/1340961.1340976</a:t>
            </a:r>
            <a:endParaRPr lang="en-US" dirty="0" smtClean="0"/>
          </a:p>
          <a:p>
            <a:endParaRPr lang="en-US" dirty="0" smtClean="0"/>
          </a:p>
          <a:p>
            <a:r>
              <a:rPr lang="en-US" dirty="0" smtClean="0"/>
              <a:t>5-Stage Process: https://www.interaction-design.org/literature/article/5-stages-in-the-design-thinking-process</a:t>
            </a:r>
          </a:p>
          <a:p>
            <a:endParaRPr lang="en-US" dirty="0" smtClean="0"/>
          </a:p>
          <a:p>
            <a:r>
              <a:rPr lang="en-US" dirty="0" smtClean="0"/>
              <a:t>Waterfall: https://medium.com/@joneswaddell/the-cascading-costs-of-waterfall-5c3b1b8beaec</a:t>
            </a:r>
          </a:p>
          <a:p>
            <a:endParaRPr lang="en-US" dirty="0" smtClean="0"/>
          </a:p>
          <a:p>
            <a:r>
              <a:rPr lang="en-US" dirty="0" smtClean="0"/>
              <a:t>Software Development Life</a:t>
            </a:r>
            <a:r>
              <a:rPr lang="en-US" baseline="0" dirty="0" smtClean="0"/>
              <a:t> Cycle: https://bigwater.consulting/2019/04/08/software-development-life-cycle-sdlc/</a:t>
            </a:r>
            <a:endParaRPr lang="en-US" dirty="0" smtClean="0"/>
          </a:p>
          <a:p>
            <a:endParaRPr lang="en-US" dirty="0" smtClean="0"/>
          </a:p>
          <a:p>
            <a:r>
              <a:rPr lang="en-US" dirty="0" smtClean="0"/>
              <a:t>Backwards Design:</a:t>
            </a:r>
            <a:r>
              <a:rPr lang="en-US" baseline="0" dirty="0" smtClean="0"/>
              <a:t> </a:t>
            </a:r>
            <a:r>
              <a:rPr lang="en-US" dirty="0" smtClean="0"/>
              <a:t>Wiggins, G., &amp; </a:t>
            </a:r>
            <a:r>
              <a:rPr lang="en-US" dirty="0" err="1" smtClean="0"/>
              <a:t>McTighe</a:t>
            </a:r>
            <a:r>
              <a:rPr lang="en-US" dirty="0" smtClean="0"/>
              <a:t>, J. (2005). </a:t>
            </a:r>
            <a:r>
              <a:rPr lang="en-US" i="1" dirty="0" smtClean="0"/>
              <a:t>Understanding by design</a:t>
            </a:r>
            <a:r>
              <a:rPr lang="en-US" dirty="0" smtClean="0"/>
              <a:t>. Association for Supervision &amp; Curriculum Development.</a:t>
            </a:r>
            <a:endParaRPr lang="en-US" dirty="0"/>
          </a:p>
        </p:txBody>
      </p:sp>
      <p:sp>
        <p:nvSpPr>
          <p:cNvPr id="4" name="Slide Number Placeholder 3"/>
          <p:cNvSpPr>
            <a:spLocks noGrp="1"/>
          </p:cNvSpPr>
          <p:nvPr>
            <p:ph type="sldNum" sz="quarter" idx="10"/>
          </p:nvPr>
        </p:nvSpPr>
        <p:spPr/>
        <p:txBody>
          <a:bodyPr/>
          <a:lstStyle/>
          <a:p>
            <a:fld id="{0C90E7FF-258F-4893-9AEA-89A170167471}" type="slidenum">
              <a:rPr lang="en-US" smtClean="0"/>
              <a:t>13</a:t>
            </a:fld>
            <a:endParaRPr lang="en-US"/>
          </a:p>
        </p:txBody>
      </p:sp>
    </p:spTree>
    <p:extLst>
      <p:ext uri="{BB962C8B-B14F-4D97-AF65-F5344CB8AC3E}">
        <p14:creationId xmlns:p14="http://schemas.microsoft.com/office/powerpoint/2010/main" val="25761765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Ephemeral</a:t>
            </a:r>
          </a:p>
          <a:p>
            <a:r>
              <a:rPr lang="en-US" dirty="0"/>
              <a:t>Unpredictable </a:t>
            </a:r>
          </a:p>
          <a:p>
            <a:r>
              <a:rPr lang="en-US" dirty="0"/>
              <a:t>Invisible</a:t>
            </a:r>
          </a:p>
          <a:p>
            <a:r>
              <a:rPr lang="en-US" dirty="0"/>
              <a:t>Are we screwed?</a:t>
            </a:r>
          </a:p>
        </p:txBody>
      </p:sp>
      <p:sp>
        <p:nvSpPr>
          <p:cNvPr id="4" name="Slide Number Placeholder 3"/>
          <p:cNvSpPr>
            <a:spLocks noGrp="1"/>
          </p:cNvSpPr>
          <p:nvPr>
            <p:ph type="sldNum" sz="quarter" idx="5"/>
          </p:nvPr>
        </p:nvSpPr>
        <p:spPr/>
        <p:txBody>
          <a:bodyPr/>
          <a:lstStyle/>
          <a:p>
            <a:fld id="{64D140BE-BFE7-4E5C-9FEE-F1112F4EB387}" type="slidenum">
              <a:rPr lang="en-US" smtClean="0"/>
              <a:t>49</a:t>
            </a:fld>
            <a:endParaRPr lang="en-US"/>
          </a:p>
        </p:txBody>
      </p:sp>
    </p:spTree>
    <p:extLst>
      <p:ext uri="{BB962C8B-B14F-4D97-AF65-F5344CB8AC3E}">
        <p14:creationId xmlns:p14="http://schemas.microsoft.com/office/powerpoint/2010/main" val="19474398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92150"/>
            <a:ext cx="6070600" cy="3416300"/>
          </a:xfrm>
        </p:spPr>
      </p:sp>
      <p:sp>
        <p:nvSpPr>
          <p:cNvPr id="3" name="Notes Placeholder 2"/>
          <p:cNvSpPr>
            <a:spLocks noGrp="1"/>
          </p:cNvSpPr>
          <p:nvPr>
            <p:ph type="body" idx="1"/>
          </p:nvPr>
        </p:nvSpPr>
        <p:spPr/>
        <p:txBody>
          <a:bodyPr>
            <a:normAutofit/>
          </a:bodyPr>
          <a:lstStyle/>
          <a:p>
            <a:r>
              <a:rPr lang="en-US" dirty="0"/>
              <a:t>Educational game = game designed to meet pre-defined</a:t>
            </a:r>
            <a:r>
              <a:rPr lang="en-US" baseline="0" dirty="0"/>
              <a:t> educational objectives</a:t>
            </a:r>
          </a:p>
          <a:p>
            <a:endParaRPr lang="en-US" baseline="0" dirty="0"/>
          </a:p>
          <a:p>
            <a:r>
              <a:rPr lang="en-US" sz="2000" dirty="0"/>
              <a:t>Educational game development project will be more successful if:</a:t>
            </a:r>
          </a:p>
          <a:p>
            <a:pPr lvl="1"/>
            <a:r>
              <a:rPr lang="en-US" sz="1800" dirty="0"/>
              <a:t>Educational objectives have been clearly specified early on</a:t>
            </a:r>
          </a:p>
          <a:p>
            <a:pPr lvl="1"/>
            <a:r>
              <a:rPr lang="en-US" sz="1800" dirty="0"/>
              <a:t>Designers have a notion of how the game’s mechanics, though the dynamics, realize the intended aesthetics</a:t>
            </a:r>
          </a:p>
          <a:p>
            <a:pPr lvl="1"/>
            <a:r>
              <a:rPr lang="en-US" sz="1800" dirty="0"/>
              <a:t>Game observes well-established instructional design principles</a:t>
            </a:r>
          </a:p>
          <a:p>
            <a:endParaRPr lang="en-US" dirty="0"/>
          </a:p>
          <a:p>
            <a:endParaRPr lang="en-US" dirty="0"/>
          </a:p>
        </p:txBody>
      </p:sp>
    </p:spTree>
    <p:extLst>
      <p:ext uri="{BB962C8B-B14F-4D97-AF65-F5344CB8AC3E}">
        <p14:creationId xmlns:p14="http://schemas.microsoft.com/office/powerpoint/2010/main" val="22641701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kids understand gravity?</a:t>
            </a:r>
            <a:endParaRPr lang="en-US" dirty="0">
              <a:latin typeface="Calibri" pitchFamily="34" charset="0"/>
              <a:cs typeface="Calibri" pitchFamily="34" charset="0"/>
            </a:endParaRPr>
          </a:p>
          <a:p>
            <a:r>
              <a:rPr lang="en-US" dirty="0"/>
              <a:t>How do they describe their reasoning behind fall objects</a:t>
            </a:r>
          </a:p>
          <a:p>
            <a:r>
              <a:rPr lang="en-US" dirty="0"/>
              <a: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Do they have an  idea of what makes a good base?</a:t>
            </a:r>
          </a:p>
          <a:p>
            <a:endParaRPr lang="en-US" dirty="0"/>
          </a:p>
        </p:txBody>
      </p:sp>
      <p:sp>
        <p:nvSpPr>
          <p:cNvPr id="4" name="Slide Number Placeholder 3"/>
          <p:cNvSpPr>
            <a:spLocks noGrp="1"/>
          </p:cNvSpPr>
          <p:nvPr>
            <p:ph type="sldNum" sz="quarter" idx="10"/>
          </p:nvPr>
        </p:nvSpPr>
        <p:spPr/>
        <p:txBody>
          <a:bodyPr/>
          <a:lstStyle/>
          <a:p>
            <a:fld id="{07B74EC5-323D-4163-8F7F-C224ADE26796}" type="slidenum">
              <a:rPr lang="en-US" smtClean="0"/>
              <a:t>62</a:t>
            </a:fld>
            <a:endParaRPr lang="en-US"/>
          </a:p>
        </p:txBody>
      </p:sp>
    </p:spTree>
    <p:extLst>
      <p:ext uri="{BB962C8B-B14F-4D97-AF65-F5344CB8AC3E}">
        <p14:creationId xmlns:p14="http://schemas.microsoft.com/office/powerpoint/2010/main" val="18991737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they distinguish stable structures from unstable ones?</a:t>
            </a:r>
          </a:p>
          <a:p>
            <a:r>
              <a:rPr lang="en-US" dirty="0"/>
              <a:t>Do they characterize the distinction using center of mass?</a:t>
            </a:r>
          </a:p>
          <a:p>
            <a:r>
              <a:rPr lang="en-US" dirty="0"/>
              <a:t>---</a:t>
            </a:r>
          </a:p>
          <a:p>
            <a:r>
              <a:rPr lang="en-US" dirty="0"/>
              <a:t>Do they understand the concept of a base?</a:t>
            </a:r>
          </a:p>
          <a:p>
            <a:r>
              <a:rPr lang="en-US" dirty="0"/>
              <a:t>Can they use qualities other than orientation to determine a good base?</a:t>
            </a:r>
          </a:p>
          <a:p>
            <a:endParaRPr lang="en-US" dirty="0"/>
          </a:p>
        </p:txBody>
      </p:sp>
      <p:sp>
        <p:nvSpPr>
          <p:cNvPr id="4" name="Slide Number Placeholder 3"/>
          <p:cNvSpPr>
            <a:spLocks noGrp="1"/>
          </p:cNvSpPr>
          <p:nvPr>
            <p:ph type="sldNum" sz="quarter" idx="10"/>
          </p:nvPr>
        </p:nvSpPr>
        <p:spPr/>
        <p:txBody>
          <a:bodyPr/>
          <a:lstStyle/>
          <a:p>
            <a:fld id="{07B74EC5-323D-4163-8F7F-C224ADE26796}" type="slidenum">
              <a:rPr lang="en-US" smtClean="0"/>
              <a:t>63</a:t>
            </a:fld>
            <a:endParaRPr lang="en-US"/>
          </a:p>
        </p:txBody>
      </p:sp>
    </p:spTree>
    <p:extLst>
      <p:ext uri="{BB962C8B-B14F-4D97-AF65-F5344CB8AC3E}">
        <p14:creationId xmlns:p14="http://schemas.microsoft.com/office/powerpoint/2010/main" val="37277187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92150"/>
            <a:ext cx="6070600" cy="3416300"/>
          </a:xfrm>
        </p:spPr>
      </p:sp>
      <p:sp>
        <p:nvSpPr>
          <p:cNvPr id="3" name="Notes Placeholder 2"/>
          <p:cNvSpPr>
            <a:spLocks noGrp="1"/>
          </p:cNvSpPr>
          <p:nvPr>
            <p:ph type="body" idx="1"/>
          </p:nvPr>
        </p:nvSpPr>
        <p:spPr/>
        <p:txBody>
          <a:bodyPr/>
          <a:lstStyle/>
          <a:p>
            <a:r>
              <a:rPr lang="en-US" sz="1200" dirty="0"/>
              <a:t>gravity, stability, and balance</a:t>
            </a:r>
            <a:endParaRPr lang="en-US" dirty="0"/>
          </a:p>
          <a:p>
            <a:endParaRPr lang="en-US" dirty="0"/>
          </a:p>
          <a:p>
            <a:r>
              <a:rPr lang="en-US" dirty="0"/>
              <a:t>principles were culled from various building</a:t>
            </a:r>
            <a:r>
              <a:rPr lang="en-US" baseline="0" dirty="0"/>
              <a:t> structures curricula/books and our own exploration of the domain</a:t>
            </a:r>
          </a:p>
          <a:p>
            <a:endParaRPr lang="en-US" dirty="0"/>
          </a:p>
          <a:p>
            <a:r>
              <a:rPr lang="en-US" dirty="0"/>
              <a:t>Similar to FOSS and Science</a:t>
            </a:r>
            <a:r>
              <a:rPr lang="en-US" baseline="0" dirty="0"/>
              <a:t> Start! Goals</a:t>
            </a:r>
          </a:p>
          <a:p>
            <a:endParaRPr lang="en-US" baseline="0" dirty="0"/>
          </a:p>
          <a:p>
            <a:r>
              <a:rPr lang="en-US" sz="1200" b="1" i="1" dirty="0"/>
              <a:t>The Young Scientist Series: </a:t>
            </a:r>
          </a:p>
          <a:p>
            <a:pPr>
              <a:buNone/>
            </a:pPr>
            <a:r>
              <a:rPr lang="en-US" sz="1200" b="1" i="1" dirty="0"/>
              <a:t>	Building Structures with Young Children</a:t>
            </a:r>
          </a:p>
          <a:p>
            <a:pPr>
              <a:buNone/>
            </a:pPr>
            <a:r>
              <a:rPr lang="en-US" sz="1200" dirty="0"/>
              <a:t>	By Ingrid </a:t>
            </a:r>
            <a:r>
              <a:rPr lang="en-US" sz="1200" dirty="0" err="1"/>
              <a:t>Chalufour</a:t>
            </a:r>
            <a:r>
              <a:rPr lang="en-US" sz="1200" dirty="0"/>
              <a:t> and Karen Worth</a:t>
            </a:r>
          </a:p>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04B16F5A-DF3C-464D-9047-5FA43F0A5FF8}" type="slidenum">
              <a:rPr lang="en-US" smtClean="0"/>
              <a:pPr/>
              <a:t>65</a:t>
            </a:fld>
            <a:endParaRPr lang="en-US"/>
          </a:p>
        </p:txBody>
      </p:sp>
    </p:spTree>
    <p:extLst>
      <p:ext uri="{BB962C8B-B14F-4D97-AF65-F5344CB8AC3E}">
        <p14:creationId xmlns:p14="http://schemas.microsoft.com/office/powerpoint/2010/main" val="18776915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0368C-7392-4304-BF42-7F1D9B50453E}"/>
              </a:ext>
            </a:extLst>
          </p:cNvPr>
          <p:cNvSpPr>
            <a:spLocks noGrp="1"/>
          </p:cNvSpPr>
          <p:nvPr>
            <p:ph type="ctrTitle"/>
          </p:nvPr>
        </p:nvSpPr>
        <p:spPr>
          <a:xfrm>
            <a:off x="1524000" y="1122363"/>
            <a:ext cx="9144000" cy="2387600"/>
          </a:xfrm>
        </p:spPr>
        <p:txBody>
          <a:bodyPr anchor="b">
            <a:normAutofit/>
          </a:bodyPr>
          <a:lstStyle>
            <a:lvl1pPr algn="l">
              <a:defRPr sz="6600"/>
            </a:lvl1pPr>
          </a:lstStyle>
          <a:p>
            <a:r>
              <a:rPr lang="en-US" dirty="0"/>
              <a:t>Click to edit Master title style</a:t>
            </a:r>
          </a:p>
        </p:txBody>
      </p:sp>
      <p:sp>
        <p:nvSpPr>
          <p:cNvPr id="3" name="Subtitle 2">
            <a:extLst>
              <a:ext uri="{FF2B5EF4-FFF2-40B4-BE49-F238E27FC236}">
                <a16:creationId xmlns:a16="http://schemas.microsoft.com/office/drawing/2014/main" id="{EA8990C8-2C26-4365-B198-6458467E1D0D}"/>
              </a:ext>
            </a:extLst>
          </p:cNvPr>
          <p:cNvSpPr>
            <a:spLocks noGrp="1"/>
          </p:cNvSpPr>
          <p:nvPr>
            <p:ph type="subTitle" idx="1"/>
          </p:nvPr>
        </p:nvSpPr>
        <p:spPr>
          <a:xfrm>
            <a:off x="1524000" y="360203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CA59B6-7B42-4F35-A13D-352B3D473A20}"/>
              </a:ext>
            </a:extLst>
          </p:cNvPr>
          <p:cNvSpPr>
            <a:spLocks noGrp="1"/>
          </p:cNvSpPr>
          <p:nvPr>
            <p:ph type="dt" sz="half" idx="10"/>
          </p:nvPr>
        </p:nvSpPr>
        <p:spPr/>
        <p:txBody>
          <a:bodyPr/>
          <a:lstStyle/>
          <a:p>
            <a:r>
              <a:rPr lang="en-US" smtClean="0"/>
              <a:t>2020-02-16</a:t>
            </a:r>
            <a:endParaRPr lang="en-US" dirty="0"/>
          </a:p>
        </p:txBody>
      </p:sp>
      <p:sp>
        <p:nvSpPr>
          <p:cNvPr id="5" name="Footer Placeholder 4">
            <a:extLst>
              <a:ext uri="{FF2B5EF4-FFF2-40B4-BE49-F238E27FC236}">
                <a16:creationId xmlns:a16="http://schemas.microsoft.com/office/drawing/2014/main" id="{754971E9-5F29-4FD1-A1DB-C8533DAD6B71}"/>
              </a:ext>
            </a:extLst>
          </p:cNvPr>
          <p:cNvSpPr>
            <a:spLocks noGrp="1"/>
          </p:cNvSpPr>
          <p:nvPr>
            <p:ph type="ftr" sz="quarter" idx="11"/>
          </p:nvPr>
        </p:nvSpPr>
        <p:spPr/>
        <p:txBody>
          <a:bodyPr/>
          <a:lstStyle/>
          <a:p>
            <a:r>
              <a:rPr lang="en-US" smtClean="0"/>
              <a:t>05-418/818 | Spring 2021 | Design of Educational Games</a:t>
            </a:r>
            <a:endParaRPr lang="en-US" dirty="0"/>
          </a:p>
        </p:txBody>
      </p:sp>
      <p:sp>
        <p:nvSpPr>
          <p:cNvPr id="6" name="Slide Number Placeholder 5">
            <a:extLst>
              <a:ext uri="{FF2B5EF4-FFF2-40B4-BE49-F238E27FC236}">
                <a16:creationId xmlns:a16="http://schemas.microsoft.com/office/drawing/2014/main" id="{E28011B4-310F-4BF1-9A30-C608ED11AE1C}"/>
              </a:ext>
            </a:extLst>
          </p:cNvPr>
          <p:cNvSpPr>
            <a:spLocks noGrp="1"/>
          </p:cNvSpPr>
          <p:nvPr>
            <p:ph type="sldNum" sz="quarter" idx="12"/>
          </p:nvPr>
        </p:nvSpPr>
        <p:spPr/>
        <p:txBody>
          <a:bodyPr/>
          <a:lstStyle/>
          <a:p>
            <a:fld id="{4BE96267-9501-4B49-939F-F116B0669874}" type="slidenum">
              <a:rPr lang="en-US" smtClean="0"/>
              <a:t>‹#›</a:t>
            </a:fld>
            <a:endParaRPr lang="en-US"/>
          </a:p>
        </p:txBody>
      </p:sp>
    </p:spTree>
    <p:extLst>
      <p:ext uri="{BB962C8B-B14F-4D97-AF65-F5344CB8AC3E}">
        <p14:creationId xmlns:p14="http://schemas.microsoft.com/office/powerpoint/2010/main" val="14935814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DF48C-91C5-4DF3-B326-3544AAA138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8A0823-F04F-47A2-93F0-DEA19CC0DF7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AD1019A-0B9C-4B13-ABC4-0A362744E31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93F84DF-F5B4-453E-82BB-29C84B883808}"/>
              </a:ext>
            </a:extLst>
          </p:cNvPr>
          <p:cNvSpPr>
            <a:spLocks noGrp="1"/>
          </p:cNvSpPr>
          <p:nvPr>
            <p:ph type="dt" sz="half" idx="10"/>
          </p:nvPr>
        </p:nvSpPr>
        <p:spPr/>
        <p:txBody>
          <a:bodyPr/>
          <a:lstStyle/>
          <a:p>
            <a:r>
              <a:rPr lang="en-US" smtClean="0"/>
              <a:t>2020-02-16</a:t>
            </a:r>
            <a:endParaRPr lang="en-US"/>
          </a:p>
        </p:txBody>
      </p:sp>
      <p:sp>
        <p:nvSpPr>
          <p:cNvPr id="6" name="Footer Placeholder 5">
            <a:extLst>
              <a:ext uri="{FF2B5EF4-FFF2-40B4-BE49-F238E27FC236}">
                <a16:creationId xmlns:a16="http://schemas.microsoft.com/office/drawing/2014/main" id="{E8CD8138-596B-4DFB-8A4E-6A5E9D1517C8}"/>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7" name="Slide Number Placeholder 6">
            <a:extLst>
              <a:ext uri="{FF2B5EF4-FFF2-40B4-BE49-F238E27FC236}">
                <a16:creationId xmlns:a16="http://schemas.microsoft.com/office/drawing/2014/main" id="{36E42E92-E920-419E-88AE-CC21E286341B}"/>
              </a:ext>
            </a:extLst>
          </p:cNvPr>
          <p:cNvSpPr>
            <a:spLocks noGrp="1"/>
          </p:cNvSpPr>
          <p:nvPr>
            <p:ph type="sldNum" sz="quarter" idx="12"/>
          </p:nvPr>
        </p:nvSpPr>
        <p:spPr/>
        <p:txBody>
          <a:bodyPr/>
          <a:lstStyle/>
          <a:p>
            <a:fld id="{4BE96267-9501-4B49-939F-F116B0669874}" type="slidenum">
              <a:rPr lang="en-US" smtClean="0"/>
              <a:t>‹#›</a:t>
            </a:fld>
            <a:endParaRPr lang="en-US"/>
          </a:p>
        </p:txBody>
      </p:sp>
    </p:spTree>
    <p:extLst>
      <p:ext uri="{BB962C8B-B14F-4D97-AF65-F5344CB8AC3E}">
        <p14:creationId xmlns:p14="http://schemas.microsoft.com/office/powerpoint/2010/main" val="25019411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2 Third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DF48C-91C5-4DF3-B326-3544AAA138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8A0823-F04F-47A2-93F0-DEA19CC0DF71}"/>
              </a:ext>
            </a:extLst>
          </p:cNvPr>
          <p:cNvSpPr>
            <a:spLocks noGrp="1"/>
          </p:cNvSpPr>
          <p:nvPr>
            <p:ph sz="half" idx="1"/>
          </p:nvPr>
        </p:nvSpPr>
        <p:spPr>
          <a:xfrm>
            <a:off x="838200" y="1825625"/>
            <a:ext cx="7315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AD1019A-0B9C-4B13-ABC4-0A362744E31F}"/>
              </a:ext>
            </a:extLst>
          </p:cNvPr>
          <p:cNvSpPr>
            <a:spLocks noGrp="1"/>
          </p:cNvSpPr>
          <p:nvPr>
            <p:ph sz="half" idx="2"/>
          </p:nvPr>
        </p:nvSpPr>
        <p:spPr>
          <a:xfrm>
            <a:off x="8610600" y="1825625"/>
            <a:ext cx="2743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93F84DF-F5B4-453E-82BB-29C84B883808}"/>
              </a:ext>
            </a:extLst>
          </p:cNvPr>
          <p:cNvSpPr>
            <a:spLocks noGrp="1"/>
          </p:cNvSpPr>
          <p:nvPr>
            <p:ph type="dt" sz="half" idx="10"/>
          </p:nvPr>
        </p:nvSpPr>
        <p:spPr/>
        <p:txBody>
          <a:bodyPr/>
          <a:lstStyle/>
          <a:p>
            <a:r>
              <a:rPr lang="en-US" smtClean="0"/>
              <a:t>2020-02-16</a:t>
            </a:r>
            <a:endParaRPr lang="en-US"/>
          </a:p>
        </p:txBody>
      </p:sp>
      <p:sp>
        <p:nvSpPr>
          <p:cNvPr id="6" name="Footer Placeholder 5">
            <a:extLst>
              <a:ext uri="{FF2B5EF4-FFF2-40B4-BE49-F238E27FC236}">
                <a16:creationId xmlns:a16="http://schemas.microsoft.com/office/drawing/2014/main" id="{E8CD8138-596B-4DFB-8A4E-6A5E9D1517C8}"/>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7" name="Slide Number Placeholder 6">
            <a:extLst>
              <a:ext uri="{FF2B5EF4-FFF2-40B4-BE49-F238E27FC236}">
                <a16:creationId xmlns:a16="http://schemas.microsoft.com/office/drawing/2014/main" id="{36E42E92-E920-419E-88AE-CC21E286341B}"/>
              </a:ext>
            </a:extLst>
          </p:cNvPr>
          <p:cNvSpPr>
            <a:spLocks noGrp="1"/>
          </p:cNvSpPr>
          <p:nvPr>
            <p:ph type="sldNum" sz="quarter" idx="12"/>
          </p:nvPr>
        </p:nvSpPr>
        <p:spPr/>
        <p:txBody>
          <a:bodyPr/>
          <a:lstStyle/>
          <a:p>
            <a:fld id="{4BE96267-9501-4B49-939F-F116B0669874}" type="slidenum">
              <a:rPr lang="en-US" smtClean="0"/>
              <a:t>‹#›</a:t>
            </a:fld>
            <a:endParaRPr lang="en-US"/>
          </a:p>
        </p:txBody>
      </p:sp>
    </p:spTree>
    <p:extLst>
      <p:ext uri="{BB962C8B-B14F-4D97-AF65-F5344CB8AC3E}">
        <p14:creationId xmlns:p14="http://schemas.microsoft.com/office/powerpoint/2010/main" val="27669325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2 Third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DF48C-91C5-4DF3-B326-3544AAA138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8A0823-F04F-47A2-93F0-DEA19CC0DF71}"/>
              </a:ext>
            </a:extLst>
          </p:cNvPr>
          <p:cNvSpPr>
            <a:spLocks noGrp="1"/>
          </p:cNvSpPr>
          <p:nvPr>
            <p:ph sz="half" idx="1"/>
          </p:nvPr>
        </p:nvSpPr>
        <p:spPr>
          <a:xfrm>
            <a:off x="838200" y="1825625"/>
            <a:ext cx="2743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AD1019A-0B9C-4B13-ABC4-0A362744E31F}"/>
              </a:ext>
            </a:extLst>
          </p:cNvPr>
          <p:cNvSpPr>
            <a:spLocks noGrp="1"/>
          </p:cNvSpPr>
          <p:nvPr>
            <p:ph sz="half" idx="2"/>
          </p:nvPr>
        </p:nvSpPr>
        <p:spPr>
          <a:xfrm>
            <a:off x="4038600" y="1825625"/>
            <a:ext cx="7315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93F84DF-F5B4-453E-82BB-29C84B883808}"/>
              </a:ext>
            </a:extLst>
          </p:cNvPr>
          <p:cNvSpPr>
            <a:spLocks noGrp="1"/>
          </p:cNvSpPr>
          <p:nvPr>
            <p:ph type="dt" sz="half" idx="10"/>
          </p:nvPr>
        </p:nvSpPr>
        <p:spPr/>
        <p:txBody>
          <a:bodyPr/>
          <a:lstStyle/>
          <a:p>
            <a:r>
              <a:rPr lang="en-US" smtClean="0"/>
              <a:t>2020-02-16</a:t>
            </a:r>
            <a:endParaRPr lang="en-US"/>
          </a:p>
        </p:txBody>
      </p:sp>
      <p:sp>
        <p:nvSpPr>
          <p:cNvPr id="6" name="Footer Placeholder 5">
            <a:extLst>
              <a:ext uri="{FF2B5EF4-FFF2-40B4-BE49-F238E27FC236}">
                <a16:creationId xmlns:a16="http://schemas.microsoft.com/office/drawing/2014/main" id="{E8CD8138-596B-4DFB-8A4E-6A5E9D1517C8}"/>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7" name="Slide Number Placeholder 6">
            <a:extLst>
              <a:ext uri="{FF2B5EF4-FFF2-40B4-BE49-F238E27FC236}">
                <a16:creationId xmlns:a16="http://schemas.microsoft.com/office/drawing/2014/main" id="{36E42E92-E920-419E-88AE-CC21E286341B}"/>
              </a:ext>
            </a:extLst>
          </p:cNvPr>
          <p:cNvSpPr>
            <a:spLocks noGrp="1"/>
          </p:cNvSpPr>
          <p:nvPr>
            <p:ph type="sldNum" sz="quarter" idx="12"/>
          </p:nvPr>
        </p:nvSpPr>
        <p:spPr/>
        <p:txBody>
          <a:bodyPr/>
          <a:lstStyle/>
          <a:p>
            <a:fld id="{4BE96267-9501-4B49-939F-F116B0669874}" type="slidenum">
              <a:rPr lang="en-US" smtClean="0"/>
              <a:t>‹#›</a:t>
            </a:fld>
            <a:endParaRPr lang="en-US"/>
          </a:p>
        </p:txBody>
      </p:sp>
    </p:spTree>
    <p:extLst>
      <p:ext uri="{BB962C8B-B14F-4D97-AF65-F5344CB8AC3E}">
        <p14:creationId xmlns:p14="http://schemas.microsoft.com/office/powerpoint/2010/main" val="14861369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6A2A2-49D4-486F-AAF2-7F344EEC72A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EB772C1-3E29-4F92-AC22-E7B30F13CD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8CE229C-7277-4481-A362-1F4A7BE061E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0E5E213-945D-4603-ADCC-88F1ACDCB8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F7A9399-1682-45EE-8A76-286737C34C6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EB7639B-1819-410A-8003-2534B3B6EC4E}"/>
              </a:ext>
            </a:extLst>
          </p:cNvPr>
          <p:cNvSpPr>
            <a:spLocks noGrp="1"/>
          </p:cNvSpPr>
          <p:nvPr>
            <p:ph type="dt" sz="half" idx="10"/>
          </p:nvPr>
        </p:nvSpPr>
        <p:spPr/>
        <p:txBody>
          <a:bodyPr/>
          <a:lstStyle/>
          <a:p>
            <a:r>
              <a:rPr lang="en-US" smtClean="0"/>
              <a:t>2020-02-16</a:t>
            </a:r>
            <a:endParaRPr lang="en-US"/>
          </a:p>
        </p:txBody>
      </p:sp>
      <p:sp>
        <p:nvSpPr>
          <p:cNvPr id="8" name="Footer Placeholder 7">
            <a:extLst>
              <a:ext uri="{FF2B5EF4-FFF2-40B4-BE49-F238E27FC236}">
                <a16:creationId xmlns:a16="http://schemas.microsoft.com/office/drawing/2014/main" id="{DEB3E9CF-DF5C-46B5-AEB0-959E4E376099}"/>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9" name="Slide Number Placeholder 8">
            <a:extLst>
              <a:ext uri="{FF2B5EF4-FFF2-40B4-BE49-F238E27FC236}">
                <a16:creationId xmlns:a16="http://schemas.microsoft.com/office/drawing/2014/main" id="{9F66FDD3-3302-4E32-8BD3-96F1B7ADC612}"/>
              </a:ext>
            </a:extLst>
          </p:cNvPr>
          <p:cNvSpPr>
            <a:spLocks noGrp="1"/>
          </p:cNvSpPr>
          <p:nvPr>
            <p:ph type="sldNum" sz="quarter" idx="12"/>
          </p:nvPr>
        </p:nvSpPr>
        <p:spPr/>
        <p:txBody>
          <a:bodyPr/>
          <a:lstStyle/>
          <a:p>
            <a:fld id="{4BE96267-9501-4B49-939F-F116B0669874}" type="slidenum">
              <a:rPr lang="en-US" smtClean="0"/>
              <a:t>‹#›</a:t>
            </a:fld>
            <a:endParaRPr lang="en-US"/>
          </a:p>
        </p:txBody>
      </p:sp>
    </p:spTree>
    <p:extLst>
      <p:ext uri="{BB962C8B-B14F-4D97-AF65-F5344CB8AC3E}">
        <p14:creationId xmlns:p14="http://schemas.microsoft.com/office/powerpoint/2010/main" val="41786948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3B617-A7B8-41E3-B835-BF95BF9DAD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4E94ACF-D995-4B61-A2FB-94D73CE6EB23}"/>
              </a:ext>
            </a:extLst>
          </p:cNvPr>
          <p:cNvSpPr>
            <a:spLocks noGrp="1"/>
          </p:cNvSpPr>
          <p:nvPr>
            <p:ph type="dt" sz="half" idx="10"/>
          </p:nvPr>
        </p:nvSpPr>
        <p:spPr/>
        <p:txBody>
          <a:bodyPr/>
          <a:lstStyle/>
          <a:p>
            <a:r>
              <a:rPr lang="en-US" smtClean="0"/>
              <a:t>2020-02-16</a:t>
            </a:r>
            <a:endParaRPr lang="en-US"/>
          </a:p>
        </p:txBody>
      </p:sp>
      <p:sp>
        <p:nvSpPr>
          <p:cNvPr id="4" name="Footer Placeholder 3">
            <a:extLst>
              <a:ext uri="{FF2B5EF4-FFF2-40B4-BE49-F238E27FC236}">
                <a16:creationId xmlns:a16="http://schemas.microsoft.com/office/drawing/2014/main" id="{C312AEB0-A948-4552-8F67-4431FCC36E20}"/>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5" name="Slide Number Placeholder 4">
            <a:extLst>
              <a:ext uri="{FF2B5EF4-FFF2-40B4-BE49-F238E27FC236}">
                <a16:creationId xmlns:a16="http://schemas.microsoft.com/office/drawing/2014/main" id="{2950CF4E-3EF3-43B3-916D-CEE810E20AC4}"/>
              </a:ext>
            </a:extLst>
          </p:cNvPr>
          <p:cNvSpPr>
            <a:spLocks noGrp="1"/>
          </p:cNvSpPr>
          <p:nvPr>
            <p:ph type="sldNum" sz="quarter" idx="12"/>
          </p:nvPr>
        </p:nvSpPr>
        <p:spPr/>
        <p:txBody>
          <a:bodyPr/>
          <a:lstStyle/>
          <a:p>
            <a:fld id="{4BE96267-9501-4B49-939F-F116B0669874}" type="slidenum">
              <a:rPr lang="en-US" smtClean="0"/>
              <a:t>‹#›</a:t>
            </a:fld>
            <a:endParaRPr lang="en-US"/>
          </a:p>
        </p:txBody>
      </p:sp>
      <p:sp>
        <p:nvSpPr>
          <p:cNvPr id="6" name="Text Placeholder 7"/>
          <p:cNvSpPr>
            <a:spLocks noGrp="1"/>
          </p:cNvSpPr>
          <p:nvPr>
            <p:ph type="body" sz="quarter" idx="13"/>
          </p:nvPr>
        </p:nvSpPr>
        <p:spPr>
          <a:xfrm>
            <a:off x="838200" y="5939161"/>
            <a:ext cx="10515600" cy="237802"/>
          </a:xfrm>
        </p:spPr>
        <p:txBody>
          <a:bodyPr>
            <a:noAutofit/>
          </a:bodyPr>
          <a:lstStyle>
            <a:lvl1pPr marL="0" indent="0" algn="r">
              <a:buNone/>
              <a:defRPr sz="1200"/>
            </a:lvl1pPr>
          </a:lstStyle>
          <a:p>
            <a:pPr lvl="0"/>
            <a:r>
              <a:rPr lang="en-US" dirty="0" smtClean="0"/>
              <a:t>Edit Master text styles</a:t>
            </a:r>
          </a:p>
        </p:txBody>
      </p:sp>
    </p:spTree>
    <p:extLst>
      <p:ext uri="{BB962C8B-B14F-4D97-AF65-F5344CB8AC3E}">
        <p14:creationId xmlns:p14="http://schemas.microsoft.com/office/powerpoint/2010/main" val="1651119525"/>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6BF235-8B43-4826-8CFB-4E1B7B088E72}"/>
              </a:ext>
            </a:extLst>
          </p:cNvPr>
          <p:cNvSpPr>
            <a:spLocks noGrp="1"/>
          </p:cNvSpPr>
          <p:nvPr>
            <p:ph type="dt" sz="half" idx="10"/>
          </p:nvPr>
        </p:nvSpPr>
        <p:spPr/>
        <p:txBody>
          <a:bodyPr/>
          <a:lstStyle/>
          <a:p>
            <a:r>
              <a:rPr lang="en-US" smtClean="0"/>
              <a:t>2020-02-16</a:t>
            </a:r>
            <a:endParaRPr lang="en-US"/>
          </a:p>
        </p:txBody>
      </p:sp>
      <p:sp>
        <p:nvSpPr>
          <p:cNvPr id="3" name="Footer Placeholder 2">
            <a:extLst>
              <a:ext uri="{FF2B5EF4-FFF2-40B4-BE49-F238E27FC236}">
                <a16:creationId xmlns:a16="http://schemas.microsoft.com/office/drawing/2014/main" id="{BB967B37-12D0-46AF-A8CD-B83E91F4DADE}"/>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4" name="Slide Number Placeholder 3">
            <a:extLst>
              <a:ext uri="{FF2B5EF4-FFF2-40B4-BE49-F238E27FC236}">
                <a16:creationId xmlns:a16="http://schemas.microsoft.com/office/drawing/2014/main" id="{75D735A4-2356-4032-ADBE-F1D425EF44D7}"/>
              </a:ext>
            </a:extLst>
          </p:cNvPr>
          <p:cNvSpPr>
            <a:spLocks noGrp="1"/>
          </p:cNvSpPr>
          <p:nvPr>
            <p:ph type="sldNum" sz="quarter" idx="12"/>
          </p:nvPr>
        </p:nvSpPr>
        <p:spPr/>
        <p:txBody>
          <a:bodyPr/>
          <a:lstStyle/>
          <a:p>
            <a:fld id="{4BE96267-9501-4B49-939F-F116B0669874}" type="slidenum">
              <a:rPr lang="en-US" smtClean="0"/>
              <a:t>‹#›</a:t>
            </a:fld>
            <a:endParaRPr lang="en-US"/>
          </a:p>
        </p:txBody>
      </p:sp>
    </p:spTree>
    <p:extLst>
      <p:ext uri="{BB962C8B-B14F-4D97-AF65-F5344CB8AC3E}">
        <p14:creationId xmlns:p14="http://schemas.microsoft.com/office/powerpoint/2010/main" val="8436783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1EB90-146E-4100-B5A5-8B2211B3F2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72B1F2-AA72-4FA4-AD86-DCD450C515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E41A302-C111-4BE7-9CD8-47FBA00050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3AC9A8E-86C1-49F2-B9F5-200D05600D24}"/>
              </a:ext>
            </a:extLst>
          </p:cNvPr>
          <p:cNvSpPr>
            <a:spLocks noGrp="1"/>
          </p:cNvSpPr>
          <p:nvPr>
            <p:ph type="dt" sz="half" idx="10"/>
          </p:nvPr>
        </p:nvSpPr>
        <p:spPr/>
        <p:txBody>
          <a:bodyPr/>
          <a:lstStyle/>
          <a:p>
            <a:r>
              <a:rPr lang="en-US" smtClean="0"/>
              <a:t>2020-02-16</a:t>
            </a:r>
            <a:endParaRPr lang="en-US"/>
          </a:p>
        </p:txBody>
      </p:sp>
      <p:sp>
        <p:nvSpPr>
          <p:cNvPr id="6" name="Footer Placeholder 5">
            <a:extLst>
              <a:ext uri="{FF2B5EF4-FFF2-40B4-BE49-F238E27FC236}">
                <a16:creationId xmlns:a16="http://schemas.microsoft.com/office/drawing/2014/main" id="{6FE12CAE-5FF3-440F-8828-36AB695BD3B5}"/>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7" name="Slide Number Placeholder 6">
            <a:extLst>
              <a:ext uri="{FF2B5EF4-FFF2-40B4-BE49-F238E27FC236}">
                <a16:creationId xmlns:a16="http://schemas.microsoft.com/office/drawing/2014/main" id="{59D8D88E-7DAD-4918-A841-3D94E406D83D}"/>
              </a:ext>
            </a:extLst>
          </p:cNvPr>
          <p:cNvSpPr>
            <a:spLocks noGrp="1"/>
          </p:cNvSpPr>
          <p:nvPr>
            <p:ph type="sldNum" sz="quarter" idx="12"/>
          </p:nvPr>
        </p:nvSpPr>
        <p:spPr/>
        <p:txBody>
          <a:bodyPr/>
          <a:lstStyle/>
          <a:p>
            <a:fld id="{4BE96267-9501-4B49-939F-F116B0669874}" type="slidenum">
              <a:rPr lang="en-US" smtClean="0"/>
              <a:t>‹#›</a:t>
            </a:fld>
            <a:endParaRPr lang="en-US"/>
          </a:p>
        </p:txBody>
      </p:sp>
    </p:spTree>
    <p:extLst>
      <p:ext uri="{BB962C8B-B14F-4D97-AF65-F5344CB8AC3E}">
        <p14:creationId xmlns:p14="http://schemas.microsoft.com/office/powerpoint/2010/main" val="21718421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B3917-28D5-4F0E-BFAB-D2607706B4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0C7AA04-524C-40D8-97FD-5113596482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9CE5F11-6EF4-42FA-8DC7-C477366656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C77D15C-D9C0-487F-B336-82339246E592}"/>
              </a:ext>
            </a:extLst>
          </p:cNvPr>
          <p:cNvSpPr>
            <a:spLocks noGrp="1"/>
          </p:cNvSpPr>
          <p:nvPr>
            <p:ph type="dt" sz="half" idx="10"/>
          </p:nvPr>
        </p:nvSpPr>
        <p:spPr/>
        <p:txBody>
          <a:bodyPr/>
          <a:lstStyle/>
          <a:p>
            <a:r>
              <a:rPr lang="en-US" smtClean="0"/>
              <a:t>2020-02-16</a:t>
            </a:r>
            <a:endParaRPr lang="en-US"/>
          </a:p>
        </p:txBody>
      </p:sp>
      <p:sp>
        <p:nvSpPr>
          <p:cNvPr id="6" name="Footer Placeholder 5">
            <a:extLst>
              <a:ext uri="{FF2B5EF4-FFF2-40B4-BE49-F238E27FC236}">
                <a16:creationId xmlns:a16="http://schemas.microsoft.com/office/drawing/2014/main" id="{B21A1672-F267-4808-BB4C-5B78CCE835F9}"/>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7" name="Slide Number Placeholder 6">
            <a:extLst>
              <a:ext uri="{FF2B5EF4-FFF2-40B4-BE49-F238E27FC236}">
                <a16:creationId xmlns:a16="http://schemas.microsoft.com/office/drawing/2014/main" id="{72A99A0F-AC61-4678-BD93-83145D8E0544}"/>
              </a:ext>
            </a:extLst>
          </p:cNvPr>
          <p:cNvSpPr>
            <a:spLocks noGrp="1"/>
          </p:cNvSpPr>
          <p:nvPr>
            <p:ph type="sldNum" sz="quarter" idx="12"/>
          </p:nvPr>
        </p:nvSpPr>
        <p:spPr/>
        <p:txBody>
          <a:bodyPr/>
          <a:lstStyle/>
          <a:p>
            <a:fld id="{4BE96267-9501-4B49-939F-F116B0669874}" type="slidenum">
              <a:rPr lang="en-US" smtClean="0"/>
              <a:t>‹#›</a:t>
            </a:fld>
            <a:endParaRPr lang="en-US"/>
          </a:p>
        </p:txBody>
      </p:sp>
    </p:spTree>
    <p:extLst>
      <p:ext uri="{BB962C8B-B14F-4D97-AF65-F5344CB8AC3E}">
        <p14:creationId xmlns:p14="http://schemas.microsoft.com/office/powerpoint/2010/main" val="5708255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0EDC8-FA4D-421A-A5CC-B08A3B751FF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741E1CB-11D2-47D8-8F95-E6ECD502E0C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9F3B1D-8023-4776-9EDB-728C85B73A7D}"/>
              </a:ext>
            </a:extLst>
          </p:cNvPr>
          <p:cNvSpPr>
            <a:spLocks noGrp="1"/>
          </p:cNvSpPr>
          <p:nvPr>
            <p:ph type="dt" sz="half" idx="10"/>
          </p:nvPr>
        </p:nvSpPr>
        <p:spPr/>
        <p:txBody>
          <a:bodyPr/>
          <a:lstStyle/>
          <a:p>
            <a:r>
              <a:rPr lang="en-US" smtClean="0"/>
              <a:t>2020-02-16</a:t>
            </a:r>
            <a:endParaRPr lang="en-US"/>
          </a:p>
        </p:txBody>
      </p:sp>
      <p:sp>
        <p:nvSpPr>
          <p:cNvPr id="5" name="Footer Placeholder 4">
            <a:extLst>
              <a:ext uri="{FF2B5EF4-FFF2-40B4-BE49-F238E27FC236}">
                <a16:creationId xmlns:a16="http://schemas.microsoft.com/office/drawing/2014/main" id="{A02531EC-AE97-4668-B6C9-802BF628D85F}"/>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6" name="Slide Number Placeholder 5">
            <a:extLst>
              <a:ext uri="{FF2B5EF4-FFF2-40B4-BE49-F238E27FC236}">
                <a16:creationId xmlns:a16="http://schemas.microsoft.com/office/drawing/2014/main" id="{8D5E1FA5-D972-461C-AD6C-A5F2DA4990B7}"/>
              </a:ext>
            </a:extLst>
          </p:cNvPr>
          <p:cNvSpPr>
            <a:spLocks noGrp="1"/>
          </p:cNvSpPr>
          <p:nvPr>
            <p:ph type="sldNum" sz="quarter" idx="12"/>
          </p:nvPr>
        </p:nvSpPr>
        <p:spPr/>
        <p:txBody>
          <a:bodyPr/>
          <a:lstStyle/>
          <a:p>
            <a:fld id="{4BE96267-9501-4B49-939F-F116B0669874}" type="slidenum">
              <a:rPr lang="en-US" smtClean="0"/>
              <a:t>‹#›</a:t>
            </a:fld>
            <a:endParaRPr lang="en-US"/>
          </a:p>
        </p:txBody>
      </p:sp>
    </p:spTree>
    <p:extLst>
      <p:ext uri="{BB962C8B-B14F-4D97-AF65-F5344CB8AC3E}">
        <p14:creationId xmlns:p14="http://schemas.microsoft.com/office/powerpoint/2010/main" val="26752428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6DAB074-0102-4E95-9A84-C82EE42BB5E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F002AA6-0E25-4DFF-9860-C3961546E03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6A47A5-A5D6-499C-A722-8438D60AE4A3}"/>
              </a:ext>
            </a:extLst>
          </p:cNvPr>
          <p:cNvSpPr>
            <a:spLocks noGrp="1"/>
          </p:cNvSpPr>
          <p:nvPr>
            <p:ph type="dt" sz="half" idx="10"/>
          </p:nvPr>
        </p:nvSpPr>
        <p:spPr/>
        <p:txBody>
          <a:bodyPr/>
          <a:lstStyle/>
          <a:p>
            <a:r>
              <a:rPr lang="en-US" smtClean="0"/>
              <a:t>2020-02-16</a:t>
            </a:r>
            <a:endParaRPr lang="en-US"/>
          </a:p>
        </p:txBody>
      </p:sp>
      <p:sp>
        <p:nvSpPr>
          <p:cNvPr id="5" name="Footer Placeholder 4">
            <a:extLst>
              <a:ext uri="{FF2B5EF4-FFF2-40B4-BE49-F238E27FC236}">
                <a16:creationId xmlns:a16="http://schemas.microsoft.com/office/drawing/2014/main" id="{03894E8D-E4C2-4154-B580-91A2A64D5347}"/>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6" name="Slide Number Placeholder 5">
            <a:extLst>
              <a:ext uri="{FF2B5EF4-FFF2-40B4-BE49-F238E27FC236}">
                <a16:creationId xmlns:a16="http://schemas.microsoft.com/office/drawing/2014/main" id="{85DEEAFE-9551-4D5B-AD1C-5990DA01213C}"/>
              </a:ext>
            </a:extLst>
          </p:cNvPr>
          <p:cNvSpPr>
            <a:spLocks noGrp="1"/>
          </p:cNvSpPr>
          <p:nvPr>
            <p:ph type="sldNum" sz="quarter" idx="12"/>
          </p:nvPr>
        </p:nvSpPr>
        <p:spPr/>
        <p:txBody>
          <a:bodyPr/>
          <a:lstStyle/>
          <a:p>
            <a:fld id="{4BE96267-9501-4B49-939F-F116B0669874}" type="slidenum">
              <a:rPr lang="en-US" smtClean="0"/>
              <a:t>‹#›</a:t>
            </a:fld>
            <a:endParaRPr lang="en-US"/>
          </a:p>
        </p:txBody>
      </p:sp>
    </p:spTree>
    <p:extLst>
      <p:ext uri="{BB962C8B-B14F-4D97-AF65-F5344CB8AC3E}">
        <p14:creationId xmlns:p14="http://schemas.microsoft.com/office/powerpoint/2010/main" val="6604402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unc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0368C-7392-4304-BF42-7F1D9B50453E}"/>
              </a:ext>
            </a:extLst>
          </p:cNvPr>
          <p:cNvSpPr>
            <a:spLocks noGrp="1"/>
          </p:cNvSpPr>
          <p:nvPr>
            <p:ph type="ctrTitle"/>
          </p:nvPr>
        </p:nvSpPr>
        <p:spPr>
          <a:xfrm>
            <a:off x="1524000" y="2235200"/>
            <a:ext cx="9144000" cy="2387600"/>
          </a:xfrm>
        </p:spPr>
        <p:txBody>
          <a:bodyPr anchor="ctr" anchorCtr="0"/>
          <a:lstStyle>
            <a:lvl1pPr algn="ctr">
              <a:defRPr sz="6000"/>
            </a:lvl1pPr>
          </a:lstStyle>
          <a:p>
            <a:r>
              <a:rPr lang="en-US" dirty="0"/>
              <a:t>Click to edit Master title style</a:t>
            </a:r>
          </a:p>
        </p:txBody>
      </p:sp>
      <p:sp>
        <p:nvSpPr>
          <p:cNvPr id="4" name="Date Placeholder 3">
            <a:extLst>
              <a:ext uri="{FF2B5EF4-FFF2-40B4-BE49-F238E27FC236}">
                <a16:creationId xmlns:a16="http://schemas.microsoft.com/office/drawing/2014/main" id="{DFCA59B6-7B42-4F35-A13D-352B3D473A20}"/>
              </a:ext>
            </a:extLst>
          </p:cNvPr>
          <p:cNvSpPr>
            <a:spLocks noGrp="1"/>
          </p:cNvSpPr>
          <p:nvPr>
            <p:ph type="dt" sz="half" idx="10"/>
          </p:nvPr>
        </p:nvSpPr>
        <p:spPr/>
        <p:txBody>
          <a:bodyPr/>
          <a:lstStyle/>
          <a:p>
            <a:r>
              <a:rPr lang="en-US" smtClean="0"/>
              <a:t>2020-02-16</a:t>
            </a:r>
            <a:endParaRPr lang="en-US"/>
          </a:p>
        </p:txBody>
      </p:sp>
      <p:sp>
        <p:nvSpPr>
          <p:cNvPr id="5" name="Footer Placeholder 4">
            <a:extLst>
              <a:ext uri="{FF2B5EF4-FFF2-40B4-BE49-F238E27FC236}">
                <a16:creationId xmlns:a16="http://schemas.microsoft.com/office/drawing/2014/main" id="{754971E9-5F29-4FD1-A1DB-C8533DAD6B71}"/>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6" name="Slide Number Placeholder 5">
            <a:extLst>
              <a:ext uri="{FF2B5EF4-FFF2-40B4-BE49-F238E27FC236}">
                <a16:creationId xmlns:a16="http://schemas.microsoft.com/office/drawing/2014/main" id="{E28011B4-310F-4BF1-9A30-C608ED11AE1C}"/>
              </a:ext>
            </a:extLst>
          </p:cNvPr>
          <p:cNvSpPr>
            <a:spLocks noGrp="1"/>
          </p:cNvSpPr>
          <p:nvPr>
            <p:ph type="sldNum" sz="quarter" idx="12"/>
          </p:nvPr>
        </p:nvSpPr>
        <p:spPr/>
        <p:txBody>
          <a:bodyPr/>
          <a:lstStyle/>
          <a:p>
            <a:fld id="{4BE96267-9501-4B49-939F-F116B0669874}" type="slidenum">
              <a:rPr lang="en-US" smtClean="0"/>
              <a:t>‹#›</a:t>
            </a:fld>
            <a:endParaRPr lang="en-US"/>
          </a:p>
        </p:txBody>
      </p:sp>
    </p:spTree>
    <p:extLst>
      <p:ext uri="{BB962C8B-B14F-4D97-AF65-F5344CB8AC3E}">
        <p14:creationId xmlns:p14="http://schemas.microsoft.com/office/powerpoint/2010/main" val="18588788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Shape 18"/>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Shape 1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929515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Shape 1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067421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Shape 22"/>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Shape 23"/>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Shape 2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402356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3B617-A7B8-41E3-B835-BF95BF9DAD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4E94ACF-D995-4B61-A2FB-94D73CE6EB23}"/>
              </a:ext>
            </a:extLst>
          </p:cNvPr>
          <p:cNvSpPr>
            <a:spLocks noGrp="1"/>
          </p:cNvSpPr>
          <p:nvPr>
            <p:ph type="dt" sz="half" idx="10"/>
          </p:nvPr>
        </p:nvSpPr>
        <p:spPr/>
        <p:txBody>
          <a:bodyPr/>
          <a:lstStyle/>
          <a:p>
            <a:r>
              <a:rPr lang="en-US" smtClean="0"/>
              <a:t>2020-02-16</a:t>
            </a:r>
            <a:endParaRPr lang="en-US"/>
          </a:p>
        </p:txBody>
      </p:sp>
      <p:sp>
        <p:nvSpPr>
          <p:cNvPr id="4" name="Footer Placeholder 3">
            <a:extLst>
              <a:ext uri="{FF2B5EF4-FFF2-40B4-BE49-F238E27FC236}">
                <a16:creationId xmlns:a16="http://schemas.microsoft.com/office/drawing/2014/main" id="{C312AEB0-A948-4552-8F67-4431FCC36E20}"/>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5" name="Slide Number Placeholder 4">
            <a:extLst>
              <a:ext uri="{FF2B5EF4-FFF2-40B4-BE49-F238E27FC236}">
                <a16:creationId xmlns:a16="http://schemas.microsoft.com/office/drawing/2014/main" id="{2950CF4E-3EF3-43B3-916D-CEE810E20AC4}"/>
              </a:ext>
            </a:extLst>
          </p:cNvPr>
          <p:cNvSpPr>
            <a:spLocks noGrp="1"/>
          </p:cNvSpPr>
          <p:nvPr>
            <p:ph type="sldNum" sz="quarter" idx="12"/>
          </p:nvPr>
        </p:nvSpPr>
        <p:spPr/>
        <p:txBody>
          <a:bodyPr/>
          <a:lstStyle/>
          <a:p>
            <a:fld id="{4BE96267-9501-4B49-939F-F116B0669874}" type="slidenum">
              <a:rPr lang="en-US" smtClean="0"/>
              <a:t>‹#›</a:t>
            </a:fld>
            <a:endParaRPr lang="en-US"/>
          </a:p>
        </p:txBody>
      </p:sp>
    </p:spTree>
    <p:extLst>
      <p:ext uri="{BB962C8B-B14F-4D97-AF65-F5344CB8AC3E}">
        <p14:creationId xmlns:p14="http://schemas.microsoft.com/office/powerpoint/2010/main" val="39385345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425372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smtClean="0"/>
              <a:t>2020-02-16</a:t>
            </a:r>
            <a:endParaRPr lang="en-US"/>
          </a:p>
        </p:txBody>
      </p:sp>
      <p:sp>
        <p:nvSpPr>
          <p:cNvPr id="5" name="Footer Placeholder 4"/>
          <p:cNvSpPr>
            <a:spLocks noGrp="1"/>
          </p:cNvSpPr>
          <p:nvPr>
            <p:ph type="ftr" sz="quarter" idx="11"/>
          </p:nvPr>
        </p:nvSpPr>
        <p:spPr/>
        <p:txBody>
          <a:bodyPr/>
          <a:lstStyle/>
          <a:p>
            <a:r>
              <a:rPr lang="en-US" smtClean="0"/>
              <a:t>05-418/818 | Spring 2021 | Design of Educational Games</a:t>
            </a:r>
            <a:endParaRPr lang="en-US"/>
          </a:p>
        </p:txBody>
      </p:sp>
      <p:sp>
        <p:nvSpPr>
          <p:cNvPr id="6" name="Slide Number Placeholder 5"/>
          <p:cNvSpPr>
            <a:spLocks noGrp="1"/>
          </p:cNvSpPr>
          <p:nvPr>
            <p:ph type="sldNum" sz="quarter" idx="12"/>
          </p:nvPr>
        </p:nvSpPr>
        <p:spPr/>
        <p:txBody>
          <a:bodyPr/>
          <a:lstStyle/>
          <a:p>
            <a:fld id="{830B521D-924E-41F4-8E64-3A294EC10C49}" type="slidenum">
              <a:rPr lang="en-US" smtClean="0"/>
              <a:t>‹#›</a:t>
            </a:fld>
            <a:endParaRPr lang="en-US"/>
          </a:p>
        </p:txBody>
      </p:sp>
      <p:sp>
        <p:nvSpPr>
          <p:cNvPr id="11" name="Text Placeholder 10"/>
          <p:cNvSpPr>
            <a:spLocks noGrp="1"/>
          </p:cNvSpPr>
          <p:nvPr>
            <p:ph type="body" sz="quarter" idx="13"/>
          </p:nvPr>
        </p:nvSpPr>
        <p:spPr>
          <a:xfrm>
            <a:off x="838200" y="6079351"/>
            <a:ext cx="10515600" cy="273049"/>
          </a:xfrm>
        </p:spPr>
        <p:txBody>
          <a:bodyPr>
            <a:noAutofit/>
          </a:bodyPr>
          <a:lstStyle>
            <a:lvl1pPr marL="0" indent="0" algn="r">
              <a:buNone/>
              <a:defRPr sz="1600"/>
            </a:lvl1pPr>
          </a:lstStyle>
          <a:p>
            <a:pPr lvl="0"/>
            <a:r>
              <a:rPr lang="en-US"/>
              <a:t>Edit Master text styles</a:t>
            </a:r>
          </a:p>
        </p:txBody>
      </p:sp>
    </p:spTree>
    <p:extLst>
      <p:ext uri="{BB962C8B-B14F-4D97-AF65-F5344CB8AC3E}">
        <p14:creationId xmlns:p14="http://schemas.microsoft.com/office/powerpoint/2010/main" val="34673764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 Third Right No Titl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78A0823-F04F-47A2-93F0-DEA19CC0DF71}"/>
              </a:ext>
            </a:extLst>
          </p:cNvPr>
          <p:cNvSpPr>
            <a:spLocks noGrp="1"/>
          </p:cNvSpPr>
          <p:nvPr>
            <p:ph sz="half" idx="1"/>
          </p:nvPr>
        </p:nvSpPr>
        <p:spPr>
          <a:xfrm>
            <a:off x="838200" y="365125"/>
            <a:ext cx="2743200" cy="58118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AD1019A-0B9C-4B13-ABC4-0A362744E31F}"/>
              </a:ext>
            </a:extLst>
          </p:cNvPr>
          <p:cNvSpPr>
            <a:spLocks noGrp="1"/>
          </p:cNvSpPr>
          <p:nvPr>
            <p:ph sz="half" idx="2"/>
          </p:nvPr>
        </p:nvSpPr>
        <p:spPr>
          <a:xfrm>
            <a:off x="4038600" y="365125"/>
            <a:ext cx="7315200" cy="58118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93F84DF-F5B4-453E-82BB-29C84B883808}"/>
              </a:ext>
            </a:extLst>
          </p:cNvPr>
          <p:cNvSpPr>
            <a:spLocks noGrp="1"/>
          </p:cNvSpPr>
          <p:nvPr>
            <p:ph type="dt" sz="half" idx="10"/>
          </p:nvPr>
        </p:nvSpPr>
        <p:spPr/>
        <p:txBody>
          <a:bodyPr/>
          <a:lstStyle/>
          <a:p>
            <a:r>
              <a:rPr lang="en-US" smtClean="0"/>
              <a:t>2020-02-16</a:t>
            </a:r>
            <a:endParaRPr lang="en-US"/>
          </a:p>
        </p:txBody>
      </p:sp>
      <p:sp>
        <p:nvSpPr>
          <p:cNvPr id="6" name="Footer Placeholder 5">
            <a:extLst>
              <a:ext uri="{FF2B5EF4-FFF2-40B4-BE49-F238E27FC236}">
                <a16:creationId xmlns:a16="http://schemas.microsoft.com/office/drawing/2014/main" id="{E8CD8138-596B-4DFB-8A4E-6A5E9D1517C8}"/>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7" name="Slide Number Placeholder 6">
            <a:extLst>
              <a:ext uri="{FF2B5EF4-FFF2-40B4-BE49-F238E27FC236}">
                <a16:creationId xmlns:a16="http://schemas.microsoft.com/office/drawing/2014/main" id="{36E42E92-E920-419E-88AE-CC21E286341B}"/>
              </a:ext>
            </a:extLst>
          </p:cNvPr>
          <p:cNvSpPr>
            <a:spLocks noGrp="1"/>
          </p:cNvSpPr>
          <p:nvPr>
            <p:ph type="sldNum" sz="quarter" idx="12"/>
          </p:nvPr>
        </p:nvSpPr>
        <p:spPr/>
        <p:txBody>
          <a:bodyPr/>
          <a:lstStyle/>
          <a:p>
            <a:fld id="{4BE96267-9501-4B49-939F-F116B0669874}" type="slidenum">
              <a:rPr lang="en-US" smtClean="0"/>
              <a:t>‹#›</a:t>
            </a:fld>
            <a:endParaRPr lang="en-US"/>
          </a:p>
        </p:txBody>
      </p:sp>
    </p:spTree>
    <p:extLst>
      <p:ext uri="{BB962C8B-B14F-4D97-AF65-F5344CB8AC3E}">
        <p14:creationId xmlns:p14="http://schemas.microsoft.com/office/powerpoint/2010/main" val="21607176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smtClean="0"/>
              <a:t>2023-01-24</a:t>
            </a:r>
            <a:endParaRPr lang="en-US"/>
          </a:p>
        </p:txBody>
      </p:sp>
      <p:sp>
        <p:nvSpPr>
          <p:cNvPr id="4" name="Footer Placeholder 3"/>
          <p:cNvSpPr>
            <a:spLocks noGrp="1"/>
          </p:cNvSpPr>
          <p:nvPr>
            <p:ph type="ftr" sz="quarter" idx="11"/>
          </p:nvPr>
        </p:nvSpPr>
        <p:spPr/>
        <p:txBody>
          <a:bodyPr/>
          <a:lstStyle/>
          <a:p>
            <a:r>
              <a:rPr lang="en-US" smtClean="0"/>
              <a:t>05-418/818 | Spring 2023 | Design of Educational Games</a:t>
            </a:r>
            <a:endParaRPr lang="en-US"/>
          </a:p>
        </p:txBody>
      </p:sp>
      <p:sp>
        <p:nvSpPr>
          <p:cNvPr id="5" name="Slide Number Placeholder 4"/>
          <p:cNvSpPr>
            <a:spLocks noGrp="1"/>
          </p:cNvSpPr>
          <p:nvPr>
            <p:ph type="sldNum" sz="quarter" idx="12"/>
          </p:nvPr>
        </p:nvSpPr>
        <p:spPr/>
        <p:txBody>
          <a:bodyPr/>
          <a:lstStyle/>
          <a:p>
            <a:fld id="{47971AED-85B2-4588-978A-6CF2A5B557E6}" type="slidenum">
              <a:rPr lang="en-US" smtClean="0"/>
              <a:t>‹#›</a:t>
            </a:fld>
            <a:endParaRPr lang="en-US"/>
          </a:p>
        </p:txBody>
      </p:sp>
      <p:sp>
        <p:nvSpPr>
          <p:cNvPr id="7" name="Text Placeholder 10"/>
          <p:cNvSpPr>
            <a:spLocks noGrp="1"/>
          </p:cNvSpPr>
          <p:nvPr>
            <p:ph type="body" sz="quarter" idx="13"/>
          </p:nvPr>
        </p:nvSpPr>
        <p:spPr>
          <a:xfrm>
            <a:off x="838200" y="6079351"/>
            <a:ext cx="10515600" cy="273049"/>
          </a:xfrm>
        </p:spPr>
        <p:txBody>
          <a:bodyPr>
            <a:noAutofit/>
          </a:bodyPr>
          <a:lstStyle>
            <a:lvl1pPr marL="0" indent="0" algn="r">
              <a:buNone/>
              <a:defRPr sz="1600"/>
            </a:lvl1pPr>
          </a:lstStyle>
          <a:p>
            <a:pPr lvl="0"/>
            <a:endParaRPr lang="en-US" dirty="0"/>
          </a:p>
        </p:txBody>
      </p:sp>
    </p:spTree>
    <p:extLst>
      <p:ext uri="{BB962C8B-B14F-4D97-AF65-F5344CB8AC3E}">
        <p14:creationId xmlns:p14="http://schemas.microsoft.com/office/powerpoint/2010/main" val="34294762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1D58D-BC80-4B7A-8AA4-ECC513F123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1C1D16-3028-440F-AC7E-A62A2C9835B3}"/>
              </a:ext>
            </a:extLst>
          </p:cNvPr>
          <p:cNvSpPr>
            <a:spLocks noGrp="1"/>
          </p:cNvSpPr>
          <p:nvPr>
            <p:ph idx="1"/>
          </p:nvPr>
        </p:nvSpPr>
        <p:spPr>
          <a:xfrm>
            <a:off x="838200" y="1825625"/>
            <a:ext cx="10515600" cy="411353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41F702-59F6-4552-BFED-7092915198D9}"/>
              </a:ext>
            </a:extLst>
          </p:cNvPr>
          <p:cNvSpPr>
            <a:spLocks noGrp="1"/>
          </p:cNvSpPr>
          <p:nvPr>
            <p:ph type="dt" sz="half" idx="10"/>
          </p:nvPr>
        </p:nvSpPr>
        <p:spPr/>
        <p:txBody>
          <a:bodyPr/>
          <a:lstStyle/>
          <a:p>
            <a:r>
              <a:rPr lang="en-US" smtClean="0"/>
              <a:t>2020-02-16</a:t>
            </a:r>
            <a:endParaRPr lang="en-US"/>
          </a:p>
        </p:txBody>
      </p:sp>
      <p:sp>
        <p:nvSpPr>
          <p:cNvPr id="5" name="Footer Placeholder 4">
            <a:extLst>
              <a:ext uri="{FF2B5EF4-FFF2-40B4-BE49-F238E27FC236}">
                <a16:creationId xmlns:a16="http://schemas.microsoft.com/office/drawing/2014/main" id="{F8EB5FEF-1897-41CA-B328-6E5310B65C64}"/>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6" name="Slide Number Placeholder 5">
            <a:extLst>
              <a:ext uri="{FF2B5EF4-FFF2-40B4-BE49-F238E27FC236}">
                <a16:creationId xmlns:a16="http://schemas.microsoft.com/office/drawing/2014/main" id="{86C6B7A2-0E31-4F9E-B7E7-2B4E95F1CB80}"/>
              </a:ext>
            </a:extLst>
          </p:cNvPr>
          <p:cNvSpPr>
            <a:spLocks noGrp="1"/>
          </p:cNvSpPr>
          <p:nvPr>
            <p:ph type="sldNum" sz="quarter" idx="12"/>
          </p:nvPr>
        </p:nvSpPr>
        <p:spPr/>
        <p:txBody>
          <a:bodyPr/>
          <a:lstStyle/>
          <a:p>
            <a:fld id="{4BE96267-9501-4B49-939F-F116B0669874}" type="slidenum">
              <a:rPr lang="en-US" smtClean="0"/>
              <a:t>‹#›</a:t>
            </a:fld>
            <a:endParaRPr lang="en-US"/>
          </a:p>
        </p:txBody>
      </p:sp>
      <p:sp>
        <p:nvSpPr>
          <p:cNvPr id="8" name="Text Placeholder 7"/>
          <p:cNvSpPr>
            <a:spLocks noGrp="1"/>
          </p:cNvSpPr>
          <p:nvPr>
            <p:ph type="body" sz="quarter" idx="13"/>
          </p:nvPr>
        </p:nvSpPr>
        <p:spPr>
          <a:xfrm>
            <a:off x="838200" y="5939161"/>
            <a:ext cx="10515600" cy="237802"/>
          </a:xfrm>
        </p:spPr>
        <p:txBody>
          <a:bodyPr>
            <a:noAutofit/>
          </a:bodyPr>
          <a:lstStyle>
            <a:lvl1pPr marL="0" indent="0" algn="r">
              <a:buNone/>
              <a:defRPr sz="1200"/>
            </a:lvl1pPr>
          </a:lstStyle>
          <a:p>
            <a:pPr lvl="0"/>
            <a:r>
              <a:rPr lang="en-US" dirty="0" smtClean="0"/>
              <a:t>Edit Master text styles</a:t>
            </a:r>
          </a:p>
        </p:txBody>
      </p:sp>
    </p:spTree>
    <p:extLst>
      <p:ext uri="{BB962C8B-B14F-4D97-AF65-F5344CB8AC3E}">
        <p14:creationId xmlns:p14="http://schemas.microsoft.com/office/powerpoint/2010/main" val="93289456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Student Inp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1D58D-BC80-4B7A-8AA4-ECC513F123ED}"/>
              </a:ext>
            </a:extLst>
          </p:cNvPr>
          <p:cNvSpPr>
            <a:spLocks noGrp="1"/>
          </p:cNvSpPr>
          <p:nvPr>
            <p:ph type="title"/>
          </p:nvPr>
        </p:nvSpPr>
        <p:spPr>
          <a:xfrm>
            <a:off x="838200" y="365126"/>
            <a:ext cx="10515600" cy="628406"/>
          </a:xfrm>
        </p:spPr>
        <p:txBody>
          <a:bodyPr>
            <a:normAutofit/>
          </a:bodyPr>
          <a:lstStyle>
            <a:lvl1pPr algn="ct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E11C1D16-3028-440F-AC7E-A62A2C9835B3}"/>
              </a:ext>
            </a:extLst>
          </p:cNvPr>
          <p:cNvSpPr>
            <a:spLocks noGrp="1"/>
          </p:cNvSpPr>
          <p:nvPr>
            <p:ph idx="1"/>
          </p:nvPr>
        </p:nvSpPr>
        <p:spPr>
          <a:xfrm>
            <a:off x="838200" y="993532"/>
            <a:ext cx="10515600" cy="5183431"/>
          </a:xfrm>
        </p:spPr>
        <p:txBody>
          <a:bodyPr>
            <a:normAutofit/>
          </a:bodyPr>
          <a:lstStyle>
            <a:lvl1pPr marL="457200" indent="-457200">
              <a:buFont typeface="+mj-lt"/>
              <a:buAutoNum type="arabicPeriod"/>
              <a:defRPr sz="2400">
                <a:solidFill>
                  <a:schemeClr val="accent5"/>
                </a:solidFill>
              </a:defRPr>
            </a:lvl1pPr>
            <a:lvl2pPr marL="914400" indent="-457200">
              <a:buFont typeface="+mj-lt"/>
              <a:buAutoNum type="arabicPeriod"/>
              <a:defRPr sz="2000">
                <a:solidFill>
                  <a:schemeClr val="accent5"/>
                </a:solidFill>
              </a:defRPr>
            </a:lvl2pPr>
            <a:lvl3pPr marL="1257300" indent="-342900">
              <a:buFont typeface="+mj-lt"/>
              <a:buAutoNum type="arabicPeriod"/>
              <a:defRPr sz="1800">
                <a:solidFill>
                  <a:schemeClr val="accent5"/>
                </a:solidFill>
              </a:defRPr>
            </a:lvl3pPr>
            <a:lvl4pPr marL="1714500" indent="-342900">
              <a:buFont typeface="+mj-lt"/>
              <a:buAutoNum type="arabicPeriod"/>
              <a:defRPr sz="1600">
                <a:solidFill>
                  <a:schemeClr val="accent5"/>
                </a:solidFill>
              </a:defRPr>
            </a:lvl4pPr>
            <a:lvl5pPr marL="2171700" indent="-342900">
              <a:buFont typeface="+mj-lt"/>
              <a:buAutoNum type="arabicPeriod"/>
              <a:defRPr sz="1600">
                <a:solidFill>
                  <a:schemeClr val="accent5"/>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A41F702-59F6-4552-BFED-7092915198D9}"/>
              </a:ext>
            </a:extLst>
          </p:cNvPr>
          <p:cNvSpPr>
            <a:spLocks noGrp="1"/>
          </p:cNvSpPr>
          <p:nvPr>
            <p:ph type="dt" sz="half" idx="10"/>
          </p:nvPr>
        </p:nvSpPr>
        <p:spPr/>
        <p:txBody>
          <a:bodyPr/>
          <a:lstStyle/>
          <a:p>
            <a:r>
              <a:rPr lang="en-US" smtClean="0"/>
              <a:t>2020-02-16</a:t>
            </a:r>
            <a:endParaRPr lang="en-US"/>
          </a:p>
        </p:txBody>
      </p:sp>
      <p:sp>
        <p:nvSpPr>
          <p:cNvPr id="5" name="Footer Placeholder 4">
            <a:extLst>
              <a:ext uri="{FF2B5EF4-FFF2-40B4-BE49-F238E27FC236}">
                <a16:creationId xmlns:a16="http://schemas.microsoft.com/office/drawing/2014/main" id="{F8EB5FEF-1897-41CA-B328-6E5310B65C64}"/>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6" name="Slide Number Placeholder 5">
            <a:extLst>
              <a:ext uri="{FF2B5EF4-FFF2-40B4-BE49-F238E27FC236}">
                <a16:creationId xmlns:a16="http://schemas.microsoft.com/office/drawing/2014/main" id="{86C6B7A2-0E31-4F9E-B7E7-2B4E95F1CB80}"/>
              </a:ext>
            </a:extLst>
          </p:cNvPr>
          <p:cNvSpPr>
            <a:spLocks noGrp="1"/>
          </p:cNvSpPr>
          <p:nvPr>
            <p:ph type="sldNum" sz="quarter" idx="12"/>
          </p:nvPr>
        </p:nvSpPr>
        <p:spPr/>
        <p:txBody>
          <a:bodyPr/>
          <a:lstStyle/>
          <a:p>
            <a:fld id="{4BE96267-9501-4B49-939F-F116B0669874}" type="slidenum">
              <a:rPr lang="en-US" smtClean="0"/>
              <a:t>‹#›</a:t>
            </a:fld>
            <a:endParaRPr lang="en-US"/>
          </a:p>
        </p:txBody>
      </p:sp>
      <p:sp>
        <p:nvSpPr>
          <p:cNvPr id="7" name="Rectangle 6">
            <a:extLst>
              <a:ext uri="{FF2B5EF4-FFF2-40B4-BE49-F238E27FC236}">
                <a16:creationId xmlns:a16="http://schemas.microsoft.com/office/drawing/2014/main" id="{B7058B80-86AC-4EC6-BB3A-D55E10D6FD8D}"/>
              </a:ext>
            </a:extLst>
          </p:cNvPr>
          <p:cNvSpPr/>
          <p:nvPr userDrawn="1"/>
        </p:nvSpPr>
        <p:spPr>
          <a:xfrm>
            <a:off x="0" y="0"/>
            <a:ext cx="12192000" cy="6858000"/>
          </a:xfrm>
          <a:prstGeom prst="rect">
            <a:avLst/>
          </a:prstGeom>
          <a:noFill/>
          <a:ln w="3175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507920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Group Discuss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1D58D-BC80-4B7A-8AA4-ECC513F123ED}"/>
              </a:ext>
            </a:extLst>
          </p:cNvPr>
          <p:cNvSpPr>
            <a:spLocks noGrp="1"/>
          </p:cNvSpPr>
          <p:nvPr>
            <p:ph type="title"/>
          </p:nvPr>
        </p:nvSpPr>
        <p:spPr>
          <a:xfrm>
            <a:off x="838200" y="365126"/>
            <a:ext cx="8963025" cy="628406"/>
          </a:xfrm>
        </p:spPr>
        <p:txBody>
          <a:bodyPr>
            <a:normAutofit/>
          </a:bodyPr>
          <a:lstStyle>
            <a:lvl1pPr algn="ct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E11C1D16-3028-440F-AC7E-A62A2C9835B3}"/>
              </a:ext>
            </a:extLst>
          </p:cNvPr>
          <p:cNvSpPr>
            <a:spLocks noGrp="1"/>
          </p:cNvSpPr>
          <p:nvPr>
            <p:ph idx="1"/>
          </p:nvPr>
        </p:nvSpPr>
        <p:spPr>
          <a:xfrm>
            <a:off x="838200" y="993532"/>
            <a:ext cx="10515600" cy="5183431"/>
          </a:xfrm>
        </p:spPr>
        <p:txBody>
          <a:bodyPr>
            <a:normAutofit/>
          </a:bodyPr>
          <a:lstStyle>
            <a:lvl1pPr marL="457200" indent="-457200">
              <a:buFont typeface="+mj-lt"/>
              <a:buAutoNum type="arabicPeriod"/>
              <a:defRPr sz="2400">
                <a:solidFill>
                  <a:schemeClr val="accent4"/>
                </a:solidFill>
              </a:defRPr>
            </a:lvl1pPr>
            <a:lvl2pPr marL="914400" indent="-457200">
              <a:buFont typeface="+mj-lt"/>
              <a:buAutoNum type="arabicPeriod"/>
              <a:defRPr sz="2000">
                <a:solidFill>
                  <a:schemeClr val="accent4"/>
                </a:solidFill>
              </a:defRPr>
            </a:lvl2pPr>
            <a:lvl3pPr marL="1257300" indent="-342900">
              <a:buFont typeface="+mj-lt"/>
              <a:buAutoNum type="arabicPeriod"/>
              <a:defRPr sz="1800">
                <a:solidFill>
                  <a:schemeClr val="accent4"/>
                </a:solidFill>
              </a:defRPr>
            </a:lvl3pPr>
            <a:lvl4pPr marL="1714500" indent="-342900">
              <a:buFont typeface="+mj-lt"/>
              <a:buAutoNum type="arabicPeriod"/>
              <a:defRPr sz="1600">
                <a:solidFill>
                  <a:schemeClr val="accent4"/>
                </a:solidFill>
              </a:defRPr>
            </a:lvl4pPr>
            <a:lvl5pPr marL="2171700" indent="-342900">
              <a:buFont typeface="+mj-lt"/>
              <a:buAutoNum type="arabicPeriod"/>
              <a:defRPr sz="1600">
                <a:solidFill>
                  <a:schemeClr val="accent4"/>
                </a:solidFill>
              </a:defRPr>
            </a:lvl5pPr>
          </a:lstStyle>
          <a:p>
            <a:pPr lvl="0"/>
            <a:r>
              <a:rPr lang="en-US" dirty="0"/>
              <a:t>Edit Master text styles</a:t>
            </a:r>
          </a:p>
          <a:p>
            <a:pPr lvl="1"/>
            <a:r>
              <a:rPr lang="en-US" dirty="0"/>
              <a:t>Second </a:t>
            </a:r>
            <a:r>
              <a:rPr lang="en-US" dirty="0" smtClean="0"/>
              <a:t>level</a:t>
            </a:r>
            <a:endParaRPr lang="en-US" dirty="0"/>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A41F702-59F6-4552-BFED-7092915198D9}"/>
              </a:ext>
            </a:extLst>
          </p:cNvPr>
          <p:cNvSpPr>
            <a:spLocks noGrp="1"/>
          </p:cNvSpPr>
          <p:nvPr>
            <p:ph type="dt" sz="half" idx="10"/>
          </p:nvPr>
        </p:nvSpPr>
        <p:spPr/>
        <p:txBody>
          <a:bodyPr/>
          <a:lstStyle/>
          <a:p>
            <a:r>
              <a:rPr lang="en-US" smtClean="0"/>
              <a:t>2020-02-16</a:t>
            </a:r>
            <a:endParaRPr lang="en-US"/>
          </a:p>
        </p:txBody>
      </p:sp>
      <p:sp>
        <p:nvSpPr>
          <p:cNvPr id="5" name="Footer Placeholder 4">
            <a:extLst>
              <a:ext uri="{FF2B5EF4-FFF2-40B4-BE49-F238E27FC236}">
                <a16:creationId xmlns:a16="http://schemas.microsoft.com/office/drawing/2014/main" id="{F8EB5FEF-1897-41CA-B328-6E5310B65C64}"/>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6" name="Slide Number Placeholder 5">
            <a:extLst>
              <a:ext uri="{FF2B5EF4-FFF2-40B4-BE49-F238E27FC236}">
                <a16:creationId xmlns:a16="http://schemas.microsoft.com/office/drawing/2014/main" id="{86C6B7A2-0E31-4F9E-B7E7-2B4E95F1CB80}"/>
              </a:ext>
            </a:extLst>
          </p:cNvPr>
          <p:cNvSpPr>
            <a:spLocks noGrp="1"/>
          </p:cNvSpPr>
          <p:nvPr>
            <p:ph type="sldNum" sz="quarter" idx="12"/>
          </p:nvPr>
        </p:nvSpPr>
        <p:spPr/>
        <p:txBody>
          <a:bodyPr/>
          <a:lstStyle/>
          <a:p>
            <a:fld id="{4BE96267-9501-4B49-939F-F116B0669874}" type="slidenum">
              <a:rPr lang="en-US" smtClean="0"/>
              <a:t>‹#›</a:t>
            </a:fld>
            <a:endParaRPr lang="en-US"/>
          </a:p>
        </p:txBody>
      </p:sp>
      <p:sp>
        <p:nvSpPr>
          <p:cNvPr id="7" name="Rectangle 6">
            <a:extLst>
              <a:ext uri="{FF2B5EF4-FFF2-40B4-BE49-F238E27FC236}">
                <a16:creationId xmlns:a16="http://schemas.microsoft.com/office/drawing/2014/main" id="{B7058B80-86AC-4EC6-BB3A-D55E10D6FD8D}"/>
              </a:ext>
            </a:extLst>
          </p:cNvPr>
          <p:cNvSpPr/>
          <p:nvPr userDrawn="1"/>
        </p:nvSpPr>
        <p:spPr>
          <a:xfrm>
            <a:off x="0" y="0"/>
            <a:ext cx="12192000" cy="6858000"/>
          </a:xfrm>
          <a:prstGeom prst="rect">
            <a:avLst/>
          </a:prstGeom>
          <a:noFill/>
          <a:ln w="3175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p:cNvSpPr>
            <a:spLocks noGrp="1"/>
          </p:cNvSpPr>
          <p:nvPr>
            <p:ph type="body" sz="quarter" idx="13" hasCustomPrompt="1"/>
          </p:nvPr>
        </p:nvSpPr>
        <p:spPr>
          <a:xfrm>
            <a:off x="9801225" y="365125"/>
            <a:ext cx="1552575" cy="628650"/>
          </a:xfrm>
        </p:spPr>
        <p:txBody>
          <a:bodyPr anchor="ctr"/>
          <a:lstStyle>
            <a:lvl1pPr marL="0" indent="0" algn="r">
              <a:buNone/>
              <a:defRPr sz="2400"/>
            </a:lvl1pPr>
          </a:lstStyle>
          <a:p>
            <a:pPr lvl="0"/>
            <a:r>
              <a:rPr lang="en-US" dirty="0" smtClean="0"/>
              <a:t>Timing</a:t>
            </a:r>
          </a:p>
        </p:txBody>
      </p:sp>
    </p:spTree>
    <p:extLst>
      <p:ext uri="{BB962C8B-B14F-4D97-AF65-F5344CB8AC3E}">
        <p14:creationId xmlns:p14="http://schemas.microsoft.com/office/powerpoint/2010/main" val="157769744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tudent Input 2 Bo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1D58D-BC80-4B7A-8AA4-ECC513F123ED}"/>
              </a:ext>
            </a:extLst>
          </p:cNvPr>
          <p:cNvSpPr>
            <a:spLocks noGrp="1"/>
          </p:cNvSpPr>
          <p:nvPr>
            <p:ph type="title"/>
          </p:nvPr>
        </p:nvSpPr>
        <p:spPr>
          <a:xfrm>
            <a:off x="838200" y="365126"/>
            <a:ext cx="10515600" cy="628406"/>
          </a:xfrm>
        </p:spPr>
        <p:txBody>
          <a:bodyPr>
            <a:normAutofit/>
          </a:bodyPr>
          <a:lstStyle>
            <a:lvl1pPr algn="ct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E11C1D16-3028-440F-AC7E-A62A2C9835B3}"/>
              </a:ext>
            </a:extLst>
          </p:cNvPr>
          <p:cNvSpPr>
            <a:spLocks noGrp="1"/>
          </p:cNvSpPr>
          <p:nvPr>
            <p:ph idx="1"/>
          </p:nvPr>
        </p:nvSpPr>
        <p:spPr>
          <a:xfrm>
            <a:off x="838200" y="1358658"/>
            <a:ext cx="5257800" cy="4818306"/>
          </a:xfrm>
        </p:spPr>
        <p:txBody>
          <a:bodyPr>
            <a:normAutofit/>
          </a:bodyPr>
          <a:lstStyle>
            <a:lvl1pPr marL="457200" indent="-457200">
              <a:buFont typeface="+mj-lt"/>
              <a:buAutoNum type="arabicPeriod"/>
              <a:defRPr sz="2400">
                <a:solidFill>
                  <a:schemeClr val="accent5"/>
                </a:solidFill>
              </a:defRPr>
            </a:lvl1pPr>
            <a:lvl2pPr marL="914400" indent="-457200">
              <a:buFont typeface="+mj-lt"/>
              <a:buAutoNum type="arabicPeriod"/>
              <a:defRPr sz="2000">
                <a:solidFill>
                  <a:schemeClr val="accent5"/>
                </a:solidFill>
              </a:defRPr>
            </a:lvl2pPr>
            <a:lvl3pPr marL="1257300" indent="-342900">
              <a:buFont typeface="+mj-lt"/>
              <a:buAutoNum type="arabicPeriod"/>
              <a:defRPr sz="1800">
                <a:solidFill>
                  <a:schemeClr val="accent5"/>
                </a:solidFill>
              </a:defRPr>
            </a:lvl3pPr>
            <a:lvl4pPr marL="1714500" indent="-342900">
              <a:buFont typeface="+mj-lt"/>
              <a:buAutoNum type="arabicPeriod"/>
              <a:defRPr sz="1600">
                <a:solidFill>
                  <a:schemeClr val="accent5"/>
                </a:solidFill>
              </a:defRPr>
            </a:lvl4pPr>
            <a:lvl5pPr marL="2171700" indent="-342900">
              <a:buFont typeface="+mj-lt"/>
              <a:buAutoNum type="arabicPeriod"/>
              <a:defRPr sz="1600">
                <a:solidFill>
                  <a:schemeClr val="accent5"/>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A41F702-59F6-4552-BFED-7092915198D9}"/>
              </a:ext>
            </a:extLst>
          </p:cNvPr>
          <p:cNvSpPr>
            <a:spLocks noGrp="1"/>
          </p:cNvSpPr>
          <p:nvPr>
            <p:ph type="dt" sz="half" idx="10"/>
          </p:nvPr>
        </p:nvSpPr>
        <p:spPr/>
        <p:txBody>
          <a:bodyPr/>
          <a:lstStyle/>
          <a:p>
            <a:r>
              <a:rPr lang="en-US" smtClean="0"/>
              <a:t>2020-02-16</a:t>
            </a:r>
            <a:endParaRPr lang="en-US"/>
          </a:p>
        </p:txBody>
      </p:sp>
      <p:sp>
        <p:nvSpPr>
          <p:cNvPr id="5" name="Footer Placeholder 4">
            <a:extLst>
              <a:ext uri="{FF2B5EF4-FFF2-40B4-BE49-F238E27FC236}">
                <a16:creationId xmlns:a16="http://schemas.microsoft.com/office/drawing/2014/main" id="{F8EB5FEF-1897-41CA-B328-6E5310B65C64}"/>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6" name="Slide Number Placeholder 5">
            <a:extLst>
              <a:ext uri="{FF2B5EF4-FFF2-40B4-BE49-F238E27FC236}">
                <a16:creationId xmlns:a16="http://schemas.microsoft.com/office/drawing/2014/main" id="{86C6B7A2-0E31-4F9E-B7E7-2B4E95F1CB80}"/>
              </a:ext>
            </a:extLst>
          </p:cNvPr>
          <p:cNvSpPr>
            <a:spLocks noGrp="1"/>
          </p:cNvSpPr>
          <p:nvPr>
            <p:ph type="sldNum" sz="quarter" idx="12"/>
          </p:nvPr>
        </p:nvSpPr>
        <p:spPr/>
        <p:txBody>
          <a:bodyPr/>
          <a:lstStyle/>
          <a:p>
            <a:fld id="{4BE96267-9501-4B49-939F-F116B0669874}" type="slidenum">
              <a:rPr lang="en-US" smtClean="0"/>
              <a:t>‹#›</a:t>
            </a:fld>
            <a:endParaRPr lang="en-US"/>
          </a:p>
        </p:txBody>
      </p:sp>
      <p:sp>
        <p:nvSpPr>
          <p:cNvPr id="7" name="Rectangle 6">
            <a:extLst>
              <a:ext uri="{FF2B5EF4-FFF2-40B4-BE49-F238E27FC236}">
                <a16:creationId xmlns:a16="http://schemas.microsoft.com/office/drawing/2014/main" id="{B7058B80-86AC-4EC6-BB3A-D55E10D6FD8D}"/>
              </a:ext>
            </a:extLst>
          </p:cNvPr>
          <p:cNvSpPr/>
          <p:nvPr userDrawn="1"/>
        </p:nvSpPr>
        <p:spPr>
          <a:xfrm>
            <a:off x="0" y="0"/>
            <a:ext cx="12192000" cy="6858000"/>
          </a:xfrm>
          <a:prstGeom prst="rect">
            <a:avLst/>
          </a:prstGeom>
          <a:noFill/>
          <a:ln w="3175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76F3CC88-D8F5-4F38-B9B9-0063DF4FC4CA}"/>
              </a:ext>
            </a:extLst>
          </p:cNvPr>
          <p:cNvSpPr>
            <a:spLocks noGrp="1"/>
          </p:cNvSpPr>
          <p:nvPr>
            <p:ph idx="13"/>
          </p:nvPr>
        </p:nvSpPr>
        <p:spPr>
          <a:xfrm>
            <a:off x="6096000" y="1362074"/>
            <a:ext cx="5257800" cy="4814888"/>
          </a:xfrm>
        </p:spPr>
        <p:txBody>
          <a:bodyPr>
            <a:normAutofit/>
          </a:bodyPr>
          <a:lstStyle>
            <a:lvl1pPr marL="457200" indent="-457200">
              <a:buFont typeface="+mj-lt"/>
              <a:buAutoNum type="arabicPeriod"/>
              <a:defRPr sz="2400">
                <a:solidFill>
                  <a:schemeClr val="accent5"/>
                </a:solidFill>
              </a:defRPr>
            </a:lvl1pPr>
            <a:lvl2pPr marL="914400" indent="-457200">
              <a:buFont typeface="+mj-lt"/>
              <a:buAutoNum type="arabicPeriod"/>
              <a:defRPr sz="2000">
                <a:solidFill>
                  <a:schemeClr val="accent5"/>
                </a:solidFill>
              </a:defRPr>
            </a:lvl2pPr>
            <a:lvl3pPr marL="1257300" indent="-342900">
              <a:buFont typeface="+mj-lt"/>
              <a:buAutoNum type="arabicPeriod"/>
              <a:defRPr sz="1800">
                <a:solidFill>
                  <a:schemeClr val="accent5"/>
                </a:solidFill>
              </a:defRPr>
            </a:lvl3pPr>
            <a:lvl4pPr marL="1714500" indent="-342900">
              <a:buFont typeface="+mj-lt"/>
              <a:buAutoNum type="arabicPeriod"/>
              <a:defRPr sz="1600">
                <a:solidFill>
                  <a:schemeClr val="accent5"/>
                </a:solidFill>
              </a:defRPr>
            </a:lvl4pPr>
            <a:lvl5pPr marL="2171700" indent="-342900">
              <a:buFont typeface="+mj-lt"/>
              <a:buAutoNum type="arabicPeriod"/>
              <a:defRPr sz="1600">
                <a:solidFill>
                  <a:schemeClr val="accent5"/>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4C0E4946-2ADE-4E84-955F-175457507042}"/>
              </a:ext>
            </a:extLst>
          </p:cNvPr>
          <p:cNvSpPr>
            <a:spLocks noGrp="1"/>
          </p:cNvSpPr>
          <p:nvPr>
            <p:ph type="body" sz="quarter" idx="14"/>
          </p:nvPr>
        </p:nvSpPr>
        <p:spPr>
          <a:xfrm>
            <a:off x="838200" y="993775"/>
            <a:ext cx="5257800" cy="365125"/>
          </a:xfrm>
        </p:spPr>
        <p:txBody>
          <a:bodyPr/>
          <a:lstStyle>
            <a:lvl1pPr marL="0" indent="0" algn="ctr">
              <a:buNone/>
              <a:defRPr/>
            </a:lvl1pPr>
          </a:lstStyle>
          <a:p>
            <a:pPr lvl="0"/>
            <a:r>
              <a:rPr lang="en-US" dirty="0"/>
              <a:t>Click to edit Master text styles</a:t>
            </a:r>
          </a:p>
        </p:txBody>
      </p:sp>
      <p:sp>
        <p:nvSpPr>
          <p:cNvPr id="12" name="Text Placeholder 10">
            <a:extLst>
              <a:ext uri="{FF2B5EF4-FFF2-40B4-BE49-F238E27FC236}">
                <a16:creationId xmlns:a16="http://schemas.microsoft.com/office/drawing/2014/main" id="{189BC5ED-C640-47D8-A474-7E90C59FFF5F}"/>
              </a:ext>
            </a:extLst>
          </p:cNvPr>
          <p:cNvSpPr>
            <a:spLocks noGrp="1"/>
          </p:cNvSpPr>
          <p:nvPr>
            <p:ph type="body" sz="quarter" idx="15"/>
          </p:nvPr>
        </p:nvSpPr>
        <p:spPr>
          <a:xfrm>
            <a:off x="6096000" y="996706"/>
            <a:ext cx="5257800" cy="365125"/>
          </a:xfrm>
        </p:spPr>
        <p:txBody>
          <a:bodyPr/>
          <a:lstStyle>
            <a:lvl1pPr marL="0" indent="0" algn="ctr">
              <a:buNone/>
              <a:defRPr/>
            </a:lvl1pPr>
          </a:lstStyle>
          <a:p>
            <a:pPr lvl="0"/>
            <a:r>
              <a:rPr lang="en-US" dirty="0"/>
              <a:t>Click to edit Master text styles</a:t>
            </a:r>
          </a:p>
        </p:txBody>
      </p:sp>
    </p:spTree>
    <p:extLst>
      <p:ext uri="{BB962C8B-B14F-4D97-AF65-F5344CB8AC3E}">
        <p14:creationId xmlns:p14="http://schemas.microsoft.com/office/powerpoint/2010/main" val="342224163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ebate ">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7058B80-86AC-4EC6-BB3A-D55E10D6FD8D}"/>
              </a:ext>
            </a:extLst>
          </p:cNvPr>
          <p:cNvSpPr/>
          <p:nvPr userDrawn="1"/>
        </p:nvSpPr>
        <p:spPr>
          <a:xfrm>
            <a:off x="0" y="0"/>
            <a:ext cx="12192000" cy="6858000"/>
          </a:xfrm>
          <a:prstGeom prst="rect">
            <a:avLst/>
          </a:prstGeom>
          <a:noFill/>
          <a:ln w="3175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7058B80-86AC-4EC6-BB3A-D55E10D6FD8D}"/>
              </a:ext>
            </a:extLst>
          </p:cNvPr>
          <p:cNvSpPr/>
          <p:nvPr userDrawn="1"/>
        </p:nvSpPr>
        <p:spPr>
          <a:xfrm>
            <a:off x="6096000" y="0"/>
            <a:ext cx="6096000" cy="6858000"/>
          </a:xfrm>
          <a:prstGeom prst="rect">
            <a:avLst/>
          </a:prstGeom>
          <a:noFill/>
          <a:ln w="3175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5743575" y="160020"/>
            <a:ext cx="809626" cy="6547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21D58D-BC80-4B7A-8AA4-ECC513F123ED}"/>
              </a:ext>
            </a:extLst>
          </p:cNvPr>
          <p:cNvSpPr>
            <a:spLocks noGrp="1"/>
          </p:cNvSpPr>
          <p:nvPr>
            <p:ph type="title"/>
          </p:nvPr>
        </p:nvSpPr>
        <p:spPr>
          <a:xfrm>
            <a:off x="838200" y="365126"/>
            <a:ext cx="10515600" cy="628406"/>
          </a:xfrm>
        </p:spPr>
        <p:txBody>
          <a:bodyPr>
            <a:normAutofit/>
          </a:bodyPr>
          <a:lstStyle>
            <a:lvl1pPr algn="ct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E11C1D16-3028-440F-AC7E-A62A2C9835B3}"/>
              </a:ext>
            </a:extLst>
          </p:cNvPr>
          <p:cNvSpPr>
            <a:spLocks noGrp="1"/>
          </p:cNvSpPr>
          <p:nvPr>
            <p:ph idx="1"/>
          </p:nvPr>
        </p:nvSpPr>
        <p:spPr>
          <a:xfrm>
            <a:off x="838200" y="1358658"/>
            <a:ext cx="5257800" cy="4818306"/>
          </a:xfrm>
        </p:spPr>
        <p:txBody>
          <a:bodyPr>
            <a:normAutofit/>
          </a:bodyPr>
          <a:lstStyle>
            <a:lvl1pPr marL="457200" indent="-457200">
              <a:buFont typeface="+mj-lt"/>
              <a:buAutoNum type="arabicPeriod"/>
              <a:defRPr sz="2400">
                <a:solidFill>
                  <a:schemeClr val="accent5"/>
                </a:solidFill>
              </a:defRPr>
            </a:lvl1pPr>
            <a:lvl2pPr marL="914400" indent="-457200">
              <a:buFont typeface="+mj-lt"/>
              <a:buAutoNum type="arabicPeriod"/>
              <a:defRPr sz="2000">
                <a:solidFill>
                  <a:schemeClr val="accent5"/>
                </a:solidFill>
              </a:defRPr>
            </a:lvl2pPr>
            <a:lvl3pPr marL="1257300" indent="-342900">
              <a:buFont typeface="+mj-lt"/>
              <a:buAutoNum type="arabicPeriod"/>
              <a:defRPr sz="1800">
                <a:solidFill>
                  <a:schemeClr val="accent5"/>
                </a:solidFill>
              </a:defRPr>
            </a:lvl3pPr>
            <a:lvl4pPr marL="1714500" indent="-342900">
              <a:buFont typeface="+mj-lt"/>
              <a:buAutoNum type="arabicPeriod"/>
              <a:defRPr sz="1600">
                <a:solidFill>
                  <a:schemeClr val="accent5"/>
                </a:solidFill>
              </a:defRPr>
            </a:lvl4pPr>
            <a:lvl5pPr marL="2171700" indent="-342900">
              <a:buFont typeface="+mj-lt"/>
              <a:buAutoNum type="arabicPeriod"/>
              <a:defRPr sz="1600">
                <a:solidFill>
                  <a:schemeClr val="accent5"/>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A41F702-59F6-4552-BFED-7092915198D9}"/>
              </a:ext>
            </a:extLst>
          </p:cNvPr>
          <p:cNvSpPr>
            <a:spLocks noGrp="1"/>
          </p:cNvSpPr>
          <p:nvPr>
            <p:ph type="dt" sz="half" idx="10"/>
          </p:nvPr>
        </p:nvSpPr>
        <p:spPr/>
        <p:txBody>
          <a:bodyPr/>
          <a:lstStyle/>
          <a:p>
            <a:r>
              <a:rPr lang="en-US" smtClean="0"/>
              <a:t>2020-02-16</a:t>
            </a:r>
            <a:endParaRPr lang="en-US"/>
          </a:p>
        </p:txBody>
      </p:sp>
      <p:sp>
        <p:nvSpPr>
          <p:cNvPr id="5" name="Footer Placeholder 4">
            <a:extLst>
              <a:ext uri="{FF2B5EF4-FFF2-40B4-BE49-F238E27FC236}">
                <a16:creationId xmlns:a16="http://schemas.microsoft.com/office/drawing/2014/main" id="{F8EB5FEF-1897-41CA-B328-6E5310B65C64}"/>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6" name="Slide Number Placeholder 5">
            <a:extLst>
              <a:ext uri="{FF2B5EF4-FFF2-40B4-BE49-F238E27FC236}">
                <a16:creationId xmlns:a16="http://schemas.microsoft.com/office/drawing/2014/main" id="{86C6B7A2-0E31-4F9E-B7E7-2B4E95F1CB80}"/>
              </a:ext>
            </a:extLst>
          </p:cNvPr>
          <p:cNvSpPr>
            <a:spLocks noGrp="1"/>
          </p:cNvSpPr>
          <p:nvPr>
            <p:ph type="sldNum" sz="quarter" idx="12"/>
          </p:nvPr>
        </p:nvSpPr>
        <p:spPr/>
        <p:txBody>
          <a:bodyPr/>
          <a:lstStyle/>
          <a:p>
            <a:fld id="{4BE96267-9501-4B49-939F-F116B0669874}" type="slidenum">
              <a:rPr lang="en-US" smtClean="0"/>
              <a:t>‹#›</a:t>
            </a:fld>
            <a:endParaRPr lang="en-US"/>
          </a:p>
        </p:txBody>
      </p:sp>
      <p:sp>
        <p:nvSpPr>
          <p:cNvPr id="8" name="Content Placeholder 2">
            <a:extLst>
              <a:ext uri="{FF2B5EF4-FFF2-40B4-BE49-F238E27FC236}">
                <a16:creationId xmlns:a16="http://schemas.microsoft.com/office/drawing/2014/main" id="{76F3CC88-D8F5-4F38-B9B9-0063DF4FC4CA}"/>
              </a:ext>
            </a:extLst>
          </p:cNvPr>
          <p:cNvSpPr>
            <a:spLocks noGrp="1"/>
          </p:cNvSpPr>
          <p:nvPr>
            <p:ph idx="13"/>
          </p:nvPr>
        </p:nvSpPr>
        <p:spPr>
          <a:xfrm>
            <a:off x="6096000" y="1362074"/>
            <a:ext cx="5257800" cy="4814888"/>
          </a:xfrm>
        </p:spPr>
        <p:txBody>
          <a:bodyPr>
            <a:normAutofit/>
          </a:bodyPr>
          <a:lstStyle>
            <a:lvl1pPr marL="457200" indent="-457200">
              <a:buFont typeface="+mj-lt"/>
              <a:buAutoNum type="arabicPeriod"/>
              <a:defRPr sz="2400">
                <a:solidFill>
                  <a:schemeClr val="accent4"/>
                </a:solidFill>
              </a:defRPr>
            </a:lvl1pPr>
            <a:lvl2pPr marL="914400" indent="-457200">
              <a:buFont typeface="+mj-lt"/>
              <a:buAutoNum type="arabicPeriod"/>
              <a:defRPr sz="2000">
                <a:solidFill>
                  <a:schemeClr val="accent4"/>
                </a:solidFill>
              </a:defRPr>
            </a:lvl2pPr>
            <a:lvl3pPr marL="1257300" indent="-342900">
              <a:buFont typeface="+mj-lt"/>
              <a:buAutoNum type="arabicPeriod"/>
              <a:defRPr sz="1800">
                <a:solidFill>
                  <a:schemeClr val="accent4"/>
                </a:solidFill>
              </a:defRPr>
            </a:lvl3pPr>
            <a:lvl4pPr marL="1714500" indent="-342900">
              <a:buFont typeface="+mj-lt"/>
              <a:buAutoNum type="arabicPeriod"/>
              <a:defRPr sz="1600">
                <a:solidFill>
                  <a:schemeClr val="accent4"/>
                </a:solidFill>
              </a:defRPr>
            </a:lvl4pPr>
            <a:lvl5pPr marL="2171700" indent="-342900">
              <a:buFont typeface="+mj-lt"/>
              <a:buAutoNum type="arabicPeriod"/>
              <a:defRPr sz="1600">
                <a:solidFill>
                  <a:schemeClr val="accent4"/>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4C0E4946-2ADE-4E84-955F-175457507042}"/>
              </a:ext>
            </a:extLst>
          </p:cNvPr>
          <p:cNvSpPr>
            <a:spLocks noGrp="1"/>
          </p:cNvSpPr>
          <p:nvPr>
            <p:ph type="body" sz="quarter" idx="14"/>
          </p:nvPr>
        </p:nvSpPr>
        <p:spPr>
          <a:xfrm>
            <a:off x="838200" y="993775"/>
            <a:ext cx="5257800" cy="365125"/>
          </a:xfrm>
        </p:spPr>
        <p:txBody>
          <a:bodyPr/>
          <a:lstStyle>
            <a:lvl1pPr marL="0" indent="0" algn="ctr">
              <a:buNone/>
              <a:defRPr/>
            </a:lvl1pPr>
          </a:lstStyle>
          <a:p>
            <a:pPr lvl="0"/>
            <a:r>
              <a:rPr lang="en-US" dirty="0"/>
              <a:t>Click to edit Master text styles</a:t>
            </a:r>
          </a:p>
        </p:txBody>
      </p:sp>
      <p:sp>
        <p:nvSpPr>
          <p:cNvPr id="12" name="Text Placeholder 10">
            <a:extLst>
              <a:ext uri="{FF2B5EF4-FFF2-40B4-BE49-F238E27FC236}">
                <a16:creationId xmlns:a16="http://schemas.microsoft.com/office/drawing/2014/main" id="{189BC5ED-C640-47D8-A474-7E90C59FFF5F}"/>
              </a:ext>
            </a:extLst>
          </p:cNvPr>
          <p:cNvSpPr>
            <a:spLocks noGrp="1"/>
          </p:cNvSpPr>
          <p:nvPr>
            <p:ph type="body" sz="quarter" idx="15"/>
          </p:nvPr>
        </p:nvSpPr>
        <p:spPr>
          <a:xfrm>
            <a:off x="6096000" y="996706"/>
            <a:ext cx="5257800" cy="365125"/>
          </a:xfrm>
        </p:spPr>
        <p:txBody>
          <a:bodyPr/>
          <a:lstStyle>
            <a:lvl1pPr marL="0" indent="0" algn="ctr">
              <a:buNone/>
              <a:defRPr/>
            </a:lvl1pPr>
          </a:lstStyle>
          <a:p>
            <a:pPr lvl="0"/>
            <a:r>
              <a:rPr lang="en-US" dirty="0"/>
              <a:t>Click to edit Master text styles</a:t>
            </a:r>
          </a:p>
        </p:txBody>
      </p:sp>
    </p:spTree>
    <p:extLst>
      <p:ext uri="{BB962C8B-B14F-4D97-AF65-F5344CB8AC3E}">
        <p14:creationId xmlns:p14="http://schemas.microsoft.com/office/powerpoint/2010/main" val="15648395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tudent Input Transfor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1D58D-BC80-4B7A-8AA4-ECC513F123ED}"/>
              </a:ext>
            </a:extLst>
          </p:cNvPr>
          <p:cNvSpPr>
            <a:spLocks noGrp="1"/>
          </p:cNvSpPr>
          <p:nvPr>
            <p:ph type="title"/>
          </p:nvPr>
        </p:nvSpPr>
        <p:spPr>
          <a:xfrm>
            <a:off x="838200" y="365126"/>
            <a:ext cx="10515600" cy="628406"/>
          </a:xfrm>
        </p:spPr>
        <p:txBody>
          <a:bodyPr>
            <a:normAutofit/>
          </a:bodyPr>
          <a:lstStyle>
            <a:lvl1pPr algn="ct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E11C1D16-3028-440F-AC7E-A62A2C9835B3}"/>
              </a:ext>
            </a:extLst>
          </p:cNvPr>
          <p:cNvSpPr>
            <a:spLocks noGrp="1"/>
          </p:cNvSpPr>
          <p:nvPr>
            <p:ph idx="1"/>
          </p:nvPr>
        </p:nvSpPr>
        <p:spPr>
          <a:xfrm>
            <a:off x="838200" y="993532"/>
            <a:ext cx="5257800" cy="5183431"/>
          </a:xfrm>
        </p:spPr>
        <p:txBody>
          <a:bodyPr>
            <a:norm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A41F702-59F6-4552-BFED-7092915198D9}"/>
              </a:ext>
            </a:extLst>
          </p:cNvPr>
          <p:cNvSpPr>
            <a:spLocks noGrp="1"/>
          </p:cNvSpPr>
          <p:nvPr>
            <p:ph type="dt" sz="half" idx="10"/>
          </p:nvPr>
        </p:nvSpPr>
        <p:spPr/>
        <p:txBody>
          <a:bodyPr/>
          <a:lstStyle/>
          <a:p>
            <a:r>
              <a:rPr lang="en-US" smtClean="0"/>
              <a:t>2020-02-16</a:t>
            </a:r>
            <a:endParaRPr lang="en-US"/>
          </a:p>
        </p:txBody>
      </p:sp>
      <p:sp>
        <p:nvSpPr>
          <p:cNvPr id="5" name="Footer Placeholder 4">
            <a:extLst>
              <a:ext uri="{FF2B5EF4-FFF2-40B4-BE49-F238E27FC236}">
                <a16:creationId xmlns:a16="http://schemas.microsoft.com/office/drawing/2014/main" id="{F8EB5FEF-1897-41CA-B328-6E5310B65C64}"/>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6" name="Slide Number Placeholder 5">
            <a:extLst>
              <a:ext uri="{FF2B5EF4-FFF2-40B4-BE49-F238E27FC236}">
                <a16:creationId xmlns:a16="http://schemas.microsoft.com/office/drawing/2014/main" id="{86C6B7A2-0E31-4F9E-B7E7-2B4E95F1CB80}"/>
              </a:ext>
            </a:extLst>
          </p:cNvPr>
          <p:cNvSpPr>
            <a:spLocks noGrp="1"/>
          </p:cNvSpPr>
          <p:nvPr>
            <p:ph type="sldNum" sz="quarter" idx="12"/>
          </p:nvPr>
        </p:nvSpPr>
        <p:spPr/>
        <p:txBody>
          <a:bodyPr/>
          <a:lstStyle/>
          <a:p>
            <a:fld id="{4BE96267-9501-4B49-939F-F116B0669874}" type="slidenum">
              <a:rPr lang="en-US" smtClean="0"/>
              <a:t>‹#›</a:t>
            </a:fld>
            <a:endParaRPr lang="en-US"/>
          </a:p>
        </p:txBody>
      </p:sp>
      <p:sp>
        <p:nvSpPr>
          <p:cNvPr id="7" name="Rectangle 6">
            <a:extLst>
              <a:ext uri="{FF2B5EF4-FFF2-40B4-BE49-F238E27FC236}">
                <a16:creationId xmlns:a16="http://schemas.microsoft.com/office/drawing/2014/main" id="{B7058B80-86AC-4EC6-BB3A-D55E10D6FD8D}"/>
              </a:ext>
            </a:extLst>
          </p:cNvPr>
          <p:cNvSpPr/>
          <p:nvPr userDrawn="1"/>
        </p:nvSpPr>
        <p:spPr>
          <a:xfrm>
            <a:off x="0" y="0"/>
            <a:ext cx="12192000" cy="6858000"/>
          </a:xfrm>
          <a:prstGeom prst="rect">
            <a:avLst/>
          </a:prstGeom>
          <a:noFill/>
          <a:ln w="3175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76F3CC88-D8F5-4F38-B9B9-0063DF4FC4CA}"/>
              </a:ext>
            </a:extLst>
          </p:cNvPr>
          <p:cNvSpPr>
            <a:spLocks noGrp="1"/>
          </p:cNvSpPr>
          <p:nvPr>
            <p:ph idx="13"/>
          </p:nvPr>
        </p:nvSpPr>
        <p:spPr>
          <a:xfrm>
            <a:off x="6096000" y="993531"/>
            <a:ext cx="5257800" cy="5183431"/>
          </a:xfrm>
        </p:spPr>
        <p:txBody>
          <a:bodyPr>
            <a:normAutofit/>
          </a:bodyPr>
          <a:lstStyle>
            <a:lvl1pPr>
              <a:defRPr sz="2400">
                <a:solidFill>
                  <a:schemeClr val="accent5"/>
                </a:solidFill>
              </a:defRPr>
            </a:lvl1pPr>
            <a:lvl2pPr>
              <a:defRPr sz="2000">
                <a:solidFill>
                  <a:schemeClr val="accent5"/>
                </a:solidFill>
              </a:defRPr>
            </a:lvl2pPr>
            <a:lvl3pPr>
              <a:defRPr sz="1800">
                <a:solidFill>
                  <a:schemeClr val="accent5"/>
                </a:solidFill>
              </a:defRPr>
            </a:lvl3pPr>
            <a:lvl4pPr>
              <a:defRPr sz="1600">
                <a:solidFill>
                  <a:schemeClr val="accent5"/>
                </a:solidFill>
              </a:defRPr>
            </a:lvl4pPr>
            <a:lvl5pPr>
              <a:defRPr sz="1600">
                <a:solidFill>
                  <a:schemeClr val="accent5"/>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4234159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B2CA9-9D7E-4C35-B212-EFFC6C2D8C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60BD87B-0125-42AA-9FC6-3BB35CA667B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293FC2F-09D8-40A8-B10B-2FDB259DB424}"/>
              </a:ext>
            </a:extLst>
          </p:cNvPr>
          <p:cNvSpPr>
            <a:spLocks noGrp="1"/>
          </p:cNvSpPr>
          <p:nvPr>
            <p:ph type="dt" sz="half" idx="10"/>
          </p:nvPr>
        </p:nvSpPr>
        <p:spPr/>
        <p:txBody>
          <a:bodyPr/>
          <a:lstStyle/>
          <a:p>
            <a:r>
              <a:rPr lang="en-US" smtClean="0"/>
              <a:t>2020-02-16</a:t>
            </a:r>
            <a:endParaRPr lang="en-US"/>
          </a:p>
        </p:txBody>
      </p:sp>
      <p:sp>
        <p:nvSpPr>
          <p:cNvPr id="5" name="Footer Placeholder 4">
            <a:extLst>
              <a:ext uri="{FF2B5EF4-FFF2-40B4-BE49-F238E27FC236}">
                <a16:creationId xmlns:a16="http://schemas.microsoft.com/office/drawing/2014/main" id="{BE5F52D0-FDF2-47A4-8113-4954951E6F98}"/>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6" name="Slide Number Placeholder 5">
            <a:extLst>
              <a:ext uri="{FF2B5EF4-FFF2-40B4-BE49-F238E27FC236}">
                <a16:creationId xmlns:a16="http://schemas.microsoft.com/office/drawing/2014/main" id="{B4E4442A-453E-435F-BD38-A0E2BCECAC8C}"/>
              </a:ext>
            </a:extLst>
          </p:cNvPr>
          <p:cNvSpPr>
            <a:spLocks noGrp="1"/>
          </p:cNvSpPr>
          <p:nvPr>
            <p:ph type="sldNum" sz="quarter" idx="12"/>
          </p:nvPr>
        </p:nvSpPr>
        <p:spPr/>
        <p:txBody>
          <a:bodyPr/>
          <a:lstStyle/>
          <a:p>
            <a:fld id="{4BE96267-9501-4B49-939F-F116B0669874}" type="slidenum">
              <a:rPr lang="en-US" smtClean="0"/>
              <a:t>‹#›</a:t>
            </a:fld>
            <a:endParaRPr lang="en-US"/>
          </a:p>
        </p:txBody>
      </p:sp>
    </p:spTree>
    <p:extLst>
      <p:ext uri="{BB962C8B-B14F-4D97-AF65-F5344CB8AC3E}">
        <p14:creationId xmlns:p14="http://schemas.microsoft.com/office/powerpoint/2010/main" val="33182081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5936C19-F6BA-43D3-ACE3-ECFAAAF2DF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2020-02-16</a:t>
            </a:r>
            <a:endParaRPr lang="en-US"/>
          </a:p>
        </p:txBody>
      </p:sp>
      <p:sp>
        <p:nvSpPr>
          <p:cNvPr id="5" name="Footer Placeholder 4">
            <a:extLst>
              <a:ext uri="{FF2B5EF4-FFF2-40B4-BE49-F238E27FC236}">
                <a16:creationId xmlns:a16="http://schemas.microsoft.com/office/drawing/2014/main" id="{5377B91B-0F0E-443C-ACE4-2139FD5DB9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05-418/818 | Spring 2021 | Design of Educational Games</a:t>
            </a:r>
            <a:endParaRPr lang="en-US"/>
          </a:p>
        </p:txBody>
      </p:sp>
      <p:sp>
        <p:nvSpPr>
          <p:cNvPr id="6" name="Slide Number Placeholder 5">
            <a:extLst>
              <a:ext uri="{FF2B5EF4-FFF2-40B4-BE49-F238E27FC236}">
                <a16:creationId xmlns:a16="http://schemas.microsoft.com/office/drawing/2014/main" id="{13B2F1EB-4941-47AB-B00A-FBB8530DBF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96267-9501-4B49-939F-F116B0669874}" type="slidenum">
              <a:rPr lang="en-US" smtClean="0"/>
              <a:t>‹#›</a:t>
            </a:fld>
            <a:endParaRPr lang="en-US"/>
          </a:p>
        </p:txBody>
      </p:sp>
      <p:sp>
        <p:nvSpPr>
          <p:cNvPr id="2" name="Title Placeholder 1">
            <a:extLst>
              <a:ext uri="{FF2B5EF4-FFF2-40B4-BE49-F238E27FC236}">
                <a16:creationId xmlns:a16="http://schemas.microsoft.com/office/drawing/2014/main" id="{4FAF5604-9C2A-4958-91A6-2A1F2DE0CA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866066B-685D-429B-9EDD-6E5369DD03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9909068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61" r:id="rId4"/>
    <p:sldLayoutId id="2147483669" r:id="rId5"/>
    <p:sldLayoutId id="2147483665" r:id="rId6"/>
    <p:sldLayoutId id="2147483671" r:id="rId7"/>
    <p:sldLayoutId id="2147483666" r:id="rId8"/>
    <p:sldLayoutId id="2147483651" r:id="rId9"/>
    <p:sldLayoutId id="2147483652" r:id="rId10"/>
    <p:sldLayoutId id="2147483667" r:id="rId11"/>
    <p:sldLayoutId id="2147483668" r:id="rId12"/>
    <p:sldLayoutId id="2147483653" r:id="rId13"/>
    <p:sldLayoutId id="2147483654" r:id="rId14"/>
    <p:sldLayoutId id="2147483655" r:id="rId15"/>
    <p:sldLayoutId id="2147483656" r:id="rId16"/>
    <p:sldLayoutId id="2147483657" r:id="rId17"/>
    <p:sldLayoutId id="2147483658" r:id="rId18"/>
    <p:sldLayoutId id="2147483659" r:id="rId19"/>
    <p:sldLayoutId id="2147483662" r:id="rId20"/>
    <p:sldLayoutId id="2147483663" r:id="rId21"/>
    <p:sldLayoutId id="2147483664" r:id="rId22"/>
    <p:sldLayoutId id="2147483672" r:id="rId23"/>
    <p:sldLayoutId id="2147483673" r:id="rId24"/>
    <p:sldLayoutId id="2147483674" r:id="rId25"/>
    <p:sldLayoutId id="2147483675" r:id="rId26"/>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Segoe UI" panose="020B0502040204020203"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Segoe UI" panose="020B0502040204020203"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Segoe UI" panose="020B0502040204020203"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Segoe UI" panose="020B0502040204020203"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Segoe UI" panose="020B0502040204020203"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2" Type="http://schemas.openxmlformats.org/officeDocument/2006/relationships/hyperlink" Target="https://edugames.design/feedback" TargetMode="Externa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diagramData" Target="../diagrams/data1.xml"/><Relationship Id="rId13"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5.png"/><Relationship Id="rId11" Type="http://schemas.openxmlformats.org/officeDocument/2006/relationships/diagramColors" Target="../diagrams/colors1.xml"/><Relationship Id="rId5" Type="http://schemas.openxmlformats.org/officeDocument/2006/relationships/image" Target="../media/image4.png"/><Relationship Id="rId10" Type="http://schemas.openxmlformats.org/officeDocument/2006/relationships/diagramQuickStyle" Target="../diagrams/quickStyle1.xml"/><Relationship Id="rId4" Type="http://schemas.openxmlformats.org/officeDocument/2006/relationships/image" Target="../media/image3.png"/><Relationship Id="rId9"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3.xml"/><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5.xml"/><Relationship Id="rId4" Type="http://schemas.openxmlformats.org/officeDocument/2006/relationships/image" Target="../media/image1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hyperlink" Target="http://edugames.design/schedule" TargetMode="External"/><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23.xml"/><Relationship Id="rId4" Type="http://schemas.openxmlformats.org/officeDocument/2006/relationships/image" Target="../media/image27.jpeg"/></Relationships>
</file>

<file path=ppt/slides/_rels/slide6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29.jpeg"/></Relationships>
</file>

<file path=ppt/slides/_rels/slide6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3.png"/></Relationships>
</file>

<file path=ppt/slides/_rels/slide8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8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3.xml"/></Relationships>
</file>

<file path=ppt/slides/_rels/slide8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9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23.xml"/><Relationship Id="rId5" Type="http://schemas.openxmlformats.org/officeDocument/2006/relationships/image" Target="../media/image47.png"/><Relationship Id="rId4" Type="http://schemas.openxmlformats.org/officeDocument/2006/relationships/image" Target="../media/image46.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0.xml"/><Relationship Id="rId1" Type="http://schemas.openxmlformats.org/officeDocument/2006/relationships/vmlDrawing" Target="../drawings/vmlDrawing1.vml"/><Relationship Id="rId4" Type="http://schemas.openxmlformats.org/officeDocument/2006/relationships/image" Target="../media/image49.emf"/></Relationships>
</file>

<file path=ppt/slides/_rels/slide9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5.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23.xml"/></Relationships>
</file>

<file path=ppt/slides/_rels/slide9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0B78E-2F00-42B7-80D1-D054633F5442}"/>
              </a:ext>
            </a:extLst>
          </p:cNvPr>
          <p:cNvSpPr>
            <a:spLocks noGrp="1"/>
          </p:cNvSpPr>
          <p:nvPr>
            <p:ph type="ctrTitle"/>
          </p:nvPr>
        </p:nvSpPr>
        <p:spPr>
          <a:xfrm>
            <a:off x="1524000" y="1122363"/>
            <a:ext cx="9144000" cy="2387600"/>
          </a:xfrm>
        </p:spPr>
        <p:txBody>
          <a:bodyPr anchor="ctr">
            <a:normAutofit fontScale="90000"/>
          </a:bodyPr>
          <a:lstStyle/>
          <a:p>
            <a:pPr marL="1195388" indent="-1195388"/>
            <a:r>
              <a:rPr lang="en-US" dirty="0"/>
              <a:t>5</a:t>
            </a:r>
            <a:r>
              <a:rPr lang="en-US" dirty="0" smtClean="0"/>
              <a:t> – Educational Game Design Process</a:t>
            </a:r>
            <a:endParaRPr lang="en-US" dirty="0"/>
          </a:p>
        </p:txBody>
      </p:sp>
      <p:sp>
        <p:nvSpPr>
          <p:cNvPr id="3" name="Subtitle 2">
            <a:extLst>
              <a:ext uri="{FF2B5EF4-FFF2-40B4-BE49-F238E27FC236}">
                <a16:creationId xmlns:a16="http://schemas.microsoft.com/office/drawing/2014/main" id="{B314AFE1-85AB-455F-8967-B7BC71A07CB3}"/>
              </a:ext>
            </a:extLst>
          </p:cNvPr>
          <p:cNvSpPr>
            <a:spLocks noGrp="1"/>
          </p:cNvSpPr>
          <p:nvPr>
            <p:ph type="subTitle" idx="1"/>
          </p:nvPr>
        </p:nvSpPr>
        <p:spPr>
          <a:xfrm>
            <a:off x="1524000" y="3602038"/>
            <a:ext cx="9144000" cy="1655762"/>
          </a:xfrm>
        </p:spPr>
        <p:txBody>
          <a:bodyPr>
            <a:normAutofit lnSpcReduction="10000"/>
          </a:bodyPr>
          <a:lstStyle/>
          <a:p>
            <a:r>
              <a:rPr lang="en-US" dirty="0"/>
              <a:t>Design of Educational Games</a:t>
            </a:r>
          </a:p>
          <a:p>
            <a:r>
              <a:rPr lang="en-US" dirty="0"/>
              <a:t>05418/05818 Human-Computer Interaction Institute</a:t>
            </a:r>
          </a:p>
          <a:p>
            <a:endParaRPr lang="en-US" dirty="0"/>
          </a:p>
          <a:p>
            <a:r>
              <a:rPr lang="en-US" dirty="0"/>
              <a:t>Erik Harpstead</a:t>
            </a:r>
          </a:p>
        </p:txBody>
      </p:sp>
    </p:spTree>
    <p:extLst>
      <p:ext uri="{BB962C8B-B14F-4D97-AF65-F5344CB8AC3E}">
        <p14:creationId xmlns:p14="http://schemas.microsoft.com/office/powerpoint/2010/main" val="11092865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C3A6874-2A7B-4D01-B04A-E1496D5E77F0}"/>
              </a:ext>
            </a:extLst>
          </p:cNvPr>
          <p:cNvSpPr>
            <a:spLocks noGrp="1"/>
          </p:cNvSpPr>
          <p:nvPr>
            <p:ph type="title"/>
          </p:nvPr>
        </p:nvSpPr>
        <p:spPr/>
        <p:txBody>
          <a:bodyPr/>
          <a:lstStyle/>
          <a:p>
            <a:r>
              <a:rPr lang="en-US" dirty="0" smtClean="0"/>
              <a:t>The General </a:t>
            </a:r>
            <a:r>
              <a:rPr lang="en-US" dirty="0"/>
              <a:t>Challenge of Design</a:t>
            </a:r>
          </a:p>
        </p:txBody>
      </p:sp>
      <p:sp>
        <p:nvSpPr>
          <p:cNvPr id="7" name="Content Placeholder 6">
            <a:extLst>
              <a:ext uri="{FF2B5EF4-FFF2-40B4-BE49-F238E27FC236}">
                <a16:creationId xmlns:a16="http://schemas.microsoft.com/office/drawing/2014/main" id="{7D0CC117-4D0E-484E-B15C-8E81D85C6E26}"/>
              </a:ext>
            </a:extLst>
          </p:cNvPr>
          <p:cNvSpPr>
            <a:spLocks noGrp="1"/>
          </p:cNvSpPr>
          <p:nvPr>
            <p:ph sz="half" idx="1"/>
          </p:nvPr>
        </p:nvSpPr>
        <p:spPr/>
        <p:txBody>
          <a:bodyPr anchor="ctr"/>
          <a:lstStyle/>
          <a:p>
            <a:pPr marL="0" indent="0" algn="ctr">
              <a:buNone/>
            </a:pPr>
            <a:r>
              <a:rPr lang="en-US" sz="4000" dirty="0"/>
              <a:t>How do I get to something from nothing?</a:t>
            </a:r>
          </a:p>
        </p:txBody>
      </p:sp>
      <p:sp>
        <p:nvSpPr>
          <p:cNvPr id="2" name="Content Placeholder 1">
            <a:extLst>
              <a:ext uri="{FF2B5EF4-FFF2-40B4-BE49-F238E27FC236}">
                <a16:creationId xmlns:a16="http://schemas.microsoft.com/office/drawing/2014/main" id="{A910BDDE-5BDF-424F-B9D6-00D23E80C036}"/>
              </a:ext>
            </a:extLst>
          </p:cNvPr>
          <p:cNvSpPr>
            <a:spLocks noGrp="1"/>
          </p:cNvSpPr>
          <p:nvPr>
            <p:ph sz="half" idx="2"/>
          </p:nvPr>
        </p:nvSpPr>
        <p:spPr/>
        <p:txBody>
          <a:bodyPr anchor="ctr">
            <a:normAutofit/>
          </a:bodyPr>
          <a:lstStyle/>
          <a:p>
            <a:pPr marL="0" indent="0" algn="ctr">
              <a:buNone/>
            </a:pPr>
            <a:r>
              <a:rPr lang="en-US" sz="4000" dirty="0"/>
              <a:t>How do I get from something to something better?</a:t>
            </a:r>
          </a:p>
        </p:txBody>
      </p:sp>
      <p:sp>
        <p:nvSpPr>
          <p:cNvPr id="3" name="Date Placeholder 2">
            <a:extLst>
              <a:ext uri="{FF2B5EF4-FFF2-40B4-BE49-F238E27FC236}">
                <a16:creationId xmlns:a16="http://schemas.microsoft.com/office/drawing/2014/main" id="{AC314B3B-C7E0-4757-AB9F-E2D2B6650E20}"/>
              </a:ext>
            </a:extLst>
          </p:cNvPr>
          <p:cNvSpPr>
            <a:spLocks noGrp="1"/>
          </p:cNvSpPr>
          <p:nvPr>
            <p:ph type="dt" sz="half" idx="10"/>
          </p:nvPr>
        </p:nvSpPr>
        <p:spPr/>
        <p:txBody>
          <a:bodyPr/>
          <a:lstStyle/>
          <a:p>
            <a:r>
              <a:rPr lang="en-US" smtClean="0"/>
              <a:t>2020-02-16</a:t>
            </a:r>
            <a:endParaRPr lang="en-US"/>
          </a:p>
        </p:txBody>
      </p:sp>
      <p:sp>
        <p:nvSpPr>
          <p:cNvPr id="4" name="Footer Placeholder 3">
            <a:extLst>
              <a:ext uri="{FF2B5EF4-FFF2-40B4-BE49-F238E27FC236}">
                <a16:creationId xmlns:a16="http://schemas.microsoft.com/office/drawing/2014/main" id="{1A892916-09EB-4F99-85AC-E7463A64D1BF}"/>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5" name="Slide Number Placeholder 4">
            <a:extLst>
              <a:ext uri="{FF2B5EF4-FFF2-40B4-BE49-F238E27FC236}">
                <a16:creationId xmlns:a16="http://schemas.microsoft.com/office/drawing/2014/main" id="{08120E92-9E99-4A51-B17C-4E3AB84CB025}"/>
              </a:ext>
            </a:extLst>
          </p:cNvPr>
          <p:cNvSpPr>
            <a:spLocks noGrp="1"/>
          </p:cNvSpPr>
          <p:nvPr>
            <p:ph type="sldNum" sz="quarter" idx="12"/>
          </p:nvPr>
        </p:nvSpPr>
        <p:spPr/>
        <p:txBody>
          <a:bodyPr/>
          <a:lstStyle/>
          <a:p>
            <a:fld id="{4BE96267-9501-4B49-939F-F116B0669874}" type="slidenum">
              <a:rPr lang="en-US" smtClean="0"/>
              <a:t>10</a:t>
            </a:fld>
            <a:endParaRPr lang="en-US"/>
          </a:p>
        </p:txBody>
      </p:sp>
    </p:spTree>
    <p:extLst>
      <p:ext uri="{BB962C8B-B14F-4D97-AF65-F5344CB8AC3E}">
        <p14:creationId xmlns:p14="http://schemas.microsoft.com/office/powerpoint/2010/main" val="30595690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B1FD736-8813-4807-AA25-B4F3288EC003}"/>
              </a:ext>
            </a:extLst>
          </p:cNvPr>
          <p:cNvSpPr>
            <a:spLocks noGrp="1"/>
          </p:cNvSpPr>
          <p:nvPr>
            <p:ph type="title"/>
          </p:nvPr>
        </p:nvSpPr>
        <p:spPr/>
        <p:txBody>
          <a:bodyPr/>
          <a:lstStyle/>
          <a:p>
            <a:r>
              <a:rPr lang="en-US" dirty="0"/>
              <a:t>Other thoughts (</a:t>
            </a:r>
            <a:r>
              <a:rPr lang="en-US" dirty="0" err="1"/>
              <a:t>Culyba</a:t>
            </a:r>
            <a:r>
              <a:rPr lang="en-US" dirty="0"/>
              <a:t>)</a:t>
            </a:r>
          </a:p>
        </p:txBody>
      </p:sp>
      <p:sp>
        <p:nvSpPr>
          <p:cNvPr id="9" name="Content Placeholder 8">
            <a:extLst>
              <a:ext uri="{FF2B5EF4-FFF2-40B4-BE49-F238E27FC236}">
                <a16:creationId xmlns:a16="http://schemas.microsoft.com/office/drawing/2014/main" id="{6B12182A-5E08-4EFC-9218-B8A6EFDB66BE}"/>
              </a:ext>
            </a:extLst>
          </p:cNvPr>
          <p:cNvSpPr>
            <a:spLocks noGrp="1"/>
          </p:cNvSpPr>
          <p:nvPr>
            <p:ph idx="1"/>
          </p:nvPr>
        </p:nvSpPr>
        <p:spPr/>
        <p:txBody>
          <a:bodyPr/>
          <a:lstStyle/>
          <a:p>
            <a:pPr marL="457200" indent="-457200">
              <a:buFont typeface="+mj-lt"/>
              <a:buAutoNum type="arabicPeriod"/>
            </a:pPr>
            <a:endParaRPr lang="en-US" dirty="0"/>
          </a:p>
        </p:txBody>
      </p:sp>
      <p:sp>
        <p:nvSpPr>
          <p:cNvPr id="5" name="Date Placeholder 4">
            <a:extLst>
              <a:ext uri="{FF2B5EF4-FFF2-40B4-BE49-F238E27FC236}">
                <a16:creationId xmlns:a16="http://schemas.microsoft.com/office/drawing/2014/main" id="{43BB0798-49AA-498F-A56A-2918EAC6E54B}"/>
              </a:ext>
            </a:extLst>
          </p:cNvPr>
          <p:cNvSpPr>
            <a:spLocks noGrp="1"/>
          </p:cNvSpPr>
          <p:nvPr>
            <p:ph type="dt" sz="half" idx="10"/>
          </p:nvPr>
        </p:nvSpPr>
        <p:spPr/>
        <p:txBody>
          <a:bodyPr/>
          <a:lstStyle/>
          <a:p>
            <a:r>
              <a:rPr lang="en-US" smtClean="0"/>
              <a:t>2020-02-16</a:t>
            </a:r>
            <a:endParaRPr lang="en-US"/>
          </a:p>
        </p:txBody>
      </p:sp>
      <p:sp>
        <p:nvSpPr>
          <p:cNvPr id="6" name="Footer Placeholder 5">
            <a:extLst>
              <a:ext uri="{FF2B5EF4-FFF2-40B4-BE49-F238E27FC236}">
                <a16:creationId xmlns:a16="http://schemas.microsoft.com/office/drawing/2014/main" id="{2AE68D9B-307A-4A9B-A3B7-654FAC1DEAFD}"/>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7" name="Slide Number Placeholder 6">
            <a:extLst>
              <a:ext uri="{FF2B5EF4-FFF2-40B4-BE49-F238E27FC236}">
                <a16:creationId xmlns:a16="http://schemas.microsoft.com/office/drawing/2014/main" id="{AF1D0121-3340-4C5C-8DA8-F165CEE8B941}"/>
              </a:ext>
            </a:extLst>
          </p:cNvPr>
          <p:cNvSpPr>
            <a:spLocks noGrp="1"/>
          </p:cNvSpPr>
          <p:nvPr>
            <p:ph type="sldNum" sz="quarter" idx="12"/>
          </p:nvPr>
        </p:nvSpPr>
        <p:spPr/>
        <p:txBody>
          <a:bodyPr/>
          <a:lstStyle/>
          <a:p>
            <a:fld id="{4BE96267-9501-4B49-939F-F116B0669874}" type="slidenum">
              <a:rPr lang="en-US" smtClean="0"/>
              <a:t>100</a:t>
            </a:fld>
            <a:endParaRPr lang="en-US"/>
          </a:p>
        </p:txBody>
      </p:sp>
    </p:spTree>
    <p:extLst>
      <p:ext uri="{BB962C8B-B14F-4D97-AF65-F5344CB8AC3E}">
        <p14:creationId xmlns:p14="http://schemas.microsoft.com/office/powerpoint/2010/main" val="41891126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3DE1477-4F60-427B-87C2-F2AD127F2D15}"/>
              </a:ext>
            </a:extLst>
          </p:cNvPr>
          <p:cNvSpPr>
            <a:spLocks noGrp="1"/>
          </p:cNvSpPr>
          <p:nvPr>
            <p:ph type="title"/>
          </p:nvPr>
        </p:nvSpPr>
        <p:spPr/>
        <p:txBody>
          <a:bodyPr/>
          <a:lstStyle/>
          <a:p>
            <a:r>
              <a:rPr lang="en-US" dirty="0"/>
              <a:t>Game Dev Timeline</a:t>
            </a:r>
          </a:p>
        </p:txBody>
      </p:sp>
      <p:sp>
        <p:nvSpPr>
          <p:cNvPr id="8" name="Content Placeholder 7">
            <a:extLst>
              <a:ext uri="{FF2B5EF4-FFF2-40B4-BE49-F238E27FC236}">
                <a16:creationId xmlns:a16="http://schemas.microsoft.com/office/drawing/2014/main" id="{8FE9736C-4673-4DA4-88A4-6CFC2C354A73}"/>
              </a:ext>
            </a:extLst>
          </p:cNvPr>
          <p:cNvSpPr>
            <a:spLocks noGrp="1"/>
          </p:cNvSpPr>
          <p:nvPr>
            <p:ph idx="1"/>
          </p:nvPr>
        </p:nvSpPr>
        <p:spPr/>
        <p:txBody>
          <a:bodyPr/>
          <a:lstStyle/>
          <a:p>
            <a:pPr marL="514350" indent="-514350">
              <a:buFont typeface="+mj-lt"/>
              <a:buAutoNum type="arabicPeriod"/>
            </a:pPr>
            <a:r>
              <a:rPr lang="en-US" dirty="0"/>
              <a:t>Concept</a:t>
            </a:r>
          </a:p>
          <a:p>
            <a:pPr marL="514350" indent="-514350">
              <a:buFont typeface="+mj-lt"/>
              <a:buAutoNum type="arabicPeriod"/>
            </a:pPr>
            <a:r>
              <a:rPr lang="en-US" dirty="0"/>
              <a:t>Pre-production</a:t>
            </a:r>
          </a:p>
          <a:p>
            <a:pPr marL="514350" indent="-514350">
              <a:buFont typeface="+mj-lt"/>
              <a:buAutoNum type="arabicPeriod"/>
            </a:pPr>
            <a:r>
              <a:rPr lang="en-US" dirty="0"/>
              <a:t>Production</a:t>
            </a:r>
          </a:p>
          <a:p>
            <a:pPr marL="914400" lvl="1" indent="-457200">
              <a:buFont typeface="+mj-lt"/>
              <a:buAutoNum type="arabicPeriod"/>
            </a:pPr>
            <a:r>
              <a:rPr lang="en-US" dirty="0"/>
              <a:t>pre-Alpha</a:t>
            </a:r>
          </a:p>
          <a:p>
            <a:pPr marL="914400" lvl="1" indent="-457200">
              <a:buFont typeface="+mj-lt"/>
              <a:buAutoNum type="arabicPeriod"/>
            </a:pPr>
            <a:r>
              <a:rPr lang="en-US" dirty="0"/>
              <a:t>Alpha</a:t>
            </a:r>
          </a:p>
          <a:p>
            <a:pPr marL="914400" lvl="1" indent="-457200">
              <a:buFont typeface="+mj-lt"/>
              <a:buAutoNum type="arabicPeriod"/>
            </a:pPr>
            <a:r>
              <a:rPr lang="en-US" dirty="0"/>
              <a:t>Beta</a:t>
            </a:r>
          </a:p>
          <a:p>
            <a:pPr marL="514350" indent="-514350">
              <a:buFont typeface="+mj-lt"/>
              <a:buAutoNum type="arabicPeriod"/>
            </a:pPr>
            <a:r>
              <a:rPr lang="en-US" dirty="0"/>
              <a:t>QA</a:t>
            </a:r>
          </a:p>
          <a:p>
            <a:pPr marL="514350" indent="-514350">
              <a:buFont typeface="+mj-lt"/>
              <a:buAutoNum type="arabicPeriod"/>
            </a:pPr>
            <a:r>
              <a:rPr lang="en-US" dirty="0"/>
              <a:t>Ship</a:t>
            </a:r>
          </a:p>
        </p:txBody>
      </p:sp>
      <p:sp>
        <p:nvSpPr>
          <p:cNvPr id="4" name="Date Placeholder 3">
            <a:extLst>
              <a:ext uri="{FF2B5EF4-FFF2-40B4-BE49-F238E27FC236}">
                <a16:creationId xmlns:a16="http://schemas.microsoft.com/office/drawing/2014/main" id="{7D6C7A88-4815-4C0D-AB41-71186BC59D31}"/>
              </a:ext>
            </a:extLst>
          </p:cNvPr>
          <p:cNvSpPr>
            <a:spLocks noGrp="1"/>
          </p:cNvSpPr>
          <p:nvPr>
            <p:ph type="dt" sz="half" idx="10"/>
          </p:nvPr>
        </p:nvSpPr>
        <p:spPr/>
        <p:txBody>
          <a:bodyPr/>
          <a:lstStyle/>
          <a:p>
            <a:r>
              <a:rPr lang="en-US" smtClean="0"/>
              <a:t>2020-02-16</a:t>
            </a:r>
            <a:endParaRPr lang="en-US"/>
          </a:p>
        </p:txBody>
      </p:sp>
      <p:sp>
        <p:nvSpPr>
          <p:cNvPr id="5" name="Footer Placeholder 4">
            <a:extLst>
              <a:ext uri="{FF2B5EF4-FFF2-40B4-BE49-F238E27FC236}">
                <a16:creationId xmlns:a16="http://schemas.microsoft.com/office/drawing/2014/main" id="{F7A6CCAA-0BDA-4C42-BA3A-0D253AC1689B}"/>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6" name="Slide Number Placeholder 5">
            <a:extLst>
              <a:ext uri="{FF2B5EF4-FFF2-40B4-BE49-F238E27FC236}">
                <a16:creationId xmlns:a16="http://schemas.microsoft.com/office/drawing/2014/main" id="{2B09526A-0CD7-4C21-BA33-5DC13E2840AD}"/>
              </a:ext>
            </a:extLst>
          </p:cNvPr>
          <p:cNvSpPr>
            <a:spLocks noGrp="1"/>
          </p:cNvSpPr>
          <p:nvPr>
            <p:ph type="sldNum" sz="quarter" idx="12"/>
          </p:nvPr>
        </p:nvSpPr>
        <p:spPr/>
        <p:txBody>
          <a:bodyPr/>
          <a:lstStyle/>
          <a:p>
            <a:fld id="{4BE96267-9501-4B49-939F-F116B0669874}" type="slidenum">
              <a:rPr lang="en-US" smtClean="0"/>
              <a:t>101</a:t>
            </a:fld>
            <a:endParaRPr lang="en-US"/>
          </a:p>
        </p:txBody>
      </p:sp>
      <p:sp>
        <p:nvSpPr>
          <p:cNvPr id="2" name="Text Placeholder 1"/>
          <p:cNvSpPr>
            <a:spLocks noGrp="1"/>
          </p:cNvSpPr>
          <p:nvPr>
            <p:ph type="body" sz="quarter" idx="13"/>
          </p:nvPr>
        </p:nvSpPr>
        <p:spPr/>
        <p:txBody>
          <a:bodyPr/>
          <a:lstStyle/>
          <a:p>
            <a:endParaRPr lang="en-US"/>
          </a:p>
        </p:txBody>
      </p:sp>
      <p:pic>
        <p:nvPicPr>
          <p:cNvPr id="10" name="Picture 9"/>
          <p:cNvPicPr>
            <a:picLocks noChangeAspect="1"/>
          </p:cNvPicPr>
          <p:nvPr/>
        </p:nvPicPr>
        <p:blipFill>
          <a:blip r:embed="rId2"/>
          <a:stretch>
            <a:fillRect/>
          </a:stretch>
        </p:blipFill>
        <p:spPr>
          <a:xfrm>
            <a:off x="4500867" y="2321183"/>
            <a:ext cx="6852933" cy="2184914"/>
          </a:xfrm>
          <a:prstGeom prst="rect">
            <a:avLst/>
          </a:prstGeom>
        </p:spPr>
      </p:pic>
    </p:spTree>
    <p:extLst>
      <p:ext uri="{BB962C8B-B14F-4D97-AF65-F5344CB8AC3E}">
        <p14:creationId xmlns:p14="http://schemas.microsoft.com/office/powerpoint/2010/main" val="24937811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7B738-D99E-42C8-AD41-2FD2CE927BC6}"/>
              </a:ext>
            </a:extLst>
          </p:cNvPr>
          <p:cNvSpPr>
            <a:spLocks noGrp="1"/>
          </p:cNvSpPr>
          <p:nvPr>
            <p:ph type="title"/>
          </p:nvPr>
        </p:nvSpPr>
        <p:spPr/>
        <p:txBody>
          <a:bodyPr/>
          <a:lstStyle/>
          <a:p>
            <a:r>
              <a:rPr lang="en-US" dirty="0"/>
              <a:t>The Game Development Team</a:t>
            </a:r>
          </a:p>
        </p:txBody>
      </p:sp>
      <p:sp>
        <p:nvSpPr>
          <p:cNvPr id="7" name="Content Placeholder 6"/>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5DC70B79-2AB2-41D9-AAF3-DC81392F7D85}"/>
              </a:ext>
            </a:extLst>
          </p:cNvPr>
          <p:cNvSpPr>
            <a:spLocks noGrp="1"/>
          </p:cNvSpPr>
          <p:nvPr>
            <p:ph type="dt" sz="half" idx="10"/>
          </p:nvPr>
        </p:nvSpPr>
        <p:spPr/>
        <p:txBody>
          <a:bodyPr/>
          <a:lstStyle/>
          <a:p>
            <a:r>
              <a:rPr lang="en-US" smtClean="0"/>
              <a:t>2020-02-16</a:t>
            </a:r>
            <a:endParaRPr lang="en-US"/>
          </a:p>
        </p:txBody>
      </p:sp>
      <p:sp>
        <p:nvSpPr>
          <p:cNvPr id="5" name="Footer Placeholder 4">
            <a:extLst>
              <a:ext uri="{FF2B5EF4-FFF2-40B4-BE49-F238E27FC236}">
                <a16:creationId xmlns:a16="http://schemas.microsoft.com/office/drawing/2014/main" id="{CA8275F8-FBC0-4DFD-93A0-D6FE3A1A4949}"/>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6" name="Slide Number Placeholder 5">
            <a:extLst>
              <a:ext uri="{FF2B5EF4-FFF2-40B4-BE49-F238E27FC236}">
                <a16:creationId xmlns:a16="http://schemas.microsoft.com/office/drawing/2014/main" id="{8232BF40-D5AF-40F9-9A3D-CBEAC308F0FC}"/>
              </a:ext>
            </a:extLst>
          </p:cNvPr>
          <p:cNvSpPr>
            <a:spLocks noGrp="1"/>
          </p:cNvSpPr>
          <p:nvPr>
            <p:ph type="sldNum" sz="quarter" idx="12"/>
          </p:nvPr>
        </p:nvSpPr>
        <p:spPr/>
        <p:txBody>
          <a:bodyPr/>
          <a:lstStyle/>
          <a:p>
            <a:fld id="{4BE96267-9501-4B49-939F-F116B0669874}" type="slidenum">
              <a:rPr lang="en-US" smtClean="0"/>
              <a:t>102</a:t>
            </a:fld>
            <a:endParaRPr lang="en-US"/>
          </a:p>
        </p:txBody>
      </p:sp>
      <p:sp>
        <p:nvSpPr>
          <p:cNvPr id="8" name="Text Placeholder 7"/>
          <p:cNvSpPr>
            <a:spLocks noGrp="1"/>
          </p:cNvSpPr>
          <p:nvPr>
            <p:ph type="body" sz="quarter" idx="13"/>
          </p:nvPr>
        </p:nvSpPr>
        <p:spPr/>
        <p:txBody>
          <a:bodyPr/>
          <a:lstStyle/>
          <a:p>
            <a:endParaRPr lang="en-US"/>
          </a:p>
        </p:txBody>
      </p:sp>
      <p:pic>
        <p:nvPicPr>
          <p:cNvPr id="9" name="Picture 8">
            <a:extLst>
              <a:ext uri="{FF2B5EF4-FFF2-40B4-BE49-F238E27FC236}">
                <a16:creationId xmlns:a16="http://schemas.microsoft.com/office/drawing/2014/main" id="{90F06820-BCCA-4BC8-A730-1BA10C87544B}"/>
              </a:ext>
            </a:extLst>
          </p:cNvPr>
          <p:cNvPicPr>
            <a:picLocks noChangeAspect="1"/>
          </p:cNvPicPr>
          <p:nvPr/>
        </p:nvPicPr>
        <p:blipFill>
          <a:blip r:embed="rId2"/>
          <a:stretch>
            <a:fillRect/>
          </a:stretch>
        </p:blipFill>
        <p:spPr>
          <a:xfrm>
            <a:off x="353194" y="1575837"/>
            <a:ext cx="11485612" cy="4690820"/>
          </a:xfrm>
          <a:prstGeom prst="rect">
            <a:avLst/>
          </a:prstGeom>
        </p:spPr>
      </p:pic>
    </p:spTree>
    <p:extLst>
      <p:ext uri="{BB962C8B-B14F-4D97-AF65-F5344CB8AC3E}">
        <p14:creationId xmlns:p14="http://schemas.microsoft.com/office/powerpoint/2010/main" val="9632414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86B87-8D20-4B76-9827-0083A0A19A9D}"/>
              </a:ext>
            </a:extLst>
          </p:cNvPr>
          <p:cNvSpPr>
            <a:spLocks noGrp="1"/>
          </p:cNvSpPr>
          <p:nvPr>
            <p:ph type="title"/>
          </p:nvPr>
        </p:nvSpPr>
        <p:spPr/>
        <p:txBody>
          <a:bodyPr/>
          <a:lstStyle/>
          <a:p>
            <a:r>
              <a:rPr lang="en-US" dirty="0"/>
              <a:t>What you should ask for as a developer</a:t>
            </a:r>
          </a:p>
        </p:txBody>
      </p:sp>
      <p:sp>
        <p:nvSpPr>
          <p:cNvPr id="3" name="Content Placeholder 2">
            <a:extLst>
              <a:ext uri="{FF2B5EF4-FFF2-40B4-BE49-F238E27FC236}">
                <a16:creationId xmlns:a16="http://schemas.microsoft.com/office/drawing/2014/main" id="{7B59EA83-423F-4B1F-A8A1-306ED87846E9}"/>
              </a:ext>
            </a:extLst>
          </p:cNvPr>
          <p:cNvSpPr>
            <a:spLocks noGrp="1"/>
          </p:cNvSpPr>
          <p:nvPr>
            <p:ph idx="1"/>
          </p:nvPr>
        </p:nvSpPr>
        <p:spPr/>
        <p:txBody>
          <a:bodyPr/>
          <a:lstStyle/>
          <a:p>
            <a:r>
              <a:rPr lang="en-US" dirty="0"/>
              <a:t>“Everyone” is not an audience</a:t>
            </a:r>
          </a:p>
          <a:p>
            <a:r>
              <a:rPr lang="en-US" dirty="0"/>
              <a:t>Not always obvious what is hard vs easy</a:t>
            </a:r>
          </a:p>
          <a:p>
            <a:r>
              <a:rPr lang="en-US" dirty="0"/>
              <a:t>Surprises are bad</a:t>
            </a:r>
          </a:p>
          <a:p>
            <a:r>
              <a:rPr lang="en-US" dirty="0"/>
              <a:t>Part of managing risk is making cuts</a:t>
            </a:r>
          </a:p>
          <a:p>
            <a:r>
              <a:rPr lang="en-US" dirty="0"/>
              <a:t>Have a clear chain of approval</a:t>
            </a:r>
          </a:p>
          <a:p>
            <a:r>
              <a:rPr lang="en-US" dirty="0"/>
              <a:t>Late feedback is the worst feedback</a:t>
            </a:r>
          </a:p>
        </p:txBody>
      </p:sp>
      <p:sp>
        <p:nvSpPr>
          <p:cNvPr id="4" name="Date Placeholder 3">
            <a:extLst>
              <a:ext uri="{FF2B5EF4-FFF2-40B4-BE49-F238E27FC236}">
                <a16:creationId xmlns:a16="http://schemas.microsoft.com/office/drawing/2014/main" id="{C76A96B2-EDD1-41DE-BBF7-485DDF9A4E07}"/>
              </a:ext>
            </a:extLst>
          </p:cNvPr>
          <p:cNvSpPr>
            <a:spLocks noGrp="1"/>
          </p:cNvSpPr>
          <p:nvPr>
            <p:ph type="dt" sz="half" idx="10"/>
          </p:nvPr>
        </p:nvSpPr>
        <p:spPr/>
        <p:txBody>
          <a:bodyPr/>
          <a:lstStyle/>
          <a:p>
            <a:r>
              <a:rPr lang="en-US" smtClean="0"/>
              <a:t>2020-02-16</a:t>
            </a:r>
            <a:endParaRPr lang="en-US"/>
          </a:p>
        </p:txBody>
      </p:sp>
      <p:sp>
        <p:nvSpPr>
          <p:cNvPr id="5" name="Footer Placeholder 4">
            <a:extLst>
              <a:ext uri="{FF2B5EF4-FFF2-40B4-BE49-F238E27FC236}">
                <a16:creationId xmlns:a16="http://schemas.microsoft.com/office/drawing/2014/main" id="{36369528-D1B3-4A9D-B6B9-D757F9565B69}"/>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6" name="Slide Number Placeholder 5">
            <a:extLst>
              <a:ext uri="{FF2B5EF4-FFF2-40B4-BE49-F238E27FC236}">
                <a16:creationId xmlns:a16="http://schemas.microsoft.com/office/drawing/2014/main" id="{6EE60AA7-5786-4478-951D-ECE2C1DD79E8}"/>
              </a:ext>
            </a:extLst>
          </p:cNvPr>
          <p:cNvSpPr>
            <a:spLocks noGrp="1"/>
          </p:cNvSpPr>
          <p:nvPr>
            <p:ph type="sldNum" sz="quarter" idx="12"/>
          </p:nvPr>
        </p:nvSpPr>
        <p:spPr/>
        <p:txBody>
          <a:bodyPr/>
          <a:lstStyle/>
          <a:p>
            <a:fld id="{4BE96267-9501-4B49-939F-F116B0669874}" type="slidenum">
              <a:rPr lang="en-US" smtClean="0"/>
              <a:t>103</a:t>
            </a:fld>
            <a:endParaRPr lang="en-US"/>
          </a:p>
        </p:txBody>
      </p:sp>
      <p:sp>
        <p:nvSpPr>
          <p:cNvPr id="7" name="Text Placeholder 6"/>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6571393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BFD58-5DC4-437F-BCFC-780B5050038B}"/>
              </a:ext>
            </a:extLst>
          </p:cNvPr>
          <p:cNvSpPr>
            <a:spLocks noGrp="1"/>
          </p:cNvSpPr>
          <p:nvPr>
            <p:ph type="title"/>
          </p:nvPr>
        </p:nvSpPr>
        <p:spPr/>
        <p:txBody>
          <a:bodyPr/>
          <a:lstStyle/>
          <a:p>
            <a:r>
              <a:rPr lang="en-US" dirty="0" smtClean="0"/>
              <a:t>Doing </a:t>
            </a:r>
            <a:r>
              <a:rPr lang="en-US" dirty="0"/>
              <a:t>More with Less</a:t>
            </a:r>
            <a:r>
              <a:rPr lang="en-US" dirty="0" smtClean="0"/>
              <a:t>…</a:t>
            </a:r>
            <a:endParaRPr lang="en-US" dirty="0"/>
          </a:p>
        </p:txBody>
      </p:sp>
      <p:sp>
        <p:nvSpPr>
          <p:cNvPr id="4" name="Date Placeholder 3">
            <a:extLst>
              <a:ext uri="{FF2B5EF4-FFF2-40B4-BE49-F238E27FC236}">
                <a16:creationId xmlns:a16="http://schemas.microsoft.com/office/drawing/2014/main" id="{DC68497E-0F2F-4151-B7A7-5D9D2D092F1E}"/>
              </a:ext>
            </a:extLst>
          </p:cNvPr>
          <p:cNvSpPr>
            <a:spLocks noGrp="1"/>
          </p:cNvSpPr>
          <p:nvPr>
            <p:ph type="dt" sz="half" idx="10"/>
          </p:nvPr>
        </p:nvSpPr>
        <p:spPr/>
        <p:txBody>
          <a:bodyPr/>
          <a:lstStyle/>
          <a:p>
            <a:r>
              <a:rPr lang="en-US" smtClean="0"/>
              <a:t>2020-02-16</a:t>
            </a:r>
            <a:endParaRPr lang="en-US"/>
          </a:p>
        </p:txBody>
      </p:sp>
      <p:sp>
        <p:nvSpPr>
          <p:cNvPr id="5" name="Footer Placeholder 4">
            <a:extLst>
              <a:ext uri="{FF2B5EF4-FFF2-40B4-BE49-F238E27FC236}">
                <a16:creationId xmlns:a16="http://schemas.microsoft.com/office/drawing/2014/main" id="{D7EBD3F6-A7A3-443E-9B56-57B90FA086A3}"/>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6" name="Slide Number Placeholder 5">
            <a:extLst>
              <a:ext uri="{FF2B5EF4-FFF2-40B4-BE49-F238E27FC236}">
                <a16:creationId xmlns:a16="http://schemas.microsoft.com/office/drawing/2014/main" id="{3AF4A577-E152-4062-9162-AAFDEA5C42B8}"/>
              </a:ext>
            </a:extLst>
          </p:cNvPr>
          <p:cNvSpPr>
            <a:spLocks noGrp="1"/>
          </p:cNvSpPr>
          <p:nvPr>
            <p:ph type="sldNum" sz="quarter" idx="12"/>
          </p:nvPr>
        </p:nvSpPr>
        <p:spPr/>
        <p:txBody>
          <a:bodyPr/>
          <a:lstStyle/>
          <a:p>
            <a:fld id="{4BE96267-9501-4B49-939F-F116B0669874}" type="slidenum">
              <a:rPr lang="en-US" smtClean="0"/>
              <a:t>104</a:t>
            </a:fld>
            <a:endParaRPr lang="en-US"/>
          </a:p>
        </p:txBody>
      </p:sp>
      <p:pic>
        <p:nvPicPr>
          <p:cNvPr id="7" name="Picture 6">
            <a:extLst>
              <a:ext uri="{FF2B5EF4-FFF2-40B4-BE49-F238E27FC236}">
                <a16:creationId xmlns:a16="http://schemas.microsoft.com/office/drawing/2014/main" id="{3FE55F71-6281-4778-ADDB-ADFF472ADE63}"/>
              </a:ext>
            </a:extLst>
          </p:cNvPr>
          <p:cNvPicPr>
            <a:picLocks noChangeAspect="1"/>
          </p:cNvPicPr>
          <p:nvPr/>
        </p:nvPicPr>
        <p:blipFill>
          <a:blip r:embed="rId2"/>
          <a:stretch>
            <a:fillRect/>
          </a:stretch>
        </p:blipFill>
        <p:spPr>
          <a:xfrm>
            <a:off x="454625" y="1638646"/>
            <a:ext cx="6026661" cy="3657600"/>
          </a:xfrm>
          <a:prstGeom prst="rect">
            <a:avLst/>
          </a:prstGeom>
        </p:spPr>
      </p:pic>
      <p:sp>
        <p:nvSpPr>
          <p:cNvPr id="9" name="TextBox 8">
            <a:extLst>
              <a:ext uri="{FF2B5EF4-FFF2-40B4-BE49-F238E27FC236}">
                <a16:creationId xmlns:a16="http://schemas.microsoft.com/office/drawing/2014/main" id="{02A2523E-7976-4855-8327-B749BE1A5D67}"/>
              </a:ext>
            </a:extLst>
          </p:cNvPr>
          <p:cNvSpPr txBox="1"/>
          <p:nvPr/>
        </p:nvSpPr>
        <p:spPr>
          <a:xfrm>
            <a:off x="1145670" y="5417848"/>
            <a:ext cx="4644571" cy="369332"/>
          </a:xfrm>
          <a:prstGeom prst="rect">
            <a:avLst/>
          </a:prstGeom>
          <a:noFill/>
        </p:spPr>
        <p:txBody>
          <a:bodyPr wrap="square" rtlCol="0">
            <a:spAutoFit/>
          </a:bodyPr>
          <a:lstStyle/>
          <a:p>
            <a:pPr algn="ctr"/>
            <a:r>
              <a:rPr lang="en-US" dirty="0"/>
              <a:t>Relative Effort Required</a:t>
            </a:r>
          </a:p>
        </p:txBody>
      </p:sp>
      <p:pic>
        <p:nvPicPr>
          <p:cNvPr id="8" name="Picture 7">
            <a:extLst>
              <a:ext uri="{FF2B5EF4-FFF2-40B4-BE49-F238E27FC236}">
                <a16:creationId xmlns:a16="http://schemas.microsoft.com/office/drawing/2014/main" id="{EFBAD504-DFF5-4304-9BF0-7163D4EDBD26}"/>
              </a:ext>
            </a:extLst>
          </p:cNvPr>
          <p:cNvPicPr>
            <a:picLocks noChangeAspect="1"/>
          </p:cNvPicPr>
          <p:nvPr/>
        </p:nvPicPr>
        <p:blipFill>
          <a:blip r:embed="rId3"/>
          <a:stretch>
            <a:fillRect/>
          </a:stretch>
        </p:blipFill>
        <p:spPr>
          <a:xfrm>
            <a:off x="6935911" y="1638646"/>
            <a:ext cx="4801464" cy="3657600"/>
          </a:xfrm>
          <a:prstGeom prst="rect">
            <a:avLst/>
          </a:prstGeom>
        </p:spPr>
      </p:pic>
      <p:sp>
        <p:nvSpPr>
          <p:cNvPr id="10" name="TextBox 9">
            <a:extLst>
              <a:ext uri="{FF2B5EF4-FFF2-40B4-BE49-F238E27FC236}">
                <a16:creationId xmlns:a16="http://schemas.microsoft.com/office/drawing/2014/main" id="{7602E5A0-826E-40B6-A78B-9667C2DC6DF6}"/>
              </a:ext>
            </a:extLst>
          </p:cNvPr>
          <p:cNvSpPr txBox="1"/>
          <p:nvPr/>
        </p:nvSpPr>
        <p:spPr>
          <a:xfrm>
            <a:off x="7014358" y="5417848"/>
            <a:ext cx="4644571" cy="369332"/>
          </a:xfrm>
          <a:prstGeom prst="rect">
            <a:avLst/>
          </a:prstGeom>
          <a:noFill/>
        </p:spPr>
        <p:txBody>
          <a:bodyPr wrap="square" rtlCol="0">
            <a:spAutoFit/>
          </a:bodyPr>
          <a:lstStyle/>
          <a:p>
            <a:pPr algn="ctr"/>
            <a:r>
              <a:rPr lang="en-US" dirty="0"/>
              <a:t>Relative Resources Available</a:t>
            </a:r>
          </a:p>
        </p:txBody>
      </p:sp>
    </p:spTree>
    <p:extLst>
      <p:ext uri="{BB962C8B-B14F-4D97-AF65-F5344CB8AC3E}">
        <p14:creationId xmlns:p14="http://schemas.microsoft.com/office/powerpoint/2010/main" val="39338058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BFE53-FAA0-4549-A7FC-581807AD27FC}"/>
              </a:ext>
            </a:extLst>
          </p:cNvPr>
          <p:cNvSpPr>
            <a:spLocks noGrp="1"/>
          </p:cNvSpPr>
          <p:nvPr>
            <p:ph type="title"/>
          </p:nvPr>
        </p:nvSpPr>
        <p:spPr/>
        <p:txBody>
          <a:bodyPr/>
          <a:lstStyle/>
          <a:p>
            <a:r>
              <a:rPr lang="en-US" dirty="0"/>
              <a:t>Additional Considerations</a:t>
            </a:r>
          </a:p>
        </p:txBody>
      </p:sp>
      <p:sp>
        <p:nvSpPr>
          <p:cNvPr id="3" name="Content Placeholder 2">
            <a:extLst>
              <a:ext uri="{FF2B5EF4-FFF2-40B4-BE49-F238E27FC236}">
                <a16:creationId xmlns:a16="http://schemas.microsoft.com/office/drawing/2014/main" id="{96753A03-E548-4EE9-B7E1-EABFB0726B51}"/>
              </a:ext>
            </a:extLst>
          </p:cNvPr>
          <p:cNvSpPr>
            <a:spLocks noGrp="1"/>
          </p:cNvSpPr>
          <p:nvPr>
            <p:ph idx="1"/>
          </p:nvPr>
        </p:nvSpPr>
        <p:spPr/>
        <p:txBody>
          <a:bodyPr/>
          <a:lstStyle/>
          <a:p>
            <a:r>
              <a:rPr lang="en-US" dirty="0"/>
              <a:t>Pre-production will take longer</a:t>
            </a:r>
          </a:p>
          <a:p>
            <a:r>
              <a:rPr lang="en-US" dirty="0"/>
              <a:t>More people will be involved in content and review</a:t>
            </a:r>
          </a:p>
          <a:p>
            <a:r>
              <a:rPr lang="en-US" dirty="0"/>
              <a:t>You have to test for more than fun/engagement</a:t>
            </a:r>
          </a:p>
          <a:p>
            <a:r>
              <a:rPr lang="en-US" dirty="0"/>
              <a:t>Educators’ use of your game is dependent on the support you provide</a:t>
            </a:r>
          </a:p>
          <a:p>
            <a:r>
              <a:rPr lang="en-US" dirty="0"/>
              <a:t>Stakes are generally higher</a:t>
            </a:r>
          </a:p>
          <a:p>
            <a:pPr lvl="1"/>
            <a:r>
              <a:rPr lang="en-US" dirty="0"/>
              <a:t>content mistakes are more important and fixing them is a priority</a:t>
            </a:r>
          </a:p>
        </p:txBody>
      </p:sp>
      <p:sp>
        <p:nvSpPr>
          <p:cNvPr id="4" name="Date Placeholder 3">
            <a:extLst>
              <a:ext uri="{FF2B5EF4-FFF2-40B4-BE49-F238E27FC236}">
                <a16:creationId xmlns:a16="http://schemas.microsoft.com/office/drawing/2014/main" id="{83DF01F6-9E76-4554-BF1D-CCB05BE8FB5E}"/>
              </a:ext>
            </a:extLst>
          </p:cNvPr>
          <p:cNvSpPr>
            <a:spLocks noGrp="1"/>
          </p:cNvSpPr>
          <p:nvPr>
            <p:ph type="dt" sz="half" idx="10"/>
          </p:nvPr>
        </p:nvSpPr>
        <p:spPr/>
        <p:txBody>
          <a:bodyPr/>
          <a:lstStyle/>
          <a:p>
            <a:r>
              <a:rPr lang="en-US" smtClean="0"/>
              <a:t>2020-02-16</a:t>
            </a:r>
            <a:endParaRPr lang="en-US"/>
          </a:p>
        </p:txBody>
      </p:sp>
      <p:sp>
        <p:nvSpPr>
          <p:cNvPr id="5" name="Footer Placeholder 4">
            <a:extLst>
              <a:ext uri="{FF2B5EF4-FFF2-40B4-BE49-F238E27FC236}">
                <a16:creationId xmlns:a16="http://schemas.microsoft.com/office/drawing/2014/main" id="{020826C0-0AA6-4A74-8E18-C813A404C355}"/>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6" name="Slide Number Placeholder 5">
            <a:extLst>
              <a:ext uri="{FF2B5EF4-FFF2-40B4-BE49-F238E27FC236}">
                <a16:creationId xmlns:a16="http://schemas.microsoft.com/office/drawing/2014/main" id="{B66437D7-36E5-466E-805E-86BF3ECE4FC0}"/>
              </a:ext>
            </a:extLst>
          </p:cNvPr>
          <p:cNvSpPr>
            <a:spLocks noGrp="1"/>
          </p:cNvSpPr>
          <p:nvPr>
            <p:ph type="sldNum" sz="quarter" idx="12"/>
          </p:nvPr>
        </p:nvSpPr>
        <p:spPr/>
        <p:txBody>
          <a:bodyPr/>
          <a:lstStyle/>
          <a:p>
            <a:fld id="{4BE96267-9501-4B49-939F-F116B0669874}" type="slidenum">
              <a:rPr lang="en-US" smtClean="0"/>
              <a:t>105</a:t>
            </a:fld>
            <a:endParaRPr lang="en-US"/>
          </a:p>
        </p:txBody>
      </p:sp>
      <p:sp>
        <p:nvSpPr>
          <p:cNvPr id="7" name="Text Placeholder 6"/>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2261879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07870-5C6B-4908-86E3-90C748BD75B8}"/>
              </a:ext>
            </a:extLst>
          </p:cNvPr>
          <p:cNvSpPr>
            <a:spLocks noGrp="1"/>
          </p:cNvSpPr>
          <p:nvPr>
            <p:ph type="title"/>
          </p:nvPr>
        </p:nvSpPr>
        <p:spPr/>
        <p:txBody>
          <a:bodyPr/>
          <a:lstStyle/>
          <a:p>
            <a:r>
              <a:rPr lang="en-US" dirty="0"/>
              <a:t>For next time</a:t>
            </a:r>
          </a:p>
        </p:txBody>
      </p:sp>
      <p:sp>
        <p:nvSpPr>
          <p:cNvPr id="3" name="Content Placeholder 2">
            <a:extLst>
              <a:ext uri="{FF2B5EF4-FFF2-40B4-BE49-F238E27FC236}">
                <a16:creationId xmlns:a16="http://schemas.microsoft.com/office/drawing/2014/main" id="{2DFA51F6-58C5-425D-AB8D-5B522CD75A42}"/>
              </a:ext>
            </a:extLst>
          </p:cNvPr>
          <p:cNvSpPr>
            <a:spLocks noGrp="1"/>
          </p:cNvSpPr>
          <p:nvPr>
            <p:ph idx="1"/>
          </p:nvPr>
        </p:nvSpPr>
        <p:spPr/>
        <p:txBody>
          <a:bodyPr>
            <a:normAutofit/>
          </a:bodyPr>
          <a:lstStyle/>
          <a:p>
            <a:pPr marL="514350" indent="-514350">
              <a:spcBef>
                <a:spcPts val="2200"/>
              </a:spcBef>
              <a:buFont typeface="+mj-lt"/>
              <a:buAutoNum type="arabicPeriod"/>
            </a:pPr>
            <a:r>
              <a:rPr lang="en-US" dirty="0" err="1"/>
              <a:t>Crit</a:t>
            </a:r>
            <a:r>
              <a:rPr lang="en-US" dirty="0"/>
              <a:t> Post </a:t>
            </a:r>
            <a:r>
              <a:rPr lang="en-US" dirty="0" smtClean="0"/>
              <a:t>Submission Opportunity </a:t>
            </a:r>
            <a:r>
              <a:rPr lang="en-US" dirty="0"/>
              <a:t>1 is Next Tuesday @23:59 US Eastern Time</a:t>
            </a:r>
          </a:p>
          <a:p>
            <a:pPr marL="514350" indent="-514350">
              <a:buFont typeface="+mj-lt"/>
              <a:buAutoNum type="arabicPeriod"/>
            </a:pPr>
            <a:r>
              <a:rPr lang="en-US" dirty="0" smtClean="0"/>
              <a:t>You </a:t>
            </a:r>
            <a:r>
              <a:rPr lang="en-US" dirty="0"/>
              <a:t>will want access to both a note book (something to write with) and a laptop for </a:t>
            </a:r>
            <a:r>
              <a:rPr lang="en-US" dirty="0" smtClean="0"/>
              <a:t>Thursday</a:t>
            </a:r>
          </a:p>
          <a:p>
            <a:pPr marL="514350" indent="-514350">
              <a:buFont typeface="+mj-lt"/>
              <a:buAutoNum type="arabicPeriod"/>
            </a:pPr>
            <a:r>
              <a:rPr lang="en-US" dirty="0" smtClean="0"/>
              <a:t>I’ll </a:t>
            </a:r>
            <a:r>
              <a:rPr lang="en-US" dirty="0" smtClean="0"/>
              <a:t>try to “publish” the rest of Act 2 to Canvas by the end of this week</a:t>
            </a:r>
          </a:p>
          <a:p>
            <a:pPr marL="514350" indent="-514350">
              <a:buFont typeface="+mj-lt"/>
              <a:buAutoNum type="arabicPeriod"/>
            </a:pPr>
            <a:r>
              <a:rPr lang="en-US" dirty="0" smtClean="0"/>
              <a:t>If you have any feedback about how live sessions are going please let me know: </a:t>
            </a:r>
            <a:r>
              <a:rPr lang="en-US" dirty="0" smtClean="0">
                <a:hlinkClick r:id="rId2"/>
              </a:rPr>
              <a:t>https://edugames.design/feedback</a:t>
            </a:r>
            <a:r>
              <a:rPr lang="en-US" dirty="0" smtClean="0"/>
              <a:t> </a:t>
            </a:r>
            <a:endParaRPr lang="en-US" dirty="0"/>
          </a:p>
        </p:txBody>
      </p:sp>
      <p:sp>
        <p:nvSpPr>
          <p:cNvPr id="4" name="Date Placeholder 3">
            <a:extLst>
              <a:ext uri="{FF2B5EF4-FFF2-40B4-BE49-F238E27FC236}">
                <a16:creationId xmlns:a16="http://schemas.microsoft.com/office/drawing/2014/main" id="{E9B868A9-0E80-47EA-9A9D-445FF63189DB}"/>
              </a:ext>
            </a:extLst>
          </p:cNvPr>
          <p:cNvSpPr>
            <a:spLocks noGrp="1"/>
          </p:cNvSpPr>
          <p:nvPr>
            <p:ph type="dt" sz="half" idx="10"/>
          </p:nvPr>
        </p:nvSpPr>
        <p:spPr/>
        <p:txBody>
          <a:bodyPr/>
          <a:lstStyle/>
          <a:p>
            <a:r>
              <a:rPr lang="en-US" smtClean="0"/>
              <a:t>2020-02-16</a:t>
            </a:r>
            <a:endParaRPr lang="en-US"/>
          </a:p>
        </p:txBody>
      </p:sp>
      <p:sp>
        <p:nvSpPr>
          <p:cNvPr id="7" name="Footer Placeholder 6"/>
          <p:cNvSpPr>
            <a:spLocks noGrp="1"/>
          </p:cNvSpPr>
          <p:nvPr>
            <p:ph type="ftr" sz="quarter" idx="11"/>
          </p:nvPr>
        </p:nvSpPr>
        <p:spPr/>
        <p:txBody>
          <a:bodyPr/>
          <a:lstStyle/>
          <a:p>
            <a:r>
              <a:rPr lang="en-US" smtClean="0"/>
              <a:t>05-418/818 | Spring 2021 | Design of Educational Games</a:t>
            </a:r>
            <a:endParaRPr lang="en-US"/>
          </a:p>
        </p:txBody>
      </p:sp>
      <p:sp>
        <p:nvSpPr>
          <p:cNvPr id="8" name="Slide Number Placeholder 7"/>
          <p:cNvSpPr>
            <a:spLocks noGrp="1"/>
          </p:cNvSpPr>
          <p:nvPr>
            <p:ph type="sldNum" sz="quarter" idx="12"/>
          </p:nvPr>
        </p:nvSpPr>
        <p:spPr/>
        <p:txBody>
          <a:bodyPr/>
          <a:lstStyle/>
          <a:p>
            <a:fld id="{4BE96267-9501-4B49-939F-F116B0669874}" type="slidenum">
              <a:rPr lang="en-US" smtClean="0"/>
              <a:t>106</a:t>
            </a:fld>
            <a:endParaRPr lang="en-US"/>
          </a:p>
        </p:txBody>
      </p:sp>
    </p:spTree>
    <p:extLst>
      <p:ext uri="{BB962C8B-B14F-4D97-AF65-F5344CB8AC3E}">
        <p14:creationId xmlns:p14="http://schemas.microsoft.com/office/powerpoint/2010/main" val="42129480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A6F89D9-86D6-41D6-ADC5-5718D6AAB703}"/>
              </a:ext>
            </a:extLst>
          </p:cNvPr>
          <p:cNvSpPr>
            <a:spLocks noGrp="1"/>
          </p:cNvSpPr>
          <p:nvPr>
            <p:ph type="dt" sz="half" idx="10"/>
          </p:nvPr>
        </p:nvSpPr>
        <p:spPr/>
        <p:txBody>
          <a:bodyPr/>
          <a:lstStyle/>
          <a:p>
            <a:r>
              <a:rPr lang="en-US" smtClean="0"/>
              <a:t>2020-02-16</a:t>
            </a:r>
            <a:endParaRPr lang="en-US"/>
          </a:p>
        </p:txBody>
      </p:sp>
      <p:pic>
        <p:nvPicPr>
          <p:cNvPr id="9" name="Content Placeholder 8">
            <a:extLst>
              <a:ext uri="{FF2B5EF4-FFF2-40B4-BE49-F238E27FC236}">
                <a16:creationId xmlns:a16="http://schemas.microsoft.com/office/drawing/2014/main" id="{62A9AF6E-A98F-428A-9D1F-029C2DEDD782}"/>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736511" y="0"/>
            <a:ext cx="10718978" cy="6858000"/>
          </a:xfrm>
        </p:spPr>
      </p:pic>
      <p:sp>
        <p:nvSpPr>
          <p:cNvPr id="2" name="Footer Placeholder 1"/>
          <p:cNvSpPr>
            <a:spLocks noGrp="1"/>
          </p:cNvSpPr>
          <p:nvPr>
            <p:ph type="ftr" sz="quarter" idx="11"/>
          </p:nvPr>
        </p:nvSpPr>
        <p:spPr/>
        <p:txBody>
          <a:bodyPr/>
          <a:lstStyle/>
          <a:p>
            <a:r>
              <a:rPr lang="en-US" smtClean="0"/>
              <a:t>05-418/818 | Spring 2021 | Design of Educational Games</a:t>
            </a:r>
            <a:endParaRPr lang="en-US"/>
          </a:p>
        </p:txBody>
      </p:sp>
      <p:sp>
        <p:nvSpPr>
          <p:cNvPr id="3" name="Slide Number Placeholder 2"/>
          <p:cNvSpPr>
            <a:spLocks noGrp="1"/>
          </p:cNvSpPr>
          <p:nvPr>
            <p:ph type="sldNum" sz="quarter" idx="12"/>
          </p:nvPr>
        </p:nvSpPr>
        <p:spPr/>
        <p:txBody>
          <a:bodyPr/>
          <a:lstStyle/>
          <a:p>
            <a:fld id="{4BE96267-9501-4B49-939F-F116B0669874}" type="slidenum">
              <a:rPr lang="en-US" smtClean="0"/>
              <a:t>107</a:t>
            </a:fld>
            <a:endParaRPr lang="en-US"/>
          </a:p>
        </p:txBody>
      </p:sp>
    </p:spTree>
    <p:extLst>
      <p:ext uri="{BB962C8B-B14F-4D97-AF65-F5344CB8AC3E}">
        <p14:creationId xmlns:p14="http://schemas.microsoft.com/office/powerpoint/2010/main" val="10650357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0DA99CF6-4830-4213-AA31-B763A65F031F}"/>
              </a:ext>
            </a:extLst>
          </p:cNvPr>
          <p:cNvSpPr>
            <a:spLocks noGrp="1"/>
          </p:cNvSpPr>
          <p:nvPr>
            <p:ph type="dt" sz="half" idx="10"/>
          </p:nvPr>
        </p:nvSpPr>
        <p:spPr/>
        <p:txBody>
          <a:bodyPr/>
          <a:lstStyle/>
          <a:p>
            <a:r>
              <a:rPr lang="en-US" smtClean="0"/>
              <a:t>2020-02-16</a:t>
            </a:r>
            <a:endParaRPr lang="en-US"/>
          </a:p>
        </p:txBody>
      </p:sp>
      <p:sp>
        <p:nvSpPr>
          <p:cNvPr id="6" name="Footer Placeholder 5">
            <a:extLst>
              <a:ext uri="{FF2B5EF4-FFF2-40B4-BE49-F238E27FC236}">
                <a16:creationId xmlns:a16="http://schemas.microsoft.com/office/drawing/2014/main" id="{E6A1D83C-B537-4B0B-83B1-600AD62E11BD}"/>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7" name="Slide Number Placeholder 6">
            <a:extLst>
              <a:ext uri="{FF2B5EF4-FFF2-40B4-BE49-F238E27FC236}">
                <a16:creationId xmlns:a16="http://schemas.microsoft.com/office/drawing/2014/main" id="{41028008-8DE7-4E15-8871-95A859A9CAD1}"/>
              </a:ext>
            </a:extLst>
          </p:cNvPr>
          <p:cNvSpPr>
            <a:spLocks noGrp="1"/>
          </p:cNvSpPr>
          <p:nvPr>
            <p:ph type="sldNum" sz="quarter" idx="12"/>
          </p:nvPr>
        </p:nvSpPr>
        <p:spPr/>
        <p:txBody>
          <a:bodyPr/>
          <a:lstStyle/>
          <a:p>
            <a:fld id="{4BE96267-9501-4B49-939F-F116B0669874}" type="slidenum">
              <a:rPr lang="en-US" smtClean="0"/>
              <a:t>11</a:t>
            </a:fld>
            <a:endParaRPr lang="en-US"/>
          </a:p>
        </p:txBody>
      </p:sp>
      <p:pic>
        <p:nvPicPr>
          <p:cNvPr id="8" name="Picture 7">
            <a:extLst>
              <a:ext uri="{FF2B5EF4-FFF2-40B4-BE49-F238E27FC236}">
                <a16:creationId xmlns:a16="http://schemas.microsoft.com/office/drawing/2014/main" id="{0C9667F0-6505-49E6-A62E-1F96DE4FB165}"/>
              </a:ext>
            </a:extLst>
          </p:cNvPr>
          <p:cNvPicPr>
            <a:picLocks noChangeAspect="1"/>
          </p:cNvPicPr>
          <p:nvPr/>
        </p:nvPicPr>
        <p:blipFill>
          <a:blip r:embed="rId2"/>
          <a:stretch>
            <a:fillRect/>
          </a:stretch>
        </p:blipFill>
        <p:spPr>
          <a:xfrm>
            <a:off x="0" y="422275"/>
            <a:ext cx="12192000" cy="6013450"/>
          </a:xfrm>
          <a:prstGeom prst="rect">
            <a:avLst/>
          </a:prstGeom>
        </p:spPr>
      </p:pic>
    </p:spTree>
    <p:extLst>
      <p:ext uri="{BB962C8B-B14F-4D97-AF65-F5344CB8AC3E}">
        <p14:creationId xmlns:p14="http://schemas.microsoft.com/office/powerpoint/2010/main" val="18773682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What design processes are you familiar with, what are their steps?</a:t>
            </a:r>
            <a:endParaRPr lang="en-US" dirty="0"/>
          </a:p>
        </p:txBody>
      </p:sp>
      <p:sp>
        <p:nvSpPr>
          <p:cNvPr id="6" name="Content Placeholder 5"/>
          <p:cNvSpPr>
            <a:spLocks noGrp="1"/>
          </p:cNvSpPr>
          <p:nvPr>
            <p:ph idx="1"/>
          </p:nvPr>
        </p:nvSpPr>
        <p:spPr/>
        <p:txBody>
          <a:bodyPr numCol="3">
            <a:normAutofit/>
          </a:bodyPr>
          <a:lstStyle/>
          <a:p>
            <a:r>
              <a:rPr lang="en-US" dirty="0" smtClean="0"/>
              <a:t>The Double Diamond</a:t>
            </a:r>
          </a:p>
          <a:p>
            <a:pPr lvl="1"/>
            <a:r>
              <a:rPr lang="en-US" dirty="0" smtClean="0"/>
              <a:t>Diverge</a:t>
            </a:r>
          </a:p>
          <a:p>
            <a:pPr lvl="1"/>
            <a:r>
              <a:rPr lang="en-US" dirty="0" smtClean="0"/>
              <a:t>Converge</a:t>
            </a:r>
          </a:p>
          <a:p>
            <a:pPr lvl="1"/>
            <a:r>
              <a:rPr lang="en-US" dirty="0" err="1" smtClean="0"/>
              <a:t>Diverage</a:t>
            </a:r>
            <a:endParaRPr lang="en-US" dirty="0"/>
          </a:p>
          <a:p>
            <a:pPr lvl="1"/>
            <a:r>
              <a:rPr lang="en-US" dirty="0" err="1" smtClean="0"/>
              <a:t>Converage</a:t>
            </a:r>
            <a:endParaRPr lang="en-US" dirty="0" smtClean="0"/>
          </a:p>
          <a:p>
            <a:r>
              <a:rPr lang="en-US" dirty="0" smtClean="0"/>
              <a:t>ASB</a:t>
            </a:r>
          </a:p>
          <a:p>
            <a:pPr lvl="1"/>
            <a:r>
              <a:rPr lang="en-US" dirty="0" smtClean="0"/>
              <a:t>Analysis</a:t>
            </a:r>
          </a:p>
          <a:p>
            <a:pPr lvl="1"/>
            <a:r>
              <a:rPr lang="en-US" dirty="0" smtClean="0"/>
              <a:t>Synthesis</a:t>
            </a:r>
          </a:p>
          <a:p>
            <a:pPr lvl="1"/>
            <a:r>
              <a:rPr lang="en-US" dirty="0" smtClean="0"/>
              <a:t>Bridge</a:t>
            </a:r>
          </a:p>
          <a:p>
            <a:r>
              <a:rPr lang="en-US" dirty="0" smtClean="0"/>
              <a:t>Engineering design process</a:t>
            </a:r>
          </a:p>
          <a:p>
            <a:pPr lvl="1"/>
            <a:r>
              <a:rPr lang="en-US" dirty="0" smtClean="0"/>
              <a:t>Define the problem</a:t>
            </a:r>
          </a:p>
          <a:p>
            <a:pPr lvl="1"/>
            <a:r>
              <a:rPr lang="en-US" dirty="0" smtClean="0"/>
              <a:t>Solve it</a:t>
            </a:r>
          </a:p>
          <a:p>
            <a:pPr lvl="1"/>
            <a:r>
              <a:rPr lang="en-US" dirty="0" smtClean="0"/>
              <a:t>Evaluate</a:t>
            </a:r>
          </a:p>
          <a:p>
            <a:r>
              <a:rPr lang="en-US" dirty="0" smtClean="0"/>
              <a:t>Architecture</a:t>
            </a:r>
          </a:p>
          <a:p>
            <a:pPr lvl="1"/>
            <a:r>
              <a:rPr lang="en-US" dirty="0" smtClean="0"/>
              <a:t>Problem defining</a:t>
            </a:r>
          </a:p>
          <a:p>
            <a:pPr lvl="1"/>
            <a:r>
              <a:rPr lang="en-US" dirty="0" smtClean="0"/>
              <a:t>Testing the problem</a:t>
            </a:r>
          </a:p>
          <a:p>
            <a:pPr lvl="2"/>
            <a:r>
              <a:rPr lang="en-US" dirty="0" smtClean="0"/>
              <a:t>Prototyping</a:t>
            </a:r>
          </a:p>
          <a:p>
            <a:pPr lvl="1"/>
            <a:r>
              <a:rPr lang="en-US" dirty="0" smtClean="0"/>
              <a:t>Problem Seeking</a:t>
            </a:r>
          </a:p>
          <a:p>
            <a:r>
              <a:rPr lang="en-US" dirty="0" smtClean="0"/>
              <a:t>Backwards Design</a:t>
            </a:r>
          </a:p>
          <a:p>
            <a:pPr lvl="1"/>
            <a:r>
              <a:rPr lang="en-US" dirty="0" smtClean="0"/>
              <a:t>Goals</a:t>
            </a:r>
          </a:p>
          <a:p>
            <a:pPr lvl="1"/>
            <a:r>
              <a:rPr lang="en-US" dirty="0" smtClean="0"/>
              <a:t>Assessments</a:t>
            </a:r>
          </a:p>
          <a:p>
            <a:pPr lvl="1"/>
            <a:r>
              <a:rPr lang="en-US" dirty="0" smtClean="0"/>
              <a:t>Instruction</a:t>
            </a:r>
          </a:p>
          <a:p>
            <a:r>
              <a:rPr lang="en-US" dirty="0" smtClean="0"/>
              <a:t>Cog tutor model</a:t>
            </a:r>
          </a:p>
          <a:p>
            <a:pPr lvl="1"/>
            <a:r>
              <a:rPr lang="en-US" dirty="0" smtClean="0"/>
              <a:t>The above + CTA</a:t>
            </a:r>
          </a:p>
          <a:p>
            <a:r>
              <a:rPr lang="en-US" dirty="0" smtClean="0"/>
              <a:t>ADDIE</a:t>
            </a:r>
          </a:p>
          <a:p>
            <a:pPr lvl="1"/>
            <a:r>
              <a:rPr lang="en-US" dirty="0" smtClean="0"/>
              <a:t>Analyze</a:t>
            </a:r>
          </a:p>
          <a:p>
            <a:pPr lvl="1"/>
            <a:r>
              <a:rPr lang="en-US" dirty="0" smtClean="0"/>
              <a:t>Design</a:t>
            </a:r>
          </a:p>
          <a:p>
            <a:pPr lvl="1"/>
            <a:r>
              <a:rPr lang="en-US" dirty="0" smtClean="0"/>
              <a:t>Develop</a:t>
            </a:r>
          </a:p>
          <a:p>
            <a:pPr lvl="1"/>
            <a:r>
              <a:rPr lang="en-US" dirty="0" smtClean="0"/>
              <a:t>Implement</a:t>
            </a:r>
            <a:endParaRPr lang="en-US" dirty="0"/>
          </a:p>
          <a:p>
            <a:pPr lvl="1"/>
            <a:r>
              <a:rPr lang="en-US" dirty="0" smtClean="0"/>
              <a:t>Evaluate</a:t>
            </a:r>
          </a:p>
          <a:p>
            <a:endParaRPr lang="en-US" dirty="0" smtClean="0"/>
          </a:p>
        </p:txBody>
      </p:sp>
      <p:sp>
        <p:nvSpPr>
          <p:cNvPr id="2" name="Date Placeholder 1"/>
          <p:cNvSpPr>
            <a:spLocks noGrp="1"/>
          </p:cNvSpPr>
          <p:nvPr>
            <p:ph type="dt" sz="half" idx="10"/>
          </p:nvPr>
        </p:nvSpPr>
        <p:spPr/>
        <p:txBody>
          <a:bodyPr/>
          <a:lstStyle/>
          <a:p>
            <a:r>
              <a:rPr lang="en-US" smtClean="0"/>
              <a:t>2020-02-16</a:t>
            </a:r>
            <a:endParaRPr lang="en-US"/>
          </a:p>
        </p:txBody>
      </p:sp>
      <p:sp>
        <p:nvSpPr>
          <p:cNvPr id="3" name="Footer Placeholder 2"/>
          <p:cNvSpPr>
            <a:spLocks noGrp="1"/>
          </p:cNvSpPr>
          <p:nvPr>
            <p:ph type="ftr" sz="quarter" idx="11"/>
          </p:nvPr>
        </p:nvSpPr>
        <p:spPr/>
        <p:txBody>
          <a:bodyPr/>
          <a:lstStyle/>
          <a:p>
            <a:r>
              <a:rPr lang="en-US" smtClean="0"/>
              <a:t>05-418/818 | Spring 2021 | Design of Educational Games</a:t>
            </a:r>
            <a:endParaRPr lang="en-US"/>
          </a:p>
        </p:txBody>
      </p:sp>
      <p:sp>
        <p:nvSpPr>
          <p:cNvPr id="4" name="Slide Number Placeholder 3"/>
          <p:cNvSpPr>
            <a:spLocks noGrp="1"/>
          </p:cNvSpPr>
          <p:nvPr>
            <p:ph type="sldNum" sz="quarter" idx="12"/>
          </p:nvPr>
        </p:nvSpPr>
        <p:spPr/>
        <p:txBody>
          <a:bodyPr/>
          <a:lstStyle/>
          <a:p>
            <a:fld id="{4BE96267-9501-4B49-939F-F116B0669874}" type="slidenum">
              <a:rPr lang="en-US" smtClean="0"/>
              <a:t>12</a:t>
            </a:fld>
            <a:endParaRPr lang="en-US"/>
          </a:p>
        </p:txBody>
      </p:sp>
    </p:spTree>
    <p:extLst>
      <p:ext uri="{BB962C8B-B14F-4D97-AF65-F5344CB8AC3E}">
        <p14:creationId xmlns:p14="http://schemas.microsoft.com/office/powerpoint/2010/main" val="37578369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838200" y="6372946"/>
            <a:ext cx="2743200" cy="331932"/>
          </a:xfrm>
        </p:spPr>
        <p:txBody>
          <a:bodyPr/>
          <a:lstStyle/>
          <a:p>
            <a:r>
              <a:rPr lang="en-US" smtClean="0"/>
              <a:t>2020-02-16</a:t>
            </a:r>
            <a:endParaRPr lang="en-US"/>
          </a:p>
        </p:txBody>
      </p:sp>
      <p:sp>
        <p:nvSpPr>
          <p:cNvPr id="6" name="Footer Placeholder 5"/>
          <p:cNvSpPr>
            <a:spLocks noGrp="1"/>
          </p:cNvSpPr>
          <p:nvPr>
            <p:ph type="ftr" sz="quarter" idx="11"/>
          </p:nvPr>
        </p:nvSpPr>
        <p:spPr/>
        <p:txBody>
          <a:bodyPr/>
          <a:lstStyle/>
          <a:p>
            <a:r>
              <a:rPr lang="en-US" smtClean="0"/>
              <a:t>05-418/818 | Spring 2021 | Design of Educational Games</a:t>
            </a:r>
            <a:endParaRPr lang="en-US"/>
          </a:p>
        </p:txBody>
      </p:sp>
      <p:sp>
        <p:nvSpPr>
          <p:cNvPr id="7" name="Slide Number Placeholder 6"/>
          <p:cNvSpPr>
            <a:spLocks noGrp="1"/>
          </p:cNvSpPr>
          <p:nvPr>
            <p:ph type="sldNum" sz="quarter" idx="12"/>
          </p:nvPr>
        </p:nvSpPr>
        <p:spPr/>
        <p:txBody>
          <a:bodyPr/>
          <a:lstStyle/>
          <a:p>
            <a:fld id="{4BE96267-9501-4B49-939F-F116B0669874}" type="slidenum">
              <a:rPr lang="en-US" smtClean="0"/>
              <a:t>13</a:t>
            </a:fld>
            <a:endParaRPr lang="en-US"/>
          </a:p>
        </p:txBody>
      </p:sp>
      <p:grpSp>
        <p:nvGrpSpPr>
          <p:cNvPr id="22" name="Group 21"/>
          <p:cNvGrpSpPr/>
          <p:nvPr/>
        </p:nvGrpSpPr>
        <p:grpSpPr>
          <a:xfrm>
            <a:off x="961470" y="945426"/>
            <a:ext cx="3449322" cy="2102780"/>
            <a:chOff x="290657" y="333830"/>
            <a:chExt cx="3449322" cy="210278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657" y="333830"/>
              <a:ext cx="3449322" cy="1841170"/>
            </a:xfrm>
            <a:prstGeom prst="rect">
              <a:avLst/>
            </a:prstGeom>
          </p:spPr>
        </p:pic>
        <p:sp>
          <p:nvSpPr>
            <p:cNvPr id="17" name="TextBox 16"/>
            <p:cNvSpPr txBox="1"/>
            <p:nvPr/>
          </p:nvSpPr>
          <p:spPr>
            <a:xfrm>
              <a:off x="1249199" y="2175000"/>
              <a:ext cx="1532238" cy="261610"/>
            </a:xfrm>
            <a:prstGeom prst="rect">
              <a:avLst/>
            </a:prstGeom>
            <a:noFill/>
          </p:spPr>
          <p:txBody>
            <a:bodyPr wrap="square" rtlCol="0">
              <a:spAutoFit/>
            </a:bodyPr>
            <a:lstStyle/>
            <a:p>
              <a:pPr algn="ctr"/>
              <a:r>
                <a:rPr lang="en-US" sz="1100" dirty="0" smtClean="0"/>
                <a:t>Double Diamond</a:t>
              </a:r>
              <a:endParaRPr lang="en-US" sz="1100" dirty="0"/>
            </a:p>
          </p:txBody>
        </p:sp>
      </p:grpSp>
      <p:grpSp>
        <p:nvGrpSpPr>
          <p:cNvPr id="24" name="Group 23"/>
          <p:cNvGrpSpPr/>
          <p:nvPr/>
        </p:nvGrpSpPr>
        <p:grpSpPr>
          <a:xfrm>
            <a:off x="8475027" y="750501"/>
            <a:ext cx="2755505" cy="2492630"/>
            <a:chOff x="7599457" y="328118"/>
            <a:chExt cx="2755505" cy="2492630"/>
          </a:xfrm>
        </p:grpSpPr>
        <p:pic>
          <p:nvPicPr>
            <p:cNvPr id="14" name="Picture 13"/>
            <p:cNvPicPr>
              <a:picLocks noChangeAspect="1"/>
            </p:cNvPicPr>
            <p:nvPr/>
          </p:nvPicPr>
          <p:blipFill>
            <a:blip r:embed="rId4"/>
            <a:stretch>
              <a:fillRect/>
            </a:stretch>
          </p:blipFill>
          <p:spPr>
            <a:xfrm>
              <a:off x="7599457" y="328118"/>
              <a:ext cx="2755505" cy="2231020"/>
            </a:xfrm>
            <a:prstGeom prst="rect">
              <a:avLst/>
            </a:prstGeom>
          </p:spPr>
        </p:pic>
        <p:sp>
          <p:nvSpPr>
            <p:cNvPr id="18" name="TextBox 17"/>
            <p:cNvSpPr txBox="1"/>
            <p:nvPr/>
          </p:nvSpPr>
          <p:spPr>
            <a:xfrm>
              <a:off x="7943360" y="2559138"/>
              <a:ext cx="2067698" cy="261610"/>
            </a:xfrm>
            <a:prstGeom prst="rect">
              <a:avLst/>
            </a:prstGeom>
            <a:noFill/>
          </p:spPr>
          <p:txBody>
            <a:bodyPr wrap="square" rtlCol="0">
              <a:spAutoFit/>
            </a:bodyPr>
            <a:lstStyle/>
            <a:p>
              <a:pPr algn="ctr"/>
              <a:r>
                <a:rPr lang="en-US" sz="1100" dirty="0" smtClean="0"/>
                <a:t>Design Thinking</a:t>
              </a:r>
              <a:endParaRPr lang="en-US" sz="1100" dirty="0"/>
            </a:p>
          </p:txBody>
        </p:sp>
      </p:grpSp>
      <p:grpSp>
        <p:nvGrpSpPr>
          <p:cNvPr id="23" name="Group 22"/>
          <p:cNvGrpSpPr/>
          <p:nvPr/>
        </p:nvGrpSpPr>
        <p:grpSpPr>
          <a:xfrm>
            <a:off x="5372262" y="811608"/>
            <a:ext cx="2141295" cy="2370416"/>
            <a:chOff x="4553787" y="250236"/>
            <a:chExt cx="2141295" cy="2370416"/>
          </a:xfrm>
        </p:grpSpPr>
        <p:pic>
          <p:nvPicPr>
            <p:cNvPr id="9" name="Picture 8"/>
            <p:cNvPicPr>
              <a:picLocks noChangeAspect="1"/>
            </p:cNvPicPr>
            <p:nvPr/>
          </p:nvPicPr>
          <p:blipFill>
            <a:blip r:embed="rId5"/>
            <a:stretch>
              <a:fillRect/>
            </a:stretch>
          </p:blipFill>
          <p:spPr>
            <a:xfrm>
              <a:off x="4553787" y="250236"/>
              <a:ext cx="2141295" cy="2108806"/>
            </a:xfrm>
            <a:prstGeom prst="rect">
              <a:avLst/>
            </a:prstGeom>
          </p:spPr>
        </p:pic>
        <p:sp>
          <p:nvSpPr>
            <p:cNvPr id="19" name="TextBox 18"/>
            <p:cNvSpPr txBox="1"/>
            <p:nvPr/>
          </p:nvSpPr>
          <p:spPr>
            <a:xfrm>
              <a:off x="4745419" y="2359042"/>
              <a:ext cx="1758033" cy="261610"/>
            </a:xfrm>
            <a:prstGeom prst="rect">
              <a:avLst/>
            </a:prstGeom>
            <a:noFill/>
          </p:spPr>
          <p:txBody>
            <a:bodyPr wrap="square" rtlCol="0">
              <a:spAutoFit/>
            </a:bodyPr>
            <a:lstStyle/>
            <a:p>
              <a:pPr algn="ctr"/>
              <a:r>
                <a:rPr lang="en-US" sz="1100" dirty="0" smtClean="0"/>
                <a:t>Analysis Synthesis Bridge</a:t>
              </a:r>
              <a:endParaRPr lang="en-US" sz="1100" dirty="0"/>
            </a:p>
          </p:txBody>
        </p:sp>
      </p:grpSp>
      <p:grpSp>
        <p:nvGrpSpPr>
          <p:cNvPr id="25" name="Group 24"/>
          <p:cNvGrpSpPr/>
          <p:nvPr/>
        </p:nvGrpSpPr>
        <p:grpSpPr>
          <a:xfrm>
            <a:off x="389308" y="3798442"/>
            <a:ext cx="2576301" cy="1725466"/>
            <a:chOff x="372845" y="2820748"/>
            <a:chExt cx="2576301" cy="1725466"/>
          </a:xfrm>
        </p:grpSpPr>
        <p:pic>
          <p:nvPicPr>
            <p:cNvPr id="15" name="Picture 14"/>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72845" y="2820748"/>
              <a:ext cx="2576301" cy="1459291"/>
            </a:xfrm>
            <a:prstGeom prst="rect">
              <a:avLst/>
            </a:prstGeom>
          </p:spPr>
        </p:pic>
        <p:sp>
          <p:nvSpPr>
            <p:cNvPr id="20" name="TextBox 19"/>
            <p:cNvSpPr txBox="1"/>
            <p:nvPr/>
          </p:nvSpPr>
          <p:spPr>
            <a:xfrm>
              <a:off x="558669" y="4284604"/>
              <a:ext cx="2204651" cy="261610"/>
            </a:xfrm>
            <a:prstGeom prst="rect">
              <a:avLst/>
            </a:prstGeom>
            <a:noFill/>
          </p:spPr>
          <p:txBody>
            <a:bodyPr wrap="square" rtlCol="0">
              <a:spAutoFit/>
            </a:bodyPr>
            <a:lstStyle/>
            <a:p>
              <a:pPr algn="ctr"/>
              <a:r>
                <a:rPr lang="en-US" sz="1100" dirty="0" smtClean="0"/>
                <a:t>Waterfall Software Engineering</a:t>
              </a:r>
              <a:endParaRPr lang="en-US" sz="1100" dirty="0"/>
            </a:p>
          </p:txBody>
        </p:sp>
      </p:grpSp>
      <p:grpSp>
        <p:nvGrpSpPr>
          <p:cNvPr id="26" name="Group 25"/>
          <p:cNvGrpSpPr/>
          <p:nvPr/>
        </p:nvGrpSpPr>
        <p:grpSpPr>
          <a:xfrm>
            <a:off x="3354917" y="3676520"/>
            <a:ext cx="2615819" cy="1985353"/>
            <a:chOff x="3581400" y="2897684"/>
            <a:chExt cx="2615819" cy="1985353"/>
          </a:xfrm>
        </p:grpSpPr>
        <p:pic>
          <p:nvPicPr>
            <p:cNvPr id="16" name="Picture 15"/>
            <p:cNvPicPr>
              <a:picLocks noChangeAspect="1"/>
            </p:cNvPicPr>
            <p:nvPr/>
          </p:nvPicPr>
          <p:blipFill>
            <a:blip r:embed="rId7"/>
            <a:stretch>
              <a:fillRect/>
            </a:stretch>
          </p:blipFill>
          <p:spPr>
            <a:xfrm>
              <a:off x="3581400" y="2897684"/>
              <a:ext cx="2615819" cy="1723743"/>
            </a:xfrm>
            <a:prstGeom prst="rect">
              <a:avLst/>
            </a:prstGeom>
          </p:spPr>
        </p:pic>
        <p:sp>
          <p:nvSpPr>
            <p:cNvPr id="21" name="TextBox 20"/>
            <p:cNvSpPr txBox="1"/>
            <p:nvPr/>
          </p:nvSpPr>
          <p:spPr>
            <a:xfrm>
              <a:off x="3943219" y="4621427"/>
              <a:ext cx="1892179" cy="261610"/>
            </a:xfrm>
            <a:prstGeom prst="rect">
              <a:avLst/>
            </a:prstGeom>
            <a:noFill/>
          </p:spPr>
          <p:txBody>
            <a:bodyPr wrap="square" rtlCol="0">
              <a:spAutoFit/>
            </a:bodyPr>
            <a:lstStyle/>
            <a:p>
              <a:pPr algn="ctr"/>
              <a:r>
                <a:rPr lang="en-US" sz="1100" dirty="0" smtClean="0"/>
                <a:t>Backwards Design</a:t>
              </a:r>
              <a:endParaRPr lang="en-US" sz="1100" dirty="0"/>
            </a:p>
          </p:txBody>
        </p:sp>
      </p:grpSp>
      <p:grpSp>
        <p:nvGrpSpPr>
          <p:cNvPr id="29" name="Group 28"/>
          <p:cNvGrpSpPr/>
          <p:nvPr/>
        </p:nvGrpSpPr>
        <p:grpSpPr>
          <a:xfrm>
            <a:off x="8842563" y="3542674"/>
            <a:ext cx="2960129" cy="2237002"/>
            <a:chOff x="7593279" y="3078349"/>
            <a:chExt cx="2960129" cy="2237002"/>
          </a:xfrm>
        </p:grpSpPr>
        <p:graphicFrame>
          <p:nvGraphicFramePr>
            <p:cNvPr id="27" name="Diagram 26"/>
            <p:cNvGraphicFramePr/>
            <p:nvPr>
              <p:extLst>
                <p:ext uri="{D42A27DB-BD31-4B8C-83A1-F6EECF244321}">
                  <p14:modId xmlns:p14="http://schemas.microsoft.com/office/powerpoint/2010/main" val="3406374805"/>
                </p:ext>
              </p:extLst>
            </p:nvPr>
          </p:nvGraphicFramePr>
          <p:xfrm>
            <a:off x="7593279" y="3078349"/>
            <a:ext cx="2960129" cy="197341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8" name="TextBox 27"/>
            <p:cNvSpPr txBox="1"/>
            <p:nvPr/>
          </p:nvSpPr>
          <p:spPr>
            <a:xfrm>
              <a:off x="8127254" y="5053741"/>
              <a:ext cx="1892179" cy="261610"/>
            </a:xfrm>
            <a:prstGeom prst="rect">
              <a:avLst/>
            </a:prstGeom>
            <a:noFill/>
          </p:spPr>
          <p:txBody>
            <a:bodyPr wrap="square" rtlCol="0">
              <a:spAutoFit/>
            </a:bodyPr>
            <a:lstStyle/>
            <a:p>
              <a:pPr algn="ctr"/>
              <a:r>
                <a:rPr lang="en-US" sz="1100" dirty="0" smtClean="0"/>
                <a:t>Agile / Scrum</a:t>
              </a:r>
              <a:endParaRPr lang="en-US" sz="1100" dirty="0"/>
            </a:p>
          </p:txBody>
        </p:sp>
      </p:grpSp>
      <p:sp>
        <p:nvSpPr>
          <p:cNvPr id="30" name="Text Placeholder 8"/>
          <p:cNvSpPr txBox="1">
            <a:spLocks/>
          </p:cNvSpPr>
          <p:nvPr/>
        </p:nvSpPr>
        <p:spPr>
          <a:xfrm>
            <a:off x="838200" y="5939161"/>
            <a:ext cx="10515600" cy="237802"/>
          </a:xfrm>
          <a:prstGeom prst="rect">
            <a:avLst/>
          </a:prstGeom>
        </p:spPr>
        <p:txBody>
          <a:bodyPr/>
          <a:lstStyle>
            <a:lvl1pPr marL="228600" indent="-228600" algn="l" defTabSz="914400" rtl="0" eaLnBrk="1" latinLnBrk="0" hangingPunct="1">
              <a:lnSpc>
                <a:spcPct val="90000"/>
              </a:lnSpc>
              <a:spcBef>
                <a:spcPts val="1000"/>
              </a:spcBef>
              <a:buFont typeface="Segoe UI" panose="020B0502040204020203"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Segoe UI" panose="020B0502040204020203"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Segoe UI" panose="020B0502040204020203"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Segoe UI" panose="020B0502040204020203"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Segoe UI" panose="020B0502040204020203"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200" dirty="0" smtClean="0"/>
              <a:t>*Attributions in presenter notes</a:t>
            </a:r>
          </a:p>
          <a:p>
            <a:pPr algn="r"/>
            <a:endParaRPr lang="en-US" sz="1200" dirty="0"/>
          </a:p>
        </p:txBody>
      </p:sp>
      <p:grpSp>
        <p:nvGrpSpPr>
          <p:cNvPr id="3" name="Group 2"/>
          <p:cNvGrpSpPr/>
          <p:nvPr/>
        </p:nvGrpSpPr>
        <p:grpSpPr>
          <a:xfrm>
            <a:off x="6360044" y="3353812"/>
            <a:ext cx="2093211" cy="2592270"/>
            <a:chOff x="6242326" y="3353812"/>
            <a:chExt cx="2093211" cy="2592270"/>
          </a:xfrm>
        </p:grpSpPr>
        <p:pic>
          <p:nvPicPr>
            <p:cNvPr id="2"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242326" y="3353812"/>
              <a:ext cx="2093211" cy="2093211"/>
            </a:xfrm>
            <a:prstGeom prst="rect">
              <a:avLst/>
            </a:prstGeom>
          </p:spPr>
        </p:pic>
        <p:sp>
          <p:nvSpPr>
            <p:cNvPr id="31" name="TextBox 30"/>
            <p:cNvSpPr txBox="1"/>
            <p:nvPr/>
          </p:nvSpPr>
          <p:spPr>
            <a:xfrm>
              <a:off x="6342842" y="5515195"/>
              <a:ext cx="1892179" cy="430887"/>
            </a:xfrm>
            <a:prstGeom prst="rect">
              <a:avLst/>
            </a:prstGeom>
            <a:noFill/>
          </p:spPr>
          <p:txBody>
            <a:bodyPr wrap="square" rtlCol="0">
              <a:spAutoFit/>
            </a:bodyPr>
            <a:lstStyle/>
            <a:p>
              <a:pPr algn="ctr"/>
              <a:r>
                <a:rPr lang="en-US" sz="1100" dirty="0" smtClean="0"/>
                <a:t>Software Development Life Cycle</a:t>
              </a:r>
              <a:endParaRPr lang="en-US" sz="1100" dirty="0"/>
            </a:p>
          </p:txBody>
        </p:sp>
      </p:grpSp>
    </p:spTree>
    <p:extLst>
      <p:ext uri="{BB962C8B-B14F-4D97-AF65-F5344CB8AC3E}">
        <p14:creationId xmlns:p14="http://schemas.microsoft.com/office/powerpoint/2010/main" val="31702467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EE5FB-0694-4416-83B5-524B2E4928EE}"/>
              </a:ext>
            </a:extLst>
          </p:cNvPr>
          <p:cNvSpPr>
            <a:spLocks noGrp="1"/>
          </p:cNvSpPr>
          <p:nvPr>
            <p:ph type="title"/>
          </p:nvPr>
        </p:nvSpPr>
        <p:spPr/>
        <p:txBody>
          <a:bodyPr>
            <a:noAutofit/>
          </a:bodyPr>
          <a:lstStyle/>
          <a:p>
            <a:r>
              <a:rPr lang="en-US" sz="3200" dirty="0" smtClean="0"/>
              <a:t>A Playful Production Process</a:t>
            </a:r>
            <a:endParaRPr lang="en-US" sz="3200" dirty="0"/>
          </a:p>
        </p:txBody>
      </p:sp>
      <p:sp>
        <p:nvSpPr>
          <p:cNvPr id="4" name="Date Placeholder 3">
            <a:extLst>
              <a:ext uri="{FF2B5EF4-FFF2-40B4-BE49-F238E27FC236}">
                <a16:creationId xmlns:a16="http://schemas.microsoft.com/office/drawing/2014/main" id="{1D5DCDE1-8ECA-4346-821D-9A92972888D5}"/>
              </a:ext>
            </a:extLst>
          </p:cNvPr>
          <p:cNvSpPr>
            <a:spLocks noGrp="1"/>
          </p:cNvSpPr>
          <p:nvPr>
            <p:ph type="dt" sz="half" idx="10"/>
          </p:nvPr>
        </p:nvSpPr>
        <p:spPr/>
        <p:txBody>
          <a:bodyPr/>
          <a:lstStyle/>
          <a:p>
            <a:r>
              <a:rPr lang="en-US" smtClean="0"/>
              <a:t>2020-02-16</a:t>
            </a:r>
            <a:endParaRPr lang="en-US"/>
          </a:p>
        </p:txBody>
      </p:sp>
      <p:sp>
        <p:nvSpPr>
          <p:cNvPr id="5" name="Footer Placeholder 4">
            <a:extLst>
              <a:ext uri="{FF2B5EF4-FFF2-40B4-BE49-F238E27FC236}">
                <a16:creationId xmlns:a16="http://schemas.microsoft.com/office/drawing/2014/main" id="{82CC0D62-568D-4A8E-B9B3-F1762497E564}"/>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6" name="Slide Number Placeholder 5">
            <a:extLst>
              <a:ext uri="{FF2B5EF4-FFF2-40B4-BE49-F238E27FC236}">
                <a16:creationId xmlns:a16="http://schemas.microsoft.com/office/drawing/2014/main" id="{E10019B4-795C-477A-91CB-9C6D4A703B33}"/>
              </a:ext>
            </a:extLst>
          </p:cNvPr>
          <p:cNvSpPr>
            <a:spLocks noGrp="1"/>
          </p:cNvSpPr>
          <p:nvPr>
            <p:ph type="sldNum" sz="quarter" idx="12"/>
          </p:nvPr>
        </p:nvSpPr>
        <p:spPr/>
        <p:txBody>
          <a:bodyPr/>
          <a:lstStyle/>
          <a:p>
            <a:fld id="{4BE96267-9501-4B49-939F-F116B0669874}" type="slidenum">
              <a:rPr lang="en-US" smtClean="0"/>
              <a:t>14</a:t>
            </a:fld>
            <a:endParaRPr lang="en-US"/>
          </a:p>
        </p:txBody>
      </p:sp>
      <p:sp>
        <p:nvSpPr>
          <p:cNvPr id="2049" name="Rectangle 2048">
            <a:extLst>
              <a:ext uri="{FF2B5EF4-FFF2-40B4-BE49-F238E27FC236}">
                <a16:creationId xmlns:a16="http://schemas.microsoft.com/office/drawing/2014/main" id="{29304912-3612-4144-9D5C-B4635FA9252A}"/>
              </a:ext>
            </a:extLst>
          </p:cNvPr>
          <p:cNvSpPr/>
          <p:nvPr/>
        </p:nvSpPr>
        <p:spPr>
          <a:xfrm>
            <a:off x="6021038" y="4925113"/>
            <a:ext cx="5332762" cy="461665"/>
          </a:xfrm>
          <a:prstGeom prst="rect">
            <a:avLst/>
          </a:prstGeom>
        </p:spPr>
        <p:txBody>
          <a:bodyPr wrap="square">
            <a:spAutoFit/>
          </a:bodyPr>
          <a:lstStyle/>
          <a:p>
            <a:r>
              <a:rPr lang="en-US" sz="1200" dirty="0"/>
              <a:t>Richard </a:t>
            </a:r>
            <a:r>
              <a:rPr lang="en-US" sz="1200" dirty="0" err="1"/>
              <a:t>Lemarchand</a:t>
            </a:r>
            <a:r>
              <a:rPr lang="en-US" sz="1200" dirty="0"/>
              <a:t>. (2021). A Playful Production Process : For Game Designers (and Everyone). The MIT Press.</a:t>
            </a:r>
          </a:p>
        </p:txBody>
      </p:sp>
      <p:sp>
        <p:nvSpPr>
          <p:cNvPr id="28" name="TextBox 27">
            <a:extLst>
              <a:ext uri="{FF2B5EF4-FFF2-40B4-BE49-F238E27FC236}">
                <a16:creationId xmlns:a16="http://schemas.microsoft.com/office/drawing/2014/main" id="{46C6ACFD-D612-4B23-9801-BF2992D2A8B1}"/>
              </a:ext>
            </a:extLst>
          </p:cNvPr>
          <p:cNvSpPr txBox="1"/>
          <p:nvPr/>
        </p:nvSpPr>
        <p:spPr>
          <a:xfrm>
            <a:off x="7702462" y="3986516"/>
            <a:ext cx="1444240" cy="646331"/>
          </a:xfrm>
          <a:prstGeom prst="rect">
            <a:avLst/>
          </a:prstGeom>
          <a:noFill/>
        </p:spPr>
        <p:txBody>
          <a:bodyPr wrap="square" rtlCol="0">
            <a:spAutoFit/>
          </a:bodyPr>
          <a:lstStyle/>
          <a:p>
            <a:pPr algn="ctr"/>
            <a:r>
              <a:rPr lang="en-US" dirty="0" smtClean="0"/>
              <a:t>Richard </a:t>
            </a:r>
            <a:r>
              <a:rPr lang="en-US" dirty="0" err="1" smtClean="0"/>
              <a:t>Lemarchand</a:t>
            </a:r>
            <a:endParaRPr lang="en-US" dirty="0"/>
          </a:p>
        </p:txBody>
      </p:sp>
      <p:pic>
        <p:nvPicPr>
          <p:cNvPr id="12" name="Picture 11"/>
          <p:cNvPicPr>
            <a:picLocks noChangeAspect="1"/>
          </p:cNvPicPr>
          <p:nvPr/>
        </p:nvPicPr>
        <p:blipFill>
          <a:blip r:embed="rId2"/>
          <a:stretch>
            <a:fillRect/>
          </a:stretch>
        </p:blipFill>
        <p:spPr>
          <a:xfrm>
            <a:off x="217714" y="2475593"/>
            <a:ext cx="6026461" cy="1921411"/>
          </a:xfrm>
          <a:prstGeom prst="rect">
            <a:avLst/>
          </a:prstGeom>
        </p:spPr>
      </p:pic>
      <p:pic>
        <p:nvPicPr>
          <p:cNvPr id="3" name="Picture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528719" y="2218797"/>
            <a:ext cx="1791726" cy="1775395"/>
          </a:xfrm>
          <a:prstGeom prst="rect">
            <a:avLst/>
          </a:prstGeom>
        </p:spPr>
      </p:pic>
      <p:pic>
        <p:nvPicPr>
          <p:cNvPr id="16" name="Picture 15"/>
          <p:cNvPicPr>
            <a:picLocks noChangeAspect="1"/>
          </p:cNvPicPr>
          <p:nvPr/>
        </p:nvPicPr>
        <p:blipFill>
          <a:blip r:embed="rId2"/>
          <a:stretch>
            <a:fillRect/>
          </a:stretch>
        </p:blipFill>
        <p:spPr>
          <a:xfrm>
            <a:off x="184762" y="2459117"/>
            <a:ext cx="6026461" cy="1921411"/>
          </a:xfrm>
          <a:prstGeom prst="rect">
            <a:avLst/>
          </a:prstGeom>
        </p:spPr>
      </p:pic>
    </p:spTree>
    <p:extLst>
      <p:ext uri="{BB962C8B-B14F-4D97-AF65-F5344CB8AC3E}">
        <p14:creationId xmlns:p14="http://schemas.microsoft.com/office/powerpoint/2010/main" val="21303019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B1FD736-8813-4807-AA25-B4F3288EC003}"/>
              </a:ext>
            </a:extLst>
          </p:cNvPr>
          <p:cNvSpPr>
            <a:spLocks noGrp="1"/>
          </p:cNvSpPr>
          <p:nvPr>
            <p:ph type="title"/>
          </p:nvPr>
        </p:nvSpPr>
        <p:spPr/>
        <p:txBody>
          <a:bodyPr/>
          <a:lstStyle/>
          <a:p>
            <a:r>
              <a:rPr lang="en-US" dirty="0" smtClean="0"/>
              <a:t>Thoughts on PPP?</a:t>
            </a:r>
            <a:endParaRPr lang="en-US" dirty="0"/>
          </a:p>
        </p:txBody>
      </p:sp>
      <p:sp>
        <p:nvSpPr>
          <p:cNvPr id="9" name="Content Placeholder 8">
            <a:extLst>
              <a:ext uri="{FF2B5EF4-FFF2-40B4-BE49-F238E27FC236}">
                <a16:creationId xmlns:a16="http://schemas.microsoft.com/office/drawing/2014/main" id="{6B12182A-5E08-4EFC-9218-B8A6EFDB66BE}"/>
              </a:ext>
            </a:extLst>
          </p:cNvPr>
          <p:cNvSpPr>
            <a:spLocks noGrp="1"/>
          </p:cNvSpPr>
          <p:nvPr>
            <p:ph idx="1"/>
          </p:nvPr>
        </p:nvSpPr>
        <p:spPr/>
        <p:txBody>
          <a:bodyPr/>
          <a:lstStyle/>
          <a:p>
            <a:pPr marL="457200" indent="-457200">
              <a:buFont typeface="+mj-lt"/>
              <a:buAutoNum type="arabicPeriod"/>
            </a:pPr>
            <a:r>
              <a:rPr lang="en-US" dirty="0" smtClean="0"/>
              <a:t>Interesting how he broke down the stereotypical game developer quota</a:t>
            </a:r>
          </a:p>
          <a:p>
            <a:pPr marL="457200" indent="-457200">
              <a:buFont typeface="+mj-lt"/>
              <a:buAutoNum type="arabicPeriod"/>
            </a:pPr>
            <a:r>
              <a:rPr lang="en-US" dirty="0" smtClean="0"/>
              <a:t>Combined the design and development process</a:t>
            </a:r>
          </a:p>
          <a:p>
            <a:pPr marL="457200" indent="-457200">
              <a:buFont typeface="+mj-lt"/>
              <a:buAutoNum type="arabicPeriod"/>
            </a:pPr>
            <a:endParaRPr lang="en-US" dirty="0"/>
          </a:p>
        </p:txBody>
      </p:sp>
      <p:sp>
        <p:nvSpPr>
          <p:cNvPr id="5" name="Date Placeholder 4">
            <a:extLst>
              <a:ext uri="{FF2B5EF4-FFF2-40B4-BE49-F238E27FC236}">
                <a16:creationId xmlns:a16="http://schemas.microsoft.com/office/drawing/2014/main" id="{43BB0798-49AA-498F-A56A-2918EAC6E54B}"/>
              </a:ext>
            </a:extLst>
          </p:cNvPr>
          <p:cNvSpPr>
            <a:spLocks noGrp="1"/>
          </p:cNvSpPr>
          <p:nvPr>
            <p:ph type="dt" sz="half" idx="10"/>
          </p:nvPr>
        </p:nvSpPr>
        <p:spPr/>
        <p:txBody>
          <a:bodyPr/>
          <a:lstStyle/>
          <a:p>
            <a:r>
              <a:rPr lang="en-US" smtClean="0"/>
              <a:t>2020-02-16</a:t>
            </a:r>
            <a:endParaRPr lang="en-US"/>
          </a:p>
        </p:txBody>
      </p:sp>
      <p:sp>
        <p:nvSpPr>
          <p:cNvPr id="6" name="Footer Placeholder 5">
            <a:extLst>
              <a:ext uri="{FF2B5EF4-FFF2-40B4-BE49-F238E27FC236}">
                <a16:creationId xmlns:a16="http://schemas.microsoft.com/office/drawing/2014/main" id="{2AE68D9B-307A-4A9B-A3B7-654FAC1DEAFD}"/>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7" name="Slide Number Placeholder 6">
            <a:extLst>
              <a:ext uri="{FF2B5EF4-FFF2-40B4-BE49-F238E27FC236}">
                <a16:creationId xmlns:a16="http://schemas.microsoft.com/office/drawing/2014/main" id="{AF1D0121-3340-4C5C-8DA8-F165CEE8B941}"/>
              </a:ext>
            </a:extLst>
          </p:cNvPr>
          <p:cNvSpPr>
            <a:spLocks noGrp="1"/>
          </p:cNvSpPr>
          <p:nvPr>
            <p:ph type="sldNum" sz="quarter" idx="12"/>
          </p:nvPr>
        </p:nvSpPr>
        <p:spPr/>
        <p:txBody>
          <a:bodyPr/>
          <a:lstStyle/>
          <a:p>
            <a:fld id="{4BE96267-9501-4B49-939F-F116B0669874}" type="slidenum">
              <a:rPr lang="en-US" smtClean="0"/>
              <a:t>15</a:t>
            </a:fld>
            <a:endParaRPr lang="en-US"/>
          </a:p>
        </p:txBody>
      </p:sp>
    </p:spTree>
    <p:extLst>
      <p:ext uri="{BB962C8B-B14F-4D97-AF65-F5344CB8AC3E}">
        <p14:creationId xmlns:p14="http://schemas.microsoft.com/office/powerpoint/2010/main" val="8465355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A Playful Production Process</a:t>
            </a:r>
            <a:endParaRPr lang="en-US" dirty="0"/>
          </a:p>
        </p:txBody>
      </p:sp>
      <p:sp>
        <p:nvSpPr>
          <p:cNvPr id="3" name="Date Placeholder 2"/>
          <p:cNvSpPr>
            <a:spLocks noGrp="1"/>
          </p:cNvSpPr>
          <p:nvPr>
            <p:ph type="dt" sz="half" idx="10"/>
          </p:nvPr>
        </p:nvSpPr>
        <p:spPr/>
        <p:txBody>
          <a:bodyPr/>
          <a:lstStyle/>
          <a:p>
            <a:r>
              <a:rPr lang="en-US" smtClean="0"/>
              <a:t>2020-02-16</a:t>
            </a:r>
            <a:endParaRPr lang="en-US"/>
          </a:p>
        </p:txBody>
      </p:sp>
      <p:sp>
        <p:nvSpPr>
          <p:cNvPr id="4" name="Footer Placeholder 3"/>
          <p:cNvSpPr>
            <a:spLocks noGrp="1"/>
          </p:cNvSpPr>
          <p:nvPr>
            <p:ph type="ftr" sz="quarter" idx="11"/>
          </p:nvPr>
        </p:nvSpPr>
        <p:spPr/>
        <p:txBody>
          <a:bodyPr/>
          <a:lstStyle/>
          <a:p>
            <a:r>
              <a:rPr lang="en-US" smtClean="0"/>
              <a:t>05-418/818 | Spring 2021 | Design of Educational Games</a:t>
            </a:r>
            <a:endParaRPr lang="en-US"/>
          </a:p>
        </p:txBody>
      </p:sp>
      <p:sp>
        <p:nvSpPr>
          <p:cNvPr id="5" name="Slide Number Placeholder 4"/>
          <p:cNvSpPr>
            <a:spLocks noGrp="1"/>
          </p:cNvSpPr>
          <p:nvPr>
            <p:ph type="sldNum" sz="quarter" idx="12"/>
          </p:nvPr>
        </p:nvSpPr>
        <p:spPr/>
        <p:txBody>
          <a:bodyPr/>
          <a:lstStyle/>
          <a:p>
            <a:fld id="{4BE96267-9501-4B49-939F-F116B0669874}" type="slidenum">
              <a:rPr lang="en-US" smtClean="0"/>
              <a:t>16</a:t>
            </a:fld>
            <a:endParaRPr lang="en-US"/>
          </a:p>
        </p:txBody>
      </p:sp>
      <p:sp>
        <p:nvSpPr>
          <p:cNvPr id="9" name="Text Placeholder 8"/>
          <p:cNvSpPr>
            <a:spLocks noGrp="1"/>
          </p:cNvSpPr>
          <p:nvPr>
            <p:ph type="body" sz="quarter" idx="13"/>
          </p:nvPr>
        </p:nvSpPr>
        <p:spPr/>
        <p:txBody>
          <a:bodyPr/>
          <a:lstStyle/>
          <a:p>
            <a:r>
              <a:rPr lang="en-US" dirty="0"/>
              <a:t>Richard </a:t>
            </a:r>
            <a:r>
              <a:rPr lang="en-US" dirty="0" err="1"/>
              <a:t>Lemarchand</a:t>
            </a:r>
            <a:r>
              <a:rPr lang="en-US" dirty="0"/>
              <a:t>. (2021). A Playful Production Process : For Game Designers (and Everyone). The MIT Press.</a:t>
            </a:r>
          </a:p>
          <a:p>
            <a:endParaRPr lang="en-US" dirty="0"/>
          </a:p>
        </p:txBody>
      </p:sp>
      <p:pic>
        <p:nvPicPr>
          <p:cNvPr id="10" name="Picture 9"/>
          <p:cNvPicPr>
            <a:picLocks noChangeAspect="1"/>
          </p:cNvPicPr>
          <p:nvPr/>
        </p:nvPicPr>
        <p:blipFill>
          <a:blip r:embed="rId2"/>
          <a:stretch>
            <a:fillRect/>
          </a:stretch>
        </p:blipFill>
        <p:spPr>
          <a:xfrm>
            <a:off x="76953" y="1639692"/>
            <a:ext cx="12038095" cy="3838095"/>
          </a:xfrm>
          <a:prstGeom prst="rect">
            <a:avLst/>
          </a:prstGeom>
        </p:spPr>
      </p:pic>
    </p:spTree>
    <p:extLst>
      <p:ext uri="{BB962C8B-B14F-4D97-AF65-F5344CB8AC3E}">
        <p14:creationId xmlns:p14="http://schemas.microsoft.com/office/powerpoint/2010/main" val="40134216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Preproduction vs Production</a:t>
            </a:r>
            <a:endParaRPr lang="en-US" dirty="0"/>
          </a:p>
        </p:txBody>
      </p:sp>
      <p:sp>
        <p:nvSpPr>
          <p:cNvPr id="3" name="Date Placeholder 2"/>
          <p:cNvSpPr>
            <a:spLocks noGrp="1"/>
          </p:cNvSpPr>
          <p:nvPr>
            <p:ph type="dt" sz="half" idx="10"/>
          </p:nvPr>
        </p:nvSpPr>
        <p:spPr/>
        <p:txBody>
          <a:bodyPr/>
          <a:lstStyle/>
          <a:p>
            <a:r>
              <a:rPr lang="en-US" smtClean="0"/>
              <a:t>2020-02-16</a:t>
            </a:r>
            <a:endParaRPr lang="en-US"/>
          </a:p>
        </p:txBody>
      </p:sp>
      <p:sp>
        <p:nvSpPr>
          <p:cNvPr id="4" name="Footer Placeholder 3"/>
          <p:cNvSpPr>
            <a:spLocks noGrp="1"/>
          </p:cNvSpPr>
          <p:nvPr>
            <p:ph type="ftr" sz="quarter" idx="11"/>
          </p:nvPr>
        </p:nvSpPr>
        <p:spPr/>
        <p:txBody>
          <a:bodyPr/>
          <a:lstStyle/>
          <a:p>
            <a:r>
              <a:rPr lang="en-US" smtClean="0"/>
              <a:t>05-418/818 | Spring 2021 | Design of Educational Games</a:t>
            </a:r>
            <a:endParaRPr lang="en-US"/>
          </a:p>
        </p:txBody>
      </p:sp>
      <p:sp>
        <p:nvSpPr>
          <p:cNvPr id="5" name="Slide Number Placeholder 4"/>
          <p:cNvSpPr>
            <a:spLocks noGrp="1"/>
          </p:cNvSpPr>
          <p:nvPr>
            <p:ph type="sldNum" sz="quarter" idx="12"/>
          </p:nvPr>
        </p:nvSpPr>
        <p:spPr/>
        <p:txBody>
          <a:bodyPr/>
          <a:lstStyle/>
          <a:p>
            <a:fld id="{4BE96267-9501-4B49-939F-F116B0669874}" type="slidenum">
              <a:rPr lang="en-US" smtClean="0"/>
              <a:t>17</a:t>
            </a:fld>
            <a:endParaRPr lang="en-US"/>
          </a:p>
        </p:txBody>
      </p:sp>
      <p:sp>
        <p:nvSpPr>
          <p:cNvPr id="9" name="Text Placeholder 8"/>
          <p:cNvSpPr>
            <a:spLocks noGrp="1"/>
          </p:cNvSpPr>
          <p:nvPr>
            <p:ph type="body" sz="quarter" idx="13"/>
          </p:nvPr>
        </p:nvSpPr>
        <p:spPr/>
        <p:txBody>
          <a:bodyPr/>
          <a:lstStyle/>
          <a:p>
            <a:r>
              <a:rPr lang="en-US" dirty="0"/>
              <a:t>Richard </a:t>
            </a:r>
            <a:r>
              <a:rPr lang="en-US" dirty="0" err="1"/>
              <a:t>Lemarchand</a:t>
            </a:r>
            <a:r>
              <a:rPr lang="en-US" dirty="0"/>
              <a:t>. (2021). A Playful Production Process : For Game Designers (and Everyone). The MIT Press.</a:t>
            </a:r>
          </a:p>
          <a:p>
            <a:endParaRPr lang="en-US" dirty="0"/>
          </a:p>
        </p:txBody>
      </p:sp>
      <p:pic>
        <p:nvPicPr>
          <p:cNvPr id="10" name="Picture 9"/>
          <p:cNvPicPr>
            <a:picLocks noChangeAspect="1"/>
          </p:cNvPicPr>
          <p:nvPr/>
        </p:nvPicPr>
        <p:blipFill>
          <a:blip r:embed="rId2"/>
          <a:stretch>
            <a:fillRect/>
          </a:stretch>
        </p:blipFill>
        <p:spPr>
          <a:xfrm>
            <a:off x="76953" y="1639692"/>
            <a:ext cx="12038095" cy="3838095"/>
          </a:xfrm>
          <a:prstGeom prst="rect">
            <a:avLst/>
          </a:prstGeom>
        </p:spPr>
      </p:pic>
      <p:cxnSp>
        <p:nvCxnSpPr>
          <p:cNvPr id="7" name="Straight Connector 6"/>
          <p:cNvCxnSpPr/>
          <p:nvPr/>
        </p:nvCxnSpPr>
        <p:spPr>
          <a:xfrm>
            <a:off x="4777946" y="1458097"/>
            <a:ext cx="0" cy="4481064"/>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893277" y="5244315"/>
            <a:ext cx="3260124" cy="646331"/>
          </a:xfrm>
          <a:prstGeom prst="rect">
            <a:avLst/>
          </a:prstGeom>
          <a:noFill/>
        </p:spPr>
        <p:txBody>
          <a:bodyPr wrap="square" rtlCol="0">
            <a:spAutoFit/>
          </a:bodyPr>
          <a:lstStyle/>
          <a:p>
            <a:r>
              <a:rPr lang="en-US" dirty="0" smtClean="0"/>
              <a:t>Some projects may never pass this line</a:t>
            </a:r>
            <a:endParaRPr lang="en-US" dirty="0"/>
          </a:p>
        </p:txBody>
      </p:sp>
    </p:spTree>
    <p:extLst>
      <p:ext uri="{BB962C8B-B14F-4D97-AF65-F5344CB8AC3E}">
        <p14:creationId xmlns:p14="http://schemas.microsoft.com/office/powerpoint/2010/main" val="13314756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Unique features in PPP</a:t>
            </a:r>
            <a:endParaRPr lang="en-US" dirty="0"/>
          </a:p>
        </p:txBody>
      </p:sp>
      <p:sp>
        <p:nvSpPr>
          <p:cNvPr id="3" name="Date Placeholder 2"/>
          <p:cNvSpPr>
            <a:spLocks noGrp="1"/>
          </p:cNvSpPr>
          <p:nvPr>
            <p:ph type="dt" sz="half" idx="10"/>
          </p:nvPr>
        </p:nvSpPr>
        <p:spPr/>
        <p:txBody>
          <a:bodyPr/>
          <a:lstStyle/>
          <a:p>
            <a:r>
              <a:rPr lang="en-US" smtClean="0"/>
              <a:t>2020-02-16</a:t>
            </a:r>
            <a:endParaRPr lang="en-US"/>
          </a:p>
        </p:txBody>
      </p:sp>
      <p:sp>
        <p:nvSpPr>
          <p:cNvPr id="4" name="Footer Placeholder 3"/>
          <p:cNvSpPr>
            <a:spLocks noGrp="1"/>
          </p:cNvSpPr>
          <p:nvPr>
            <p:ph type="ftr" sz="quarter" idx="11"/>
          </p:nvPr>
        </p:nvSpPr>
        <p:spPr/>
        <p:txBody>
          <a:bodyPr/>
          <a:lstStyle/>
          <a:p>
            <a:r>
              <a:rPr lang="en-US" smtClean="0"/>
              <a:t>05-418/818 | Spring 2021 | Design of Educational Games</a:t>
            </a:r>
            <a:endParaRPr lang="en-US"/>
          </a:p>
        </p:txBody>
      </p:sp>
      <p:sp>
        <p:nvSpPr>
          <p:cNvPr id="5" name="Slide Number Placeholder 4"/>
          <p:cNvSpPr>
            <a:spLocks noGrp="1"/>
          </p:cNvSpPr>
          <p:nvPr>
            <p:ph type="sldNum" sz="quarter" idx="12"/>
          </p:nvPr>
        </p:nvSpPr>
        <p:spPr/>
        <p:txBody>
          <a:bodyPr/>
          <a:lstStyle/>
          <a:p>
            <a:fld id="{4BE96267-9501-4B49-939F-F116B0669874}" type="slidenum">
              <a:rPr lang="en-US" smtClean="0"/>
              <a:t>18</a:t>
            </a:fld>
            <a:endParaRPr lang="en-US"/>
          </a:p>
        </p:txBody>
      </p:sp>
      <p:sp>
        <p:nvSpPr>
          <p:cNvPr id="9" name="Text Placeholder 8"/>
          <p:cNvSpPr>
            <a:spLocks noGrp="1"/>
          </p:cNvSpPr>
          <p:nvPr>
            <p:ph type="body" sz="quarter" idx="13"/>
          </p:nvPr>
        </p:nvSpPr>
        <p:spPr/>
        <p:txBody>
          <a:bodyPr/>
          <a:lstStyle/>
          <a:p>
            <a:r>
              <a:rPr lang="en-US" dirty="0"/>
              <a:t>Richard </a:t>
            </a:r>
            <a:r>
              <a:rPr lang="en-US" dirty="0" err="1"/>
              <a:t>Lemarchand</a:t>
            </a:r>
            <a:r>
              <a:rPr lang="en-US" dirty="0"/>
              <a:t>. (2021). A Playful Production Process : For Game Designers (and Everyone). The MIT Press.</a:t>
            </a:r>
          </a:p>
          <a:p>
            <a:endParaRPr lang="en-US" dirty="0"/>
          </a:p>
        </p:txBody>
      </p:sp>
      <p:pic>
        <p:nvPicPr>
          <p:cNvPr id="10" name="Picture 9"/>
          <p:cNvPicPr>
            <a:picLocks noChangeAspect="1"/>
          </p:cNvPicPr>
          <p:nvPr/>
        </p:nvPicPr>
        <p:blipFill>
          <a:blip r:embed="rId2"/>
          <a:stretch>
            <a:fillRect/>
          </a:stretch>
        </p:blipFill>
        <p:spPr>
          <a:xfrm>
            <a:off x="76953" y="1639692"/>
            <a:ext cx="12038095" cy="3838095"/>
          </a:xfrm>
          <a:prstGeom prst="rect">
            <a:avLst/>
          </a:prstGeom>
        </p:spPr>
      </p:pic>
      <p:sp>
        <p:nvSpPr>
          <p:cNvPr id="2" name="Rectangle 1"/>
          <p:cNvSpPr/>
          <p:nvPr/>
        </p:nvSpPr>
        <p:spPr>
          <a:xfrm>
            <a:off x="1491048" y="4917643"/>
            <a:ext cx="1837038" cy="527221"/>
          </a:xfrm>
          <a:prstGeom prst="rect">
            <a:avLst/>
          </a:prstGeom>
          <a:noFill/>
          <a:ln w="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293341" y="5530632"/>
            <a:ext cx="2529016" cy="646331"/>
          </a:xfrm>
          <a:prstGeom prst="rect">
            <a:avLst/>
          </a:prstGeom>
          <a:noFill/>
        </p:spPr>
        <p:txBody>
          <a:bodyPr wrap="square" rtlCol="0">
            <a:spAutoFit/>
          </a:bodyPr>
          <a:lstStyle/>
          <a:p>
            <a:pPr algn="ctr"/>
            <a:r>
              <a:rPr lang="en-US" b="1" dirty="0" smtClean="0">
                <a:solidFill>
                  <a:schemeClr val="accent1"/>
                </a:solidFill>
              </a:rPr>
              <a:t>Goals appear part way through</a:t>
            </a:r>
            <a:endParaRPr lang="en-US" b="1" dirty="0">
              <a:solidFill>
                <a:schemeClr val="accent1"/>
              </a:solidFill>
            </a:endParaRPr>
          </a:p>
        </p:txBody>
      </p:sp>
    </p:spTree>
    <p:extLst>
      <p:ext uri="{BB962C8B-B14F-4D97-AF65-F5344CB8AC3E}">
        <p14:creationId xmlns:p14="http://schemas.microsoft.com/office/powerpoint/2010/main" val="25105149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Unique features in PPP</a:t>
            </a:r>
            <a:endParaRPr lang="en-US" dirty="0"/>
          </a:p>
        </p:txBody>
      </p:sp>
      <p:sp>
        <p:nvSpPr>
          <p:cNvPr id="3" name="Date Placeholder 2"/>
          <p:cNvSpPr>
            <a:spLocks noGrp="1"/>
          </p:cNvSpPr>
          <p:nvPr>
            <p:ph type="dt" sz="half" idx="10"/>
          </p:nvPr>
        </p:nvSpPr>
        <p:spPr/>
        <p:txBody>
          <a:bodyPr/>
          <a:lstStyle/>
          <a:p>
            <a:r>
              <a:rPr lang="en-US" smtClean="0"/>
              <a:t>2020-02-16</a:t>
            </a:r>
            <a:endParaRPr lang="en-US"/>
          </a:p>
        </p:txBody>
      </p:sp>
      <p:sp>
        <p:nvSpPr>
          <p:cNvPr id="4" name="Footer Placeholder 3"/>
          <p:cNvSpPr>
            <a:spLocks noGrp="1"/>
          </p:cNvSpPr>
          <p:nvPr>
            <p:ph type="ftr" sz="quarter" idx="11"/>
          </p:nvPr>
        </p:nvSpPr>
        <p:spPr/>
        <p:txBody>
          <a:bodyPr/>
          <a:lstStyle/>
          <a:p>
            <a:r>
              <a:rPr lang="en-US" smtClean="0"/>
              <a:t>05-418/818 | Spring 2021 | Design of Educational Games</a:t>
            </a:r>
            <a:endParaRPr lang="en-US"/>
          </a:p>
        </p:txBody>
      </p:sp>
      <p:sp>
        <p:nvSpPr>
          <p:cNvPr id="5" name="Slide Number Placeholder 4"/>
          <p:cNvSpPr>
            <a:spLocks noGrp="1"/>
          </p:cNvSpPr>
          <p:nvPr>
            <p:ph type="sldNum" sz="quarter" idx="12"/>
          </p:nvPr>
        </p:nvSpPr>
        <p:spPr/>
        <p:txBody>
          <a:bodyPr/>
          <a:lstStyle/>
          <a:p>
            <a:fld id="{4BE96267-9501-4B49-939F-F116B0669874}" type="slidenum">
              <a:rPr lang="en-US" smtClean="0"/>
              <a:t>19</a:t>
            </a:fld>
            <a:endParaRPr lang="en-US"/>
          </a:p>
        </p:txBody>
      </p:sp>
      <p:sp>
        <p:nvSpPr>
          <p:cNvPr id="9" name="Text Placeholder 8"/>
          <p:cNvSpPr>
            <a:spLocks noGrp="1"/>
          </p:cNvSpPr>
          <p:nvPr>
            <p:ph type="body" sz="quarter" idx="13"/>
          </p:nvPr>
        </p:nvSpPr>
        <p:spPr/>
        <p:txBody>
          <a:bodyPr/>
          <a:lstStyle/>
          <a:p>
            <a:r>
              <a:rPr lang="en-US" dirty="0"/>
              <a:t>Richard </a:t>
            </a:r>
            <a:r>
              <a:rPr lang="en-US" dirty="0" err="1"/>
              <a:t>Lemarchand</a:t>
            </a:r>
            <a:r>
              <a:rPr lang="en-US" dirty="0"/>
              <a:t>. (2021). A Playful Production Process : For Game Designers (and Everyone). The MIT Press.</a:t>
            </a:r>
          </a:p>
          <a:p>
            <a:endParaRPr lang="en-US" dirty="0"/>
          </a:p>
        </p:txBody>
      </p:sp>
      <p:pic>
        <p:nvPicPr>
          <p:cNvPr id="10" name="Picture 9"/>
          <p:cNvPicPr>
            <a:picLocks noChangeAspect="1"/>
          </p:cNvPicPr>
          <p:nvPr/>
        </p:nvPicPr>
        <p:blipFill>
          <a:blip r:embed="rId2"/>
          <a:stretch>
            <a:fillRect/>
          </a:stretch>
        </p:blipFill>
        <p:spPr>
          <a:xfrm>
            <a:off x="76953" y="1639692"/>
            <a:ext cx="12038095" cy="3838095"/>
          </a:xfrm>
          <a:prstGeom prst="rect">
            <a:avLst/>
          </a:prstGeom>
        </p:spPr>
      </p:pic>
      <p:sp>
        <p:nvSpPr>
          <p:cNvPr id="2" name="Rectangle 1"/>
          <p:cNvSpPr/>
          <p:nvPr/>
        </p:nvSpPr>
        <p:spPr>
          <a:xfrm>
            <a:off x="527222" y="4332757"/>
            <a:ext cx="1301578" cy="329859"/>
          </a:xfrm>
          <a:prstGeom prst="rect">
            <a:avLst/>
          </a:prstGeom>
          <a:noFill/>
          <a:ln w="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0" y="4733844"/>
            <a:ext cx="2529016" cy="923330"/>
          </a:xfrm>
          <a:prstGeom prst="rect">
            <a:avLst/>
          </a:prstGeom>
          <a:solidFill>
            <a:schemeClr val="bg1"/>
          </a:solidFill>
        </p:spPr>
        <p:txBody>
          <a:bodyPr wrap="square" rtlCol="0">
            <a:spAutoFit/>
          </a:bodyPr>
          <a:lstStyle/>
          <a:p>
            <a:pPr algn="ctr"/>
            <a:r>
              <a:rPr lang="en-US" b="1" dirty="0" smtClean="0">
                <a:solidFill>
                  <a:schemeClr val="accent1"/>
                </a:solidFill>
              </a:rPr>
              <a:t>Prototypes are part of how you work out ideas</a:t>
            </a:r>
            <a:endParaRPr lang="en-US" b="1" dirty="0">
              <a:solidFill>
                <a:schemeClr val="accent1"/>
              </a:solidFill>
            </a:endParaRPr>
          </a:p>
        </p:txBody>
      </p:sp>
    </p:spTree>
    <p:extLst>
      <p:ext uri="{BB962C8B-B14F-4D97-AF65-F5344CB8AC3E}">
        <p14:creationId xmlns:p14="http://schemas.microsoft.com/office/powerpoint/2010/main" val="15816244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379C62A-973F-4E6E-8511-E5B377C78BAE}"/>
              </a:ext>
            </a:extLst>
          </p:cNvPr>
          <p:cNvSpPr>
            <a:spLocks noGrp="1"/>
          </p:cNvSpPr>
          <p:nvPr>
            <p:ph type="title"/>
          </p:nvPr>
        </p:nvSpPr>
        <p:spPr/>
        <p:txBody>
          <a:bodyPr/>
          <a:lstStyle/>
          <a:p>
            <a:r>
              <a:rPr lang="en-US" dirty="0"/>
              <a:t>Announcements</a:t>
            </a:r>
          </a:p>
        </p:txBody>
      </p:sp>
      <p:sp>
        <p:nvSpPr>
          <p:cNvPr id="2" name="Content Placeholder 1">
            <a:extLst>
              <a:ext uri="{FF2B5EF4-FFF2-40B4-BE49-F238E27FC236}">
                <a16:creationId xmlns:a16="http://schemas.microsoft.com/office/drawing/2014/main" id="{0E50FA4F-4DFE-47D3-BACF-763F18E15802}"/>
              </a:ext>
            </a:extLst>
          </p:cNvPr>
          <p:cNvSpPr>
            <a:spLocks noGrp="1"/>
          </p:cNvSpPr>
          <p:nvPr>
            <p:ph idx="1"/>
          </p:nvPr>
        </p:nvSpPr>
        <p:spPr/>
        <p:txBody>
          <a:bodyPr>
            <a:normAutofit/>
          </a:bodyPr>
          <a:lstStyle/>
          <a:p>
            <a:pPr marL="0" indent="0">
              <a:spcBef>
                <a:spcPts val="2200"/>
              </a:spcBef>
              <a:buNone/>
            </a:pPr>
            <a:r>
              <a:rPr lang="en-US" dirty="0" err="1" smtClean="0"/>
              <a:t>Crit</a:t>
            </a:r>
            <a:r>
              <a:rPr lang="en-US" dirty="0" smtClean="0"/>
              <a:t> Post Submission Opportunity </a:t>
            </a:r>
            <a:r>
              <a:rPr lang="en-US" dirty="0" smtClean="0"/>
              <a:t>1 is Next Tuesday @23:59 US Eastern </a:t>
            </a:r>
            <a:r>
              <a:rPr lang="en-US" dirty="0" smtClean="0"/>
              <a:t>Time</a:t>
            </a:r>
            <a:endParaRPr lang="en-US" dirty="0" smtClean="0"/>
          </a:p>
        </p:txBody>
      </p:sp>
      <p:sp>
        <p:nvSpPr>
          <p:cNvPr id="3" name="Date Placeholder 2">
            <a:extLst>
              <a:ext uri="{FF2B5EF4-FFF2-40B4-BE49-F238E27FC236}">
                <a16:creationId xmlns:a16="http://schemas.microsoft.com/office/drawing/2014/main" id="{13153205-AA31-4B90-A37D-1D0283C7368D}"/>
              </a:ext>
            </a:extLst>
          </p:cNvPr>
          <p:cNvSpPr>
            <a:spLocks noGrp="1"/>
          </p:cNvSpPr>
          <p:nvPr>
            <p:ph type="dt" sz="half" idx="10"/>
          </p:nvPr>
        </p:nvSpPr>
        <p:spPr/>
        <p:txBody>
          <a:bodyPr/>
          <a:lstStyle/>
          <a:p>
            <a:r>
              <a:rPr lang="en-US" smtClean="0"/>
              <a:t>2020-02-16</a:t>
            </a:r>
            <a:endParaRPr lang="en-US"/>
          </a:p>
        </p:txBody>
      </p:sp>
      <p:sp>
        <p:nvSpPr>
          <p:cNvPr id="7" name="Footer Placeholder 6"/>
          <p:cNvSpPr>
            <a:spLocks noGrp="1"/>
          </p:cNvSpPr>
          <p:nvPr>
            <p:ph type="ftr" sz="quarter" idx="11"/>
          </p:nvPr>
        </p:nvSpPr>
        <p:spPr/>
        <p:txBody>
          <a:bodyPr/>
          <a:lstStyle/>
          <a:p>
            <a:r>
              <a:rPr lang="en-US" smtClean="0"/>
              <a:t>05-418/818 | Spring 2021 | Design of Educational Games</a:t>
            </a:r>
            <a:endParaRPr lang="en-US"/>
          </a:p>
        </p:txBody>
      </p:sp>
      <p:sp>
        <p:nvSpPr>
          <p:cNvPr id="8" name="Slide Number Placeholder 7"/>
          <p:cNvSpPr>
            <a:spLocks noGrp="1"/>
          </p:cNvSpPr>
          <p:nvPr>
            <p:ph type="sldNum" sz="quarter" idx="12"/>
          </p:nvPr>
        </p:nvSpPr>
        <p:spPr/>
        <p:txBody>
          <a:bodyPr/>
          <a:lstStyle/>
          <a:p>
            <a:fld id="{4BE96267-9501-4B49-939F-F116B0669874}" type="slidenum">
              <a:rPr lang="en-US" smtClean="0"/>
              <a:t>2</a:t>
            </a:fld>
            <a:endParaRPr lang="en-US"/>
          </a:p>
        </p:txBody>
      </p:sp>
    </p:spTree>
    <p:extLst>
      <p:ext uri="{BB962C8B-B14F-4D97-AF65-F5344CB8AC3E}">
        <p14:creationId xmlns:p14="http://schemas.microsoft.com/office/powerpoint/2010/main" val="42366860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Unique features in PPP</a:t>
            </a:r>
            <a:endParaRPr lang="en-US" dirty="0"/>
          </a:p>
        </p:txBody>
      </p:sp>
      <p:sp>
        <p:nvSpPr>
          <p:cNvPr id="3" name="Date Placeholder 2"/>
          <p:cNvSpPr>
            <a:spLocks noGrp="1"/>
          </p:cNvSpPr>
          <p:nvPr>
            <p:ph type="dt" sz="half" idx="10"/>
          </p:nvPr>
        </p:nvSpPr>
        <p:spPr/>
        <p:txBody>
          <a:bodyPr/>
          <a:lstStyle/>
          <a:p>
            <a:r>
              <a:rPr lang="en-US" smtClean="0"/>
              <a:t>2020-02-16</a:t>
            </a:r>
            <a:endParaRPr lang="en-US"/>
          </a:p>
        </p:txBody>
      </p:sp>
      <p:sp>
        <p:nvSpPr>
          <p:cNvPr id="4" name="Footer Placeholder 3"/>
          <p:cNvSpPr>
            <a:spLocks noGrp="1"/>
          </p:cNvSpPr>
          <p:nvPr>
            <p:ph type="ftr" sz="quarter" idx="11"/>
          </p:nvPr>
        </p:nvSpPr>
        <p:spPr/>
        <p:txBody>
          <a:bodyPr/>
          <a:lstStyle/>
          <a:p>
            <a:r>
              <a:rPr lang="en-US" smtClean="0"/>
              <a:t>05-418/818 | Spring 2021 | Design of Educational Games</a:t>
            </a:r>
            <a:endParaRPr lang="en-US"/>
          </a:p>
        </p:txBody>
      </p:sp>
      <p:sp>
        <p:nvSpPr>
          <p:cNvPr id="5" name="Slide Number Placeholder 4"/>
          <p:cNvSpPr>
            <a:spLocks noGrp="1"/>
          </p:cNvSpPr>
          <p:nvPr>
            <p:ph type="sldNum" sz="quarter" idx="12"/>
          </p:nvPr>
        </p:nvSpPr>
        <p:spPr/>
        <p:txBody>
          <a:bodyPr/>
          <a:lstStyle/>
          <a:p>
            <a:fld id="{4BE96267-9501-4B49-939F-F116B0669874}" type="slidenum">
              <a:rPr lang="en-US" smtClean="0"/>
              <a:t>20</a:t>
            </a:fld>
            <a:endParaRPr lang="en-US"/>
          </a:p>
        </p:txBody>
      </p:sp>
      <p:sp>
        <p:nvSpPr>
          <p:cNvPr id="9" name="Text Placeholder 8"/>
          <p:cNvSpPr>
            <a:spLocks noGrp="1"/>
          </p:cNvSpPr>
          <p:nvPr>
            <p:ph type="body" sz="quarter" idx="13"/>
          </p:nvPr>
        </p:nvSpPr>
        <p:spPr/>
        <p:txBody>
          <a:bodyPr/>
          <a:lstStyle/>
          <a:p>
            <a:r>
              <a:rPr lang="en-US" dirty="0"/>
              <a:t>Richard </a:t>
            </a:r>
            <a:r>
              <a:rPr lang="en-US" dirty="0" err="1"/>
              <a:t>Lemarchand</a:t>
            </a:r>
            <a:r>
              <a:rPr lang="en-US" dirty="0"/>
              <a:t>. (2021). A Playful Production Process : For Game Designers (and Everyone). The MIT Press.</a:t>
            </a:r>
          </a:p>
          <a:p>
            <a:endParaRPr lang="en-US" dirty="0"/>
          </a:p>
        </p:txBody>
      </p:sp>
      <p:pic>
        <p:nvPicPr>
          <p:cNvPr id="10" name="Picture 9"/>
          <p:cNvPicPr>
            <a:picLocks noChangeAspect="1"/>
          </p:cNvPicPr>
          <p:nvPr/>
        </p:nvPicPr>
        <p:blipFill>
          <a:blip r:embed="rId2"/>
          <a:stretch>
            <a:fillRect/>
          </a:stretch>
        </p:blipFill>
        <p:spPr>
          <a:xfrm>
            <a:off x="76953" y="1639692"/>
            <a:ext cx="12038095" cy="3838095"/>
          </a:xfrm>
          <a:prstGeom prst="rect">
            <a:avLst/>
          </a:prstGeom>
        </p:spPr>
      </p:pic>
      <p:sp>
        <p:nvSpPr>
          <p:cNvPr id="2" name="Rectangle 1"/>
          <p:cNvSpPr/>
          <p:nvPr/>
        </p:nvSpPr>
        <p:spPr>
          <a:xfrm>
            <a:off x="3756453" y="3995005"/>
            <a:ext cx="1894704" cy="651136"/>
          </a:xfrm>
          <a:prstGeom prst="rect">
            <a:avLst/>
          </a:prstGeom>
          <a:noFill/>
          <a:ln w="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350741" y="4733844"/>
            <a:ext cx="2745259" cy="923330"/>
          </a:xfrm>
          <a:prstGeom prst="rect">
            <a:avLst/>
          </a:prstGeom>
          <a:solidFill>
            <a:schemeClr val="bg1"/>
          </a:solidFill>
        </p:spPr>
        <p:txBody>
          <a:bodyPr wrap="square" rtlCol="0">
            <a:spAutoFit/>
          </a:bodyPr>
          <a:lstStyle/>
          <a:p>
            <a:pPr algn="ctr"/>
            <a:r>
              <a:rPr lang="en-US" b="1" dirty="0" smtClean="0">
                <a:solidFill>
                  <a:schemeClr val="accent1"/>
                </a:solidFill>
              </a:rPr>
              <a:t>Vertical Slices and Game Design Macros are unique deliverables</a:t>
            </a:r>
            <a:endParaRPr lang="en-US" b="1" dirty="0">
              <a:solidFill>
                <a:schemeClr val="accent1"/>
              </a:solidFill>
            </a:endParaRPr>
          </a:p>
        </p:txBody>
      </p:sp>
    </p:spTree>
    <p:extLst>
      <p:ext uri="{BB962C8B-B14F-4D97-AF65-F5344CB8AC3E}">
        <p14:creationId xmlns:p14="http://schemas.microsoft.com/office/powerpoint/2010/main" val="116995081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PPP in this course</a:t>
            </a:r>
            <a:endParaRPr lang="en-US" dirty="0"/>
          </a:p>
        </p:txBody>
      </p:sp>
      <p:sp>
        <p:nvSpPr>
          <p:cNvPr id="3" name="Date Placeholder 2"/>
          <p:cNvSpPr>
            <a:spLocks noGrp="1"/>
          </p:cNvSpPr>
          <p:nvPr>
            <p:ph type="dt" sz="half" idx="10"/>
          </p:nvPr>
        </p:nvSpPr>
        <p:spPr/>
        <p:txBody>
          <a:bodyPr/>
          <a:lstStyle/>
          <a:p>
            <a:r>
              <a:rPr lang="en-US" smtClean="0"/>
              <a:t>2020-02-16</a:t>
            </a:r>
            <a:endParaRPr lang="en-US"/>
          </a:p>
        </p:txBody>
      </p:sp>
      <p:sp>
        <p:nvSpPr>
          <p:cNvPr id="4" name="Footer Placeholder 3"/>
          <p:cNvSpPr>
            <a:spLocks noGrp="1"/>
          </p:cNvSpPr>
          <p:nvPr>
            <p:ph type="ftr" sz="quarter" idx="11"/>
          </p:nvPr>
        </p:nvSpPr>
        <p:spPr/>
        <p:txBody>
          <a:bodyPr/>
          <a:lstStyle/>
          <a:p>
            <a:r>
              <a:rPr lang="en-US" smtClean="0"/>
              <a:t>05-418/818 | Spring 2021 | Design of Educational Games</a:t>
            </a:r>
            <a:endParaRPr lang="en-US"/>
          </a:p>
        </p:txBody>
      </p:sp>
      <p:sp>
        <p:nvSpPr>
          <p:cNvPr id="5" name="Slide Number Placeholder 4"/>
          <p:cNvSpPr>
            <a:spLocks noGrp="1"/>
          </p:cNvSpPr>
          <p:nvPr>
            <p:ph type="sldNum" sz="quarter" idx="12"/>
          </p:nvPr>
        </p:nvSpPr>
        <p:spPr/>
        <p:txBody>
          <a:bodyPr/>
          <a:lstStyle/>
          <a:p>
            <a:fld id="{4BE96267-9501-4B49-939F-F116B0669874}" type="slidenum">
              <a:rPr lang="en-US" smtClean="0"/>
              <a:t>21</a:t>
            </a:fld>
            <a:endParaRPr lang="en-US"/>
          </a:p>
        </p:txBody>
      </p:sp>
      <p:sp>
        <p:nvSpPr>
          <p:cNvPr id="9" name="Text Placeholder 8"/>
          <p:cNvSpPr>
            <a:spLocks noGrp="1"/>
          </p:cNvSpPr>
          <p:nvPr>
            <p:ph type="body" sz="quarter" idx="13"/>
          </p:nvPr>
        </p:nvSpPr>
        <p:spPr/>
        <p:txBody>
          <a:bodyPr/>
          <a:lstStyle/>
          <a:p>
            <a:r>
              <a:rPr lang="en-US" dirty="0"/>
              <a:t>Richard </a:t>
            </a:r>
            <a:r>
              <a:rPr lang="en-US" dirty="0" err="1"/>
              <a:t>Lemarchand</a:t>
            </a:r>
            <a:r>
              <a:rPr lang="en-US" dirty="0"/>
              <a:t>. (2021). A Playful Production Process : For Game Designers (and Everyone). The MIT Press.</a:t>
            </a:r>
          </a:p>
          <a:p>
            <a:endParaRPr lang="en-US" dirty="0"/>
          </a:p>
        </p:txBody>
      </p:sp>
      <p:pic>
        <p:nvPicPr>
          <p:cNvPr id="10" name="Picture 9"/>
          <p:cNvPicPr>
            <a:picLocks noChangeAspect="1"/>
          </p:cNvPicPr>
          <p:nvPr/>
        </p:nvPicPr>
        <p:blipFill>
          <a:blip r:embed="rId2"/>
          <a:stretch>
            <a:fillRect/>
          </a:stretch>
        </p:blipFill>
        <p:spPr>
          <a:xfrm>
            <a:off x="76953" y="1639692"/>
            <a:ext cx="12038095" cy="3838095"/>
          </a:xfrm>
          <a:prstGeom prst="rect">
            <a:avLst/>
          </a:prstGeom>
        </p:spPr>
      </p:pic>
      <p:sp>
        <p:nvSpPr>
          <p:cNvPr id="8" name="Rectangle 7"/>
          <p:cNvSpPr/>
          <p:nvPr/>
        </p:nvSpPr>
        <p:spPr>
          <a:xfrm>
            <a:off x="217714" y="2152062"/>
            <a:ext cx="2303064" cy="1892716"/>
          </a:xfrm>
          <a:prstGeom prst="rect">
            <a:avLst/>
          </a:prstGeom>
          <a:solidFill>
            <a:schemeClr val="accent2">
              <a:alpha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Assignment 2</a:t>
            </a:r>
            <a:endParaRPr lang="en-US" dirty="0"/>
          </a:p>
        </p:txBody>
      </p:sp>
    </p:spTree>
    <p:extLst>
      <p:ext uri="{BB962C8B-B14F-4D97-AF65-F5344CB8AC3E}">
        <p14:creationId xmlns:p14="http://schemas.microsoft.com/office/powerpoint/2010/main" val="285858924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PPP in this course</a:t>
            </a:r>
            <a:endParaRPr lang="en-US" dirty="0"/>
          </a:p>
        </p:txBody>
      </p:sp>
      <p:sp>
        <p:nvSpPr>
          <p:cNvPr id="3" name="Date Placeholder 2"/>
          <p:cNvSpPr>
            <a:spLocks noGrp="1"/>
          </p:cNvSpPr>
          <p:nvPr>
            <p:ph type="dt" sz="half" idx="10"/>
          </p:nvPr>
        </p:nvSpPr>
        <p:spPr/>
        <p:txBody>
          <a:bodyPr/>
          <a:lstStyle/>
          <a:p>
            <a:r>
              <a:rPr lang="en-US" smtClean="0"/>
              <a:t>2020-02-16</a:t>
            </a:r>
            <a:endParaRPr lang="en-US"/>
          </a:p>
        </p:txBody>
      </p:sp>
      <p:sp>
        <p:nvSpPr>
          <p:cNvPr id="4" name="Footer Placeholder 3"/>
          <p:cNvSpPr>
            <a:spLocks noGrp="1"/>
          </p:cNvSpPr>
          <p:nvPr>
            <p:ph type="ftr" sz="quarter" idx="11"/>
          </p:nvPr>
        </p:nvSpPr>
        <p:spPr/>
        <p:txBody>
          <a:bodyPr/>
          <a:lstStyle/>
          <a:p>
            <a:r>
              <a:rPr lang="en-US" smtClean="0"/>
              <a:t>05-418/818 | Spring 2021 | Design of Educational Games</a:t>
            </a:r>
            <a:endParaRPr lang="en-US"/>
          </a:p>
        </p:txBody>
      </p:sp>
      <p:sp>
        <p:nvSpPr>
          <p:cNvPr id="5" name="Slide Number Placeholder 4"/>
          <p:cNvSpPr>
            <a:spLocks noGrp="1"/>
          </p:cNvSpPr>
          <p:nvPr>
            <p:ph type="sldNum" sz="quarter" idx="12"/>
          </p:nvPr>
        </p:nvSpPr>
        <p:spPr/>
        <p:txBody>
          <a:bodyPr/>
          <a:lstStyle/>
          <a:p>
            <a:fld id="{4BE96267-9501-4B49-939F-F116B0669874}" type="slidenum">
              <a:rPr lang="en-US" smtClean="0"/>
              <a:t>22</a:t>
            </a:fld>
            <a:endParaRPr lang="en-US"/>
          </a:p>
        </p:txBody>
      </p:sp>
      <p:sp>
        <p:nvSpPr>
          <p:cNvPr id="9" name="Text Placeholder 8"/>
          <p:cNvSpPr>
            <a:spLocks noGrp="1"/>
          </p:cNvSpPr>
          <p:nvPr>
            <p:ph type="body" sz="quarter" idx="13"/>
          </p:nvPr>
        </p:nvSpPr>
        <p:spPr/>
        <p:txBody>
          <a:bodyPr/>
          <a:lstStyle/>
          <a:p>
            <a:r>
              <a:rPr lang="en-US" dirty="0"/>
              <a:t>Richard </a:t>
            </a:r>
            <a:r>
              <a:rPr lang="en-US" dirty="0" err="1"/>
              <a:t>Lemarchand</a:t>
            </a:r>
            <a:r>
              <a:rPr lang="en-US" dirty="0"/>
              <a:t>. (2021). A Playful Production Process : For Game Designers (and Everyone). The MIT Press.</a:t>
            </a:r>
          </a:p>
          <a:p>
            <a:endParaRPr lang="en-US" dirty="0"/>
          </a:p>
        </p:txBody>
      </p:sp>
      <p:pic>
        <p:nvPicPr>
          <p:cNvPr id="10" name="Picture 9"/>
          <p:cNvPicPr>
            <a:picLocks noChangeAspect="1"/>
          </p:cNvPicPr>
          <p:nvPr/>
        </p:nvPicPr>
        <p:blipFill>
          <a:blip r:embed="rId2"/>
          <a:stretch>
            <a:fillRect/>
          </a:stretch>
        </p:blipFill>
        <p:spPr>
          <a:xfrm>
            <a:off x="76953" y="1639692"/>
            <a:ext cx="12038095" cy="3838095"/>
          </a:xfrm>
          <a:prstGeom prst="rect">
            <a:avLst/>
          </a:prstGeom>
        </p:spPr>
      </p:pic>
      <p:sp>
        <p:nvSpPr>
          <p:cNvPr id="8" name="Rectangle 7"/>
          <p:cNvSpPr/>
          <p:nvPr/>
        </p:nvSpPr>
        <p:spPr>
          <a:xfrm>
            <a:off x="217714" y="2152062"/>
            <a:ext cx="4551994" cy="1892716"/>
          </a:xfrm>
          <a:prstGeom prst="rect">
            <a:avLst/>
          </a:prstGeom>
          <a:solidFill>
            <a:schemeClr val="accent5">
              <a:alpha val="9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smtClean="0"/>
              <a:t>Final Project</a:t>
            </a:r>
            <a:endParaRPr lang="en-US" dirty="0"/>
          </a:p>
        </p:txBody>
      </p:sp>
    </p:spTree>
    <p:extLst>
      <p:ext uri="{BB962C8B-B14F-4D97-AF65-F5344CB8AC3E}">
        <p14:creationId xmlns:p14="http://schemas.microsoft.com/office/powerpoint/2010/main" val="8176336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process we’ll use in this course</a:t>
            </a:r>
            <a:endParaRPr lang="en-US" dirty="0"/>
          </a:p>
        </p:txBody>
      </p:sp>
      <p:sp>
        <p:nvSpPr>
          <p:cNvPr id="3" name="Date Placeholder 2"/>
          <p:cNvSpPr>
            <a:spLocks noGrp="1"/>
          </p:cNvSpPr>
          <p:nvPr>
            <p:ph type="dt" sz="half" idx="10"/>
          </p:nvPr>
        </p:nvSpPr>
        <p:spPr/>
        <p:txBody>
          <a:bodyPr/>
          <a:lstStyle/>
          <a:p>
            <a:r>
              <a:rPr lang="en-US" smtClean="0"/>
              <a:t>2020-02-16</a:t>
            </a:r>
            <a:endParaRPr lang="en-US"/>
          </a:p>
        </p:txBody>
      </p:sp>
      <p:sp>
        <p:nvSpPr>
          <p:cNvPr id="4" name="Footer Placeholder 3"/>
          <p:cNvSpPr>
            <a:spLocks noGrp="1"/>
          </p:cNvSpPr>
          <p:nvPr>
            <p:ph type="ftr" sz="quarter" idx="11"/>
          </p:nvPr>
        </p:nvSpPr>
        <p:spPr/>
        <p:txBody>
          <a:bodyPr/>
          <a:lstStyle/>
          <a:p>
            <a:r>
              <a:rPr lang="en-US" smtClean="0"/>
              <a:t>05-418/818 | Spring 2021 | Design of Educational Games</a:t>
            </a:r>
            <a:endParaRPr lang="en-US"/>
          </a:p>
        </p:txBody>
      </p:sp>
      <p:sp>
        <p:nvSpPr>
          <p:cNvPr id="5" name="Slide Number Placeholder 4"/>
          <p:cNvSpPr>
            <a:spLocks noGrp="1"/>
          </p:cNvSpPr>
          <p:nvPr>
            <p:ph type="sldNum" sz="quarter" idx="12"/>
          </p:nvPr>
        </p:nvSpPr>
        <p:spPr/>
        <p:txBody>
          <a:bodyPr/>
          <a:lstStyle/>
          <a:p>
            <a:fld id="{4BE96267-9501-4B49-939F-F116B0669874}" type="slidenum">
              <a:rPr lang="en-US" smtClean="0"/>
              <a:t>23</a:t>
            </a:fld>
            <a:endParaRPr lang="en-US"/>
          </a:p>
        </p:txBody>
      </p:sp>
      <p:sp>
        <p:nvSpPr>
          <p:cNvPr id="6" name="Text Placeholder 5"/>
          <p:cNvSpPr>
            <a:spLocks noGrp="1"/>
          </p:cNvSpPr>
          <p:nvPr>
            <p:ph type="body" sz="quarter" idx="13"/>
          </p:nvPr>
        </p:nvSpPr>
        <p:spPr/>
        <p:txBody>
          <a:bodyPr/>
          <a:lstStyle/>
          <a:p>
            <a:endParaRPr lang="en-US"/>
          </a:p>
        </p:txBody>
      </p:sp>
      <p:pic>
        <p:nvPicPr>
          <p:cNvPr id="7" name="Picture 6">
            <a:extLst>
              <a:ext uri="{FF2B5EF4-FFF2-40B4-BE49-F238E27FC236}">
                <a16:creationId xmlns:a16="http://schemas.microsoft.com/office/drawing/2014/main" id="{BFDBFBB0-5D4F-43D1-B092-191DC083A5B7}"/>
              </a:ext>
            </a:extLst>
          </p:cNvPr>
          <p:cNvPicPr>
            <a:picLocks noChangeAspect="1"/>
          </p:cNvPicPr>
          <p:nvPr/>
        </p:nvPicPr>
        <p:blipFill>
          <a:blip r:embed="rId2"/>
          <a:stretch>
            <a:fillRect/>
          </a:stretch>
        </p:blipFill>
        <p:spPr>
          <a:xfrm>
            <a:off x="7070836" y="2458131"/>
            <a:ext cx="4685203" cy="1941738"/>
          </a:xfrm>
          <a:prstGeom prst="rect">
            <a:avLst/>
          </a:prstGeom>
        </p:spPr>
      </p:pic>
      <p:pic>
        <p:nvPicPr>
          <p:cNvPr id="8" name="Picture 7"/>
          <p:cNvPicPr>
            <a:picLocks noChangeAspect="1"/>
          </p:cNvPicPr>
          <p:nvPr/>
        </p:nvPicPr>
        <p:blipFill>
          <a:blip r:embed="rId3"/>
          <a:stretch>
            <a:fillRect/>
          </a:stretch>
        </p:blipFill>
        <p:spPr>
          <a:xfrm>
            <a:off x="435960" y="2683648"/>
            <a:ext cx="4675562" cy="1490705"/>
          </a:xfrm>
          <a:prstGeom prst="rect">
            <a:avLst/>
          </a:prstGeom>
        </p:spPr>
      </p:pic>
      <p:sp>
        <p:nvSpPr>
          <p:cNvPr id="9" name="TextBox 8"/>
          <p:cNvSpPr txBox="1"/>
          <p:nvPr/>
        </p:nvSpPr>
        <p:spPr>
          <a:xfrm>
            <a:off x="5547482" y="2767281"/>
            <a:ext cx="1087394" cy="1323439"/>
          </a:xfrm>
          <a:prstGeom prst="rect">
            <a:avLst/>
          </a:prstGeom>
          <a:noFill/>
        </p:spPr>
        <p:txBody>
          <a:bodyPr wrap="square" rtlCol="0" anchor="ctr">
            <a:spAutoFit/>
          </a:bodyPr>
          <a:lstStyle/>
          <a:p>
            <a:pPr algn="ctr"/>
            <a:r>
              <a:rPr lang="en-US" sz="8000" dirty="0" smtClean="0"/>
              <a:t>+</a:t>
            </a:r>
            <a:endParaRPr lang="en-US" sz="8000" dirty="0"/>
          </a:p>
        </p:txBody>
      </p:sp>
    </p:spTree>
    <p:extLst>
      <p:ext uri="{BB962C8B-B14F-4D97-AF65-F5344CB8AC3E}">
        <p14:creationId xmlns:p14="http://schemas.microsoft.com/office/powerpoint/2010/main" val="127475273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The process </a:t>
            </a:r>
            <a:r>
              <a:rPr lang="en-US" dirty="0" smtClean="0"/>
              <a:t>we’ll use in this course</a:t>
            </a:r>
            <a:endParaRPr lang="en-US" dirty="0"/>
          </a:p>
        </p:txBody>
      </p:sp>
      <p:sp>
        <p:nvSpPr>
          <p:cNvPr id="3" name="Date Placeholder 2"/>
          <p:cNvSpPr>
            <a:spLocks noGrp="1"/>
          </p:cNvSpPr>
          <p:nvPr>
            <p:ph type="dt" sz="half" idx="10"/>
          </p:nvPr>
        </p:nvSpPr>
        <p:spPr/>
        <p:txBody>
          <a:bodyPr/>
          <a:lstStyle/>
          <a:p>
            <a:r>
              <a:rPr lang="en-US" smtClean="0"/>
              <a:t>2020-02-16</a:t>
            </a:r>
            <a:endParaRPr lang="en-US"/>
          </a:p>
        </p:txBody>
      </p:sp>
      <p:sp>
        <p:nvSpPr>
          <p:cNvPr id="4" name="Footer Placeholder 3"/>
          <p:cNvSpPr>
            <a:spLocks noGrp="1"/>
          </p:cNvSpPr>
          <p:nvPr>
            <p:ph type="ftr" sz="quarter" idx="11"/>
          </p:nvPr>
        </p:nvSpPr>
        <p:spPr/>
        <p:txBody>
          <a:bodyPr/>
          <a:lstStyle/>
          <a:p>
            <a:r>
              <a:rPr lang="en-US" smtClean="0"/>
              <a:t>05-418/818 | Spring 2021 | Design of Educational Games</a:t>
            </a:r>
            <a:endParaRPr lang="en-US"/>
          </a:p>
        </p:txBody>
      </p:sp>
      <p:sp>
        <p:nvSpPr>
          <p:cNvPr id="5" name="Slide Number Placeholder 4"/>
          <p:cNvSpPr>
            <a:spLocks noGrp="1"/>
          </p:cNvSpPr>
          <p:nvPr>
            <p:ph type="sldNum" sz="quarter" idx="12"/>
          </p:nvPr>
        </p:nvSpPr>
        <p:spPr/>
        <p:txBody>
          <a:bodyPr/>
          <a:lstStyle/>
          <a:p>
            <a:fld id="{4BE96267-9501-4B49-939F-F116B0669874}" type="slidenum">
              <a:rPr lang="en-US" smtClean="0"/>
              <a:t>24</a:t>
            </a:fld>
            <a:endParaRPr lang="en-US"/>
          </a:p>
        </p:txBody>
      </p:sp>
      <p:sp>
        <p:nvSpPr>
          <p:cNvPr id="6" name="Text Placeholder 5"/>
          <p:cNvSpPr>
            <a:spLocks noGrp="1"/>
          </p:cNvSpPr>
          <p:nvPr>
            <p:ph type="body" sz="quarter" idx="13"/>
          </p:nvPr>
        </p:nvSpPr>
        <p:spPr/>
        <p:txBody>
          <a:bodyPr/>
          <a:lstStyle/>
          <a:p>
            <a:endParaRPr lang="en-US"/>
          </a:p>
        </p:txBody>
      </p:sp>
      <p:pic>
        <p:nvPicPr>
          <p:cNvPr id="7" name="Picture 6">
            <a:extLst>
              <a:ext uri="{FF2B5EF4-FFF2-40B4-BE49-F238E27FC236}">
                <a16:creationId xmlns:a16="http://schemas.microsoft.com/office/drawing/2014/main" id="{BFDBFBB0-5D4F-43D1-B092-191DC083A5B7}"/>
              </a:ext>
            </a:extLst>
          </p:cNvPr>
          <p:cNvPicPr>
            <a:picLocks noChangeAspect="1"/>
          </p:cNvPicPr>
          <p:nvPr/>
        </p:nvPicPr>
        <p:blipFill>
          <a:blip r:embed="rId2"/>
          <a:stretch>
            <a:fillRect/>
          </a:stretch>
        </p:blipFill>
        <p:spPr>
          <a:xfrm>
            <a:off x="7070836" y="2458131"/>
            <a:ext cx="4685203" cy="1941738"/>
          </a:xfrm>
          <a:prstGeom prst="rect">
            <a:avLst/>
          </a:prstGeom>
        </p:spPr>
      </p:pic>
      <p:pic>
        <p:nvPicPr>
          <p:cNvPr id="8" name="Picture 7"/>
          <p:cNvPicPr>
            <a:picLocks noChangeAspect="1"/>
          </p:cNvPicPr>
          <p:nvPr/>
        </p:nvPicPr>
        <p:blipFill>
          <a:blip r:embed="rId3"/>
          <a:stretch>
            <a:fillRect/>
          </a:stretch>
        </p:blipFill>
        <p:spPr>
          <a:xfrm>
            <a:off x="435960" y="2683648"/>
            <a:ext cx="4675562" cy="1490705"/>
          </a:xfrm>
          <a:prstGeom prst="rect">
            <a:avLst/>
          </a:prstGeom>
        </p:spPr>
      </p:pic>
      <p:sp>
        <p:nvSpPr>
          <p:cNvPr id="9" name="TextBox 8"/>
          <p:cNvSpPr txBox="1"/>
          <p:nvPr/>
        </p:nvSpPr>
        <p:spPr>
          <a:xfrm>
            <a:off x="5547482" y="2767281"/>
            <a:ext cx="1087394" cy="1323439"/>
          </a:xfrm>
          <a:prstGeom prst="rect">
            <a:avLst/>
          </a:prstGeom>
          <a:noFill/>
        </p:spPr>
        <p:txBody>
          <a:bodyPr wrap="square" rtlCol="0" anchor="ctr">
            <a:spAutoFit/>
          </a:bodyPr>
          <a:lstStyle/>
          <a:p>
            <a:pPr algn="ctr"/>
            <a:r>
              <a:rPr lang="en-US" sz="8000" dirty="0" smtClean="0"/>
              <a:t>+</a:t>
            </a:r>
            <a:endParaRPr lang="en-US" sz="8000" dirty="0"/>
          </a:p>
        </p:txBody>
      </p:sp>
      <p:grpSp>
        <p:nvGrpSpPr>
          <p:cNvPr id="12" name="Group 11"/>
          <p:cNvGrpSpPr/>
          <p:nvPr/>
        </p:nvGrpSpPr>
        <p:grpSpPr>
          <a:xfrm rot="2173738">
            <a:off x="5989876" y="4662370"/>
            <a:ext cx="3282132" cy="1323439"/>
            <a:chOff x="3788704" y="4662370"/>
            <a:chExt cx="3282132" cy="1323439"/>
          </a:xfrm>
        </p:grpSpPr>
        <p:sp>
          <p:nvSpPr>
            <p:cNvPr id="10" name="TextBox 9"/>
            <p:cNvSpPr txBox="1"/>
            <p:nvPr/>
          </p:nvSpPr>
          <p:spPr>
            <a:xfrm>
              <a:off x="4661810" y="4862425"/>
              <a:ext cx="2409026" cy="923330"/>
            </a:xfrm>
            <a:prstGeom prst="rect">
              <a:avLst/>
            </a:prstGeom>
            <a:noFill/>
          </p:spPr>
          <p:txBody>
            <a:bodyPr wrap="square" rtlCol="0">
              <a:spAutoFit/>
            </a:bodyPr>
            <a:lstStyle/>
            <a:p>
              <a:r>
                <a:rPr lang="en-US" dirty="0" smtClean="0"/>
                <a:t>A little bit of </a:t>
              </a:r>
            </a:p>
            <a:p>
              <a:r>
                <a:rPr lang="en-US" dirty="0" smtClean="0"/>
                <a:t>Cognitive Tutor </a:t>
              </a:r>
            </a:p>
            <a:p>
              <a:r>
                <a:rPr lang="en-US" dirty="0" smtClean="0"/>
                <a:t>Development Process</a:t>
              </a:r>
              <a:endParaRPr lang="en-US" dirty="0"/>
            </a:p>
          </p:txBody>
        </p:sp>
        <p:sp>
          <p:nvSpPr>
            <p:cNvPr id="11" name="TextBox 10"/>
            <p:cNvSpPr txBox="1"/>
            <p:nvPr/>
          </p:nvSpPr>
          <p:spPr>
            <a:xfrm>
              <a:off x="3788704" y="4662370"/>
              <a:ext cx="1087394" cy="1323439"/>
            </a:xfrm>
            <a:prstGeom prst="rect">
              <a:avLst/>
            </a:prstGeom>
            <a:noFill/>
          </p:spPr>
          <p:txBody>
            <a:bodyPr wrap="square" rtlCol="0" anchor="ctr">
              <a:spAutoFit/>
            </a:bodyPr>
            <a:lstStyle/>
            <a:p>
              <a:pPr algn="ctr"/>
              <a:r>
                <a:rPr lang="en-US" sz="8000" dirty="0" smtClean="0"/>
                <a:t>+</a:t>
              </a:r>
              <a:endParaRPr lang="en-US" sz="8000" dirty="0"/>
            </a:p>
          </p:txBody>
        </p:sp>
      </p:grpSp>
    </p:spTree>
    <p:extLst>
      <p:ext uri="{BB962C8B-B14F-4D97-AF65-F5344CB8AC3E}">
        <p14:creationId xmlns:p14="http://schemas.microsoft.com/office/powerpoint/2010/main" val="68449909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8007E8D-BEBA-40A4-8579-FCE953218A95}"/>
              </a:ext>
            </a:extLst>
          </p:cNvPr>
          <p:cNvSpPr>
            <a:spLocks noGrp="1"/>
          </p:cNvSpPr>
          <p:nvPr>
            <p:ph type="ctrTitle"/>
          </p:nvPr>
        </p:nvSpPr>
        <p:spPr/>
        <p:txBody>
          <a:bodyPr>
            <a:normAutofit fontScale="90000"/>
          </a:bodyPr>
          <a:lstStyle/>
          <a:p>
            <a:r>
              <a:rPr lang="en-US" dirty="0"/>
              <a:t>Tandem Transformational Games Design</a:t>
            </a:r>
          </a:p>
        </p:txBody>
      </p:sp>
      <p:sp>
        <p:nvSpPr>
          <p:cNvPr id="4" name="Date Placeholder 3">
            <a:extLst>
              <a:ext uri="{FF2B5EF4-FFF2-40B4-BE49-F238E27FC236}">
                <a16:creationId xmlns:a16="http://schemas.microsoft.com/office/drawing/2014/main" id="{D6AC5ECB-A747-477F-8975-C19BC60C4C6D}"/>
              </a:ext>
            </a:extLst>
          </p:cNvPr>
          <p:cNvSpPr>
            <a:spLocks noGrp="1"/>
          </p:cNvSpPr>
          <p:nvPr>
            <p:ph type="dt" sz="half" idx="10"/>
          </p:nvPr>
        </p:nvSpPr>
        <p:spPr/>
        <p:txBody>
          <a:bodyPr/>
          <a:lstStyle/>
          <a:p>
            <a:r>
              <a:rPr lang="en-US" smtClean="0"/>
              <a:t>2020-02-16</a:t>
            </a:r>
            <a:endParaRPr lang="en-US"/>
          </a:p>
        </p:txBody>
      </p:sp>
      <p:sp>
        <p:nvSpPr>
          <p:cNvPr id="5" name="Footer Placeholder 4">
            <a:extLst>
              <a:ext uri="{FF2B5EF4-FFF2-40B4-BE49-F238E27FC236}">
                <a16:creationId xmlns:a16="http://schemas.microsoft.com/office/drawing/2014/main" id="{C5819663-31D0-4A40-890B-898F6D5E6297}"/>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6" name="Slide Number Placeholder 5">
            <a:extLst>
              <a:ext uri="{FF2B5EF4-FFF2-40B4-BE49-F238E27FC236}">
                <a16:creationId xmlns:a16="http://schemas.microsoft.com/office/drawing/2014/main" id="{631AE572-34ED-45F0-8A5F-3FDD785B8F0B}"/>
              </a:ext>
            </a:extLst>
          </p:cNvPr>
          <p:cNvSpPr>
            <a:spLocks noGrp="1"/>
          </p:cNvSpPr>
          <p:nvPr>
            <p:ph type="sldNum" sz="quarter" idx="12"/>
          </p:nvPr>
        </p:nvSpPr>
        <p:spPr/>
        <p:txBody>
          <a:bodyPr/>
          <a:lstStyle/>
          <a:p>
            <a:fld id="{4BE96267-9501-4B49-939F-F116B0669874}" type="slidenum">
              <a:rPr lang="en-US" smtClean="0"/>
              <a:t>25</a:t>
            </a:fld>
            <a:endParaRPr lang="en-US"/>
          </a:p>
        </p:txBody>
      </p:sp>
    </p:spTree>
    <p:extLst>
      <p:ext uri="{BB962C8B-B14F-4D97-AF65-F5344CB8AC3E}">
        <p14:creationId xmlns:p14="http://schemas.microsoft.com/office/powerpoint/2010/main" val="8787338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EE5FB-0694-4416-83B5-524B2E4928EE}"/>
              </a:ext>
            </a:extLst>
          </p:cNvPr>
          <p:cNvSpPr>
            <a:spLocks noGrp="1"/>
          </p:cNvSpPr>
          <p:nvPr>
            <p:ph type="title"/>
          </p:nvPr>
        </p:nvSpPr>
        <p:spPr/>
        <p:txBody>
          <a:bodyPr>
            <a:noAutofit/>
          </a:bodyPr>
          <a:lstStyle/>
          <a:p>
            <a:r>
              <a:rPr lang="en-US" sz="3200" dirty="0"/>
              <a:t>Tandem Transformational Game Design</a:t>
            </a:r>
          </a:p>
        </p:txBody>
      </p:sp>
      <p:sp>
        <p:nvSpPr>
          <p:cNvPr id="4" name="Date Placeholder 3">
            <a:extLst>
              <a:ext uri="{FF2B5EF4-FFF2-40B4-BE49-F238E27FC236}">
                <a16:creationId xmlns:a16="http://schemas.microsoft.com/office/drawing/2014/main" id="{1D5DCDE1-8ECA-4346-821D-9A92972888D5}"/>
              </a:ext>
            </a:extLst>
          </p:cNvPr>
          <p:cNvSpPr>
            <a:spLocks noGrp="1"/>
          </p:cNvSpPr>
          <p:nvPr>
            <p:ph type="dt" sz="half" idx="10"/>
          </p:nvPr>
        </p:nvSpPr>
        <p:spPr/>
        <p:txBody>
          <a:bodyPr/>
          <a:lstStyle/>
          <a:p>
            <a:r>
              <a:rPr lang="en-US" smtClean="0"/>
              <a:t>2020-02-16</a:t>
            </a:r>
            <a:endParaRPr lang="en-US"/>
          </a:p>
        </p:txBody>
      </p:sp>
      <p:sp>
        <p:nvSpPr>
          <p:cNvPr id="5" name="Footer Placeholder 4">
            <a:extLst>
              <a:ext uri="{FF2B5EF4-FFF2-40B4-BE49-F238E27FC236}">
                <a16:creationId xmlns:a16="http://schemas.microsoft.com/office/drawing/2014/main" id="{82CC0D62-568D-4A8E-B9B3-F1762497E564}"/>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6" name="Slide Number Placeholder 5">
            <a:extLst>
              <a:ext uri="{FF2B5EF4-FFF2-40B4-BE49-F238E27FC236}">
                <a16:creationId xmlns:a16="http://schemas.microsoft.com/office/drawing/2014/main" id="{E10019B4-795C-477A-91CB-9C6D4A703B33}"/>
              </a:ext>
            </a:extLst>
          </p:cNvPr>
          <p:cNvSpPr>
            <a:spLocks noGrp="1"/>
          </p:cNvSpPr>
          <p:nvPr>
            <p:ph type="sldNum" sz="quarter" idx="12"/>
          </p:nvPr>
        </p:nvSpPr>
        <p:spPr/>
        <p:txBody>
          <a:bodyPr/>
          <a:lstStyle/>
          <a:p>
            <a:fld id="{4BE96267-9501-4B49-939F-F116B0669874}" type="slidenum">
              <a:rPr lang="en-US" smtClean="0"/>
              <a:t>26</a:t>
            </a:fld>
            <a:endParaRPr lang="en-US"/>
          </a:p>
        </p:txBody>
      </p:sp>
      <p:sp>
        <p:nvSpPr>
          <p:cNvPr id="2049" name="Rectangle 2048">
            <a:extLst>
              <a:ext uri="{FF2B5EF4-FFF2-40B4-BE49-F238E27FC236}">
                <a16:creationId xmlns:a16="http://schemas.microsoft.com/office/drawing/2014/main" id="{29304912-3612-4144-9D5C-B4635FA9252A}"/>
              </a:ext>
            </a:extLst>
          </p:cNvPr>
          <p:cNvSpPr/>
          <p:nvPr/>
        </p:nvSpPr>
        <p:spPr>
          <a:xfrm>
            <a:off x="6021038" y="4925113"/>
            <a:ext cx="5332762" cy="646331"/>
          </a:xfrm>
          <a:prstGeom prst="rect">
            <a:avLst/>
          </a:prstGeom>
        </p:spPr>
        <p:txBody>
          <a:bodyPr wrap="square">
            <a:spAutoFit/>
          </a:bodyPr>
          <a:lstStyle/>
          <a:p>
            <a:r>
              <a:rPr lang="en-US" sz="1200" dirty="0"/>
              <a:t>To, A., </a:t>
            </a:r>
            <a:r>
              <a:rPr lang="en-US" sz="1200" dirty="0" err="1"/>
              <a:t>Fath</a:t>
            </a:r>
            <a:r>
              <a:rPr lang="en-US" sz="1200" dirty="0"/>
              <a:t>, E., Zhang, E., Ali, S., </a:t>
            </a:r>
            <a:r>
              <a:rPr lang="en-US" sz="1200" dirty="0" err="1"/>
              <a:t>Kildunne</a:t>
            </a:r>
            <a:r>
              <a:rPr lang="en-US" sz="1200" dirty="0"/>
              <a:t>, C., Fan, A., … Kaufman, G. (2016). Tandem Transformational Game Design: A Game Design Process Case Study. </a:t>
            </a:r>
            <a:r>
              <a:rPr lang="en-US" sz="1200" i="1" dirty="0"/>
              <a:t>Proceedings of the International Academic Conference on Meaningful Play</a:t>
            </a:r>
            <a:r>
              <a:rPr lang="en-US" sz="1200" dirty="0"/>
              <a:t>.</a:t>
            </a:r>
            <a:endParaRPr lang="en-US" sz="1200" dirty="0">
              <a:effectLst/>
            </a:endParaRPr>
          </a:p>
        </p:txBody>
      </p:sp>
      <p:sp>
        <p:nvSpPr>
          <p:cNvPr id="28" name="TextBox 27">
            <a:extLst>
              <a:ext uri="{FF2B5EF4-FFF2-40B4-BE49-F238E27FC236}">
                <a16:creationId xmlns:a16="http://schemas.microsoft.com/office/drawing/2014/main" id="{46C6ACFD-D612-4B23-9801-BF2992D2A8B1}"/>
              </a:ext>
            </a:extLst>
          </p:cNvPr>
          <p:cNvSpPr txBox="1"/>
          <p:nvPr/>
        </p:nvSpPr>
        <p:spPr>
          <a:xfrm>
            <a:off x="6904039" y="3986516"/>
            <a:ext cx="1444240" cy="646331"/>
          </a:xfrm>
          <a:prstGeom prst="rect">
            <a:avLst/>
          </a:prstGeom>
          <a:noFill/>
        </p:spPr>
        <p:txBody>
          <a:bodyPr wrap="square" rtlCol="0">
            <a:spAutoFit/>
          </a:bodyPr>
          <a:lstStyle/>
          <a:p>
            <a:pPr algn="ctr"/>
            <a:r>
              <a:rPr lang="en-US" dirty="0"/>
              <a:t>Alexandra To</a:t>
            </a:r>
          </a:p>
        </p:txBody>
      </p:sp>
      <p:pic>
        <p:nvPicPr>
          <p:cNvPr id="14" name="Picture 13">
            <a:extLst>
              <a:ext uri="{FF2B5EF4-FFF2-40B4-BE49-F238E27FC236}">
                <a16:creationId xmlns:a16="http://schemas.microsoft.com/office/drawing/2014/main" id="{BFDBFBB0-5D4F-43D1-B092-191DC083A5B7}"/>
              </a:ext>
            </a:extLst>
          </p:cNvPr>
          <p:cNvPicPr>
            <a:picLocks noChangeAspect="1"/>
          </p:cNvPicPr>
          <p:nvPr/>
        </p:nvPicPr>
        <p:blipFill>
          <a:blip r:embed="rId2"/>
          <a:stretch>
            <a:fillRect/>
          </a:stretch>
        </p:blipFill>
        <p:spPr>
          <a:xfrm>
            <a:off x="451678" y="2184565"/>
            <a:ext cx="5279731" cy="2188135"/>
          </a:xfrm>
          <a:prstGeom prst="rect">
            <a:avLst/>
          </a:prstGeom>
        </p:spPr>
      </p:pic>
      <p:pic>
        <p:nvPicPr>
          <p:cNvPr id="1026" name="Picture 2">
            <a:extLst>
              <a:ext uri="{FF2B5EF4-FFF2-40B4-BE49-F238E27FC236}">
                <a16:creationId xmlns:a16="http://schemas.microsoft.com/office/drawing/2014/main" id="{16D8CCA4-A742-4B93-888C-6FD3A21613AD}"/>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13474" r="9467"/>
          <a:stretch/>
        </p:blipFill>
        <p:spPr bwMode="auto">
          <a:xfrm>
            <a:off x="6867402" y="2475594"/>
            <a:ext cx="1517515" cy="144163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icture containing drawing&#10;&#10;Description automatically generated">
            <a:extLst>
              <a:ext uri="{FF2B5EF4-FFF2-40B4-BE49-F238E27FC236}">
                <a16:creationId xmlns:a16="http://schemas.microsoft.com/office/drawing/2014/main" id="{8D8C0280-871B-4ACE-8B4E-C9A10A8C3A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87419" y="2698571"/>
            <a:ext cx="2991476" cy="1028649"/>
          </a:xfrm>
          <a:prstGeom prst="rect">
            <a:avLst/>
          </a:prstGeom>
        </p:spPr>
      </p:pic>
      <p:sp>
        <p:nvSpPr>
          <p:cNvPr id="15" name="TextBox 14">
            <a:extLst>
              <a:ext uri="{FF2B5EF4-FFF2-40B4-BE49-F238E27FC236}">
                <a16:creationId xmlns:a16="http://schemas.microsoft.com/office/drawing/2014/main" id="{0D9043BC-933A-4BE6-AB82-27B6AAC45050}"/>
              </a:ext>
            </a:extLst>
          </p:cNvPr>
          <p:cNvSpPr txBox="1"/>
          <p:nvPr/>
        </p:nvSpPr>
        <p:spPr>
          <a:xfrm>
            <a:off x="9020176" y="3986516"/>
            <a:ext cx="2325962" cy="923330"/>
          </a:xfrm>
          <a:prstGeom prst="rect">
            <a:avLst/>
          </a:prstGeom>
          <a:noFill/>
        </p:spPr>
        <p:txBody>
          <a:bodyPr wrap="square" rtlCol="0">
            <a:spAutoFit/>
          </a:bodyPr>
          <a:lstStyle/>
          <a:p>
            <a:pPr algn="ctr"/>
            <a:r>
              <a:rPr lang="en-US" dirty="0"/>
              <a:t>+ A bunch of people in the OH! Lab</a:t>
            </a:r>
          </a:p>
        </p:txBody>
      </p:sp>
    </p:spTree>
    <p:extLst>
      <p:ext uri="{BB962C8B-B14F-4D97-AF65-F5344CB8AC3E}">
        <p14:creationId xmlns:p14="http://schemas.microsoft.com/office/powerpoint/2010/main" val="22817853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B1FD736-8813-4807-AA25-B4F3288EC003}"/>
              </a:ext>
            </a:extLst>
          </p:cNvPr>
          <p:cNvSpPr>
            <a:spLocks noGrp="1"/>
          </p:cNvSpPr>
          <p:nvPr>
            <p:ph type="title"/>
          </p:nvPr>
        </p:nvSpPr>
        <p:spPr/>
        <p:txBody>
          <a:bodyPr/>
          <a:lstStyle/>
          <a:p>
            <a:r>
              <a:rPr lang="en-US" dirty="0" smtClean="0"/>
              <a:t>Thoughts on Tandem</a:t>
            </a:r>
            <a:r>
              <a:rPr lang="en-US" dirty="0"/>
              <a:t>?</a:t>
            </a:r>
          </a:p>
        </p:txBody>
      </p:sp>
      <p:sp>
        <p:nvSpPr>
          <p:cNvPr id="9" name="Content Placeholder 8">
            <a:extLst>
              <a:ext uri="{FF2B5EF4-FFF2-40B4-BE49-F238E27FC236}">
                <a16:creationId xmlns:a16="http://schemas.microsoft.com/office/drawing/2014/main" id="{6B12182A-5E08-4EFC-9218-B8A6EFDB66BE}"/>
              </a:ext>
            </a:extLst>
          </p:cNvPr>
          <p:cNvSpPr>
            <a:spLocks noGrp="1"/>
          </p:cNvSpPr>
          <p:nvPr>
            <p:ph idx="1"/>
          </p:nvPr>
        </p:nvSpPr>
        <p:spPr/>
        <p:txBody>
          <a:bodyPr/>
          <a:lstStyle/>
          <a:p>
            <a:r>
              <a:rPr lang="en-US" dirty="0" smtClean="0"/>
              <a:t>What was game design like before this?</a:t>
            </a:r>
          </a:p>
          <a:p>
            <a:r>
              <a:rPr lang="en-US" dirty="0" smtClean="0"/>
              <a:t>This process contained playtesting as more core component</a:t>
            </a:r>
          </a:p>
          <a:p>
            <a:pPr lvl="1"/>
            <a:r>
              <a:rPr lang="en-US" dirty="0" smtClean="0"/>
              <a:t>Which is suspicious…</a:t>
            </a:r>
          </a:p>
          <a:p>
            <a:r>
              <a:rPr lang="en-US" dirty="0" smtClean="0"/>
              <a:t>Other processes have A lot more emphasis on the stakeholders and intended audience</a:t>
            </a:r>
          </a:p>
          <a:p>
            <a:pPr lvl="1"/>
            <a:r>
              <a:rPr lang="en-US" dirty="0" smtClean="0"/>
              <a:t>But this said you should also enjoy it</a:t>
            </a:r>
          </a:p>
          <a:p>
            <a:endParaRPr lang="en-US" dirty="0" smtClean="0"/>
          </a:p>
          <a:p>
            <a:endParaRPr lang="en-US" dirty="0"/>
          </a:p>
        </p:txBody>
      </p:sp>
      <p:sp>
        <p:nvSpPr>
          <p:cNvPr id="5" name="Date Placeholder 4">
            <a:extLst>
              <a:ext uri="{FF2B5EF4-FFF2-40B4-BE49-F238E27FC236}">
                <a16:creationId xmlns:a16="http://schemas.microsoft.com/office/drawing/2014/main" id="{43BB0798-49AA-498F-A56A-2918EAC6E54B}"/>
              </a:ext>
            </a:extLst>
          </p:cNvPr>
          <p:cNvSpPr>
            <a:spLocks noGrp="1"/>
          </p:cNvSpPr>
          <p:nvPr>
            <p:ph type="dt" sz="half" idx="10"/>
          </p:nvPr>
        </p:nvSpPr>
        <p:spPr/>
        <p:txBody>
          <a:bodyPr/>
          <a:lstStyle/>
          <a:p>
            <a:r>
              <a:rPr lang="en-US" smtClean="0"/>
              <a:t>2020-02-16</a:t>
            </a:r>
            <a:endParaRPr lang="en-US"/>
          </a:p>
        </p:txBody>
      </p:sp>
      <p:sp>
        <p:nvSpPr>
          <p:cNvPr id="6" name="Footer Placeholder 5">
            <a:extLst>
              <a:ext uri="{FF2B5EF4-FFF2-40B4-BE49-F238E27FC236}">
                <a16:creationId xmlns:a16="http://schemas.microsoft.com/office/drawing/2014/main" id="{2AE68D9B-307A-4A9B-A3B7-654FAC1DEAFD}"/>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7" name="Slide Number Placeholder 6">
            <a:extLst>
              <a:ext uri="{FF2B5EF4-FFF2-40B4-BE49-F238E27FC236}">
                <a16:creationId xmlns:a16="http://schemas.microsoft.com/office/drawing/2014/main" id="{AF1D0121-3340-4C5C-8DA8-F165CEE8B941}"/>
              </a:ext>
            </a:extLst>
          </p:cNvPr>
          <p:cNvSpPr>
            <a:spLocks noGrp="1"/>
          </p:cNvSpPr>
          <p:nvPr>
            <p:ph type="sldNum" sz="quarter" idx="12"/>
          </p:nvPr>
        </p:nvSpPr>
        <p:spPr/>
        <p:txBody>
          <a:bodyPr/>
          <a:lstStyle/>
          <a:p>
            <a:fld id="{4BE96267-9501-4B49-939F-F116B0669874}" type="slidenum">
              <a:rPr lang="en-US" smtClean="0"/>
              <a:t>27</a:t>
            </a:fld>
            <a:endParaRPr lang="en-US"/>
          </a:p>
        </p:txBody>
      </p:sp>
    </p:spTree>
    <p:extLst>
      <p:ext uri="{BB962C8B-B14F-4D97-AF65-F5344CB8AC3E}">
        <p14:creationId xmlns:p14="http://schemas.microsoft.com/office/powerpoint/2010/main" val="24898049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My Take</a:t>
            </a:r>
            <a:endParaRPr lang="en-US" dirty="0"/>
          </a:p>
        </p:txBody>
      </p:sp>
      <p:sp>
        <p:nvSpPr>
          <p:cNvPr id="8" name="Content Placeholder 7"/>
          <p:cNvSpPr>
            <a:spLocks noGrp="1"/>
          </p:cNvSpPr>
          <p:nvPr>
            <p:ph idx="1"/>
          </p:nvPr>
        </p:nvSpPr>
        <p:spPr/>
        <p:txBody>
          <a:bodyPr/>
          <a:lstStyle/>
          <a:p>
            <a:r>
              <a:rPr lang="en-US" dirty="0" smtClean="0"/>
              <a:t>Both a process for transformational game design </a:t>
            </a:r>
            <a:r>
              <a:rPr lang="en-US" i="1" dirty="0" smtClean="0"/>
              <a:t>and</a:t>
            </a:r>
            <a:r>
              <a:rPr lang="en-US" dirty="0" smtClean="0"/>
              <a:t> transformational game research</a:t>
            </a:r>
          </a:p>
          <a:p>
            <a:pPr lvl="1"/>
            <a:r>
              <a:rPr lang="en-US" dirty="0" smtClean="0"/>
              <a:t>Part of why literature features prominently</a:t>
            </a:r>
          </a:p>
          <a:p>
            <a:r>
              <a:rPr lang="en-US" dirty="0" smtClean="0"/>
              <a:t>Also emphasizes techniques for getting teams to speak a common language</a:t>
            </a:r>
            <a:endParaRPr lang="en-US" dirty="0"/>
          </a:p>
        </p:txBody>
      </p:sp>
      <p:sp>
        <p:nvSpPr>
          <p:cNvPr id="4" name="Date Placeholder 3"/>
          <p:cNvSpPr>
            <a:spLocks noGrp="1"/>
          </p:cNvSpPr>
          <p:nvPr>
            <p:ph type="dt" sz="half" idx="10"/>
          </p:nvPr>
        </p:nvSpPr>
        <p:spPr/>
        <p:txBody>
          <a:bodyPr/>
          <a:lstStyle/>
          <a:p>
            <a:r>
              <a:rPr lang="en-US" smtClean="0"/>
              <a:t>2020-02-16</a:t>
            </a:r>
            <a:endParaRPr lang="en-US"/>
          </a:p>
        </p:txBody>
      </p:sp>
      <p:sp>
        <p:nvSpPr>
          <p:cNvPr id="5" name="Footer Placeholder 4"/>
          <p:cNvSpPr>
            <a:spLocks noGrp="1"/>
          </p:cNvSpPr>
          <p:nvPr>
            <p:ph type="ftr" sz="quarter" idx="11"/>
          </p:nvPr>
        </p:nvSpPr>
        <p:spPr/>
        <p:txBody>
          <a:bodyPr/>
          <a:lstStyle/>
          <a:p>
            <a:r>
              <a:rPr lang="en-US" smtClean="0"/>
              <a:t>05-418/818 | Spring 2021 | Design of Educational Games</a:t>
            </a:r>
            <a:endParaRPr lang="en-US"/>
          </a:p>
        </p:txBody>
      </p:sp>
      <p:sp>
        <p:nvSpPr>
          <p:cNvPr id="6" name="Slide Number Placeholder 5"/>
          <p:cNvSpPr>
            <a:spLocks noGrp="1"/>
          </p:cNvSpPr>
          <p:nvPr>
            <p:ph type="sldNum" sz="quarter" idx="12"/>
          </p:nvPr>
        </p:nvSpPr>
        <p:spPr/>
        <p:txBody>
          <a:bodyPr/>
          <a:lstStyle/>
          <a:p>
            <a:fld id="{4BE96267-9501-4B49-939F-F116B0669874}" type="slidenum">
              <a:rPr lang="en-US" smtClean="0"/>
              <a:t>28</a:t>
            </a:fld>
            <a:endParaRPr lang="en-US"/>
          </a:p>
        </p:txBody>
      </p:sp>
      <p:sp>
        <p:nvSpPr>
          <p:cNvPr id="9" name="Text Placeholder 8"/>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367436318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4D10AE2-9D9E-41E2-BF6E-4B9E9D7037F3}"/>
              </a:ext>
            </a:extLst>
          </p:cNvPr>
          <p:cNvSpPr>
            <a:spLocks noGrp="1"/>
          </p:cNvSpPr>
          <p:nvPr>
            <p:ph type="dt" sz="half" idx="10"/>
          </p:nvPr>
        </p:nvSpPr>
        <p:spPr/>
        <p:txBody>
          <a:bodyPr/>
          <a:lstStyle/>
          <a:p>
            <a:r>
              <a:rPr lang="en-US" smtClean="0"/>
              <a:t>2020-02-16</a:t>
            </a:r>
            <a:endParaRPr lang="en-US"/>
          </a:p>
        </p:txBody>
      </p:sp>
      <p:sp>
        <p:nvSpPr>
          <p:cNvPr id="5" name="Footer Placeholder 4">
            <a:extLst>
              <a:ext uri="{FF2B5EF4-FFF2-40B4-BE49-F238E27FC236}">
                <a16:creationId xmlns:a16="http://schemas.microsoft.com/office/drawing/2014/main" id="{96717630-6DC2-4B04-A83E-85145B368CF4}"/>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6" name="Slide Number Placeholder 5">
            <a:extLst>
              <a:ext uri="{FF2B5EF4-FFF2-40B4-BE49-F238E27FC236}">
                <a16:creationId xmlns:a16="http://schemas.microsoft.com/office/drawing/2014/main" id="{3F09E8E0-CC3C-4800-B33C-8003459284E9}"/>
              </a:ext>
            </a:extLst>
          </p:cNvPr>
          <p:cNvSpPr>
            <a:spLocks noGrp="1"/>
          </p:cNvSpPr>
          <p:nvPr>
            <p:ph type="sldNum" sz="quarter" idx="12"/>
          </p:nvPr>
        </p:nvSpPr>
        <p:spPr/>
        <p:txBody>
          <a:bodyPr/>
          <a:lstStyle/>
          <a:p>
            <a:fld id="{4BE96267-9501-4B49-939F-F116B0669874}" type="slidenum">
              <a:rPr lang="en-US" smtClean="0"/>
              <a:t>29</a:t>
            </a:fld>
            <a:endParaRPr lang="en-US"/>
          </a:p>
        </p:txBody>
      </p:sp>
      <p:pic>
        <p:nvPicPr>
          <p:cNvPr id="7" name="Picture 6">
            <a:extLst>
              <a:ext uri="{FF2B5EF4-FFF2-40B4-BE49-F238E27FC236}">
                <a16:creationId xmlns:a16="http://schemas.microsoft.com/office/drawing/2014/main" id="{B78187F3-5AEA-4537-8235-12A3F545D4ED}"/>
              </a:ext>
            </a:extLst>
          </p:cNvPr>
          <p:cNvPicPr>
            <a:picLocks noChangeAspect="1"/>
          </p:cNvPicPr>
          <p:nvPr/>
        </p:nvPicPr>
        <p:blipFill>
          <a:blip r:embed="rId2"/>
          <a:stretch>
            <a:fillRect/>
          </a:stretch>
        </p:blipFill>
        <p:spPr>
          <a:xfrm>
            <a:off x="437215" y="1083769"/>
            <a:ext cx="11317570" cy="4690463"/>
          </a:xfrm>
          <a:prstGeom prst="rect">
            <a:avLst/>
          </a:prstGeom>
        </p:spPr>
      </p:pic>
    </p:spTree>
    <p:extLst>
      <p:ext uri="{BB962C8B-B14F-4D97-AF65-F5344CB8AC3E}">
        <p14:creationId xmlns:p14="http://schemas.microsoft.com/office/powerpoint/2010/main" val="21203788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Any Questions about </a:t>
            </a:r>
            <a:r>
              <a:rPr lang="en-US" dirty="0" err="1" smtClean="0"/>
              <a:t>Crit</a:t>
            </a:r>
            <a:r>
              <a:rPr lang="en-US" dirty="0" smtClean="0"/>
              <a:t> Post Assignments?</a:t>
            </a:r>
            <a:endParaRPr lang="en-US" dirty="0"/>
          </a:p>
        </p:txBody>
      </p:sp>
      <p:sp>
        <p:nvSpPr>
          <p:cNvPr id="9" name="Content Placeholder 8"/>
          <p:cNvSpPr>
            <a:spLocks noGrp="1"/>
          </p:cNvSpPr>
          <p:nvPr>
            <p:ph idx="1"/>
          </p:nvPr>
        </p:nvSpPr>
        <p:spPr/>
        <p:txBody>
          <a:bodyPr>
            <a:normAutofit/>
          </a:bodyPr>
          <a:lstStyle/>
          <a:p>
            <a:r>
              <a:rPr lang="en-US" dirty="0" smtClean="0"/>
              <a:t>Do we submit the game first then post?</a:t>
            </a:r>
          </a:p>
          <a:p>
            <a:pPr lvl="1"/>
            <a:r>
              <a:rPr lang="en-US" dirty="0" smtClean="0"/>
              <a:t>Yes</a:t>
            </a:r>
          </a:p>
          <a:p>
            <a:endParaRPr lang="en-US" dirty="0"/>
          </a:p>
        </p:txBody>
      </p:sp>
      <p:sp>
        <p:nvSpPr>
          <p:cNvPr id="4" name="Date Placeholder 3"/>
          <p:cNvSpPr>
            <a:spLocks noGrp="1"/>
          </p:cNvSpPr>
          <p:nvPr>
            <p:ph type="dt" sz="half" idx="10"/>
          </p:nvPr>
        </p:nvSpPr>
        <p:spPr/>
        <p:txBody>
          <a:bodyPr/>
          <a:lstStyle/>
          <a:p>
            <a:r>
              <a:rPr lang="en-US" smtClean="0"/>
              <a:t>2020-02-16</a:t>
            </a:r>
            <a:endParaRPr lang="en-US"/>
          </a:p>
        </p:txBody>
      </p:sp>
      <p:sp>
        <p:nvSpPr>
          <p:cNvPr id="5" name="Footer Placeholder 4"/>
          <p:cNvSpPr>
            <a:spLocks noGrp="1"/>
          </p:cNvSpPr>
          <p:nvPr>
            <p:ph type="ftr" sz="quarter" idx="11"/>
          </p:nvPr>
        </p:nvSpPr>
        <p:spPr/>
        <p:txBody>
          <a:bodyPr/>
          <a:lstStyle/>
          <a:p>
            <a:r>
              <a:rPr lang="en-US" smtClean="0"/>
              <a:t>05-418/818 | Spring 2021 | Design of Educational Games</a:t>
            </a:r>
            <a:endParaRPr lang="en-US"/>
          </a:p>
        </p:txBody>
      </p:sp>
      <p:sp>
        <p:nvSpPr>
          <p:cNvPr id="6" name="Slide Number Placeholder 5"/>
          <p:cNvSpPr>
            <a:spLocks noGrp="1"/>
          </p:cNvSpPr>
          <p:nvPr>
            <p:ph type="sldNum" sz="quarter" idx="12"/>
          </p:nvPr>
        </p:nvSpPr>
        <p:spPr/>
        <p:txBody>
          <a:bodyPr/>
          <a:lstStyle/>
          <a:p>
            <a:fld id="{4BE96267-9501-4B49-939F-F116B0669874}" type="slidenum">
              <a:rPr lang="en-US" smtClean="0"/>
              <a:t>3</a:t>
            </a:fld>
            <a:endParaRPr lang="en-US"/>
          </a:p>
        </p:txBody>
      </p:sp>
    </p:spTree>
    <p:extLst>
      <p:ext uri="{BB962C8B-B14F-4D97-AF65-F5344CB8AC3E}">
        <p14:creationId xmlns:p14="http://schemas.microsoft.com/office/powerpoint/2010/main" val="17137467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78187F3-5AEA-4537-8235-12A3F545D4ED}"/>
              </a:ext>
            </a:extLst>
          </p:cNvPr>
          <p:cNvPicPr>
            <a:picLocks noChangeAspect="1"/>
          </p:cNvPicPr>
          <p:nvPr/>
        </p:nvPicPr>
        <p:blipFill rotWithShape="1">
          <a:blip r:embed="rId2"/>
          <a:srcRect l="2167" t="25793" r="54128" b="5564"/>
          <a:stretch/>
        </p:blipFill>
        <p:spPr>
          <a:xfrm>
            <a:off x="914400" y="365125"/>
            <a:ext cx="9639300" cy="6274214"/>
          </a:xfrm>
          <a:prstGeom prst="rect">
            <a:avLst/>
          </a:prstGeom>
        </p:spPr>
      </p:pic>
      <p:sp>
        <p:nvSpPr>
          <p:cNvPr id="4" name="Date Placeholder 3">
            <a:extLst>
              <a:ext uri="{FF2B5EF4-FFF2-40B4-BE49-F238E27FC236}">
                <a16:creationId xmlns:a16="http://schemas.microsoft.com/office/drawing/2014/main" id="{64D10AE2-9D9E-41E2-BF6E-4B9E9D7037F3}"/>
              </a:ext>
            </a:extLst>
          </p:cNvPr>
          <p:cNvSpPr>
            <a:spLocks noGrp="1"/>
          </p:cNvSpPr>
          <p:nvPr>
            <p:ph type="dt" sz="half" idx="10"/>
          </p:nvPr>
        </p:nvSpPr>
        <p:spPr/>
        <p:txBody>
          <a:bodyPr/>
          <a:lstStyle/>
          <a:p>
            <a:r>
              <a:rPr lang="en-US" smtClean="0"/>
              <a:t>2020-02-16</a:t>
            </a:r>
            <a:endParaRPr lang="en-US"/>
          </a:p>
        </p:txBody>
      </p:sp>
      <p:sp>
        <p:nvSpPr>
          <p:cNvPr id="5" name="Footer Placeholder 4">
            <a:extLst>
              <a:ext uri="{FF2B5EF4-FFF2-40B4-BE49-F238E27FC236}">
                <a16:creationId xmlns:a16="http://schemas.microsoft.com/office/drawing/2014/main" id="{96717630-6DC2-4B04-A83E-85145B368CF4}"/>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6" name="Slide Number Placeholder 5">
            <a:extLst>
              <a:ext uri="{FF2B5EF4-FFF2-40B4-BE49-F238E27FC236}">
                <a16:creationId xmlns:a16="http://schemas.microsoft.com/office/drawing/2014/main" id="{3F09E8E0-CC3C-4800-B33C-8003459284E9}"/>
              </a:ext>
            </a:extLst>
          </p:cNvPr>
          <p:cNvSpPr>
            <a:spLocks noGrp="1"/>
          </p:cNvSpPr>
          <p:nvPr>
            <p:ph type="sldNum" sz="quarter" idx="12"/>
          </p:nvPr>
        </p:nvSpPr>
        <p:spPr/>
        <p:txBody>
          <a:bodyPr/>
          <a:lstStyle/>
          <a:p>
            <a:fld id="{4BE96267-9501-4B49-939F-F116B0669874}" type="slidenum">
              <a:rPr lang="en-US" smtClean="0"/>
              <a:t>30</a:t>
            </a:fld>
            <a:endParaRPr lang="en-US"/>
          </a:p>
        </p:txBody>
      </p:sp>
    </p:spTree>
    <p:extLst>
      <p:ext uri="{BB962C8B-B14F-4D97-AF65-F5344CB8AC3E}">
        <p14:creationId xmlns:p14="http://schemas.microsoft.com/office/powerpoint/2010/main" val="3622834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Game-Driven Goal Delineation</a:t>
            </a:r>
            <a:endParaRPr lang="en-US" dirty="0"/>
          </a:p>
        </p:txBody>
      </p:sp>
      <p:sp>
        <p:nvSpPr>
          <p:cNvPr id="6" name="Content Placeholder 5"/>
          <p:cNvSpPr>
            <a:spLocks noGrp="1"/>
          </p:cNvSpPr>
          <p:nvPr>
            <p:ph idx="1"/>
          </p:nvPr>
        </p:nvSpPr>
        <p:spPr/>
        <p:txBody>
          <a:bodyPr/>
          <a:lstStyle/>
          <a:p>
            <a:pPr marL="0" indent="0">
              <a:spcBef>
                <a:spcPts val="2200"/>
              </a:spcBef>
              <a:buNone/>
            </a:pPr>
            <a:r>
              <a:rPr lang="en-US" dirty="0" smtClean="0"/>
              <a:t>Focused on defining and refining the learning (or other) goals for your game</a:t>
            </a:r>
          </a:p>
          <a:p>
            <a:pPr marL="0" indent="0">
              <a:spcBef>
                <a:spcPts val="2200"/>
              </a:spcBef>
              <a:buNone/>
            </a:pPr>
            <a:r>
              <a:rPr lang="en-US" dirty="0" smtClean="0"/>
              <a:t>Almost always where you would start and educational project</a:t>
            </a:r>
            <a:endParaRPr lang="en-US" dirty="0"/>
          </a:p>
        </p:txBody>
      </p:sp>
      <p:sp>
        <p:nvSpPr>
          <p:cNvPr id="2" name="Date Placeholder 1"/>
          <p:cNvSpPr>
            <a:spLocks noGrp="1"/>
          </p:cNvSpPr>
          <p:nvPr>
            <p:ph type="dt" sz="half" idx="10"/>
          </p:nvPr>
        </p:nvSpPr>
        <p:spPr/>
        <p:txBody>
          <a:bodyPr/>
          <a:lstStyle/>
          <a:p>
            <a:r>
              <a:rPr lang="en-US" smtClean="0"/>
              <a:t>2020-02-16</a:t>
            </a:r>
            <a:endParaRPr lang="en-US"/>
          </a:p>
        </p:txBody>
      </p:sp>
      <p:sp>
        <p:nvSpPr>
          <p:cNvPr id="3" name="Footer Placeholder 2"/>
          <p:cNvSpPr>
            <a:spLocks noGrp="1"/>
          </p:cNvSpPr>
          <p:nvPr>
            <p:ph type="ftr" sz="quarter" idx="11"/>
          </p:nvPr>
        </p:nvSpPr>
        <p:spPr/>
        <p:txBody>
          <a:bodyPr/>
          <a:lstStyle/>
          <a:p>
            <a:r>
              <a:rPr lang="en-US" smtClean="0"/>
              <a:t>05-418/818 | Spring 2021 | Design of Educational Games</a:t>
            </a:r>
            <a:endParaRPr lang="en-US"/>
          </a:p>
        </p:txBody>
      </p:sp>
      <p:sp>
        <p:nvSpPr>
          <p:cNvPr id="4" name="Slide Number Placeholder 3"/>
          <p:cNvSpPr>
            <a:spLocks noGrp="1"/>
          </p:cNvSpPr>
          <p:nvPr>
            <p:ph type="sldNum" sz="quarter" idx="12"/>
          </p:nvPr>
        </p:nvSpPr>
        <p:spPr/>
        <p:txBody>
          <a:bodyPr/>
          <a:lstStyle/>
          <a:p>
            <a:fld id="{4BE96267-9501-4B49-939F-F116B0669874}" type="slidenum">
              <a:rPr lang="en-US" smtClean="0"/>
              <a:t>31</a:t>
            </a:fld>
            <a:endParaRPr lang="en-US"/>
          </a:p>
        </p:txBody>
      </p:sp>
      <p:sp>
        <p:nvSpPr>
          <p:cNvPr id="7" name="Text Placeholder 6"/>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39621885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Where Can you Find Learning Objectives?</a:t>
            </a:r>
            <a:endParaRPr lang="en-US" dirty="0"/>
          </a:p>
        </p:txBody>
      </p:sp>
      <p:sp>
        <p:nvSpPr>
          <p:cNvPr id="9" name="Content Placeholder 8"/>
          <p:cNvSpPr>
            <a:spLocks noGrp="1"/>
          </p:cNvSpPr>
          <p:nvPr>
            <p:ph idx="1"/>
          </p:nvPr>
        </p:nvSpPr>
        <p:spPr/>
        <p:txBody>
          <a:bodyPr/>
          <a:lstStyle/>
          <a:p>
            <a:r>
              <a:rPr lang="en-US" dirty="0" smtClean="0"/>
              <a:t>Your client</a:t>
            </a:r>
          </a:p>
          <a:p>
            <a:r>
              <a:rPr lang="en-US" dirty="0" smtClean="0"/>
              <a:t>Educational standards</a:t>
            </a:r>
          </a:p>
          <a:p>
            <a:r>
              <a:rPr lang="en-US" dirty="0" smtClean="0"/>
              <a:t>Experts</a:t>
            </a:r>
            <a:endParaRPr lang="en-US" dirty="0" smtClean="0"/>
          </a:p>
        </p:txBody>
      </p:sp>
      <p:sp>
        <p:nvSpPr>
          <p:cNvPr id="4" name="Date Placeholder 3"/>
          <p:cNvSpPr>
            <a:spLocks noGrp="1"/>
          </p:cNvSpPr>
          <p:nvPr>
            <p:ph type="dt" sz="half" idx="10"/>
          </p:nvPr>
        </p:nvSpPr>
        <p:spPr/>
        <p:txBody>
          <a:bodyPr/>
          <a:lstStyle/>
          <a:p>
            <a:r>
              <a:rPr lang="en-US" smtClean="0"/>
              <a:t>2020-02-16</a:t>
            </a:r>
            <a:endParaRPr lang="en-US"/>
          </a:p>
        </p:txBody>
      </p:sp>
      <p:sp>
        <p:nvSpPr>
          <p:cNvPr id="5" name="Footer Placeholder 4"/>
          <p:cNvSpPr>
            <a:spLocks noGrp="1"/>
          </p:cNvSpPr>
          <p:nvPr>
            <p:ph type="ftr" sz="quarter" idx="11"/>
          </p:nvPr>
        </p:nvSpPr>
        <p:spPr/>
        <p:txBody>
          <a:bodyPr/>
          <a:lstStyle/>
          <a:p>
            <a:r>
              <a:rPr lang="en-US" smtClean="0"/>
              <a:t>05-418/818 | Spring 2021 | Design of Educational Games</a:t>
            </a:r>
            <a:endParaRPr lang="en-US"/>
          </a:p>
        </p:txBody>
      </p:sp>
      <p:sp>
        <p:nvSpPr>
          <p:cNvPr id="6" name="Slide Number Placeholder 5"/>
          <p:cNvSpPr>
            <a:spLocks noGrp="1"/>
          </p:cNvSpPr>
          <p:nvPr>
            <p:ph type="sldNum" sz="quarter" idx="12"/>
          </p:nvPr>
        </p:nvSpPr>
        <p:spPr/>
        <p:txBody>
          <a:bodyPr/>
          <a:lstStyle/>
          <a:p>
            <a:fld id="{4BE96267-9501-4B49-939F-F116B0669874}" type="slidenum">
              <a:rPr lang="en-US" smtClean="0"/>
              <a:t>32</a:t>
            </a:fld>
            <a:endParaRPr lang="en-US"/>
          </a:p>
        </p:txBody>
      </p:sp>
    </p:spTree>
    <p:extLst>
      <p:ext uri="{BB962C8B-B14F-4D97-AF65-F5344CB8AC3E}">
        <p14:creationId xmlns:p14="http://schemas.microsoft.com/office/powerpoint/2010/main" val="214697954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Common Sources of Objectives</a:t>
            </a:r>
            <a:endParaRPr lang="en-US" dirty="0"/>
          </a:p>
        </p:txBody>
      </p:sp>
      <p:sp>
        <p:nvSpPr>
          <p:cNvPr id="8" name="Content Placeholder 7"/>
          <p:cNvSpPr>
            <a:spLocks noGrp="1"/>
          </p:cNvSpPr>
          <p:nvPr>
            <p:ph idx="1"/>
          </p:nvPr>
        </p:nvSpPr>
        <p:spPr/>
        <p:txBody>
          <a:bodyPr/>
          <a:lstStyle/>
          <a:p>
            <a:pPr marL="514350" indent="-514350">
              <a:buFont typeface="+mj-lt"/>
              <a:buAutoNum type="arabicPeriod"/>
            </a:pPr>
            <a:r>
              <a:rPr lang="en-US" dirty="0" smtClean="0"/>
              <a:t>A client</a:t>
            </a:r>
          </a:p>
          <a:p>
            <a:pPr marL="514350" indent="-514350">
              <a:buFont typeface="+mj-lt"/>
              <a:buAutoNum type="arabicPeriod"/>
            </a:pPr>
            <a:r>
              <a:rPr lang="en-US" dirty="0" smtClean="0"/>
              <a:t>A subject matter expert (SME)</a:t>
            </a:r>
          </a:p>
          <a:p>
            <a:pPr marL="514350" indent="-514350">
              <a:buFont typeface="+mj-lt"/>
              <a:buAutoNum type="arabicPeriod"/>
            </a:pPr>
            <a:r>
              <a:rPr lang="en-US" dirty="0" smtClean="0"/>
              <a:t>State or other standards</a:t>
            </a:r>
          </a:p>
          <a:p>
            <a:pPr marL="514350" indent="-514350">
              <a:buFont typeface="+mj-lt"/>
              <a:buAutoNum type="arabicPeriod"/>
            </a:pPr>
            <a:r>
              <a:rPr lang="en-US" dirty="0" smtClean="0"/>
              <a:t>Prior Literature</a:t>
            </a:r>
          </a:p>
        </p:txBody>
      </p:sp>
      <p:sp>
        <p:nvSpPr>
          <p:cNvPr id="4" name="Date Placeholder 3"/>
          <p:cNvSpPr>
            <a:spLocks noGrp="1"/>
          </p:cNvSpPr>
          <p:nvPr>
            <p:ph type="dt" sz="half" idx="10"/>
          </p:nvPr>
        </p:nvSpPr>
        <p:spPr/>
        <p:txBody>
          <a:bodyPr/>
          <a:lstStyle/>
          <a:p>
            <a:r>
              <a:rPr lang="en-US" smtClean="0"/>
              <a:t>2020-02-16</a:t>
            </a:r>
            <a:endParaRPr lang="en-US"/>
          </a:p>
        </p:txBody>
      </p:sp>
      <p:sp>
        <p:nvSpPr>
          <p:cNvPr id="5" name="Footer Placeholder 4"/>
          <p:cNvSpPr>
            <a:spLocks noGrp="1"/>
          </p:cNvSpPr>
          <p:nvPr>
            <p:ph type="ftr" sz="quarter" idx="11"/>
          </p:nvPr>
        </p:nvSpPr>
        <p:spPr/>
        <p:txBody>
          <a:bodyPr/>
          <a:lstStyle/>
          <a:p>
            <a:r>
              <a:rPr lang="en-US" smtClean="0"/>
              <a:t>05-418/818 | Spring 2021 | Design of Educational Games</a:t>
            </a:r>
            <a:endParaRPr lang="en-US"/>
          </a:p>
        </p:txBody>
      </p:sp>
      <p:sp>
        <p:nvSpPr>
          <p:cNvPr id="6" name="Slide Number Placeholder 5"/>
          <p:cNvSpPr>
            <a:spLocks noGrp="1"/>
          </p:cNvSpPr>
          <p:nvPr>
            <p:ph type="sldNum" sz="quarter" idx="12"/>
          </p:nvPr>
        </p:nvSpPr>
        <p:spPr/>
        <p:txBody>
          <a:bodyPr/>
          <a:lstStyle/>
          <a:p>
            <a:fld id="{4BE96267-9501-4B49-939F-F116B0669874}" type="slidenum">
              <a:rPr lang="en-US" smtClean="0"/>
              <a:t>33</a:t>
            </a:fld>
            <a:endParaRPr lang="en-US"/>
          </a:p>
        </p:txBody>
      </p:sp>
      <p:sp>
        <p:nvSpPr>
          <p:cNvPr id="9" name="Text Placeholder 8"/>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99332659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How can you </a:t>
            </a:r>
            <a:r>
              <a:rPr lang="en-US" i="1" dirty="0" smtClean="0"/>
              <a:t>refine</a:t>
            </a:r>
            <a:r>
              <a:rPr lang="en-US" dirty="0" smtClean="0"/>
              <a:t> learning objectives?</a:t>
            </a:r>
            <a:endParaRPr lang="en-US" dirty="0"/>
          </a:p>
        </p:txBody>
      </p:sp>
      <p:sp>
        <p:nvSpPr>
          <p:cNvPr id="9" name="Content Placeholder 8"/>
          <p:cNvSpPr>
            <a:spLocks noGrp="1"/>
          </p:cNvSpPr>
          <p:nvPr>
            <p:ph idx="1"/>
          </p:nvPr>
        </p:nvSpPr>
        <p:spPr/>
        <p:txBody>
          <a:bodyPr/>
          <a:lstStyle/>
          <a:p>
            <a:r>
              <a:rPr lang="en-US" dirty="0" smtClean="0"/>
              <a:t>Cognitive Task Analysis</a:t>
            </a:r>
          </a:p>
          <a:p>
            <a:r>
              <a:rPr lang="en-US" dirty="0" smtClean="0"/>
              <a:t>Create a prototype and let your clients test it out</a:t>
            </a:r>
          </a:p>
          <a:p>
            <a:r>
              <a:rPr lang="en-US" dirty="0" smtClean="0"/>
              <a:t>Alignment with assessments</a:t>
            </a:r>
          </a:p>
          <a:p>
            <a:pPr lvl="1"/>
            <a:r>
              <a:rPr lang="en-US" dirty="0" smtClean="0"/>
              <a:t>If they exist</a:t>
            </a:r>
          </a:p>
          <a:p>
            <a:r>
              <a:rPr lang="en-US" dirty="0" smtClean="0"/>
              <a:t>Doing an activity wit </a:t>
            </a:r>
            <a:r>
              <a:rPr lang="en-US" dirty="0" err="1" smtClean="0"/>
              <a:t>hthe</a:t>
            </a:r>
            <a:r>
              <a:rPr lang="en-US" dirty="0" smtClean="0"/>
              <a:t> stakeholders to get a more specific idea of what they want</a:t>
            </a:r>
          </a:p>
          <a:p>
            <a:r>
              <a:rPr lang="en-US" dirty="0" smtClean="0"/>
              <a:t>Interviewing or speaking wit the end users</a:t>
            </a:r>
            <a:endParaRPr lang="en-US" dirty="0"/>
          </a:p>
        </p:txBody>
      </p:sp>
      <p:sp>
        <p:nvSpPr>
          <p:cNvPr id="4" name="Date Placeholder 3"/>
          <p:cNvSpPr>
            <a:spLocks noGrp="1"/>
          </p:cNvSpPr>
          <p:nvPr>
            <p:ph type="dt" sz="half" idx="10"/>
          </p:nvPr>
        </p:nvSpPr>
        <p:spPr/>
        <p:txBody>
          <a:bodyPr/>
          <a:lstStyle/>
          <a:p>
            <a:r>
              <a:rPr lang="en-US" smtClean="0"/>
              <a:t>2020-02-16</a:t>
            </a:r>
            <a:endParaRPr lang="en-US"/>
          </a:p>
        </p:txBody>
      </p:sp>
      <p:sp>
        <p:nvSpPr>
          <p:cNvPr id="5" name="Footer Placeholder 4"/>
          <p:cNvSpPr>
            <a:spLocks noGrp="1"/>
          </p:cNvSpPr>
          <p:nvPr>
            <p:ph type="ftr" sz="quarter" idx="11"/>
          </p:nvPr>
        </p:nvSpPr>
        <p:spPr/>
        <p:txBody>
          <a:bodyPr/>
          <a:lstStyle/>
          <a:p>
            <a:r>
              <a:rPr lang="en-US" smtClean="0"/>
              <a:t>05-418/818 | Spring 2021 | Design of Educational Games</a:t>
            </a:r>
            <a:endParaRPr lang="en-US"/>
          </a:p>
        </p:txBody>
      </p:sp>
      <p:sp>
        <p:nvSpPr>
          <p:cNvPr id="6" name="Slide Number Placeholder 5"/>
          <p:cNvSpPr>
            <a:spLocks noGrp="1"/>
          </p:cNvSpPr>
          <p:nvPr>
            <p:ph type="sldNum" sz="quarter" idx="12"/>
          </p:nvPr>
        </p:nvSpPr>
        <p:spPr/>
        <p:txBody>
          <a:bodyPr/>
          <a:lstStyle/>
          <a:p>
            <a:fld id="{4BE96267-9501-4B49-939F-F116B0669874}" type="slidenum">
              <a:rPr lang="en-US" smtClean="0"/>
              <a:t>34</a:t>
            </a:fld>
            <a:endParaRPr lang="en-US"/>
          </a:p>
        </p:txBody>
      </p:sp>
    </p:spTree>
    <p:extLst>
      <p:ext uri="{BB962C8B-B14F-4D97-AF65-F5344CB8AC3E}">
        <p14:creationId xmlns:p14="http://schemas.microsoft.com/office/powerpoint/2010/main" val="361073038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Knowledge Elicitation</a:t>
            </a:r>
            <a:endParaRPr lang="en-US" dirty="0"/>
          </a:p>
        </p:txBody>
      </p:sp>
      <p:sp>
        <p:nvSpPr>
          <p:cNvPr id="3" name="Content Placeholder 2"/>
          <p:cNvSpPr>
            <a:spLocks noGrp="1"/>
          </p:cNvSpPr>
          <p:nvPr>
            <p:ph idx="1"/>
          </p:nvPr>
        </p:nvSpPr>
        <p:spPr/>
        <p:txBody>
          <a:bodyPr/>
          <a:lstStyle/>
          <a:p>
            <a:pPr marL="0" indent="0">
              <a:spcBef>
                <a:spcPts val="2200"/>
              </a:spcBef>
              <a:buNone/>
            </a:pPr>
            <a:r>
              <a:rPr lang="en-US" dirty="0" smtClean="0"/>
              <a:t>An empirical process working with experts and/or novices to better understand the knowledge they use or need to do a particular task</a:t>
            </a:r>
          </a:p>
          <a:p>
            <a:pPr marL="0" indent="0">
              <a:spcBef>
                <a:spcPts val="2200"/>
              </a:spcBef>
              <a:buNone/>
            </a:pPr>
            <a:r>
              <a:rPr lang="en-US" dirty="0" smtClean="0"/>
              <a:t>Often involves interviews or observations of actual performance on a task</a:t>
            </a:r>
          </a:p>
          <a:p>
            <a:pPr marL="0" indent="0">
              <a:spcBef>
                <a:spcPts val="2200"/>
              </a:spcBef>
              <a:buNone/>
            </a:pPr>
            <a:r>
              <a:rPr lang="en-US" dirty="0" smtClean="0"/>
              <a:t>Helpful for defining and refining objectives throughout design</a:t>
            </a:r>
          </a:p>
          <a:p>
            <a:pPr marL="0" indent="0">
              <a:spcBef>
                <a:spcPts val="2200"/>
              </a:spcBef>
              <a:buNone/>
            </a:pPr>
            <a:r>
              <a:rPr lang="en-US" dirty="0" smtClean="0"/>
              <a:t>We will talk more about this on Thursday</a:t>
            </a:r>
            <a:endParaRPr lang="en-US" dirty="0"/>
          </a:p>
        </p:txBody>
      </p:sp>
      <p:sp>
        <p:nvSpPr>
          <p:cNvPr id="4" name="Date Placeholder 3"/>
          <p:cNvSpPr>
            <a:spLocks noGrp="1"/>
          </p:cNvSpPr>
          <p:nvPr>
            <p:ph type="dt" sz="half" idx="10"/>
          </p:nvPr>
        </p:nvSpPr>
        <p:spPr/>
        <p:txBody>
          <a:bodyPr/>
          <a:lstStyle/>
          <a:p>
            <a:r>
              <a:rPr lang="en-US" smtClean="0"/>
              <a:t>2020-02-16</a:t>
            </a:r>
            <a:endParaRPr lang="en-US"/>
          </a:p>
        </p:txBody>
      </p:sp>
      <p:sp>
        <p:nvSpPr>
          <p:cNvPr id="5" name="Footer Placeholder 4"/>
          <p:cNvSpPr>
            <a:spLocks noGrp="1"/>
          </p:cNvSpPr>
          <p:nvPr>
            <p:ph type="ftr" sz="quarter" idx="11"/>
          </p:nvPr>
        </p:nvSpPr>
        <p:spPr/>
        <p:txBody>
          <a:bodyPr/>
          <a:lstStyle/>
          <a:p>
            <a:r>
              <a:rPr lang="en-US" smtClean="0"/>
              <a:t>05-418/818 | Spring 2021 | Design of Educational Games</a:t>
            </a:r>
            <a:endParaRPr lang="en-US"/>
          </a:p>
        </p:txBody>
      </p:sp>
      <p:sp>
        <p:nvSpPr>
          <p:cNvPr id="6" name="Slide Number Placeholder 5"/>
          <p:cNvSpPr>
            <a:spLocks noGrp="1"/>
          </p:cNvSpPr>
          <p:nvPr>
            <p:ph type="sldNum" sz="quarter" idx="12"/>
          </p:nvPr>
        </p:nvSpPr>
        <p:spPr/>
        <p:txBody>
          <a:bodyPr/>
          <a:lstStyle/>
          <a:p>
            <a:fld id="{4BE96267-9501-4B49-939F-F116B0669874}" type="slidenum">
              <a:rPr lang="en-US" smtClean="0"/>
              <a:t>35</a:t>
            </a:fld>
            <a:endParaRPr lang="en-US"/>
          </a:p>
        </p:txBody>
      </p:sp>
      <p:sp>
        <p:nvSpPr>
          <p:cNvPr id="7" name="Text Placeholder 6"/>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937118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78187F3-5AEA-4537-8235-12A3F545D4ED}"/>
              </a:ext>
            </a:extLst>
          </p:cNvPr>
          <p:cNvPicPr>
            <a:picLocks noChangeAspect="1"/>
          </p:cNvPicPr>
          <p:nvPr/>
        </p:nvPicPr>
        <p:blipFill rotWithShape="1">
          <a:blip r:embed="rId2"/>
          <a:srcRect l="54724" t="23292" r="2606" b="4665"/>
          <a:stretch/>
        </p:blipFill>
        <p:spPr>
          <a:xfrm>
            <a:off x="1333500" y="136525"/>
            <a:ext cx="9410700" cy="6584950"/>
          </a:xfrm>
          <a:prstGeom prst="rect">
            <a:avLst/>
          </a:prstGeom>
        </p:spPr>
      </p:pic>
      <p:sp>
        <p:nvSpPr>
          <p:cNvPr id="4" name="Date Placeholder 3">
            <a:extLst>
              <a:ext uri="{FF2B5EF4-FFF2-40B4-BE49-F238E27FC236}">
                <a16:creationId xmlns:a16="http://schemas.microsoft.com/office/drawing/2014/main" id="{64D10AE2-9D9E-41E2-BF6E-4B9E9D7037F3}"/>
              </a:ext>
            </a:extLst>
          </p:cNvPr>
          <p:cNvSpPr>
            <a:spLocks noGrp="1"/>
          </p:cNvSpPr>
          <p:nvPr>
            <p:ph type="dt" sz="half" idx="10"/>
          </p:nvPr>
        </p:nvSpPr>
        <p:spPr/>
        <p:txBody>
          <a:bodyPr/>
          <a:lstStyle/>
          <a:p>
            <a:r>
              <a:rPr lang="en-US" smtClean="0"/>
              <a:t>2020-02-16</a:t>
            </a:r>
            <a:endParaRPr lang="en-US"/>
          </a:p>
        </p:txBody>
      </p:sp>
      <p:sp>
        <p:nvSpPr>
          <p:cNvPr id="5" name="Footer Placeholder 4">
            <a:extLst>
              <a:ext uri="{FF2B5EF4-FFF2-40B4-BE49-F238E27FC236}">
                <a16:creationId xmlns:a16="http://schemas.microsoft.com/office/drawing/2014/main" id="{96717630-6DC2-4B04-A83E-85145B368CF4}"/>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6" name="Slide Number Placeholder 5">
            <a:extLst>
              <a:ext uri="{FF2B5EF4-FFF2-40B4-BE49-F238E27FC236}">
                <a16:creationId xmlns:a16="http://schemas.microsoft.com/office/drawing/2014/main" id="{3F09E8E0-CC3C-4800-B33C-8003459284E9}"/>
              </a:ext>
            </a:extLst>
          </p:cNvPr>
          <p:cNvSpPr>
            <a:spLocks noGrp="1"/>
          </p:cNvSpPr>
          <p:nvPr>
            <p:ph type="sldNum" sz="quarter" idx="12"/>
          </p:nvPr>
        </p:nvSpPr>
        <p:spPr/>
        <p:txBody>
          <a:bodyPr/>
          <a:lstStyle/>
          <a:p>
            <a:fld id="{4BE96267-9501-4B49-939F-F116B0669874}" type="slidenum">
              <a:rPr lang="en-US" smtClean="0"/>
              <a:t>36</a:t>
            </a:fld>
            <a:endParaRPr lang="en-US"/>
          </a:p>
        </p:txBody>
      </p:sp>
    </p:spTree>
    <p:extLst>
      <p:ext uri="{BB962C8B-B14F-4D97-AF65-F5344CB8AC3E}">
        <p14:creationId xmlns:p14="http://schemas.microsoft.com/office/powerpoint/2010/main" val="14692475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Goal-Driven Game Design</a:t>
            </a:r>
            <a:endParaRPr lang="en-US" dirty="0"/>
          </a:p>
        </p:txBody>
      </p:sp>
      <p:sp>
        <p:nvSpPr>
          <p:cNvPr id="6" name="Content Placeholder 5"/>
          <p:cNvSpPr>
            <a:spLocks noGrp="1"/>
          </p:cNvSpPr>
          <p:nvPr>
            <p:ph idx="1"/>
          </p:nvPr>
        </p:nvSpPr>
        <p:spPr/>
        <p:txBody>
          <a:bodyPr/>
          <a:lstStyle/>
          <a:p>
            <a:pPr marL="0" indent="0">
              <a:spcBef>
                <a:spcPts val="2200"/>
              </a:spcBef>
              <a:buNone/>
            </a:pPr>
            <a:r>
              <a:rPr lang="en-US" dirty="0" smtClean="0"/>
              <a:t>Iteratively developing game mechanics and systems</a:t>
            </a:r>
          </a:p>
          <a:p>
            <a:pPr marL="0" indent="0">
              <a:spcBef>
                <a:spcPts val="2200"/>
              </a:spcBef>
              <a:buNone/>
            </a:pPr>
            <a:r>
              <a:rPr lang="en-US" dirty="0" smtClean="0"/>
              <a:t>Cycling through a process of:</a:t>
            </a:r>
          </a:p>
          <a:p>
            <a:pPr lvl="1"/>
            <a:r>
              <a:rPr lang="en-US" dirty="0" smtClean="0"/>
              <a:t>Ideation</a:t>
            </a:r>
          </a:p>
          <a:p>
            <a:pPr lvl="1"/>
            <a:r>
              <a:rPr lang="en-US" dirty="0" smtClean="0"/>
              <a:t>Prototyping</a:t>
            </a:r>
          </a:p>
          <a:p>
            <a:pPr lvl="1"/>
            <a:r>
              <a:rPr lang="en-US" dirty="0" smtClean="0"/>
              <a:t>Playtesting</a:t>
            </a:r>
          </a:p>
          <a:p>
            <a:pPr marL="0" indent="0">
              <a:spcBef>
                <a:spcPts val="2200"/>
              </a:spcBef>
              <a:buNone/>
            </a:pPr>
            <a:r>
              <a:rPr lang="en-US" dirty="0" smtClean="0"/>
              <a:t>Game Designers often emphasize prototyping</a:t>
            </a:r>
          </a:p>
          <a:p>
            <a:endParaRPr lang="en-US" dirty="0"/>
          </a:p>
        </p:txBody>
      </p:sp>
      <p:sp>
        <p:nvSpPr>
          <p:cNvPr id="2" name="Date Placeholder 1"/>
          <p:cNvSpPr>
            <a:spLocks noGrp="1"/>
          </p:cNvSpPr>
          <p:nvPr>
            <p:ph type="dt" sz="half" idx="10"/>
          </p:nvPr>
        </p:nvSpPr>
        <p:spPr/>
        <p:txBody>
          <a:bodyPr/>
          <a:lstStyle/>
          <a:p>
            <a:r>
              <a:rPr lang="en-US" smtClean="0"/>
              <a:t>2020-02-16</a:t>
            </a:r>
            <a:endParaRPr lang="en-US"/>
          </a:p>
        </p:txBody>
      </p:sp>
      <p:sp>
        <p:nvSpPr>
          <p:cNvPr id="3" name="Footer Placeholder 2"/>
          <p:cNvSpPr>
            <a:spLocks noGrp="1"/>
          </p:cNvSpPr>
          <p:nvPr>
            <p:ph type="ftr" sz="quarter" idx="11"/>
          </p:nvPr>
        </p:nvSpPr>
        <p:spPr/>
        <p:txBody>
          <a:bodyPr/>
          <a:lstStyle/>
          <a:p>
            <a:r>
              <a:rPr lang="en-US" smtClean="0"/>
              <a:t>05-418/818 | Spring 2021 | Design of Educational Games</a:t>
            </a:r>
            <a:endParaRPr lang="en-US"/>
          </a:p>
        </p:txBody>
      </p:sp>
      <p:sp>
        <p:nvSpPr>
          <p:cNvPr id="4" name="Slide Number Placeholder 3"/>
          <p:cNvSpPr>
            <a:spLocks noGrp="1"/>
          </p:cNvSpPr>
          <p:nvPr>
            <p:ph type="sldNum" sz="quarter" idx="12"/>
          </p:nvPr>
        </p:nvSpPr>
        <p:spPr/>
        <p:txBody>
          <a:bodyPr/>
          <a:lstStyle/>
          <a:p>
            <a:fld id="{4BE96267-9501-4B49-939F-F116B0669874}" type="slidenum">
              <a:rPr lang="en-US" smtClean="0"/>
              <a:t>37</a:t>
            </a:fld>
            <a:endParaRPr lang="en-US"/>
          </a:p>
        </p:txBody>
      </p:sp>
      <p:sp>
        <p:nvSpPr>
          <p:cNvPr id="7" name="Text Placeholder 6"/>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52888066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2E3235"/>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3883AFE-CB18-4CFB-960A-0141DF6CB41D}"/>
              </a:ext>
            </a:extLst>
          </p:cNvPr>
          <p:cNvPicPr>
            <a:picLocks noChangeAspect="1"/>
          </p:cNvPicPr>
          <p:nvPr/>
        </p:nvPicPr>
        <p:blipFill rotWithShape="1">
          <a:blip r:embed="rId2"/>
          <a:srcRect r="1572"/>
          <a:stretch/>
        </p:blipFill>
        <p:spPr>
          <a:xfrm>
            <a:off x="0" y="327025"/>
            <a:ext cx="12000322" cy="6203950"/>
          </a:xfrm>
          <a:prstGeom prst="rect">
            <a:avLst/>
          </a:prstGeom>
        </p:spPr>
      </p:pic>
      <p:sp>
        <p:nvSpPr>
          <p:cNvPr id="3" name="Date Placeholder 2">
            <a:extLst>
              <a:ext uri="{FF2B5EF4-FFF2-40B4-BE49-F238E27FC236}">
                <a16:creationId xmlns:a16="http://schemas.microsoft.com/office/drawing/2014/main" id="{E0B48735-D6AD-48BB-B292-D01F43C1DCF5}"/>
              </a:ext>
            </a:extLst>
          </p:cNvPr>
          <p:cNvSpPr>
            <a:spLocks noGrp="1"/>
          </p:cNvSpPr>
          <p:nvPr>
            <p:ph type="dt" sz="half" idx="10"/>
          </p:nvPr>
        </p:nvSpPr>
        <p:spPr/>
        <p:txBody>
          <a:bodyPr/>
          <a:lstStyle/>
          <a:p>
            <a:r>
              <a:rPr lang="en-US" smtClean="0"/>
              <a:t>2020-02-16</a:t>
            </a:r>
            <a:endParaRPr lang="en-US"/>
          </a:p>
        </p:txBody>
      </p:sp>
      <p:sp>
        <p:nvSpPr>
          <p:cNvPr id="4" name="Footer Placeholder 3">
            <a:extLst>
              <a:ext uri="{FF2B5EF4-FFF2-40B4-BE49-F238E27FC236}">
                <a16:creationId xmlns:a16="http://schemas.microsoft.com/office/drawing/2014/main" id="{857E1953-7A5C-44B3-8534-63A52839AA3D}"/>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5" name="Slide Number Placeholder 4">
            <a:extLst>
              <a:ext uri="{FF2B5EF4-FFF2-40B4-BE49-F238E27FC236}">
                <a16:creationId xmlns:a16="http://schemas.microsoft.com/office/drawing/2014/main" id="{723394BD-4DAD-4A3D-9E55-C669E089F188}"/>
              </a:ext>
            </a:extLst>
          </p:cNvPr>
          <p:cNvSpPr>
            <a:spLocks noGrp="1"/>
          </p:cNvSpPr>
          <p:nvPr>
            <p:ph type="sldNum" sz="quarter" idx="12"/>
          </p:nvPr>
        </p:nvSpPr>
        <p:spPr/>
        <p:txBody>
          <a:bodyPr/>
          <a:lstStyle/>
          <a:p>
            <a:fld id="{4BE96267-9501-4B49-939F-F116B0669874}" type="slidenum">
              <a:rPr lang="en-US" smtClean="0"/>
              <a:t>38</a:t>
            </a:fld>
            <a:endParaRPr lang="en-US"/>
          </a:p>
        </p:txBody>
      </p:sp>
      <p:sp>
        <p:nvSpPr>
          <p:cNvPr id="7" name="Rectangle 6">
            <a:extLst>
              <a:ext uri="{FF2B5EF4-FFF2-40B4-BE49-F238E27FC236}">
                <a16:creationId xmlns:a16="http://schemas.microsoft.com/office/drawing/2014/main" id="{850B0B11-4413-45F1-B416-A962726EF663}"/>
              </a:ext>
            </a:extLst>
          </p:cNvPr>
          <p:cNvSpPr/>
          <p:nvPr/>
        </p:nvSpPr>
        <p:spPr>
          <a:xfrm>
            <a:off x="8185614" y="5519519"/>
            <a:ext cx="3593172" cy="646331"/>
          </a:xfrm>
          <a:prstGeom prst="rect">
            <a:avLst/>
          </a:prstGeom>
        </p:spPr>
        <p:txBody>
          <a:bodyPr wrap="square">
            <a:spAutoFit/>
          </a:bodyPr>
          <a:lstStyle/>
          <a:p>
            <a:r>
              <a:rPr lang="en-US" sz="1200" dirty="0" err="1">
                <a:solidFill>
                  <a:schemeClr val="bg2"/>
                </a:solidFill>
              </a:rPr>
              <a:t>Superbrothers</a:t>
            </a:r>
            <a:r>
              <a:rPr lang="en-US" sz="1200" dirty="0">
                <a:solidFill>
                  <a:schemeClr val="bg2"/>
                </a:solidFill>
              </a:rPr>
              <a:t>. 2010. Less Talk, More Rock. </a:t>
            </a:r>
            <a:r>
              <a:rPr lang="en-US" sz="1200" i="1" dirty="0" err="1">
                <a:solidFill>
                  <a:schemeClr val="bg2"/>
                </a:solidFill>
              </a:rPr>
              <a:t>boingboing</a:t>
            </a:r>
            <a:r>
              <a:rPr lang="en-US" sz="1200" dirty="0">
                <a:solidFill>
                  <a:schemeClr val="bg2"/>
                </a:solidFill>
              </a:rPr>
              <a:t>. Retrieved May 17, 2018 from https://boingboing.net/features/morerock.html</a:t>
            </a:r>
            <a:endParaRPr lang="en-US" sz="1200" dirty="0">
              <a:solidFill>
                <a:schemeClr val="bg2"/>
              </a:solidFill>
              <a:effectLst/>
            </a:endParaRPr>
          </a:p>
        </p:txBody>
      </p:sp>
    </p:spTree>
    <p:extLst>
      <p:ext uri="{BB962C8B-B14F-4D97-AF65-F5344CB8AC3E}">
        <p14:creationId xmlns:p14="http://schemas.microsoft.com/office/powerpoint/2010/main" val="359223126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13B05B0-A106-48EE-8B52-8BA0A52D2516}"/>
              </a:ext>
            </a:extLst>
          </p:cNvPr>
          <p:cNvSpPr>
            <a:spLocks noGrp="1"/>
          </p:cNvSpPr>
          <p:nvPr>
            <p:ph type="title"/>
          </p:nvPr>
        </p:nvSpPr>
        <p:spPr/>
        <p:txBody>
          <a:bodyPr/>
          <a:lstStyle/>
          <a:p>
            <a:r>
              <a:rPr lang="en-US" dirty="0"/>
              <a:t>What did you think? (Less Talk More Rock)</a:t>
            </a:r>
          </a:p>
        </p:txBody>
      </p:sp>
      <p:sp>
        <p:nvSpPr>
          <p:cNvPr id="7" name="Content Placeholder 6">
            <a:extLst>
              <a:ext uri="{FF2B5EF4-FFF2-40B4-BE49-F238E27FC236}">
                <a16:creationId xmlns:a16="http://schemas.microsoft.com/office/drawing/2014/main" id="{89DFB3FF-AA74-4FA4-91EC-7992DBEF3539}"/>
              </a:ext>
            </a:extLst>
          </p:cNvPr>
          <p:cNvSpPr>
            <a:spLocks noGrp="1"/>
          </p:cNvSpPr>
          <p:nvPr>
            <p:ph idx="1"/>
          </p:nvPr>
        </p:nvSpPr>
        <p:spPr/>
        <p:txBody>
          <a:bodyPr>
            <a:normAutofit/>
          </a:bodyPr>
          <a:lstStyle/>
          <a:p>
            <a:pPr marL="457200" indent="-457200">
              <a:buFont typeface="+mj-lt"/>
              <a:buAutoNum type="arabicPeriod"/>
            </a:pPr>
            <a:r>
              <a:rPr lang="en-US" dirty="0" smtClean="0"/>
              <a:t>Reminds me of other process in architecture / design</a:t>
            </a:r>
          </a:p>
          <a:p>
            <a:pPr marL="457200" indent="-457200">
              <a:buFont typeface="+mj-lt"/>
              <a:buAutoNum type="arabicPeriod"/>
            </a:pPr>
            <a:r>
              <a:rPr lang="en-US" dirty="0" smtClean="0"/>
              <a:t>Newer games tend to have a lot more tutorials / handholding</a:t>
            </a:r>
          </a:p>
          <a:p>
            <a:pPr lvl="1"/>
            <a:r>
              <a:rPr lang="en-US" dirty="0" smtClean="0"/>
              <a:t>Interesting point</a:t>
            </a:r>
          </a:p>
          <a:p>
            <a:r>
              <a:rPr lang="en-US" dirty="0" smtClean="0"/>
              <a:t>Seems to skip the step of “gaining legitimacy”</a:t>
            </a:r>
          </a:p>
          <a:p>
            <a:r>
              <a:rPr lang="en-US" dirty="0" smtClean="0"/>
              <a:t>Lets you </a:t>
            </a:r>
            <a:r>
              <a:rPr lang="en-US" dirty="0" err="1" smtClean="0"/>
              <a:t>ahv</a:t>
            </a:r>
            <a:r>
              <a:rPr lang="en-US" dirty="0" smtClean="0"/>
              <a:t> </a:t>
            </a:r>
            <a:r>
              <a:rPr lang="en-US" dirty="0" err="1" smtClean="0"/>
              <a:t>ea</a:t>
            </a:r>
            <a:r>
              <a:rPr lang="en-US" dirty="0" smtClean="0"/>
              <a:t> tangible prototype </a:t>
            </a:r>
            <a:r>
              <a:rPr lang="en-US" dirty="0" err="1" smtClean="0"/>
              <a:t>yo</a:t>
            </a:r>
            <a:r>
              <a:rPr lang="en-US" dirty="0" smtClean="0"/>
              <a:t> </a:t>
            </a:r>
            <a:r>
              <a:rPr lang="en-US" dirty="0" err="1" smtClean="0"/>
              <a:t>ucan</a:t>
            </a:r>
            <a:r>
              <a:rPr lang="en-US" dirty="0" smtClean="0"/>
              <a:t> </a:t>
            </a:r>
            <a:r>
              <a:rPr lang="en-US" dirty="0" err="1" smtClean="0"/>
              <a:t>tlak</a:t>
            </a:r>
            <a:r>
              <a:rPr lang="en-US" dirty="0" smtClean="0"/>
              <a:t> about rather than higher level ideas</a:t>
            </a:r>
          </a:p>
          <a:p>
            <a:r>
              <a:rPr lang="en-US" dirty="0" smtClean="0"/>
              <a:t>They seem to have an affinity for a particular genre</a:t>
            </a:r>
          </a:p>
          <a:p>
            <a:pPr lvl="1"/>
            <a:r>
              <a:rPr lang="en-US" dirty="0" smtClean="0"/>
              <a:t>a game with a lot of cut scenes and voice acting</a:t>
            </a:r>
          </a:p>
          <a:p>
            <a:pPr lvl="1"/>
            <a:r>
              <a:rPr lang="en-US" dirty="0" smtClean="0"/>
              <a:t>The reading was more a radical take on a specific process</a:t>
            </a:r>
            <a:endParaRPr lang="en-US" dirty="0" smtClean="0"/>
          </a:p>
          <a:p>
            <a:r>
              <a:rPr lang="en-US" dirty="0" smtClean="0"/>
              <a:t>Last of Us is an interesting example of the play don’t show dichotomy</a:t>
            </a:r>
          </a:p>
          <a:p>
            <a:r>
              <a:rPr lang="en-US" dirty="0" smtClean="0"/>
              <a:t>A bit of a parallel to PPP (prototypes come first)</a:t>
            </a:r>
            <a:endParaRPr lang="en-US" dirty="0"/>
          </a:p>
        </p:txBody>
      </p:sp>
      <p:sp>
        <p:nvSpPr>
          <p:cNvPr id="3" name="Date Placeholder 2">
            <a:extLst>
              <a:ext uri="{FF2B5EF4-FFF2-40B4-BE49-F238E27FC236}">
                <a16:creationId xmlns:a16="http://schemas.microsoft.com/office/drawing/2014/main" id="{F8F1C470-9B73-4F01-8C0F-0F2D291F7456}"/>
              </a:ext>
            </a:extLst>
          </p:cNvPr>
          <p:cNvSpPr>
            <a:spLocks noGrp="1"/>
          </p:cNvSpPr>
          <p:nvPr>
            <p:ph type="dt" sz="half" idx="10"/>
          </p:nvPr>
        </p:nvSpPr>
        <p:spPr/>
        <p:txBody>
          <a:bodyPr/>
          <a:lstStyle/>
          <a:p>
            <a:r>
              <a:rPr lang="en-US" smtClean="0"/>
              <a:t>2020-02-16</a:t>
            </a:r>
            <a:endParaRPr lang="en-US"/>
          </a:p>
        </p:txBody>
      </p:sp>
      <p:sp>
        <p:nvSpPr>
          <p:cNvPr id="4" name="Footer Placeholder 3">
            <a:extLst>
              <a:ext uri="{FF2B5EF4-FFF2-40B4-BE49-F238E27FC236}">
                <a16:creationId xmlns:a16="http://schemas.microsoft.com/office/drawing/2014/main" id="{7959636A-2FBE-4446-A691-F87C16C85E77}"/>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5" name="Slide Number Placeholder 4">
            <a:extLst>
              <a:ext uri="{FF2B5EF4-FFF2-40B4-BE49-F238E27FC236}">
                <a16:creationId xmlns:a16="http://schemas.microsoft.com/office/drawing/2014/main" id="{BA596963-A79B-49D0-A422-FF5991385F05}"/>
              </a:ext>
            </a:extLst>
          </p:cNvPr>
          <p:cNvSpPr>
            <a:spLocks noGrp="1"/>
          </p:cNvSpPr>
          <p:nvPr>
            <p:ph type="sldNum" sz="quarter" idx="12"/>
          </p:nvPr>
        </p:nvSpPr>
        <p:spPr/>
        <p:txBody>
          <a:bodyPr/>
          <a:lstStyle/>
          <a:p>
            <a:fld id="{4BE96267-9501-4B49-939F-F116B0669874}" type="slidenum">
              <a:rPr lang="en-US" smtClean="0"/>
              <a:t>39</a:t>
            </a:fld>
            <a:endParaRPr lang="en-US"/>
          </a:p>
        </p:txBody>
      </p:sp>
    </p:spTree>
    <p:extLst>
      <p:ext uri="{BB962C8B-B14F-4D97-AF65-F5344CB8AC3E}">
        <p14:creationId xmlns:p14="http://schemas.microsoft.com/office/powerpoint/2010/main" val="11483332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28946-46FA-46FE-98C9-6FF71204363A}"/>
              </a:ext>
            </a:extLst>
          </p:cNvPr>
          <p:cNvSpPr>
            <a:spLocks noGrp="1"/>
          </p:cNvSpPr>
          <p:nvPr>
            <p:ph type="title"/>
          </p:nvPr>
        </p:nvSpPr>
        <p:spPr/>
        <p:txBody>
          <a:bodyPr/>
          <a:lstStyle/>
          <a:p>
            <a:r>
              <a:rPr lang="en-US" dirty="0"/>
              <a:t>Plan for Today</a:t>
            </a:r>
          </a:p>
        </p:txBody>
      </p:sp>
      <p:sp>
        <p:nvSpPr>
          <p:cNvPr id="3" name="Content Placeholder 2">
            <a:extLst>
              <a:ext uri="{FF2B5EF4-FFF2-40B4-BE49-F238E27FC236}">
                <a16:creationId xmlns:a16="http://schemas.microsoft.com/office/drawing/2014/main" id="{2DE0A746-3EC5-4D4A-9ED3-8BD8AC73EDB2}"/>
              </a:ext>
            </a:extLst>
          </p:cNvPr>
          <p:cNvSpPr>
            <a:spLocks noGrp="1"/>
          </p:cNvSpPr>
          <p:nvPr>
            <p:ph idx="1"/>
          </p:nvPr>
        </p:nvSpPr>
        <p:spPr/>
        <p:txBody>
          <a:bodyPr>
            <a:normAutofit/>
          </a:bodyPr>
          <a:lstStyle/>
          <a:p>
            <a:pPr marL="514350" indent="-514350">
              <a:buFont typeface="+mj-lt"/>
              <a:buAutoNum type="arabicPeriod"/>
            </a:pPr>
            <a:r>
              <a:rPr lang="en-US" dirty="0" smtClean="0"/>
              <a:t>Check in on the timeline of the course</a:t>
            </a:r>
          </a:p>
          <a:p>
            <a:pPr marL="514350" indent="-514350">
              <a:buFont typeface="+mj-lt"/>
              <a:buAutoNum type="arabicPeriod"/>
            </a:pPr>
            <a:r>
              <a:rPr lang="en-US" dirty="0" smtClean="0"/>
              <a:t>Talk about Design Processes in General</a:t>
            </a:r>
          </a:p>
          <a:p>
            <a:pPr marL="514350" indent="-514350">
              <a:buFont typeface="+mj-lt"/>
              <a:buAutoNum type="arabicPeriod"/>
            </a:pPr>
            <a:r>
              <a:rPr lang="en-US" dirty="0" smtClean="0"/>
              <a:t>Introduce the Tandem Transformational Game Design Process</a:t>
            </a:r>
          </a:p>
          <a:p>
            <a:pPr marL="514350" indent="-514350">
              <a:buFont typeface="+mj-lt"/>
              <a:buAutoNum type="arabicPeriod"/>
            </a:pPr>
            <a:r>
              <a:rPr lang="en-US" dirty="0" smtClean="0"/>
              <a:t>Walkthrough an iterative case study of the process</a:t>
            </a:r>
          </a:p>
          <a:p>
            <a:pPr marL="514350" indent="-514350">
              <a:buFont typeface="+mj-lt"/>
              <a:buAutoNum type="arabicPeriod"/>
            </a:pPr>
            <a:r>
              <a:rPr lang="en-US" dirty="0" smtClean="0"/>
              <a:t>Talk about some logistical realities of </a:t>
            </a:r>
            <a:r>
              <a:rPr lang="en-US" dirty="0" err="1" smtClean="0"/>
              <a:t>ed</a:t>
            </a:r>
            <a:r>
              <a:rPr lang="en-US" dirty="0" smtClean="0"/>
              <a:t> game design</a:t>
            </a:r>
          </a:p>
          <a:p>
            <a:pPr marL="514350" indent="-514350">
              <a:buFont typeface="+mj-lt"/>
              <a:buAutoNum type="arabicPeriod"/>
            </a:pPr>
            <a:endParaRPr lang="en-US" dirty="0"/>
          </a:p>
        </p:txBody>
      </p:sp>
      <p:sp>
        <p:nvSpPr>
          <p:cNvPr id="4" name="Date Placeholder 3">
            <a:extLst>
              <a:ext uri="{FF2B5EF4-FFF2-40B4-BE49-F238E27FC236}">
                <a16:creationId xmlns:a16="http://schemas.microsoft.com/office/drawing/2014/main" id="{68717C98-72B4-4DCE-85C5-EE8F1E6A0D9F}"/>
              </a:ext>
            </a:extLst>
          </p:cNvPr>
          <p:cNvSpPr>
            <a:spLocks noGrp="1"/>
          </p:cNvSpPr>
          <p:nvPr>
            <p:ph type="dt" sz="half" idx="10"/>
          </p:nvPr>
        </p:nvSpPr>
        <p:spPr/>
        <p:txBody>
          <a:bodyPr/>
          <a:lstStyle/>
          <a:p>
            <a:r>
              <a:rPr lang="en-US" smtClean="0"/>
              <a:t>2020-02-16</a:t>
            </a:r>
            <a:endParaRPr lang="en-US"/>
          </a:p>
        </p:txBody>
      </p:sp>
      <p:sp>
        <p:nvSpPr>
          <p:cNvPr id="7" name="Footer Placeholder 6"/>
          <p:cNvSpPr>
            <a:spLocks noGrp="1"/>
          </p:cNvSpPr>
          <p:nvPr>
            <p:ph type="ftr" sz="quarter" idx="11"/>
          </p:nvPr>
        </p:nvSpPr>
        <p:spPr/>
        <p:txBody>
          <a:bodyPr/>
          <a:lstStyle/>
          <a:p>
            <a:r>
              <a:rPr lang="en-US" smtClean="0"/>
              <a:t>05-418/818 | Spring 2021 | Design of Educational Games</a:t>
            </a:r>
            <a:endParaRPr lang="en-US"/>
          </a:p>
        </p:txBody>
      </p:sp>
      <p:sp>
        <p:nvSpPr>
          <p:cNvPr id="8" name="Slide Number Placeholder 7"/>
          <p:cNvSpPr>
            <a:spLocks noGrp="1"/>
          </p:cNvSpPr>
          <p:nvPr>
            <p:ph type="sldNum" sz="quarter" idx="12"/>
          </p:nvPr>
        </p:nvSpPr>
        <p:spPr/>
        <p:txBody>
          <a:bodyPr/>
          <a:lstStyle/>
          <a:p>
            <a:fld id="{4BE96267-9501-4B49-939F-F116B0669874}" type="slidenum">
              <a:rPr lang="en-US" smtClean="0"/>
              <a:t>4</a:t>
            </a:fld>
            <a:endParaRPr lang="en-US"/>
          </a:p>
        </p:txBody>
      </p:sp>
    </p:spTree>
    <p:extLst>
      <p:ext uri="{BB962C8B-B14F-4D97-AF65-F5344CB8AC3E}">
        <p14:creationId xmlns:p14="http://schemas.microsoft.com/office/powerpoint/2010/main" val="13381476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2E3235"/>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2020-02-16</a:t>
            </a:r>
            <a:endParaRPr lang="en-US"/>
          </a:p>
        </p:txBody>
      </p:sp>
      <p:sp>
        <p:nvSpPr>
          <p:cNvPr id="5" name="Footer Placeholder 4"/>
          <p:cNvSpPr>
            <a:spLocks noGrp="1"/>
          </p:cNvSpPr>
          <p:nvPr>
            <p:ph type="ftr" sz="quarter" idx="11"/>
          </p:nvPr>
        </p:nvSpPr>
        <p:spPr/>
        <p:txBody>
          <a:bodyPr/>
          <a:lstStyle/>
          <a:p>
            <a:r>
              <a:rPr lang="en-US" smtClean="0"/>
              <a:t>05-418/818 | Spring 2021 | Design of Educational Games</a:t>
            </a:r>
            <a:endParaRPr lang="en-US"/>
          </a:p>
        </p:txBody>
      </p:sp>
      <p:sp>
        <p:nvSpPr>
          <p:cNvPr id="6" name="Slide Number Placeholder 5"/>
          <p:cNvSpPr>
            <a:spLocks noGrp="1"/>
          </p:cNvSpPr>
          <p:nvPr>
            <p:ph type="sldNum" sz="quarter" idx="12"/>
          </p:nvPr>
        </p:nvSpPr>
        <p:spPr/>
        <p:txBody>
          <a:bodyPr/>
          <a:lstStyle/>
          <a:p>
            <a:fld id="{4BE96267-9501-4B49-939F-F116B0669874}" type="slidenum">
              <a:rPr lang="en-US" smtClean="0"/>
              <a:t>40</a:t>
            </a:fld>
            <a:endParaRPr lang="en-US"/>
          </a:p>
        </p:txBody>
      </p:sp>
      <p:pic>
        <p:nvPicPr>
          <p:cNvPr id="14" name="Picture 13"/>
          <p:cNvPicPr>
            <a:picLocks noChangeAspect="1"/>
          </p:cNvPicPr>
          <p:nvPr/>
        </p:nvPicPr>
        <p:blipFill>
          <a:blip r:embed="rId2"/>
          <a:stretch>
            <a:fillRect/>
          </a:stretch>
        </p:blipFill>
        <p:spPr>
          <a:xfrm>
            <a:off x="220681" y="2017427"/>
            <a:ext cx="4800000" cy="2971429"/>
          </a:xfrm>
          <a:prstGeom prst="rect">
            <a:avLst/>
          </a:prstGeom>
        </p:spPr>
      </p:pic>
      <p:pic>
        <p:nvPicPr>
          <p:cNvPr id="16" name="Picture 15"/>
          <p:cNvPicPr>
            <a:picLocks noChangeAspect="1"/>
          </p:cNvPicPr>
          <p:nvPr/>
        </p:nvPicPr>
        <p:blipFill>
          <a:blip r:embed="rId3"/>
          <a:stretch>
            <a:fillRect/>
          </a:stretch>
        </p:blipFill>
        <p:spPr>
          <a:xfrm>
            <a:off x="6561795" y="1803141"/>
            <a:ext cx="5409524" cy="3400000"/>
          </a:xfrm>
          <a:prstGeom prst="rect">
            <a:avLst/>
          </a:prstGeom>
        </p:spPr>
      </p:pic>
      <p:sp>
        <p:nvSpPr>
          <p:cNvPr id="17" name="TextBox 16"/>
          <p:cNvSpPr txBox="1"/>
          <p:nvPr/>
        </p:nvSpPr>
        <p:spPr>
          <a:xfrm>
            <a:off x="5241362" y="3041476"/>
            <a:ext cx="1099752" cy="923330"/>
          </a:xfrm>
          <a:prstGeom prst="rect">
            <a:avLst/>
          </a:prstGeom>
          <a:noFill/>
        </p:spPr>
        <p:txBody>
          <a:bodyPr wrap="square" rtlCol="0">
            <a:spAutoFit/>
          </a:bodyPr>
          <a:lstStyle/>
          <a:p>
            <a:pPr algn="ctr"/>
            <a:r>
              <a:rPr lang="en-US" sz="5400" b="1" dirty="0" smtClean="0">
                <a:solidFill>
                  <a:schemeClr val="bg2"/>
                </a:solidFill>
              </a:rPr>
              <a:t>VS</a:t>
            </a:r>
            <a:endParaRPr lang="en-US" sz="5400" b="1" dirty="0">
              <a:solidFill>
                <a:schemeClr val="bg2"/>
              </a:solidFill>
            </a:endParaRPr>
          </a:p>
        </p:txBody>
      </p:sp>
    </p:spTree>
    <p:extLst>
      <p:ext uri="{BB962C8B-B14F-4D97-AF65-F5344CB8AC3E}">
        <p14:creationId xmlns:p14="http://schemas.microsoft.com/office/powerpoint/2010/main" val="132879838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E3094F6A-F7F1-4032-A819-A4A735CBEFA0}"/>
              </a:ext>
            </a:extLst>
          </p:cNvPr>
          <p:cNvSpPr>
            <a:spLocks noGrp="1"/>
          </p:cNvSpPr>
          <p:nvPr>
            <p:ph sz="half" idx="1"/>
          </p:nvPr>
        </p:nvSpPr>
        <p:spPr/>
        <p:txBody>
          <a:bodyPr anchor="ctr">
            <a:normAutofit/>
          </a:bodyPr>
          <a:lstStyle/>
          <a:p>
            <a:pPr marL="0" indent="0">
              <a:buNone/>
            </a:pPr>
            <a:r>
              <a:rPr lang="en-US" sz="2400" dirty="0" smtClean="0"/>
              <a:t>Remember these people?</a:t>
            </a:r>
            <a:endParaRPr lang="en-US" sz="2400" dirty="0"/>
          </a:p>
        </p:txBody>
      </p:sp>
      <p:sp>
        <p:nvSpPr>
          <p:cNvPr id="2" name="Date Placeholder 1">
            <a:extLst>
              <a:ext uri="{FF2B5EF4-FFF2-40B4-BE49-F238E27FC236}">
                <a16:creationId xmlns:a16="http://schemas.microsoft.com/office/drawing/2014/main" id="{444F8FCB-82B6-47CC-813A-B6CDB73C142E}"/>
              </a:ext>
            </a:extLst>
          </p:cNvPr>
          <p:cNvSpPr>
            <a:spLocks noGrp="1"/>
          </p:cNvSpPr>
          <p:nvPr>
            <p:ph type="dt" sz="half" idx="10"/>
          </p:nvPr>
        </p:nvSpPr>
        <p:spPr/>
        <p:txBody>
          <a:bodyPr/>
          <a:lstStyle/>
          <a:p>
            <a:r>
              <a:rPr lang="en-US" smtClean="0"/>
              <a:t>2020-02-16</a:t>
            </a:r>
            <a:endParaRPr lang="en-US"/>
          </a:p>
        </p:txBody>
      </p:sp>
      <p:sp>
        <p:nvSpPr>
          <p:cNvPr id="3" name="Footer Placeholder 2">
            <a:extLst>
              <a:ext uri="{FF2B5EF4-FFF2-40B4-BE49-F238E27FC236}">
                <a16:creationId xmlns:a16="http://schemas.microsoft.com/office/drawing/2014/main" id="{F12CCE4D-C0A4-48BA-B08F-8F7E9934D953}"/>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4" name="Slide Number Placeholder 3">
            <a:extLst>
              <a:ext uri="{FF2B5EF4-FFF2-40B4-BE49-F238E27FC236}">
                <a16:creationId xmlns:a16="http://schemas.microsoft.com/office/drawing/2014/main" id="{F4F8D29E-6023-4D0C-A1E5-D564FE8694E7}"/>
              </a:ext>
            </a:extLst>
          </p:cNvPr>
          <p:cNvSpPr>
            <a:spLocks noGrp="1"/>
          </p:cNvSpPr>
          <p:nvPr>
            <p:ph type="sldNum" sz="quarter" idx="12"/>
          </p:nvPr>
        </p:nvSpPr>
        <p:spPr/>
        <p:txBody>
          <a:bodyPr/>
          <a:lstStyle/>
          <a:p>
            <a:fld id="{4BE96267-9501-4B49-939F-F116B0669874}" type="slidenum">
              <a:rPr lang="en-US" smtClean="0"/>
              <a:t>41</a:t>
            </a:fld>
            <a:endParaRPr lang="en-US"/>
          </a:p>
        </p:txBody>
      </p:sp>
      <p:pic>
        <p:nvPicPr>
          <p:cNvPr id="12" name="Picture 2" descr="Image result for people playing game&quot;">
            <a:extLst>
              <a:ext uri="{FF2B5EF4-FFF2-40B4-BE49-F238E27FC236}">
                <a16:creationId xmlns:a16="http://schemas.microsoft.com/office/drawing/2014/main" id="{855B8DC6-F02D-41FA-8A8B-2E7DE2C8B3D4}"/>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3672840" y="574978"/>
            <a:ext cx="8046720" cy="53921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172322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E3094F6A-F7F1-4032-A819-A4A735CBEFA0}"/>
              </a:ext>
            </a:extLst>
          </p:cNvPr>
          <p:cNvSpPr>
            <a:spLocks noGrp="1"/>
          </p:cNvSpPr>
          <p:nvPr>
            <p:ph sz="half" idx="1"/>
          </p:nvPr>
        </p:nvSpPr>
        <p:spPr/>
        <p:txBody>
          <a:bodyPr anchor="ctr">
            <a:normAutofit/>
          </a:bodyPr>
          <a:lstStyle/>
          <a:p>
            <a:pPr marL="0" indent="0">
              <a:buNone/>
            </a:pPr>
            <a:r>
              <a:rPr lang="en-US" sz="2400" dirty="0"/>
              <a:t>Remember these people?</a:t>
            </a:r>
          </a:p>
        </p:txBody>
      </p:sp>
      <p:sp>
        <p:nvSpPr>
          <p:cNvPr id="2" name="Date Placeholder 1">
            <a:extLst>
              <a:ext uri="{FF2B5EF4-FFF2-40B4-BE49-F238E27FC236}">
                <a16:creationId xmlns:a16="http://schemas.microsoft.com/office/drawing/2014/main" id="{444F8FCB-82B6-47CC-813A-B6CDB73C142E}"/>
              </a:ext>
            </a:extLst>
          </p:cNvPr>
          <p:cNvSpPr>
            <a:spLocks noGrp="1"/>
          </p:cNvSpPr>
          <p:nvPr>
            <p:ph type="dt" sz="half" idx="10"/>
          </p:nvPr>
        </p:nvSpPr>
        <p:spPr/>
        <p:txBody>
          <a:bodyPr/>
          <a:lstStyle/>
          <a:p>
            <a:r>
              <a:rPr lang="en-US" smtClean="0"/>
              <a:t>2020-02-16</a:t>
            </a:r>
            <a:endParaRPr lang="en-US"/>
          </a:p>
        </p:txBody>
      </p:sp>
      <p:sp>
        <p:nvSpPr>
          <p:cNvPr id="3" name="Footer Placeholder 2">
            <a:extLst>
              <a:ext uri="{FF2B5EF4-FFF2-40B4-BE49-F238E27FC236}">
                <a16:creationId xmlns:a16="http://schemas.microsoft.com/office/drawing/2014/main" id="{F12CCE4D-C0A4-48BA-B08F-8F7E9934D953}"/>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4" name="Slide Number Placeholder 3">
            <a:extLst>
              <a:ext uri="{FF2B5EF4-FFF2-40B4-BE49-F238E27FC236}">
                <a16:creationId xmlns:a16="http://schemas.microsoft.com/office/drawing/2014/main" id="{F4F8D29E-6023-4D0C-A1E5-D564FE8694E7}"/>
              </a:ext>
            </a:extLst>
          </p:cNvPr>
          <p:cNvSpPr>
            <a:spLocks noGrp="1"/>
          </p:cNvSpPr>
          <p:nvPr>
            <p:ph type="sldNum" sz="quarter" idx="12"/>
          </p:nvPr>
        </p:nvSpPr>
        <p:spPr/>
        <p:txBody>
          <a:bodyPr/>
          <a:lstStyle/>
          <a:p>
            <a:fld id="{4BE96267-9501-4B49-939F-F116B0669874}" type="slidenum">
              <a:rPr lang="en-US" smtClean="0"/>
              <a:t>42</a:t>
            </a:fld>
            <a:endParaRPr lang="en-US"/>
          </a:p>
        </p:txBody>
      </p:sp>
      <p:pic>
        <p:nvPicPr>
          <p:cNvPr id="12" name="Picture 2" descr="Image result for people playing game&quot;">
            <a:extLst>
              <a:ext uri="{FF2B5EF4-FFF2-40B4-BE49-F238E27FC236}">
                <a16:creationId xmlns:a16="http://schemas.microsoft.com/office/drawing/2014/main" id="{855B8DC6-F02D-41FA-8A8B-2E7DE2C8B3D4}"/>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3672840" y="574978"/>
            <a:ext cx="8046720" cy="5392132"/>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7A243D3F-0174-4399-BA3D-94002053D39F}"/>
              </a:ext>
            </a:extLst>
          </p:cNvPr>
          <p:cNvSpPr txBox="1"/>
          <p:nvPr/>
        </p:nvSpPr>
        <p:spPr>
          <a:xfrm>
            <a:off x="7277036" y="3972664"/>
            <a:ext cx="618696" cy="369332"/>
          </a:xfrm>
          <a:prstGeom prst="rect">
            <a:avLst/>
          </a:prstGeom>
          <a:noFill/>
        </p:spPr>
        <p:txBody>
          <a:bodyPr wrap="none" rtlCol="0">
            <a:spAutoFit/>
          </a:bodyPr>
          <a:lstStyle/>
          <a:p>
            <a:r>
              <a:rPr lang="en-US" b="1" dirty="0">
                <a:solidFill>
                  <a:schemeClr val="accent4"/>
                </a:solidFill>
              </a:rPr>
              <a:t>Talk</a:t>
            </a:r>
          </a:p>
        </p:txBody>
      </p:sp>
      <p:sp>
        <p:nvSpPr>
          <p:cNvPr id="5" name="Oval 4">
            <a:extLst>
              <a:ext uri="{FF2B5EF4-FFF2-40B4-BE49-F238E27FC236}">
                <a16:creationId xmlns:a16="http://schemas.microsoft.com/office/drawing/2014/main" id="{925C4959-4DF5-4392-97EC-4BB97B795C39}"/>
              </a:ext>
            </a:extLst>
          </p:cNvPr>
          <p:cNvSpPr/>
          <p:nvPr/>
        </p:nvSpPr>
        <p:spPr>
          <a:xfrm>
            <a:off x="6974956" y="2981406"/>
            <a:ext cx="1392865" cy="910107"/>
          </a:xfrm>
          <a:prstGeom prst="ellipse">
            <a:avLst/>
          </a:prstGeom>
          <a:no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1D844FE4-22FC-4320-8D99-8C1E35B5A982}"/>
              </a:ext>
            </a:extLst>
          </p:cNvPr>
          <p:cNvCxnSpPr>
            <a:cxnSpLocks/>
            <a:stCxn id="26" idx="1"/>
          </p:cNvCxnSpPr>
          <p:nvPr/>
        </p:nvCxnSpPr>
        <p:spPr>
          <a:xfrm flipH="1">
            <a:off x="6858000" y="4157330"/>
            <a:ext cx="419036" cy="0"/>
          </a:xfrm>
          <a:prstGeom prst="straightConnector1">
            <a:avLst/>
          </a:prstGeom>
          <a:ln w="508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6E3631C-4E4A-4273-A21D-85900117CDAB}"/>
              </a:ext>
            </a:extLst>
          </p:cNvPr>
          <p:cNvCxnSpPr>
            <a:cxnSpLocks/>
          </p:cNvCxnSpPr>
          <p:nvPr/>
        </p:nvCxnSpPr>
        <p:spPr>
          <a:xfrm flipH="1" flipV="1">
            <a:off x="6730410" y="3296094"/>
            <a:ext cx="579184" cy="746234"/>
          </a:xfrm>
          <a:prstGeom prst="straightConnector1">
            <a:avLst/>
          </a:prstGeom>
          <a:ln w="508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774BC427-7F10-4088-B0FE-7B01480E6F46}"/>
              </a:ext>
            </a:extLst>
          </p:cNvPr>
          <p:cNvCxnSpPr>
            <a:cxnSpLocks/>
            <a:stCxn id="26" idx="0"/>
          </p:cNvCxnSpPr>
          <p:nvPr/>
        </p:nvCxnSpPr>
        <p:spPr>
          <a:xfrm flipV="1">
            <a:off x="7586384" y="2744226"/>
            <a:ext cx="1024216" cy="1228438"/>
          </a:xfrm>
          <a:prstGeom prst="straightConnector1">
            <a:avLst/>
          </a:prstGeom>
          <a:ln w="508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7A6AA2B1-B713-4489-B4FA-C3167ED30598}"/>
              </a:ext>
            </a:extLst>
          </p:cNvPr>
          <p:cNvCxnSpPr>
            <a:cxnSpLocks/>
            <a:stCxn id="26" idx="3"/>
          </p:cNvCxnSpPr>
          <p:nvPr/>
        </p:nvCxnSpPr>
        <p:spPr>
          <a:xfrm flipV="1">
            <a:off x="7895732" y="3296094"/>
            <a:ext cx="1386407" cy="861236"/>
          </a:xfrm>
          <a:prstGeom prst="straightConnector1">
            <a:avLst/>
          </a:prstGeom>
          <a:ln w="508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29F27E7F-2C1C-46D1-BC6F-5A2B37CB8315}"/>
              </a:ext>
            </a:extLst>
          </p:cNvPr>
          <p:cNvCxnSpPr>
            <a:cxnSpLocks/>
            <a:stCxn id="26" idx="0"/>
          </p:cNvCxnSpPr>
          <p:nvPr/>
        </p:nvCxnSpPr>
        <p:spPr>
          <a:xfrm flipH="1" flipV="1">
            <a:off x="7281814" y="2646996"/>
            <a:ext cx="304570" cy="1325668"/>
          </a:xfrm>
          <a:prstGeom prst="straightConnector1">
            <a:avLst/>
          </a:prstGeom>
          <a:ln w="508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C72ADB48-BCFD-4DAB-85EF-1563D0BF4F58}"/>
              </a:ext>
            </a:extLst>
          </p:cNvPr>
          <p:cNvSpPr/>
          <p:nvPr/>
        </p:nvSpPr>
        <p:spPr>
          <a:xfrm>
            <a:off x="5369442" y="3147237"/>
            <a:ext cx="893135" cy="967563"/>
          </a:xfrm>
          <a:prstGeom prst="ellipse">
            <a:avLst/>
          </a:prstGeom>
          <a:no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E6C36A04-295A-4257-9373-FF6A08933731}"/>
              </a:ext>
            </a:extLst>
          </p:cNvPr>
          <p:cNvSpPr/>
          <p:nvPr/>
        </p:nvSpPr>
        <p:spPr>
          <a:xfrm>
            <a:off x="6323536" y="4651907"/>
            <a:ext cx="1172417" cy="967563"/>
          </a:xfrm>
          <a:prstGeom prst="ellipse">
            <a:avLst/>
          </a:prstGeom>
          <a:no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48827265-6044-4DB0-A9C0-192B45D949DC}"/>
              </a:ext>
            </a:extLst>
          </p:cNvPr>
          <p:cNvSpPr/>
          <p:nvPr/>
        </p:nvSpPr>
        <p:spPr>
          <a:xfrm>
            <a:off x="5475706" y="4114800"/>
            <a:ext cx="893135" cy="967563"/>
          </a:xfrm>
          <a:prstGeom prst="ellipse">
            <a:avLst/>
          </a:prstGeom>
          <a:no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A30E128F-B103-4252-A601-F5C461BD03CE}"/>
              </a:ext>
            </a:extLst>
          </p:cNvPr>
          <p:cNvSpPr/>
          <p:nvPr/>
        </p:nvSpPr>
        <p:spPr>
          <a:xfrm>
            <a:off x="9338930" y="2945218"/>
            <a:ext cx="893135" cy="967563"/>
          </a:xfrm>
          <a:prstGeom prst="ellipse">
            <a:avLst/>
          </a:prstGeom>
          <a:no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DFAC4EB8-8012-43BD-BB3C-88767A70F60C}"/>
              </a:ext>
            </a:extLst>
          </p:cNvPr>
          <p:cNvSpPr/>
          <p:nvPr/>
        </p:nvSpPr>
        <p:spPr>
          <a:xfrm>
            <a:off x="8159780" y="1821711"/>
            <a:ext cx="1377625" cy="1123507"/>
          </a:xfrm>
          <a:prstGeom prst="ellipse">
            <a:avLst/>
          </a:prstGeom>
          <a:no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517991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E3094F6A-F7F1-4032-A819-A4A735CBEFA0}"/>
              </a:ext>
            </a:extLst>
          </p:cNvPr>
          <p:cNvSpPr>
            <a:spLocks noGrp="1"/>
          </p:cNvSpPr>
          <p:nvPr>
            <p:ph sz="half" idx="1"/>
          </p:nvPr>
        </p:nvSpPr>
        <p:spPr/>
        <p:txBody>
          <a:bodyPr anchor="ctr">
            <a:normAutofit/>
          </a:bodyPr>
          <a:lstStyle/>
          <a:p>
            <a:pPr marL="0" indent="0">
              <a:buNone/>
            </a:pPr>
            <a:r>
              <a:rPr lang="en-US" sz="2400" dirty="0"/>
              <a:t>Remember these people?</a:t>
            </a:r>
          </a:p>
        </p:txBody>
      </p:sp>
      <p:sp>
        <p:nvSpPr>
          <p:cNvPr id="2" name="Date Placeholder 1">
            <a:extLst>
              <a:ext uri="{FF2B5EF4-FFF2-40B4-BE49-F238E27FC236}">
                <a16:creationId xmlns:a16="http://schemas.microsoft.com/office/drawing/2014/main" id="{444F8FCB-82B6-47CC-813A-B6CDB73C142E}"/>
              </a:ext>
            </a:extLst>
          </p:cNvPr>
          <p:cNvSpPr>
            <a:spLocks noGrp="1"/>
          </p:cNvSpPr>
          <p:nvPr>
            <p:ph type="dt" sz="half" idx="10"/>
          </p:nvPr>
        </p:nvSpPr>
        <p:spPr/>
        <p:txBody>
          <a:bodyPr/>
          <a:lstStyle/>
          <a:p>
            <a:r>
              <a:rPr lang="en-US" smtClean="0"/>
              <a:t>2020-02-16</a:t>
            </a:r>
            <a:endParaRPr lang="en-US"/>
          </a:p>
        </p:txBody>
      </p:sp>
      <p:sp>
        <p:nvSpPr>
          <p:cNvPr id="3" name="Footer Placeholder 2">
            <a:extLst>
              <a:ext uri="{FF2B5EF4-FFF2-40B4-BE49-F238E27FC236}">
                <a16:creationId xmlns:a16="http://schemas.microsoft.com/office/drawing/2014/main" id="{F12CCE4D-C0A4-48BA-B08F-8F7E9934D953}"/>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4" name="Slide Number Placeholder 3">
            <a:extLst>
              <a:ext uri="{FF2B5EF4-FFF2-40B4-BE49-F238E27FC236}">
                <a16:creationId xmlns:a16="http://schemas.microsoft.com/office/drawing/2014/main" id="{F4F8D29E-6023-4D0C-A1E5-D564FE8694E7}"/>
              </a:ext>
            </a:extLst>
          </p:cNvPr>
          <p:cNvSpPr>
            <a:spLocks noGrp="1"/>
          </p:cNvSpPr>
          <p:nvPr>
            <p:ph type="sldNum" sz="quarter" idx="12"/>
          </p:nvPr>
        </p:nvSpPr>
        <p:spPr/>
        <p:txBody>
          <a:bodyPr/>
          <a:lstStyle/>
          <a:p>
            <a:fld id="{4BE96267-9501-4B49-939F-F116B0669874}" type="slidenum">
              <a:rPr lang="en-US" smtClean="0"/>
              <a:t>43</a:t>
            </a:fld>
            <a:endParaRPr lang="en-US"/>
          </a:p>
        </p:txBody>
      </p:sp>
      <p:pic>
        <p:nvPicPr>
          <p:cNvPr id="12" name="Picture 2" descr="Image result for people playing game&quot;">
            <a:extLst>
              <a:ext uri="{FF2B5EF4-FFF2-40B4-BE49-F238E27FC236}">
                <a16:creationId xmlns:a16="http://schemas.microsoft.com/office/drawing/2014/main" id="{855B8DC6-F02D-41FA-8A8B-2E7DE2C8B3D4}"/>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3672840" y="574978"/>
            <a:ext cx="8046720" cy="5392132"/>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Arrow Connector 14">
            <a:extLst>
              <a:ext uri="{FF2B5EF4-FFF2-40B4-BE49-F238E27FC236}">
                <a16:creationId xmlns:a16="http://schemas.microsoft.com/office/drawing/2014/main" id="{A89FBE37-6B41-4851-B98A-6C912BA9393D}"/>
              </a:ext>
            </a:extLst>
          </p:cNvPr>
          <p:cNvCxnSpPr>
            <a:cxnSpLocks/>
          </p:cNvCxnSpPr>
          <p:nvPr/>
        </p:nvCxnSpPr>
        <p:spPr>
          <a:xfrm flipH="1">
            <a:off x="4901610" y="3147237"/>
            <a:ext cx="2047830" cy="1422591"/>
          </a:xfrm>
          <a:prstGeom prst="straightConnector1">
            <a:avLst/>
          </a:prstGeom>
          <a:ln w="508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71B186BB-35DD-4665-8FFD-889180F20062}"/>
              </a:ext>
            </a:extLst>
          </p:cNvPr>
          <p:cNvCxnSpPr>
            <a:cxnSpLocks/>
            <a:stCxn id="26" idx="1"/>
          </p:cNvCxnSpPr>
          <p:nvPr/>
        </p:nvCxnSpPr>
        <p:spPr>
          <a:xfrm flipH="1" flipV="1">
            <a:off x="4481355" y="2616372"/>
            <a:ext cx="2195830" cy="265432"/>
          </a:xfrm>
          <a:prstGeom prst="straightConnector1">
            <a:avLst/>
          </a:prstGeom>
          <a:ln w="508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128B19DA-B0EB-4833-A594-AD85E2952509}"/>
              </a:ext>
            </a:extLst>
          </p:cNvPr>
          <p:cNvCxnSpPr>
            <a:cxnSpLocks/>
          </p:cNvCxnSpPr>
          <p:nvPr/>
        </p:nvCxnSpPr>
        <p:spPr>
          <a:xfrm flipV="1">
            <a:off x="7479712" y="1648048"/>
            <a:ext cx="3152846" cy="1233756"/>
          </a:xfrm>
          <a:prstGeom prst="straightConnector1">
            <a:avLst/>
          </a:prstGeom>
          <a:ln w="508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7A243D3F-0174-4399-BA3D-94002053D39F}"/>
              </a:ext>
            </a:extLst>
          </p:cNvPr>
          <p:cNvSpPr txBox="1"/>
          <p:nvPr/>
        </p:nvSpPr>
        <p:spPr>
          <a:xfrm>
            <a:off x="6677185" y="2697138"/>
            <a:ext cx="711092" cy="369332"/>
          </a:xfrm>
          <a:prstGeom prst="rect">
            <a:avLst/>
          </a:prstGeom>
          <a:noFill/>
        </p:spPr>
        <p:txBody>
          <a:bodyPr wrap="none" rtlCol="0">
            <a:spAutoFit/>
          </a:bodyPr>
          <a:lstStyle/>
          <a:p>
            <a:r>
              <a:rPr lang="en-US" b="1" dirty="0">
                <a:solidFill>
                  <a:schemeClr val="accent6"/>
                </a:solidFill>
              </a:rPr>
              <a:t>Rock</a:t>
            </a:r>
          </a:p>
        </p:txBody>
      </p:sp>
      <p:cxnSp>
        <p:nvCxnSpPr>
          <p:cNvPr id="18435" name="Straight Arrow Connector 18434">
            <a:extLst>
              <a:ext uri="{FF2B5EF4-FFF2-40B4-BE49-F238E27FC236}">
                <a16:creationId xmlns:a16="http://schemas.microsoft.com/office/drawing/2014/main" id="{ACB9B9B7-C0E7-4F6B-B6B7-95D82C02B1B6}"/>
              </a:ext>
            </a:extLst>
          </p:cNvPr>
          <p:cNvCxnSpPr>
            <a:cxnSpLocks/>
          </p:cNvCxnSpPr>
          <p:nvPr/>
        </p:nvCxnSpPr>
        <p:spPr>
          <a:xfrm>
            <a:off x="7187609" y="3066470"/>
            <a:ext cx="1158949" cy="1114118"/>
          </a:xfrm>
          <a:prstGeom prst="straightConnector1">
            <a:avLst/>
          </a:prstGeom>
          <a:ln w="508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8C95F7EC-C7C4-4D7E-BFC6-C90612769642}"/>
              </a:ext>
            </a:extLst>
          </p:cNvPr>
          <p:cNvCxnSpPr>
            <a:cxnSpLocks/>
          </p:cNvCxnSpPr>
          <p:nvPr/>
        </p:nvCxnSpPr>
        <p:spPr>
          <a:xfrm flipH="1" flipV="1">
            <a:off x="5528777" y="1749956"/>
            <a:ext cx="1239848" cy="947182"/>
          </a:xfrm>
          <a:prstGeom prst="straightConnector1">
            <a:avLst/>
          </a:prstGeom>
          <a:ln w="508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94144DAC-BFEF-4A77-BC22-FD4D581CA1AA}"/>
              </a:ext>
            </a:extLst>
          </p:cNvPr>
          <p:cNvCxnSpPr>
            <a:cxnSpLocks/>
            <a:stCxn id="26" idx="0"/>
          </p:cNvCxnSpPr>
          <p:nvPr/>
        </p:nvCxnSpPr>
        <p:spPr>
          <a:xfrm flipV="1">
            <a:off x="7032731" y="1360716"/>
            <a:ext cx="197409" cy="1336422"/>
          </a:xfrm>
          <a:prstGeom prst="straightConnector1">
            <a:avLst/>
          </a:prstGeom>
          <a:ln w="508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AA931D6D-DE5A-499D-96B2-211A3D3B3F39}"/>
              </a:ext>
            </a:extLst>
          </p:cNvPr>
          <p:cNvCxnSpPr>
            <a:cxnSpLocks/>
          </p:cNvCxnSpPr>
          <p:nvPr/>
        </p:nvCxnSpPr>
        <p:spPr>
          <a:xfrm flipV="1">
            <a:off x="7230140" y="1029752"/>
            <a:ext cx="2222204" cy="1667386"/>
          </a:xfrm>
          <a:prstGeom prst="straightConnector1">
            <a:avLst/>
          </a:prstGeom>
          <a:ln w="508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C5A698B3-F9B9-4CA4-B727-062D0110CE05}"/>
              </a:ext>
            </a:extLst>
          </p:cNvPr>
          <p:cNvCxnSpPr>
            <a:cxnSpLocks/>
          </p:cNvCxnSpPr>
          <p:nvPr/>
        </p:nvCxnSpPr>
        <p:spPr>
          <a:xfrm>
            <a:off x="9781953" y="1029752"/>
            <a:ext cx="850605" cy="618296"/>
          </a:xfrm>
          <a:prstGeom prst="straightConnector1">
            <a:avLst/>
          </a:prstGeom>
          <a:ln w="50800">
            <a:solidFill>
              <a:schemeClr val="accent6"/>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768A35CD-13A5-4E1D-9C86-E5BD250C670B}"/>
              </a:ext>
            </a:extLst>
          </p:cNvPr>
          <p:cNvCxnSpPr>
            <a:cxnSpLocks/>
          </p:cNvCxnSpPr>
          <p:nvPr/>
        </p:nvCxnSpPr>
        <p:spPr>
          <a:xfrm flipH="1" flipV="1">
            <a:off x="7570382" y="1148316"/>
            <a:ext cx="2668771" cy="499732"/>
          </a:xfrm>
          <a:prstGeom prst="straightConnector1">
            <a:avLst/>
          </a:prstGeom>
          <a:ln w="50800">
            <a:solidFill>
              <a:schemeClr val="accent6"/>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458853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BD92186-E95C-4614-9690-CDC484F74C47}"/>
              </a:ext>
            </a:extLst>
          </p:cNvPr>
          <p:cNvSpPr>
            <a:spLocks noGrp="1"/>
          </p:cNvSpPr>
          <p:nvPr>
            <p:ph type="ctrTitle"/>
          </p:nvPr>
        </p:nvSpPr>
        <p:spPr/>
        <p:txBody>
          <a:bodyPr/>
          <a:lstStyle/>
          <a:p>
            <a:r>
              <a:rPr lang="en-US" dirty="0" smtClean="0"/>
              <a:t>Talking about game ideas in words is hard</a:t>
            </a:r>
            <a:endParaRPr lang="en-US" dirty="0"/>
          </a:p>
        </p:txBody>
      </p:sp>
      <p:sp>
        <p:nvSpPr>
          <p:cNvPr id="4" name="Date Placeholder 3">
            <a:extLst>
              <a:ext uri="{FF2B5EF4-FFF2-40B4-BE49-F238E27FC236}">
                <a16:creationId xmlns:a16="http://schemas.microsoft.com/office/drawing/2014/main" id="{3D08AF73-6200-42B9-9D89-889CAC103ED2}"/>
              </a:ext>
            </a:extLst>
          </p:cNvPr>
          <p:cNvSpPr>
            <a:spLocks noGrp="1"/>
          </p:cNvSpPr>
          <p:nvPr>
            <p:ph type="dt" sz="half" idx="10"/>
          </p:nvPr>
        </p:nvSpPr>
        <p:spPr/>
        <p:txBody>
          <a:bodyPr/>
          <a:lstStyle/>
          <a:p>
            <a:r>
              <a:rPr lang="en-US" smtClean="0"/>
              <a:t>2020-02-16</a:t>
            </a:r>
            <a:endParaRPr lang="en-US"/>
          </a:p>
        </p:txBody>
      </p:sp>
      <p:sp>
        <p:nvSpPr>
          <p:cNvPr id="5" name="Footer Placeholder 4">
            <a:extLst>
              <a:ext uri="{FF2B5EF4-FFF2-40B4-BE49-F238E27FC236}">
                <a16:creationId xmlns:a16="http://schemas.microsoft.com/office/drawing/2014/main" id="{EDE22BA0-658F-4951-A09A-4C611AAFE83D}"/>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6" name="Slide Number Placeholder 5">
            <a:extLst>
              <a:ext uri="{FF2B5EF4-FFF2-40B4-BE49-F238E27FC236}">
                <a16:creationId xmlns:a16="http://schemas.microsoft.com/office/drawing/2014/main" id="{291ED477-35FF-44B3-B0F6-D4076D190901}"/>
              </a:ext>
            </a:extLst>
          </p:cNvPr>
          <p:cNvSpPr>
            <a:spLocks noGrp="1"/>
          </p:cNvSpPr>
          <p:nvPr>
            <p:ph type="sldNum" sz="quarter" idx="12"/>
          </p:nvPr>
        </p:nvSpPr>
        <p:spPr/>
        <p:txBody>
          <a:bodyPr/>
          <a:lstStyle/>
          <a:p>
            <a:fld id="{4BE96267-9501-4B49-939F-F116B0669874}" type="slidenum">
              <a:rPr lang="en-US" smtClean="0"/>
              <a:t>44</a:t>
            </a:fld>
            <a:endParaRPr lang="en-US"/>
          </a:p>
        </p:txBody>
      </p:sp>
    </p:spTree>
    <p:extLst>
      <p:ext uri="{BB962C8B-B14F-4D97-AF65-F5344CB8AC3E}">
        <p14:creationId xmlns:p14="http://schemas.microsoft.com/office/powerpoint/2010/main" val="262767453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BD92186-E95C-4614-9690-CDC484F74C47}"/>
              </a:ext>
            </a:extLst>
          </p:cNvPr>
          <p:cNvSpPr>
            <a:spLocks noGrp="1"/>
          </p:cNvSpPr>
          <p:nvPr>
            <p:ph type="title"/>
          </p:nvPr>
        </p:nvSpPr>
        <p:spPr/>
        <p:txBody>
          <a:bodyPr>
            <a:normAutofit/>
          </a:bodyPr>
          <a:lstStyle/>
          <a:p>
            <a:pPr>
              <a:spcBef>
                <a:spcPts val="2200"/>
              </a:spcBef>
            </a:pPr>
            <a:r>
              <a:rPr lang="en-US" sz="3600" dirty="0"/>
              <a:t>Does this sound like a good idea for a game?</a:t>
            </a:r>
            <a:endParaRPr lang="en-US" sz="3600" dirty="0"/>
          </a:p>
        </p:txBody>
      </p:sp>
      <p:sp>
        <p:nvSpPr>
          <p:cNvPr id="8" name="Content Placeholder 7">
            <a:extLst>
              <a:ext uri="{FF2B5EF4-FFF2-40B4-BE49-F238E27FC236}">
                <a16:creationId xmlns:a16="http://schemas.microsoft.com/office/drawing/2014/main" id="{7637D709-4DDA-4229-B441-5C34443471A9}"/>
              </a:ext>
            </a:extLst>
          </p:cNvPr>
          <p:cNvSpPr>
            <a:spLocks noGrp="1"/>
          </p:cNvSpPr>
          <p:nvPr>
            <p:ph idx="1"/>
          </p:nvPr>
        </p:nvSpPr>
        <p:spPr/>
        <p:txBody>
          <a:bodyPr/>
          <a:lstStyle/>
          <a:p>
            <a:pPr marL="0" indent="0">
              <a:spcBef>
                <a:spcPts val="2200"/>
              </a:spcBef>
              <a:buNone/>
            </a:pPr>
            <a:r>
              <a:rPr lang="en-US" dirty="0" smtClean="0"/>
              <a:t>You </a:t>
            </a:r>
            <a:r>
              <a:rPr lang="en-US" dirty="0"/>
              <a:t>play as a </a:t>
            </a:r>
            <a:r>
              <a:rPr lang="en-US" dirty="0" smtClean="0"/>
              <a:t>low-level government </a:t>
            </a:r>
            <a:r>
              <a:rPr lang="en-US" dirty="0"/>
              <a:t>bureaucrat </a:t>
            </a:r>
            <a:r>
              <a:rPr lang="en-US" dirty="0" smtClean="0"/>
              <a:t>and the </a:t>
            </a:r>
            <a:r>
              <a:rPr lang="en-US" dirty="0"/>
              <a:t>game consist of you going over paperwork </a:t>
            </a:r>
            <a:r>
              <a:rPr lang="en-US" dirty="0" smtClean="0"/>
              <a:t>looking for clerical </a:t>
            </a:r>
            <a:r>
              <a:rPr lang="en-US" dirty="0"/>
              <a:t>errors </a:t>
            </a:r>
            <a:r>
              <a:rPr lang="en-US" dirty="0" smtClean="0"/>
              <a:t>or inconsistencies before deciding </a:t>
            </a:r>
            <a:r>
              <a:rPr lang="en-US" dirty="0"/>
              <a:t>whether or not to </a:t>
            </a:r>
            <a:r>
              <a:rPr lang="en-US" dirty="0" smtClean="0"/>
              <a:t>approve a document</a:t>
            </a:r>
            <a:r>
              <a:rPr lang="en-US" dirty="0" smtClean="0"/>
              <a:t>.</a:t>
            </a:r>
            <a:endParaRPr lang="en-US" dirty="0"/>
          </a:p>
        </p:txBody>
      </p:sp>
      <p:sp>
        <p:nvSpPr>
          <p:cNvPr id="4" name="Date Placeholder 3">
            <a:extLst>
              <a:ext uri="{FF2B5EF4-FFF2-40B4-BE49-F238E27FC236}">
                <a16:creationId xmlns:a16="http://schemas.microsoft.com/office/drawing/2014/main" id="{3D08AF73-6200-42B9-9D89-889CAC103ED2}"/>
              </a:ext>
            </a:extLst>
          </p:cNvPr>
          <p:cNvSpPr>
            <a:spLocks noGrp="1"/>
          </p:cNvSpPr>
          <p:nvPr>
            <p:ph type="dt" sz="half" idx="10"/>
          </p:nvPr>
        </p:nvSpPr>
        <p:spPr/>
        <p:txBody>
          <a:bodyPr/>
          <a:lstStyle/>
          <a:p>
            <a:r>
              <a:rPr lang="en-US" smtClean="0"/>
              <a:t>2020-02-16</a:t>
            </a:r>
            <a:endParaRPr lang="en-US"/>
          </a:p>
        </p:txBody>
      </p:sp>
      <p:sp>
        <p:nvSpPr>
          <p:cNvPr id="5" name="Footer Placeholder 4">
            <a:extLst>
              <a:ext uri="{FF2B5EF4-FFF2-40B4-BE49-F238E27FC236}">
                <a16:creationId xmlns:a16="http://schemas.microsoft.com/office/drawing/2014/main" id="{EDE22BA0-658F-4951-A09A-4C611AAFE83D}"/>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6" name="Slide Number Placeholder 5">
            <a:extLst>
              <a:ext uri="{FF2B5EF4-FFF2-40B4-BE49-F238E27FC236}">
                <a16:creationId xmlns:a16="http://schemas.microsoft.com/office/drawing/2014/main" id="{291ED477-35FF-44B3-B0F6-D4076D190901}"/>
              </a:ext>
            </a:extLst>
          </p:cNvPr>
          <p:cNvSpPr>
            <a:spLocks noGrp="1"/>
          </p:cNvSpPr>
          <p:nvPr>
            <p:ph type="sldNum" sz="quarter" idx="12"/>
          </p:nvPr>
        </p:nvSpPr>
        <p:spPr/>
        <p:txBody>
          <a:bodyPr/>
          <a:lstStyle/>
          <a:p>
            <a:fld id="{4BE96267-9501-4B49-939F-F116B0669874}" type="slidenum">
              <a:rPr lang="en-US" smtClean="0"/>
              <a:t>45</a:t>
            </a:fld>
            <a:endParaRPr lang="en-US"/>
          </a:p>
        </p:txBody>
      </p:sp>
      <p:sp>
        <p:nvSpPr>
          <p:cNvPr id="2" name="Text Placeholder 1"/>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75441634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14110F"/>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D08AF73-6200-42B9-9D89-889CAC103ED2}"/>
              </a:ext>
            </a:extLst>
          </p:cNvPr>
          <p:cNvSpPr>
            <a:spLocks noGrp="1"/>
          </p:cNvSpPr>
          <p:nvPr>
            <p:ph type="dt" sz="half" idx="10"/>
          </p:nvPr>
        </p:nvSpPr>
        <p:spPr/>
        <p:txBody>
          <a:bodyPr/>
          <a:lstStyle/>
          <a:p>
            <a:r>
              <a:rPr lang="en-US" smtClean="0"/>
              <a:t>2020-02-16</a:t>
            </a:r>
            <a:endParaRPr lang="en-US"/>
          </a:p>
        </p:txBody>
      </p:sp>
      <p:sp>
        <p:nvSpPr>
          <p:cNvPr id="5" name="Footer Placeholder 4">
            <a:extLst>
              <a:ext uri="{FF2B5EF4-FFF2-40B4-BE49-F238E27FC236}">
                <a16:creationId xmlns:a16="http://schemas.microsoft.com/office/drawing/2014/main" id="{EDE22BA0-658F-4951-A09A-4C611AAFE83D}"/>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6" name="Slide Number Placeholder 5">
            <a:extLst>
              <a:ext uri="{FF2B5EF4-FFF2-40B4-BE49-F238E27FC236}">
                <a16:creationId xmlns:a16="http://schemas.microsoft.com/office/drawing/2014/main" id="{291ED477-35FF-44B3-B0F6-D4076D190901}"/>
              </a:ext>
            </a:extLst>
          </p:cNvPr>
          <p:cNvSpPr>
            <a:spLocks noGrp="1"/>
          </p:cNvSpPr>
          <p:nvPr>
            <p:ph type="sldNum" sz="quarter" idx="12"/>
          </p:nvPr>
        </p:nvSpPr>
        <p:spPr/>
        <p:txBody>
          <a:bodyPr/>
          <a:lstStyle/>
          <a:p>
            <a:fld id="{4BE96267-9501-4B49-939F-F116B0669874}" type="slidenum">
              <a:rPr lang="en-US" smtClean="0"/>
              <a:t>46</a:t>
            </a:fld>
            <a:endParaRPr lang="en-US"/>
          </a:p>
        </p:txBody>
      </p:sp>
      <p:pic>
        <p:nvPicPr>
          <p:cNvPr id="10" name="Picture 9">
            <a:extLst>
              <a:ext uri="{FF2B5EF4-FFF2-40B4-BE49-F238E27FC236}">
                <a16:creationId xmlns:a16="http://schemas.microsoft.com/office/drawing/2014/main" id="{A1538D64-B567-4B8F-B0A4-F727CFD77EA7}"/>
              </a:ext>
            </a:extLst>
          </p:cNvPr>
          <p:cNvPicPr>
            <a:picLocks noChangeAspect="1"/>
          </p:cNvPicPr>
          <p:nvPr/>
        </p:nvPicPr>
        <p:blipFill>
          <a:blip r:embed="rId2"/>
          <a:stretch>
            <a:fillRect/>
          </a:stretch>
        </p:blipFill>
        <p:spPr>
          <a:xfrm>
            <a:off x="1910624" y="596495"/>
            <a:ext cx="8446952" cy="5715809"/>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656" y="501649"/>
            <a:ext cx="10472144" cy="5879098"/>
          </a:xfrm>
          <a:prstGeom prst="rect">
            <a:avLst/>
          </a:prstGeom>
        </p:spPr>
      </p:pic>
      <p:pic>
        <p:nvPicPr>
          <p:cNvPr id="13" name="Picture 12">
            <a:extLst>
              <a:ext uri="{FF2B5EF4-FFF2-40B4-BE49-F238E27FC236}">
                <a16:creationId xmlns:a16="http://schemas.microsoft.com/office/drawing/2014/main" id="{46F841F1-8C3F-405B-B746-ABAB1C5AED9D}"/>
              </a:ext>
            </a:extLst>
          </p:cNvPr>
          <p:cNvPicPr>
            <a:picLocks noChangeAspect="1"/>
          </p:cNvPicPr>
          <p:nvPr/>
        </p:nvPicPr>
        <p:blipFill>
          <a:blip r:embed="rId4"/>
          <a:stretch>
            <a:fillRect/>
          </a:stretch>
        </p:blipFill>
        <p:spPr>
          <a:xfrm>
            <a:off x="0" y="1643119"/>
            <a:ext cx="12192000" cy="3571761"/>
          </a:xfrm>
          <a:prstGeom prst="rect">
            <a:avLst/>
          </a:prstGeom>
        </p:spPr>
      </p:pic>
    </p:spTree>
    <p:extLst>
      <p:ext uri="{BB962C8B-B14F-4D97-AF65-F5344CB8AC3E}">
        <p14:creationId xmlns:p14="http://schemas.microsoft.com/office/powerpoint/2010/main" val="1848013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BD92186-E95C-4614-9690-CDC484F74C47}"/>
              </a:ext>
            </a:extLst>
          </p:cNvPr>
          <p:cNvSpPr>
            <a:spLocks noGrp="1"/>
          </p:cNvSpPr>
          <p:nvPr>
            <p:ph type="title"/>
          </p:nvPr>
        </p:nvSpPr>
        <p:spPr/>
        <p:txBody>
          <a:bodyPr/>
          <a:lstStyle/>
          <a:p>
            <a:pPr>
              <a:spcBef>
                <a:spcPts val="2200"/>
              </a:spcBef>
            </a:pPr>
            <a:r>
              <a:rPr lang="en-US" dirty="0" smtClean="0"/>
              <a:t>What about this idea?</a:t>
            </a:r>
            <a:endParaRPr lang="en-US" dirty="0"/>
          </a:p>
        </p:txBody>
      </p:sp>
      <p:sp>
        <p:nvSpPr>
          <p:cNvPr id="8" name="Content Placeholder 7">
            <a:extLst>
              <a:ext uri="{FF2B5EF4-FFF2-40B4-BE49-F238E27FC236}">
                <a16:creationId xmlns:a16="http://schemas.microsoft.com/office/drawing/2014/main" id="{7637D709-4DDA-4229-B441-5C34443471A9}"/>
              </a:ext>
            </a:extLst>
          </p:cNvPr>
          <p:cNvSpPr>
            <a:spLocks noGrp="1"/>
          </p:cNvSpPr>
          <p:nvPr>
            <p:ph idx="1"/>
          </p:nvPr>
        </p:nvSpPr>
        <p:spPr/>
        <p:txBody>
          <a:bodyPr/>
          <a:lstStyle/>
          <a:p>
            <a:pPr marL="0" indent="0">
              <a:spcBef>
                <a:spcPts val="2200"/>
              </a:spcBef>
              <a:buNone/>
            </a:pPr>
            <a:r>
              <a:rPr lang="en-US" dirty="0" smtClean="0"/>
              <a:t>You </a:t>
            </a:r>
            <a:r>
              <a:rPr lang="en-US" dirty="0"/>
              <a:t>play </a:t>
            </a:r>
            <a:r>
              <a:rPr lang="en-US" dirty="0" smtClean="0"/>
              <a:t>in a 3D world of unit blocks and can work together with other players to dig into the ground in order to </a:t>
            </a:r>
            <a:r>
              <a:rPr lang="en-US" i="1" dirty="0" smtClean="0"/>
              <a:t>mine </a:t>
            </a:r>
            <a:r>
              <a:rPr lang="en-US" dirty="0" smtClean="0"/>
              <a:t>resources and bring them back the surface.</a:t>
            </a:r>
            <a:endParaRPr lang="en-US" dirty="0"/>
          </a:p>
        </p:txBody>
      </p:sp>
      <p:sp>
        <p:nvSpPr>
          <p:cNvPr id="4" name="Date Placeholder 3">
            <a:extLst>
              <a:ext uri="{FF2B5EF4-FFF2-40B4-BE49-F238E27FC236}">
                <a16:creationId xmlns:a16="http://schemas.microsoft.com/office/drawing/2014/main" id="{3D08AF73-6200-42B9-9D89-889CAC103ED2}"/>
              </a:ext>
            </a:extLst>
          </p:cNvPr>
          <p:cNvSpPr>
            <a:spLocks noGrp="1"/>
          </p:cNvSpPr>
          <p:nvPr>
            <p:ph type="dt" sz="half" idx="10"/>
          </p:nvPr>
        </p:nvSpPr>
        <p:spPr/>
        <p:txBody>
          <a:bodyPr/>
          <a:lstStyle/>
          <a:p>
            <a:r>
              <a:rPr lang="en-US" smtClean="0"/>
              <a:t>2020-02-16</a:t>
            </a:r>
            <a:endParaRPr lang="en-US"/>
          </a:p>
        </p:txBody>
      </p:sp>
      <p:sp>
        <p:nvSpPr>
          <p:cNvPr id="5" name="Footer Placeholder 4">
            <a:extLst>
              <a:ext uri="{FF2B5EF4-FFF2-40B4-BE49-F238E27FC236}">
                <a16:creationId xmlns:a16="http://schemas.microsoft.com/office/drawing/2014/main" id="{EDE22BA0-658F-4951-A09A-4C611AAFE83D}"/>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6" name="Slide Number Placeholder 5">
            <a:extLst>
              <a:ext uri="{FF2B5EF4-FFF2-40B4-BE49-F238E27FC236}">
                <a16:creationId xmlns:a16="http://schemas.microsoft.com/office/drawing/2014/main" id="{291ED477-35FF-44B3-B0F6-D4076D190901}"/>
              </a:ext>
            </a:extLst>
          </p:cNvPr>
          <p:cNvSpPr>
            <a:spLocks noGrp="1"/>
          </p:cNvSpPr>
          <p:nvPr>
            <p:ph type="sldNum" sz="quarter" idx="12"/>
          </p:nvPr>
        </p:nvSpPr>
        <p:spPr/>
        <p:txBody>
          <a:bodyPr/>
          <a:lstStyle/>
          <a:p>
            <a:fld id="{4BE96267-9501-4B49-939F-F116B0669874}" type="slidenum">
              <a:rPr lang="en-US" smtClean="0"/>
              <a:t>47</a:t>
            </a:fld>
            <a:endParaRPr lang="en-US"/>
          </a:p>
        </p:txBody>
      </p:sp>
      <p:sp>
        <p:nvSpPr>
          <p:cNvPr id="2" name="Text Placeholder 1"/>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33448098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2020-02-16</a:t>
            </a:r>
            <a:endParaRPr lang="en-US"/>
          </a:p>
        </p:txBody>
      </p:sp>
      <p:sp>
        <p:nvSpPr>
          <p:cNvPr id="5" name="Footer Placeholder 4"/>
          <p:cNvSpPr>
            <a:spLocks noGrp="1"/>
          </p:cNvSpPr>
          <p:nvPr>
            <p:ph type="ftr" sz="quarter" idx="11"/>
          </p:nvPr>
        </p:nvSpPr>
        <p:spPr/>
        <p:txBody>
          <a:bodyPr/>
          <a:lstStyle/>
          <a:p>
            <a:r>
              <a:rPr lang="en-US" smtClean="0"/>
              <a:t>05-418/818 | Spring 2021 | Design of Educational Games</a:t>
            </a:r>
            <a:endParaRPr lang="en-US"/>
          </a:p>
        </p:txBody>
      </p:sp>
      <p:sp>
        <p:nvSpPr>
          <p:cNvPr id="6" name="Slide Number Placeholder 5"/>
          <p:cNvSpPr>
            <a:spLocks noGrp="1"/>
          </p:cNvSpPr>
          <p:nvPr>
            <p:ph type="sldNum" sz="quarter" idx="12"/>
          </p:nvPr>
        </p:nvSpPr>
        <p:spPr/>
        <p:txBody>
          <a:bodyPr/>
          <a:lstStyle/>
          <a:p>
            <a:fld id="{4BE96267-9501-4B49-939F-F116B0669874}" type="slidenum">
              <a:rPr lang="en-US" smtClean="0"/>
              <a:t>48</a:t>
            </a:fld>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4887" y="968953"/>
            <a:ext cx="8122227" cy="5689023"/>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0567" y="-179439"/>
            <a:ext cx="9510867" cy="1917515"/>
          </a:xfrm>
          <a:prstGeom prst="rect">
            <a:avLst/>
          </a:prstGeom>
        </p:spPr>
      </p:pic>
    </p:spTree>
    <p:extLst>
      <p:ext uri="{BB962C8B-B14F-4D97-AF65-F5344CB8AC3E}">
        <p14:creationId xmlns:p14="http://schemas.microsoft.com/office/powerpoint/2010/main" val="82878625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D7208E36-B8A9-4521-8DD6-42078F857C44}"/>
              </a:ext>
            </a:extLst>
          </p:cNvPr>
          <p:cNvSpPr>
            <a:spLocks noGrp="1"/>
          </p:cNvSpPr>
          <p:nvPr>
            <p:ph type="title"/>
          </p:nvPr>
        </p:nvSpPr>
        <p:spPr/>
        <p:txBody>
          <a:bodyPr>
            <a:normAutofit/>
          </a:bodyPr>
          <a:lstStyle/>
          <a:p>
            <a:r>
              <a:rPr lang="en-US" sz="3600" dirty="0" smtClean="0"/>
              <a:t>Talk vs Rock in Third </a:t>
            </a:r>
            <a:r>
              <a:rPr lang="en-US" sz="3600" dirty="0"/>
              <a:t>O</a:t>
            </a:r>
            <a:r>
              <a:rPr lang="en-US" sz="3600" dirty="0" smtClean="0"/>
              <a:t>rder </a:t>
            </a:r>
            <a:r>
              <a:rPr lang="en-US" sz="3600" dirty="0"/>
              <a:t>D</a:t>
            </a:r>
            <a:r>
              <a:rPr lang="en-US" sz="3600" dirty="0" smtClean="0"/>
              <a:t>esign</a:t>
            </a:r>
            <a:endParaRPr lang="en-US" sz="3600" dirty="0"/>
          </a:p>
        </p:txBody>
      </p:sp>
      <p:sp>
        <p:nvSpPr>
          <p:cNvPr id="3" name="Date Placeholder 2">
            <a:extLst>
              <a:ext uri="{FF2B5EF4-FFF2-40B4-BE49-F238E27FC236}">
                <a16:creationId xmlns:a16="http://schemas.microsoft.com/office/drawing/2014/main" id="{0C6FC8AA-F1B1-4B77-9815-8D3C9C55AE62}"/>
              </a:ext>
            </a:extLst>
          </p:cNvPr>
          <p:cNvSpPr>
            <a:spLocks noGrp="1"/>
          </p:cNvSpPr>
          <p:nvPr>
            <p:ph type="dt" sz="half" idx="10"/>
          </p:nvPr>
        </p:nvSpPr>
        <p:spPr/>
        <p:txBody>
          <a:bodyPr/>
          <a:lstStyle/>
          <a:p>
            <a:r>
              <a:rPr lang="en-US" smtClean="0"/>
              <a:t>2023-01-24</a:t>
            </a:r>
            <a:endParaRPr lang="en-US"/>
          </a:p>
        </p:txBody>
      </p:sp>
      <p:sp>
        <p:nvSpPr>
          <p:cNvPr id="4" name="Footer Placeholder 3">
            <a:extLst>
              <a:ext uri="{FF2B5EF4-FFF2-40B4-BE49-F238E27FC236}">
                <a16:creationId xmlns:a16="http://schemas.microsoft.com/office/drawing/2014/main" id="{CA618620-FDDD-4D05-9156-9FAB5D92B99E}"/>
              </a:ext>
            </a:extLst>
          </p:cNvPr>
          <p:cNvSpPr>
            <a:spLocks noGrp="1"/>
          </p:cNvSpPr>
          <p:nvPr>
            <p:ph type="ftr" sz="quarter" idx="11"/>
          </p:nvPr>
        </p:nvSpPr>
        <p:spPr/>
        <p:txBody>
          <a:bodyPr/>
          <a:lstStyle/>
          <a:p>
            <a:r>
              <a:rPr lang="en-US" smtClean="0"/>
              <a:t>05-418/818 | Spring 2023 | Design of Educational Games</a:t>
            </a:r>
            <a:endParaRPr lang="en-US" dirty="0"/>
          </a:p>
        </p:txBody>
      </p:sp>
      <p:sp>
        <p:nvSpPr>
          <p:cNvPr id="5" name="Slide Number Placeholder 4">
            <a:extLst>
              <a:ext uri="{FF2B5EF4-FFF2-40B4-BE49-F238E27FC236}">
                <a16:creationId xmlns:a16="http://schemas.microsoft.com/office/drawing/2014/main" id="{928115CB-8786-4D8A-8DBF-F34BC04B20AC}"/>
              </a:ext>
            </a:extLst>
          </p:cNvPr>
          <p:cNvSpPr>
            <a:spLocks noGrp="1"/>
          </p:cNvSpPr>
          <p:nvPr>
            <p:ph type="sldNum" sz="quarter" idx="12"/>
          </p:nvPr>
        </p:nvSpPr>
        <p:spPr/>
        <p:txBody>
          <a:bodyPr/>
          <a:lstStyle/>
          <a:p>
            <a:fld id="{47971AED-85B2-4588-978A-6CF2A5B557E6}" type="slidenum">
              <a:rPr lang="en-US" smtClean="0"/>
              <a:t>49</a:t>
            </a:fld>
            <a:endParaRPr lang="en-US"/>
          </a:p>
        </p:txBody>
      </p:sp>
      <p:sp>
        <p:nvSpPr>
          <p:cNvPr id="22" name="Text Placeholder 21">
            <a:extLst>
              <a:ext uri="{FF2B5EF4-FFF2-40B4-BE49-F238E27FC236}">
                <a16:creationId xmlns:a16="http://schemas.microsoft.com/office/drawing/2014/main" id="{79D3F808-2168-4D47-9DC8-A23D52880144}"/>
              </a:ext>
            </a:extLst>
          </p:cNvPr>
          <p:cNvSpPr>
            <a:spLocks noGrp="1"/>
          </p:cNvSpPr>
          <p:nvPr>
            <p:ph type="body" sz="quarter" idx="13"/>
          </p:nvPr>
        </p:nvSpPr>
        <p:spPr/>
        <p:txBody>
          <a:bodyPr/>
          <a:lstStyle/>
          <a:p>
            <a:endParaRPr lang="en-US"/>
          </a:p>
        </p:txBody>
      </p:sp>
      <p:cxnSp>
        <p:nvCxnSpPr>
          <p:cNvPr id="29" name="Straight Arrow Connector 28">
            <a:extLst>
              <a:ext uri="{FF2B5EF4-FFF2-40B4-BE49-F238E27FC236}">
                <a16:creationId xmlns:a16="http://schemas.microsoft.com/office/drawing/2014/main" id="{525A2758-3A7D-4FF0-86D8-22F42C1D3A5D}"/>
              </a:ext>
            </a:extLst>
          </p:cNvPr>
          <p:cNvCxnSpPr>
            <a:cxnSpLocks/>
            <a:stCxn id="8" idx="3"/>
          </p:cNvCxnSpPr>
          <p:nvPr/>
        </p:nvCxnSpPr>
        <p:spPr>
          <a:xfrm>
            <a:off x="2438400" y="3341123"/>
            <a:ext cx="703385"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46160539-16F0-4F8E-8D54-B5CAB1760D2A}"/>
              </a:ext>
            </a:extLst>
          </p:cNvPr>
          <p:cNvCxnSpPr>
            <a:cxnSpLocks/>
            <a:endCxn id="12" idx="2"/>
          </p:cNvCxnSpPr>
          <p:nvPr/>
        </p:nvCxnSpPr>
        <p:spPr>
          <a:xfrm>
            <a:off x="5791200" y="3341123"/>
            <a:ext cx="60960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38EBBD25-A93D-4CDE-B91B-6FC1CF1625BB}"/>
              </a:ext>
            </a:extLst>
          </p:cNvPr>
          <p:cNvCxnSpPr>
            <a:stCxn id="12" idx="6"/>
          </p:cNvCxnSpPr>
          <p:nvPr/>
        </p:nvCxnSpPr>
        <p:spPr>
          <a:xfrm>
            <a:off x="8229600" y="3341123"/>
            <a:ext cx="731520" cy="11677"/>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FBCAA7C5-2A7D-4959-BEFB-1F0B7C436E54}"/>
              </a:ext>
            </a:extLst>
          </p:cNvPr>
          <p:cNvSpPr/>
          <p:nvPr/>
        </p:nvSpPr>
        <p:spPr>
          <a:xfrm>
            <a:off x="609600" y="2426723"/>
            <a:ext cx="1828800" cy="182880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Game Mechanics </a:t>
            </a:r>
          </a:p>
          <a:p>
            <a:pPr algn="ctr"/>
            <a:r>
              <a:rPr lang="en-US" dirty="0" smtClean="0"/>
              <a:t>and Systems</a:t>
            </a:r>
            <a:endParaRPr lang="en-US" dirty="0"/>
          </a:p>
        </p:txBody>
      </p:sp>
      <p:sp>
        <p:nvSpPr>
          <p:cNvPr id="12" name="Smiley Face 11">
            <a:extLst>
              <a:ext uri="{FF2B5EF4-FFF2-40B4-BE49-F238E27FC236}">
                <a16:creationId xmlns:a16="http://schemas.microsoft.com/office/drawing/2014/main" id="{A4B0C7CA-5520-4DA2-9006-04C08E238D8A}"/>
              </a:ext>
            </a:extLst>
          </p:cNvPr>
          <p:cNvSpPr/>
          <p:nvPr/>
        </p:nvSpPr>
        <p:spPr>
          <a:xfrm>
            <a:off x="6400800" y="2426723"/>
            <a:ext cx="1828800" cy="1828800"/>
          </a:xfrm>
          <a:prstGeom prst="smileyFac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Player Experience</a:t>
            </a:r>
          </a:p>
        </p:txBody>
      </p:sp>
      <p:sp>
        <p:nvSpPr>
          <p:cNvPr id="14" name="Cloud 13">
            <a:extLst>
              <a:ext uri="{FF2B5EF4-FFF2-40B4-BE49-F238E27FC236}">
                <a16:creationId xmlns:a16="http://schemas.microsoft.com/office/drawing/2014/main" id="{4BDF6FB7-C9DC-4B73-AE95-70B9C7E7EFFE}"/>
              </a:ext>
            </a:extLst>
          </p:cNvPr>
          <p:cNvSpPr/>
          <p:nvPr/>
        </p:nvSpPr>
        <p:spPr>
          <a:xfrm>
            <a:off x="8909538" y="2426723"/>
            <a:ext cx="2743200" cy="1828800"/>
          </a:xfrm>
          <a:prstGeom prst="cloud">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Knowledge</a:t>
            </a:r>
          </a:p>
          <a:p>
            <a:pPr algn="ctr"/>
            <a:r>
              <a:rPr lang="en-US" dirty="0"/>
              <a:t>Change</a:t>
            </a:r>
          </a:p>
        </p:txBody>
      </p:sp>
      <p:sp>
        <p:nvSpPr>
          <p:cNvPr id="18" name="Explosion: 8 Points 17">
            <a:extLst>
              <a:ext uri="{FF2B5EF4-FFF2-40B4-BE49-F238E27FC236}">
                <a16:creationId xmlns:a16="http://schemas.microsoft.com/office/drawing/2014/main" id="{FDBC5309-67F6-4E58-B176-91E24F148F71}"/>
              </a:ext>
            </a:extLst>
          </p:cNvPr>
          <p:cNvSpPr/>
          <p:nvPr/>
        </p:nvSpPr>
        <p:spPr>
          <a:xfrm>
            <a:off x="3048000" y="2426723"/>
            <a:ext cx="2743200" cy="1828800"/>
          </a:xfrm>
          <a:prstGeom prst="irregularSeal1">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Dynamic</a:t>
            </a:r>
          </a:p>
          <a:p>
            <a:pPr algn="ctr"/>
            <a:r>
              <a:rPr lang="en-US" dirty="0" smtClean="0"/>
              <a:t>Gameplay</a:t>
            </a:r>
            <a:endParaRPr lang="en-US" dirty="0"/>
          </a:p>
        </p:txBody>
      </p:sp>
      <p:sp>
        <p:nvSpPr>
          <p:cNvPr id="7" name="TextBox 6"/>
          <p:cNvSpPr txBox="1"/>
          <p:nvPr/>
        </p:nvSpPr>
        <p:spPr>
          <a:xfrm>
            <a:off x="4219074" y="4991558"/>
            <a:ext cx="3296652" cy="830997"/>
          </a:xfrm>
          <a:prstGeom prst="rect">
            <a:avLst/>
          </a:prstGeom>
          <a:noFill/>
        </p:spPr>
        <p:txBody>
          <a:bodyPr wrap="square" rtlCol="0">
            <a:spAutoFit/>
          </a:bodyPr>
          <a:lstStyle/>
          <a:p>
            <a:pPr algn="ctr"/>
            <a:r>
              <a:rPr lang="en-US" sz="2400" b="1" dirty="0" smtClean="0">
                <a:solidFill>
                  <a:schemeClr val="accent4"/>
                </a:solidFill>
              </a:rPr>
              <a:t>“Talk” often focuses on these things</a:t>
            </a:r>
            <a:endParaRPr lang="en-US" sz="2400" b="1" dirty="0">
              <a:solidFill>
                <a:schemeClr val="accent4"/>
              </a:solidFill>
            </a:endParaRPr>
          </a:p>
        </p:txBody>
      </p:sp>
      <p:cxnSp>
        <p:nvCxnSpPr>
          <p:cNvPr id="10" name="Straight Arrow Connector 9"/>
          <p:cNvCxnSpPr>
            <a:stCxn id="7" idx="1"/>
          </p:cNvCxnSpPr>
          <p:nvPr/>
        </p:nvCxnSpPr>
        <p:spPr>
          <a:xfrm flipH="1" flipV="1">
            <a:off x="1684421" y="4294739"/>
            <a:ext cx="2534653" cy="1112318"/>
          </a:xfrm>
          <a:prstGeom prst="straightConnector1">
            <a:avLst/>
          </a:prstGeom>
          <a:ln w="635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7" idx="3"/>
          </p:cNvCxnSpPr>
          <p:nvPr/>
        </p:nvCxnSpPr>
        <p:spPr>
          <a:xfrm flipV="1">
            <a:off x="7515726" y="4307001"/>
            <a:ext cx="2382253" cy="1100056"/>
          </a:xfrm>
          <a:prstGeom prst="straightConnector1">
            <a:avLst/>
          </a:prstGeom>
          <a:ln w="635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6793832" y="4294739"/>
            <a:ext cx="360947" cy="696819"/>
          </a:xfrm>
          <a:prstGeom prst="straightConnector1">
            <a:avLst/>
          </a:prstGeom>
          <a:ln w="635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4447674" y="1403588"/>
            <a:ext cx="3296652" cy="461665"/>
          </a:xfrm>
          <a:prstGeom prst="rect">
            <a:avLst/>
          </a:prstGeom>
          <a:noFill/>
        </p:spPr>
        <p:txBody>
          <a:bodyPr wrap="square" rtlCol="0">
            <a:spAutoFit/>
          </a:bodyPr>
          <a:lstStyle/>
          <a:p>
            <a:pPr algn="ctr"/>
            <a:r>
              <a:rPr lang="en-US" sz="2400" b="1" dirty="0" smtClean="0">
                <a:solidFill>
                  <a:schemeClr val="accent5"/>
                </a:solidFill>
              </a:rPr>
              <a:t>“Rock” Lives Here</a:t>
            </a:r>
            <a:endParaRPr lang="en-US" sz="2400" b="1" dirty="0">
              <a:solidFill>
                <a:schemeClr val="accent5"/>
              </a:solidFill>
            </a:endParaRPr>
          </a:p>
        </p:txBody>
      </p:sp>
      <p:cxnSp>
        <p:nvCxnSpPr>
          <p:cNvPr id="19" name="Straight Arrow Connector 18"/>
          <p:cNvCxnSpPr>
            <a:stCxn id="23" idx="2"/>
          </p:cNvCxnSpPr>
          <p:nvPr/>
        </p:nvCxnSpPr>
        <p:spPr>
          <a:xfrm flipH="1">
            <a:off x="5061284" y="1865253"/>
            <a:ext cx="1034716" cy="877020"/>
          </a:xfrm>
          <a:prstGeom prst="straightConnector1">
            <a:avLst/>
          </a:prstGeom>
          <a:ln w="635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2209800" y="3341123"/>
            <a:ext cx="7182853" cy="11677"/>
          </a:xfrm>
          <a:prstGeom prst="straightConnector1">
            <a:avLst/>
          </a:prstGeom>
          <a:ln w="1270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561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dirty="0"/>
              <a:t>3 Wisdoms of Educational Game Design</a:t>
            </a:r>
          </a:p>
        </p:txBody>
      </p:sp>
      <p:sp>
        <p:nvSpPr>
          <p:cNvPr id="3" name="Oval 2">
            <a:extLst>
              <a:ext uri="{FF2B5EF4-FFF2-40B4-BE49-F238E27FC236}">
                <a16:creationId xmlns:a16="http://schemas.microsoft.com/office/drawing/2014/main" id="{F0C34CD3-70C7-4F81-A228-679C549CEAB8}"/>
              </a:ext>
            </a:extLst>
          </p:cNvPr>
          <p:cNvSpPr/>
          <p:nvPr/>
        </p:nvSpPr>
        <p:spPr>
          <a:xfrm>
            <a:off x="4998720" y="1334863"/>
            <a:ext cx="2194560" cy="219456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Educational Goals</a:t>
            </a:r>
            <a:endParaRPr lang="en-US" b="1" dirty="0"/>
          </a:p>
        </p:txBody>
      </p:sp>
      <p:sp>
        <p:nvSpPr>
          <p:cNvPr id="13" name="Oval 12">
            <a:extLst>
              <a:ext uri="{FF2B5EF4-FFF2-40B4-BE49-F238E27FC236}">
                <a16:creationId xmlns:a16="http://schemas.microsoft.com/office/drawing/2014/main" id="{11183F46-5D36-4FF5-AD2A-72D9DB39CAEE}"/>
              </a:ext>
            </a:extLst>
          </p:cNvPr>
          <p:cNvSpPr/>
          <p:nvPr/>
        </p:nvSpPr>
        <p:spPr>
          <a:xfrm>
            <a:off x="7193280" y="4028861"/>
            <a:ext cx="2194560" cy="21945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Learning Mechanisms</a:t>
            </a:r>
            <a:endParaRPr lang="en-US" b="1" dirty="0"/>
          </a:p>
        </p:txBody>
      </p:sp>
      <p:sp>
        <p:nvSpPr>
          <p:cNvPr id="22" name="Oval 21">
            <a:extLst>
              <a:ext uri="{FF2B5EF4-FFF2-40B4-BE49-F238E27FC236}">
                <a16:creationId xmlns:a16="http://schemas.microsoft.com/office/drawing/2014/main" id="{AD2C5986-433A-4530-9BD1-AD76AE778E1A}"/>
              </a:ext>
            </a:extLst>
          </p:cNvPr>
          <p:cNvSpPr/>
          <p:nvPr/>
        </p:nvSpPr>
        <p:spPr>
          <a:xfrm>
            <a:off x="2804160" y="4028861"/>
            <a:ext cx="2194560" cy="2194560"/>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Game Elements</a:t>
            </a:r>
            <a:endParaRPr lang="en-US" b="1" dirty="0"/>
          </a:p>
        </p:txBody>
      </p:sp>
      <p:cxnSp>
        <p:nvCxnSpPr>
          <p:cNvPr id="7" name="Straight Arrow Connector 6">
            <a:extLst>
              <a:ext uri="{FF2B5EF4-FFF2-40B4-BE49-F238E27FC236}">
                <a16:creationId xmlns:a16="http://schemas.microsoft.com/office/drawing/2014/main" id="{DC47FD21-A97A-4B86-9B30-583026F86F9C}"/>
              </a:ext>
            </a:extLst>
          </p:cNvPr>
          <p:cNvCxnSpPr>
            <a:cxnSpLocks/>
            <a:stCxn id="22" idx="6"/>
            <a:endCxn id="13" idx="2"/>
          </p:cNvCxnSpPr>
          <p:nvPr/>
        </p:nvCxnSpPr>
        <p:spPr>
          <a:xfrm>
            <a:off x="4998720" y="5126141"/>
            <a:ext cx="2194560" cy="0"/>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96606DAB-C73F-4B92-950E-C3FBF52DF56D}"/>
              </a:ext>
            </a:extLst>
          </p:cNvPr>
          <p:cNvCxnSpPr>
            <a:cxnSpLocks/>
            <a:stCxn id="3" idx="3"/>
            <a:endCxn id="22" idx="7"/>
          </p:cNvCxnSpPr>
          <p:nvPr/>
        </p:nvCxnSpPr>
        <p:spPr>
          <a:xfrm flipH="1">
            <a:off x="4677334" y="3208037"/>
            <a:ext cx="642772" cy="1142210"/>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906C05A9-728C-4ADD-8F54-8EB06F01A4B2}"/>
              </a:ext>
            </a:extLst>
          </p:cNvPr>
          <p:cNvCxnSpPr>
            <a:cxnSpLocks/>
            <a:stCxn id="3" idx="5"/>
            <a:endCxn id="13" idx="1"/>
          </p:cNvCxnSpPr>
          <p:nvPr/>
        </p:nvCxnSpPr>
        <p:spPr>
          <a:xfrm>
            <a:off x="6871894" y="3208037"/>
            <a:ext cx="642772" cy="1142210"/>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15476554-68C2-411E-B9FE-6526F56FBD95}"/>
              </a:ext>
            </a:extLst>
          </p:cNvPr>
          <p:cNvSpPr>
            <a:spLocks noGrp="1"/>
          </p:cNvSpPr>
          <p:nvPr>
            <p:ph type="dt" sz="half" idx="10"/>
          </p:nvPr>
        </p:nvSpPr>
        <p:spPr/>
        <p:txBody>
          <a:bodyPr/>
          <a:lstStyle/>
          <a:p>
            <a:r>
              <a:rPr lang="en-US" smtClean="0"/>
              <a:t>2022-01-20</a:t>
            </a:r>
            <a:endParaRPr lang="en-US"/>
          </a:p>
        </p:txBody>
      </p:sp>
      <p:sp>
        <p:nvSpPr>
          <p:cNvPr id="8" name="Footer Placeholder 7"/>
          <p:cNvSpPr>
            <a:spLocks noGrp="1"/>
          </p:cNvSpPr>
          <p:nvPr>
            <p:ph type="ftr" sz="quarter" idx="11"/>
          </p:nvPr>
        </p:nvSpPr>
        <p:spPr/>
        <p:txBody>
          <a:bodyPr/>
          <a:lstStyle/>
          <a:p>
            <a:r>
              <a:rPr lang="en-US" smtClean="0"/>
              <a:t>05-418/818 | Spring 2022 | Design of Educational Games</a:t>
            </a:r>
            <a:endParaRPr lang="en-US"/>
          </a:p>
        </p:txBody>
      </p:sp>
      <p:sp>
        <p:nvSpPr>
          <p:cNvPr id="10" name="Slide Number Placeholder 9"/>
          <p:cNvSpPr>
            <a:spLocks noGrp="1"/>
          </p:cNvSpPr>
          <p:nvPr>
            <p:ph type="sldNum" sz="quarter" idx="12"/>
          </p:nvPr>
        </p:nvSpPr>
        <p:spPr/>
        <p:txBody>
          <a:bodyPr/>
          <a:lstStyle/>
          <a:p>
            <a:fld id="{4BE96267-9501-4B49-939F-F116B0669874}" type="slidenum">
              <a:rPr lang="en-US" smtClean="0"/>
              <a:t>5</a:t>
            </a:fld>
            <a:endParaRPr lang="en-US"/>
          </a:p>
        </p:txBody>
      </p:sp>
      <p:sp>
        <p:nvSpPr>
          <p:cNvPr id="12" name="TextBox 11"/>
          <p:cNvSpPr txBox="1"/>
          <p:nvPr/>
        </p:nvSpPr>
        <p:spPr>
          <a:xfrm>
            <a:off x="7759700" y="1727450"/>
            <a:ext cx="3898900" cy="1446550"/>
          </a:xfrm>
          <a:prstGeom prst="rect">
            <a:avLst/>
          </a:prstGeom>
          <a:noFill/>
        </p:spPr>
        <p:txBody>
          <a:bodyPr wrap="square" rtlCol="0">
            <a:spAutoFit/>
          </a:bodyPr>
          <a:lstStyle/>
          <a:p>
            <a:pPr algn="ctr"/>
            <a:r>
              <a:rPr lang="en-US" sz="4400" b="1" dirty="0" smtClean="0">
                <a:solidFill>
                  <a:schemeClr val="accent5"/>
                </a:solidFill>
              </a:rPr>
              <a:t>But how do you </a:t>
            </a:r>
            <a:r>
              <a:rPr lang="en-US" sz="4400" b="1" i="1" dirty="0" smtClean="0">
                <a:solidFill>
                  <a:schemeClr val="accent5"/>
                </a:solidFill>
              </a:rPr>
              <a:t>do </a:t>
            </a:r>
            <a:r>
              <a:rPr lang="en-US" sz="4400" b="1" dirty="0" smtClean="0">
                <a:solidFill>
                  <a:schemeClr val="accent5"/>
                </a:solidFill>
              </a:rPr>
              <a:t>it?</a:t>
            </a:r>
            <a:endParaRPr lang="en-US" sz="4400" b="1" dirty="0">
              <a:solidFill>
                <a:schemeClr val="accent5"/>
              </a:solidFill>
            </a:endParaRPr>
          </a:p>
        </p:txBody>
      </p:sp>
    </p:spTree>
    <p:extLst>
      <p:ext uri="{BB962C8B-B14F-4D97-AF65-F5344CB8AC3E}">
        <p14:creationId xmlns:p14="http://schemas.microsoft.com/office/powerpoint/2010/main" val="3103352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Prototyping and Playtesting</a:t>
            </a:r>
            <a:endParaRPr lang="en-US" dirty="0"/>
          </a:p>
        </p:txBody>
      </p:sp>
      <p:sp>
        <p:nvSpPr>
          <p:cNvPr id="6" name="Content Placeholder 5"/>
          <p:cNvSpPr>
            <a:spLocks noGrp="1"/>
          </p:cNvSpPr>
          <p:nvPr>
            <p:ph idx="1"/>
          </p:nvPr>
        </p:nvSpPr>
        <p:spPr/>
        <p:txBody>
          <a:bodyPr/>
          <a:lstStyle/>
          <a:p>
            <a:pPr marL="0" indent="0">
              <a:spcBef>
                <a:spcPts val="2200"/>
              </a:spcBef>
              <a:buNone/>
            </a:pPr>
            <a:r>
              <a:rPr lang="en-US" dirty="0" smtClean="0"/>
              <a:t>Want to get to the experience as quickly as you can so you can decide if its on the right track</a:t>
            </a:r>
          </a:p>
          <a:p>
            <a:pPr marL="0" indent="0">
              <a:spcBef>
                <a:spcPts val="2200"/>
              </a:spcBef>
              <a:buNone/>
            </a:pPr>
            <a:r>
              <a:rPr lang="en-US" dirty="0" smtClean="0"/>
              <a:t>We will talk more about this in a couple weeks and is the focus of assignment 2</a:t>
            </a:r>
            <a:endParaRPr lang="en-US" dirty="0"/>
          </a:p>
        </p:txBody>
      </p:sp>
      <p:sp>
        <p:nvSpPr>
          <p:cNvPr id="2" name="Date Placeholder 1"/>
          <p:cNvSpPr>
            <a:spLocks noGrp="1"/>
          </p:cNvSpPr>
          <p:nvPr>
            <p:ph type="dt" sz="half" idx="10"/>
          </p:nvPr>
        </p:nvSpPr>
        <p:spPr/>
        <p:txBody>
          <a:bodyPr/>
          <a:lstStyle/>
          <a:p>
            <a:r>
              <a:rPr lang="en-US" smtClean="0"/>
              <a:t>2020-02-16</a:t>
            </a:r>
            <a:endParaRPr lang="en-US"/>
          </a:p>
        </p:txBody>
      </p:sp>
      <p:sp>
        <p:nvSpPr>
          <p:cNvPr id="3" name="Footer Placeholder 2"/>
          <p:cNvSpPr>
            <a:spLocks noGrp="1"/>
          </p:cNvSpPr>
          <p:nvPr>
            <p:ph type="ftr" sz="quarter" idx="11"/>
          </p:nvPr>
        </p:nvSpPr>
        <p:spPr/>
        <p:txBody>
          <a:bodyPr/>
          <a:lstStyle/>
          <a:p>
            <a:r>
              <a:rPr lang="en-US" smtClean="0"/>
              <a:t>05-418/818 | Spring 2021 | Design of Educational Games</a:t>
            </a:r>
            <a:endParaRPr lang="en-US"/>
          </a:p>
        </p:txBody>
      </p:sp>
      <p:sp>
        <p:nvSpPr>
          <p:cNvPr id="4" name="Slide Number Placeholder 3"/>
          <p:cNvSpPr>
            <a:spLocks noGrp="1"/>
          </p:cNvSpPr>
          <p:nvPr>
            <p:ph type="sldNum" sz="quarter" idx="12"/>
          </p:nvPr>
        </p:nvSpPr>
        <p:spPr/>
        <p:txBody>
          <a:bodyPr/>
          <a:lstStyle/>
          <a:p>
            <a:fld id="{4BE96267-9501-4B49-939F-F116B0669874}" type="slidenum">
              <a:rPr lang="en-US" smtClean="0"/>
              <a:t>50</a:t>
            </a:fld>
            <a:endParaRPr lang="en-US"/>
          </a:p>
        </p:txBody>
      </p:sp>
      <p:sp>
        <p:nvSpPr>
          <p:cNvPr id="7" name="Text Placeholder 6"/>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416916378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78187F3-5AEA-4537-8235-12A3F545D4ED}"/>
              </a:ext>
            </a:extLst>
          </p:cNvPr>
          <p:cNvPicPr>
            <a:picLocks noChangeAspect="1"/>
          </p:cNvPicPr>
          <p:nvPr/>
        </p:nvPicPr>
        <p:blipFill rotWithShape="1">
          <a:blip r:embed="rId2"/>
          <a:srcRect l="22359" t="23293" r="22361" b="7166"/>
          <a:stretch/>
        </p:blipFill>
        <p:spPr>
          <a:xfrm>
            <a:off x="0" y="0"/>
            <a:ext cx="12192000" cy="6356351"/>
          </a:xfrm>
          <a:prstGeom prst="rect">
            <a:avLst/>
          </a:prstGeom>
        </p:spPr>
      </p:pic>
      <p:sp>
        <p:nvSpPr>
          <p:cNvPr id="4" name="Date Placeholder 3">
            <a:extLst>
              <a:ext uri="{FF2B5EF4-FFF2-40B4-BE49-F238E27FC236}">
                <a16:creationId xmlns:a16="http://schemas.microsoft.com/office/drawing/2014/main" id="{64D10AE2-9D9E-41E2-BF6E-4B9E9D7037F3}"/>
              </a:ext>
            </a:extLst>
          </p:cNvPr>
          <p:cNvSpPr>
            <a:spLocks noGrp="1"/>
          </p:cNvSpPr>
          <p:nvPr>
            <p:ph type="dt" sz="half" idx="10"/>
          </p:nvPr>
        </p:nvSpPr>
        <p:spPr/>
        <p:txBody>
          <a:bodyPr/>
          <a:lstStyle/>
          <a:p>
            <a:r>
              <a:rPr lang="en-US" smtClean="0"/>
              <a:t>2020-02-16</a:t>
            </a:r>
            <a:endParaRPr lang="en-US"/>
          </a:p>
        </p:txBody>
      </p:sp>
      <p:sp>
        <p:nvSpPr>
          <p:cNvPr id="5" name="Footer Placeholder 4">
            <a:extLst>
              <a:ext uri="{FF2B5EF4-FFF2-40B4-BE49-F238E27FC236}">
                <a16:creationId xmlns:a16="http://schemas.microsoft.com/office/drawing/2014/main" id="{96717630-6DC2-4B04-A83E-85145B368CF4}"/>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6" name="Slide Number Placeholder 5">
            <a:extLst>
              <a:ext uri="{FF2B5EF4-FFF2-40B4-BE49-F238E27FC236}">
                <a16:creationId xmlns:a16="http://schemas.microsoft.com/office/drawing/2014/main" id="{3F09E8E0-CC3C-4800-B33C-8003459284E9}"/>
              </a:ext>
            </a:extLst>
          </p:cNvPr>
          <p:cNvSpPr>
            <a:spLocks noGrp="1"/>
          </p:cNvSpPr>
          <p:nvPr>
            <p:ph type="sldNum" sz="quarter" idx="12"/>
          </p:nvPr>
        </p:nvSpPr>
        <p:spPr/>
        <p:txBody>
          <a:bodyPr/>
          <a:lstStyle/>
          <a:p>
            <a:fld id="{4BE96267-9501-4B49-939F-F116B0669874}" type="slidenum">
              <a:rPr lang="en-US" smtClean="0"/>
              <a:t>51</a:t>
            </a:fld>
            <a:endParaRPr lang="en-US"/>
          </a:p>
        </p:txBody>
      </p:sp>
    </p:spTree>
    <p:extLst>
      <p:ext uri="{BB962C8B-B14F-4D97-AF65-F5344CB8AC3E}">
        <p14:creationId xmlns:p14="http://schemas.microsoft.com/office/powerpoint/2010/main" val="7453080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Alignment</a:t>
            </a:r>
            <a:endParaRPr lang="en-US" dirty="0"/>
          </a:p>
        </p:txBody>
      </p:sp>
      <p:sp>
        <p:nvSpPr>
          <p:cNvPr id="3" name="Content Placeholder 2"/>
          <p:cNvSpPr>
            <a:spLocks noGrp="1"/>
          </p:cNvSpPr>
          <p:nvPr>
            <p:ph idx="1"/>
          </p:nvPr>
        </p:nvSpPr>
        <p:spPr/>
        <p:txBody>
          <a:bodyPr/>
          <a:lstStyle/>
          <a:p>
            <a:pPr marL="0" indent="0">
              <a:spcBef>
                <a:spcPts val="2200"/>
              </a:spcBef>
              <a:buNone/>
            </a:pPr>
            <a:r>
              <a:rPr lang="en-US" dirty="0" smtClean="0"/>
              <a:t>Checking in to make sure you’re game and you goals agree with each other</a:t>
            </a:r>
          </a:p>
          <a:p>
            <a:pPr marL="0" indent="0">
              <a:spcBef>
                <a:spcPts val="2200"/>
              </a:spcBef>
              <a:buNone/>
            </a:pPr>
            <a:r>
              <a:rPr lang="en-US" dirty="0" smtClean="0"/>
              <a:t>Making adjustments to the process and going back into one of the other loops</a:t>
            </a:r>
          </a:p>
          <a:p>
            <a:pPr marL="0" indent="0">
              <a:spcBef>
                <a:spcPts val="2200"/>
              </a:spcBef>
              <a:buNone/>
            </a:pPr>
            <a:r>
              <a:rPr lang="en-US" dirty="0" smtClean="0"/>
              <a:t>Often where you think about the EDGE Framework</a:t>
            </a:r>
          </a:p>
          <a:p>
            <a:pPr marL="0" indent="0">
              <a:spcBef>
                <a:spcPts val="2200"/>
              </a:spcBef>
              <a:buNone/>
            </a:pPr>
            <a:r>
              <a:rPr lang="en-US" dirty="0" smtClean="0"/>
              <a:t>Where formative and summative evaluations take place</a:t>
            </a:r>
          </a:p>
          <a:p>
            <a:pPr lvl="1"/>
            <a:r>
              <a:rPr lang="en-US" dirty="0" smtClean="0"/>
              <a:t>We will talk more about these with the spectrum of evaluation</a:t>
            </a:r>
          </a:p>
          <a:p>
            <a:endParaRPr lang="en-US" dirty="0" smtClean="0"/>
          </a:p>
        </p:txBody>
      </p:sp>
      <p:sp>
        <p:nvSpPr>
          <p:cNvPr id="4" name="Date Placeholder 3"/>
          <p:cNvSpPr>
            <a:spLocks noGrp="1"/>
          </p:cNvSpPr>
          <p:nvPr>
            <p:ph type="dt" sz="half" idx="10"/>
          </p:nvPr>
        </p:nvSpPr>
        <p:spPr/>
        <p:txBody>
          <a:bodyPr/>
          <a:lstStyle/>
          <a:p>
            <a:r>
              <a:rPr lang="en-US" smtClean="0"/>
              <a:t>2020-02-16</a:t>
            </a:r>
            <a:endParaRPr lang="en-US"/>
          </a:p>
        </p:txBody>
      </p:sp>
      <p:sp>
        <p:nvSpPr>
          <p:cNvPr id="5" name="Footer Placeholder 4"/>
          <p:cNvSpPr>
            <a:spLocks noGrp="1"/>
          </p:cNvSpPr>
          <p:nvPr>
            <p:ph type="ftr" sz="quarter" idx="11"/>
          </p:nvPr>
        </p:nvSpPr>
        <p:spPr/>
        <p:txBody>
          <a:bodyPr/>
          <a:lstStyle/>
          <a:p>
            <a:r>
              <a:rPr lang="en-US" smtClean="0"/>
              <a:t>05-418/818 | Spring 2021 | Design of Educational Games</a:t>
            </a:r>
            <a:endParaRPr lang="en-US"/>
          </a:p>
        </p:txBody>
      </p:sp>
      <p:sp>
        <p:nvSpPr>
          <p:cNvPr id="6" name="Slide Number Placeholder 5"/>
          <p:cNvSpPr>
            <a:spLocks noGrp="1"/>
          </p:cNvSpPr>
          <p:nvPr>
            <p:ph type="sldNum" sz="quarter" idx="12"/>
          </p:nvPr>
        </p:nvSpPr>
        <p:spPr/>
        <p:txBody>
          <a:bodyPr/>
          <a:lstStyle/>
          <a:p>
            <a:fld id="{4BE96267-9501-4B49-939F-F116B0669874}" type="slidenum">
              <a:rPr lang="en-US" smtClean="0"/>
              <a:t>52</a:t>
            </a:fld>
            <a:endParaRPr lang="en-US"/>
          </a:p>
        </p:txBody>
      </p:sp>
      <p:sp>
        <p:nvSpPr>
          <p:cNvPr id="7" name="Text Placeholder 6"/>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379426148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Alignment with the EDGE Framework</a:t>
            </a:r>
            <a:endParaRPr lang="en-US" dirty="0"/>
          </a:p>
        </p:txBody>
      </p:sp>
      <p:sp>
        <p:nvSpPr>
          <p:cNvPr id="15" name="Content Placeholder 14"/>
          <p:cNvSpPr>
            <a:spLocks noGrp="1"/>
          </p:cNvSpPr>
          <p:nvPr>
            <p:ph sz="half" idx="1"/>
          </p:nvPr>
        </p:nvSpPr>
        <p:spPr/>
        <p:txBody>
          <a:bodyPr/>
          <a:lstStyle/>
          <a:p>
            <a:pPr marL="0" indent="0">
              <a:spcBef>
                <a:spcPts val="2200"/>
              </a:spcBef>
              <a:buNone/>
            </a:pPr>
            <a:r>
              <a:rPr lang="en-US" dirty="0" smtClean="0"/>
              <a:t>Consider your design from the each lens</a:t>
            </a:r>
          </a:p>
          <a:p>
            <a:pPr marL="0" indent="0">
              <a:spcBef>
                <a:spcPts val="2200"/>
              </a:spcBef>
              <a:buNone/>
            </a:pPr>
            <a:r>
              <a:rPr lang="en-US" dirty="0" smtClean="0"/>
              <a:t>Think about a change from that lens would impact the others</a:t>
            </a:r>
            <a:endParaRPr lang="en-US" dirty="0"/>
          </a:p>
        </p:txBody>
      </p:sp>
      <p:sp>
        <p:nvSpPr>
          <p:cNvPr id="4" name="Date Placeholder 3">
            <a:extLst>
              <a:ext uri="{FF2B5EF4-FFF2-40B4-BE49-F238E27FC236}">
                <a16:creationId xmlns:a16="http://schemas.microsoft.com/office/drawing/2014/main" id="{15476554-68C2-411E-B9FE-6526F56FBD95}"/>
              </a:ext>
            </a:extLst>
          </p:cNvPr>
          <p:cNvSpPr>
            <a:spLocks noGrp="1"/>
          </p:cNvSpPr>
          <p:nvPr>
            <p:ph type="dt" sz="half" idx="10"/>
          </p:nvPr>
        </p:nvSpPr>
        <p:spPr/>
        <p:txBody>
          <a:bodyPr/>
          <a:lstStyle/>
          <a:p>
            <a:r>
              <a:rPr lang="en-US" smtClean="0"/>
              <a:t>2020-02-16</a:t>
            </a:r>
            <a:endParaRPr lang="en-US"/>
          </a:p>
        </p:txBody>
      </p:sp>
      <p:sp>
        <p:nvSpPr>
          <p:cNvPr id="5" name="Footer Placeholder 4">
            <a:extLst>
              <a:ext uri="{FF2B5EF4-FFF2-40B4-BE49-F238E27FC236}">
                <a16:creationId xmlns:a16="http://schemas.microsoft.com/office/drawing/2014/main" id="{6CCC38CC-7DAE-4DF2-AD28-4A9A3606A48D}"/>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6" name="Slide Number Placeholder 5">
            <a:extLst>
              <a:ext uri="{FF2B5EF4-FFF2-40B4-BE49-F238E27FC236}">
                <a16:creationId xmlns:a16="http://schemas.microsoft.com/office/drawing/2014/main" id="{0EC1314B-4946-4119-BFC6-272C78E30DD7}"/>
              </a:ext>
            </a:extLst>
          </p:cNvPr>
          <p:cNvSpPr>
            <a:spLocks noGrp="1"/>
          </p:cNvSpPr>
          <p:nvPr>
            <p:ph type="sldNum" sz="quarter" idx="12"/>
          </p:nvPr>
        </p:nvSpPr>
        <p:spPr>
          <a:xfrm>
            <a:off x="8610600" y="6311900"/>
            <a:ext cx="2743200" cy="365125"/>
          </a:xfrm>
        </p:spPr>
        <p:txBody>
          <a:bodyPr/>
          <a:lstStyle/>
          <a:p>
            <a:fld id="{4BE96267-9501-4B49-939F-F116B0669874}" type="slidenum">
              <a:rPr lang="en-US" smtClean="0"/>
              <a:t>53</a:t>
            </a:fld>
            <a:endParaRPr lang="en-US"/>
          </a:p>
        </p:txBody>
      </p:sp>
      <p:grpSp>
        <p:nvGrpSpPr>
          <p:cNvPr id="8" name="Group 7"/>
          <p:cNvGrpSpPr/>
          <p:nvPr/>
        </p:nvGrpSpPr>
        <p:grpSpPr>
          <a:xfrm>
            <a:off x="6645184" y="2277226"/>
            <a:ext cx="3930831" cy="2918747"/>
            <a:chOff x="2804160" y="1334863"/>
            <a:chExt cx="6583680" cy="4888558"/>
          </a:xfrm>
        </p:grpSpPr>
        <p:sp>
          <p:nvSpPr>
            <p:cNvPr id="14" name="Oval 13">
              <a:extLst>
                <a:ext uri="{FF2B5EF4-FFF2-40B4-BE49-F238E27FC236}">
                  <a16:creationId xmlns:a16="http://schemas.microsoft.com/office/drawing/2014/main" id="{F0C34CD3-70C7-4F81-A228-679C549CEAB8}"/>
                </a:ext>
              </a:extLst>
            </p:cNvPr>
            <p:cNvSpPr/>
            <p:nvPr/>
          </p:nvSpPr>
          <p:spPr>
            <a:xfrm>
              <a:off x="4998720" y="1334863"/>
              <a:ext cx="2194560" cy="219456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smtClean="0"/>
                <a:t>Educational Goals</a:t>
              </a:r>
              <a:endParaRPr lang="en-US" sz="1050" b="1" dirty="0"/>
            </a:p>
          </p:txBody>
        </p:sp>
        <p:sp>
          <p:nvSpPr>
            <p:cNvPr id="16" name="Oval 15">
              <a:extLst>
                <a:ext uri="{FF2B5EF4-FFF2-40B4-BE49-F238E27FC236}">
                  <a16:creationId xmlns:a16="http://schemas.microsoft.com/office/drawing/2014/main" id="{11183F46-5D36-4FF5-AD2A-72D9DB39CAEE}"/>
                </a:ext>
              </a:extLst>
            </p:cNvPr>
            <p:cNvSpPr/>
            <p:nvPr/>
          </p:nvSpPr>
          <p:spPr>
            <a:xfrm>
              <a:off x="7193280" y="4028861"/>
              <a:ext cx="2194560" cy="21945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Learning Mechanisms</a:t>
              </a:r>
              <a:endParaRPr lang="en-US" sz="1000" b="1" dirty="0"/>
            </a:p>
          </p:txBody>
        </p:sp>
        <p:sp>
          <p:nvSpPr>
            <p:cNvPr id="17" name="Oval 16">
              <a:extLst>
                <a:ext uri="{FF2B5EF4-FFF2-40B4-BE49-F238E27FC236}">
                  <a16:creationId xmlns:a16="http://schemas.microsoft.com/office/drawing/2014/main" id="{AD2C5986-433A-4530-9BD1-AD76AE778E1A}"/>
                </a:ext>
              </a:extLst>
            </p:cNvPr>
            <p:cNvSpPr/>
            <p:nvPr/>
          </p:nvSpPr>
          <p:spPr>
            <a:xfrm>
              <a:off x="2804160" y="4028861"/>
              <a:ext cx="2194560" cy="2194560"/>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smtClean="0"/>
                <a:t>Game Elements</a:t>
              </a:r>
              <a:endParaRPr lang="en-US" sz="1050" b="1" dirty="0"/>
            </a:p>
          </p:txBody>
        </p:sp>
        <p:cxnSp>
          <p:nvCxnSpPr>
            <p:cNvPr id="18" name="Straight Arrow Connector 17">
              <a:extLst>
                <a:ext uri="{FF2B5EF4-FFF2-40B4-BE49-F238E27FC236}">
                  <a16:creationId xmlns:a16="http://schemas.microsoft.com/office/drawing/2014/main" id="{DC47FD21-A97A-4B86-9B30-583026F86F9C}"/>
                </a:ext>
              </a:extLst>
            </p:cNvPr>
            <p:cNvCxnSpPr>
              <a:cxnSpLocks/>
              <a:stCxn id="17" idx="6"/>
              <a:endCxn id="16" idx="2"/>
            </p:cNvCxnSpPr>
            <p:nvPr/>
          </p:nvCxnSpPr>
          <p:spPr>
            <a:xfrm>
              <a:off x="4998720" y="5126141"/>
              <a:ext cx="2194560" cy="0"/>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96606DAB-C73F-4B92-950E-C3FBF52DF56D}"/>
                </a:ext>
              </a:extLst>
            </p:cNvPr>
            <p:cNvCxnSpPr>
              <a:cxnSpLocks/>
              <a:stCxn id="14" idx="3"/>
              <a:endCxn id="17" idx="7"/>
            </p:cNvCxnSpPr>
            <p:nvPr/>
          </p:nvCxnSpPr>
          <p:spPr>
            <a:xfrm flipH="1">
              <a:off x="4677334" y="3208037"/>
              <a:ext cx="642772" cy="1142210"/>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906C05A9-728C-4ADD-8F54-8EB06F01A4B2}"/>
                </a:ext>
              </a:extLst>
            </p:cNvPr>
            <p:cNvCxnSpPr>
              <a:cxnSpLocks/>
              <a:stCxn id="14" idx="5"/>
              <a:endCxn id="16" idx="1"/>
            </p:cNvCxnSpPr>
            <p:nvPr/>
          </p:nvCxnSpPr>
          <p:spPr>
            <a:xfrm>
              <a:off x="6871894" y="3208037"/>
              <a:ext cx="642772" cy="1142210"/>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189788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5DD7B-15DA-4475-B465-F765B12ED20B}"/>
              </a:ext>
            </a:extLst>
          </p:cNvPr>
          <p:cNvSpPr>
            <a:spLocks noGrp="1"/>
          </p:cNvSpPr>
          <p:nvPr>
            <p:ph type="title"/>
          </p:nvPr>
        </p:nvSpPr>
        <p:spPr/>
        <p:txBody>
          <a:bodyPr>
            <a:normAutofit fontScale="90000"/>
          </a:bodyPr>
          <a:lstStyle/>
          <a:p>
            <a:r>
              <a:rPr lang="en-US" dirty="0" smtClean="0"/>
              <a:t>Any surprising elements or notable holes to the approach? </a:t>
            </a:r>
            <a:endParaRPr lang="en-US" dirty="0"/>
          </a:p>
        </p:txBody>
      </p:sp>
      <p:sp>
        <p:nvSpPr>
          <p:cNvPr id="3" name="Content Placeholder 2">
            <a:extLst>
              <a:ext uri="{FF2B5EF4-FFF2-40B4-BE49-F238E27FC236}">
                <a16:creationId xmlns:a16="http://schemas.microsoft.com/office/drawing/2014/main" id="{AD662EA7-D18F-4315-9FDC-7ADAE761931E}"/>
              </a:ext>
            </a:extLst>
          </p:cNvPr>
          <p:cNvSpPr>
            <a:spLocks noGrp="1"/>
          </p:cNvSpPr>
          <p:nvPr>
            <p:ph idx="1"/>
          </p:nvPr>
        </p:nvSpPr>
        <p:spPr/>
        <p:txBody>
          <a:bodyPr/>
          <a:lstStyle/>
          <a:p>
            <a:r>
              <a:rPr lang="en-US" dirty="0" smtClean="0"/>
              <a:t>Good to see putting something in front of someone before </a:t>
            </a:r>
            <a:r>
              <a:rPr lang="en-US" dirty="0" err="1" smtClean="0"/>
              <a:t>yo</a:t>
            </a:r>
            <a:r>
              <a:rPr lang="en-US" dirty="0" smtClean="0"/>
              <a:t> </a:t>
            </a:r>
            <a:r>
              <a:rPr lang="en-US" dirty="0" err="1" smtClean="0"/>
              <a:t>ugo</a:t>
            </a:r>
            <a:r>
              <a:rPr lang="en-US" dirty="0" smtClean="0"/>
              <a:t> all the way to release</a:t>
            </a:r>
          </a:p>
          <a:p>
            <a:endParaRPr lang="en-US" dirty="0"/>
          </a:p>
        </p:txBody>
      </p:sp>
      <p:sp>
        <p:nvSpPr>
          <p:cNvPr id="4" name="Date Placeholder 3">
            <a:extLst>
              <a:ext uri="{FF2B5EF4-FFF2-40B4-BE49-F238E27FC236}">
                <a16:creationId xmlns:a16="http://schemas.microsoft.com/office/drawing/2014/main" id="{92D53C6E-FE1E-4DD0-9ECA-2A30AB184DDC}"/>
              </a:ext>
            </a:extLst>
          </p:cNvPr>
          <p:cNvSpPr>
            <a:spLocks noGrp="1"/>
          </p:cNvSpPr>
          <p:nvPr>
            <p:ph type="dt" sz="half" idx="10"/>
          </p:nvPr>
        </p:nvSpPr>
        <p:spPr/>
        <p:txBody>
          <a:bodyPr/>
          <a:lstStyle/>
          <a:p>
            <a:r>
              <a:rPr lang="en-US" smtClean="0"/>
              <a:t>2020-02-16</a:t>
            </a:r>
            <a:endParaRPr lang="en-US"/>
          </a:p>
        </p:txBody>
      </p:sp>
      <p:sp>
        <p:nvSpPr>
          <p:cNvPr id="5" name="Footer Placeholder 4">
            <a:extLst>
              <a:ext uri="{FF2B5EF4-FFF2-40B4-BE49-F238E27FC236}">
                <a16:creationId xmlns:a16="http://schemas.microsoft.com/office/drawing/2014/main" id="{98084B8B-0AC0-44C2-BE13-31180476D251}"/>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6" name="Slide Number Placeholder 5">
            <a:extLst>
              <a:ext uri="{FF2B5EF4-FFF2-40B4-BE49-F238E27FC236}">
                <a16:creationId xmlns:a16="http://schemas.microsoft.com/office/drawing/2014/main" id="{0D6EBDA3-E94B-4DB8-A8B2-50284316A39B}"/>
              </a:ext>
            </a:extLst>
          </p:cNvPr>
          <p:cNvSpPr>
            <a:spLocks noGrp="1"/>
          </p:cNvSpPr>
          <p:nvPr>
            <p:ph type="sldNum" sz="quarter" idx="12"/>
          </p:nvPr>
        </p:nvSpPr>
        <p:spPr/>
        <p:txBody>
          <a:bodyPr/>
          <a:lstStyle/>
          <a:p>
            <a:fld id="{4BE96267-9501-4B49-939F-F116B0669874}" type="slidenum">
              <a:rPr lang="en-US" smtClean="0"/>
              <a:t>54</a:t>
            </a:fld>
            <a:endParaRPr lang="en-US"/>
          </a:p>
        </p:txBody>
      </p:sp>
    </p:spTree>
    <p:extLst>
      <p:ext uri="{BB962C8B-B14F-4D97-AF65-F5344CB8AC3E}">
        <p14:creationId xmlns:p14="http://schemas.microsoft.com/office/powerpoint/2010/main" val="14124025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161B2E"/>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B8D9FC7-2E01-4981-87D8-35897D4041E6}"/>
              </a:ext>
            </a:extLst>
          </p:cNvPr>
          <p:cNvSpPr>
            <a:spLocks noGrp="1"/>
          </p:cNvSpPr>
          <p:nvPr>
            <p:ph type="dt" sz="half" idx="10"/>
          </p:nvPr>
        </p:nvSpPr>
        <p:spPr/>
        <p:txBody>
          <a:bodyPr/>
          <a:lstStyle/>
          <a:p>
            <a:r>
              <a:rPr lang="en-US" smtClean="0"/>
              <a:t>2020-02-16</a:t>
            </a:r>
            <a:endParaRPr lang="en-US"/>
          </a:p>
        </p:txBody>
      </p:sp>
      <p:sp>
        <p:nvSpPr>
          <p:cNvPr id="4" name="Footer Placeholder 3">
            <a:extLst>
              <a:ext uri="{FF2B5EF4-FFF2-40B4-BE49-F238E27FC236}">
                <a16:creationId xmlns:a16="http://schemas.microsoft.com/office/drawing/2014/main" id="{1A2E67CC-8B00-455F-A1FE-FEC1864AC7BA}"/>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5" name="Slide Number Placeholder 4">
            <a:extLst>
              <a:ext uri="{FF2B5EF4-FFF2-40B4-BE49-F238E27FC236}">
                <a16:creationId xmlns:a16="http://schemas.microsoft.com/office/drawing/2014/main" id="{A4D6B68A-FE37-4D71-93C8-74AE7AF78C1A}"/>
              </a:ext>
            </a:extLst>
          </p:cNvPr>
          <p:cNvSpPr>
            <a:spLocks noGrp="1"/>
          </p:cNvSpPr>
          <p:nvPr>
            <p:ph type="sldNum" sz="quarter" idx="12"/>
          </p:nvPr>
        </p:nvSpPr>
        <p:spPr/>
        <p:txBody>
          <a:bodyPr/>
          <a:lstStyle/>
          <a:p>
            <a:fld id="{4BE96267-9501-4B49-939F-F116B0669874}" type="slidenum">
              <a:rPr lang="en-US" smtClean="0"/>
              <a:t>55</a:t>
            </a:fld>
            <a:endParaRPr lang="en-US"/>
          </a:p>
        </p:txBody>
      </p:sp>
      <p:pic>
        <p:nvPicPr>
          <p:cNvPr id="6" name="Picture 5">
            <a:extLst>
              <a:ext uri="{FF2B5EF4-FFF2-40B4-BE49-F238E27FC236}">
                <a16:creationId xmlns:a16="http://schemas.microsoft.com/office/drawing/2014/main" id="{CFDCC0CE-BC9A-4136-9E46-4973332083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877" y="720290"/>
            <a:ext cx="11254247" cy="5417419"/>
          </a:xfrm>
          <a:prstGeom prst="rect">
            <a:avLst/>
          </a:prstGeom>
        </p:spPr>
      </p:pic>
    </p:spTree>
    <p:extLst>
      <p:ext uri="{BB962C8B-B14F-4D97-AF65-F5344CB8AC3E}">
        <p14:creationId xmlns:p14="http://schemas.microsoft.com/office/powerpoint/2010/main" val="23347099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ENGAGE</a:t>
            </a:r>
          </a:p>
        </p:txBody>
      </p:sp>
      <p:sp>
        <p:nvSpPr>
          <p:cNvPr id="6" name="Content Placeholder 5"/>
          <p:cNvSpPr>
            <a:spLocks noGrp="1"/>
          </p:cNvSpPr>
          <p:nvPr>
            <p:ph idx="1"/>
          </p:nvPr>
        </p:nvSpPr>
        <p:spPr/>
        <p:txBody>
          <a:bodyPr/>
          <a:lstStyle/>
          <a:p>
            <a:pPr marL="0" indent="0">
              <a:spcBef>
                <a:spcPts val="2200"/>
              </a:spcBef>
              <a:buNone/>
            </a:pPr>
            <a:r>
              <a:rPr lang="en-US" dirty="0"/>
              <a:t>Collaboration between HCII and ETC</a:t>
            </a:r>
          </a:p>
          <a:p>
            <a:pPr marL="0" indent="0">
              <a:spcBef>
                <a:spcPts val="2200"/>
              </a:spcBef>
              <a:buNone/>
            </a:pPr>
            <a:r>
              <a:rPr lang="en-US" dirty="0"/>
              <a:t>Developing educational games to teach STEM topics to Pre-K – 3</a:t>
            </a:r>
            <a:r>
              <a:rPr lang="en-US" baseline="30000" dirty="0"/>
              <a:t>rd</a:t>
            </a:r>
            <a:r>
              <a:rPr lang="en-US" dirty="0"/>
              <a:t> graders</a:t>
            </a:r>
          </a:p>
          <a:p>
            <a:pPr marL="0" indent="0">
              <a:spcBef>
                <a:spcPts val="2200"/>
              </a:spcBef>
              <a:buNone/>
            </a:pPr>
            <a:r>
              <a:rPr lang="en-US" dirty="0"/>
              <a:t>Also explore positive social emotional learning</a:t>
            </a:r>
          </a:p>
          <a:p>
            <a:pPr marL="0" indent="0">
              <a:spcBef>
                <a:spcPts val="2200"/>
              </a:spcBef>
              <a:buNone/>
            </a:pPr>
            <a:r>
              <a:rPr lang="en-US" dirty="0"/>
              <a:t>Focusing first on teaching stability and balance to 1</a:t>
            </a:r>
            <a:r>
              <a:rPr lang="en-US" baseline="30000" dirty="0"/>
              <a:t>st</a:t>
            </a:r>
            <a:r>
              <a:rPr lang="en-US" dirty="0"/>
              <a:t> grade</a:t>
            </a:r>
          </a:p>
        </p:txBody>
      </p:sp>
      <p:sp>
        <p:nvSpPr>
          <p:cNvPr id="3" name="Date Placeholder 2">
            <a:extLst>
              <a:ext uri="{FF2B5EF4-FFF2-40B4-BE49-F238E27FC236}">
                <a16:creationId xmlns:a16="http://schemas.microsoft.com/office/drawing/2014/main" id="{325511FD-31CF-48EF-B054-DD57391A0FE2}"/>
              </a:ext>
            </a:extLst>
          </p:cNvPr>
          <p:cNvSpPr>
            <a:spLocks noGrp="1"/>
          </p:cNvSpPr>
          <p:nvPr>
            <p:ph type="dt" sz="half" idx="10"/>
          </p:nvPr>
        </p:nvSpPr>
        <p:spPr/>
        <p:txBody>
          <a:bodyPr/>
          <a:lstStyle/>
          <a:p>
            <a:r>
              <a:rPr lang="en-US" smtClean="0"/>
              <a:t>2020-02-16</a:t>
            </a:r>
            <a:endParaRPr lang="en-US"/>
          </a:p>
        </p:txBody>
      </p:sp>
      <p:sp>
        <p:nvSpPr>
          <p:cNvPr id="4" name="Footer Placeholder 3">
            <a:extLst>
              <a:ext uri="{FF2B5EF4-FFF2-40B4-BE49-F238E27FC236}">
                <a16:creationId xmlns:a16="http://schemas.microsoft.com/office/drawing/2014/main" id="{BA131BC7-0DC6-4D87-92E4-09088C402598}"/>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5" name="Slide Number Placeholder 4">
            <a:extLst>
              <a:ext uri="{FF2B5EF4-FFF2-40B4-BE49-F238E27FC236}">
                <a16:creationId xmlns:a16="http://schemas.microsoft.com/office/drawing/2014/main" id="{EAE81DA0-FFF6-49A7-BA22-9CCE3FF76DA3}"/>
              </a:ext>
            </a:extLst>
          </p:cNvPr>
          <p:cNvSpPr>
            <a:spLocks noGrp="1"/>
          </p:cNvSpPr>
          <p:nvPr>
            <p:ph type="sldNum" sz="quarter" idx="12"/>
          </p:nvPr>
        </p:nvSpPr>
        <p:spPr/>
        <p:txBody>
          <a:bodyPr/>
          <a:lstStyle/>
          <a:p>
            <a:fld id="{4BE96267-9501-4B49-939F-F116B0669874}" type="slidenum">
              <a:rPr lang="en-US" smtClean="0"/>
              <a:t>56</a:t>
            </a:fld>
            <a:endParaRPr lang="en-US"/>
          </a:p>
        </p:txBody>
      </p:sp>
      <p:sp>
        <p:nvSpPr>
          <p:cNvPr id="7" name="Text Placeholder 6"/>
          <p:cNvSpPr>
            <a:spLocks noGrp="1"/>
          </p:cNvSpPr>
          <p:nvPr>
            <p:ph type="body" sz="quarter" idx="13"/>
          </p:nvPr>
        </p:nvSpPr>
        <p:spPr/>
        <p:txBody>
          <a:bodyPr/>
          <a:lstStyle/>
          <a:p>
            <a:endParaRPr lang="en-US"/>
          </a:p>
        </p:txBody>
      </p:sp>
      <p:pic>
        <p:nvPicPr>
          <p:cNvPr id="8" name="Picture 2" descr="ETC's Darpa Engage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65125"/>
            <a:ext cx="5975154" cy="1143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52779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p:txBody>
          <a:bodyPr/>
          <a:lstStyle/>
          <a:p>
            <a:r>
              <a:rPr lang="en-US" dirty="0" err="1" smtClean="0"/>
              <a:t>RumbleBlocks</a:t>
            </a:r>
            <a:r>
              <a:rPr lang="en-US" dirty="0" smtClean="0"/>
              <a:t/>
            </a:r>
            <a:br>
              <a:rPr lang="en-US" dirty="0" smtClean="0"/>
            </a:br>
            <a:r>
              <a:rPr lang="en-US" dirty="0" smtClean="0"/>
              <a:t>Iteration 1</a:t>
            </a:r>
            <a:endParaRPr lang="en-US" dirty="0"/>
          </a:p>
        </p:txBody>
      </p:sp>
      <p:sp>
        <p:nvSpPr>
          <p:cNvPr id="4" name="Date Placeholder 3"/>
          <p:cNvSpPr>
            <a:spLocks noGrp="1"/>
          </p:cNvSpPr>
          <p:nvPr>
            <p:ph type="dt" sz="half" idx="10"/>
          </p:nvPr>
        </p:nvSpPr>
        <p:spPr/>
        <p:txBody>
          <a:bodyPr/>
          <a:lstStyle/>
          <a:p>
            <a:r>
              <a:rPr lang="en-US" smtClean="0"/>
              <a:t>2020-02-16</a:t>
            </a:r>
            <a:endParaRPr lang="en-US"/>
          </a:p>
        </p:txBody>
      </p:sp>
      <p:sp>
        <p:nvSpPr>
          <p:cNvPr id="5" name="Footer Placeholder 4"/>
          <p:cNvSpPr>
            <a:spLocks noGrp="1"/>
          </p:cNvSpPr>
          <p:nvPr>
            <p:ph type="ftr" sz="quarter" idx="11"/>
          </p:nvPr>
        </p:nvSpPr>
        <p:spPr/>
        <p:txBody>
          <a:bodyPr/>
          <a:lstStyle/>
          <a:p>
            <a:r>
              <a:rPr lang="en-US" smtClean="0"/>
              <a:t>05-418/818 | Spring 2021 | Design of Educational Games</a:t>
            </a:r>
            <a:endParaRPr lang="en-US"/>
          </a:p>
        </p:txBody>
      </p:sp>
      <p:sp>
        <p:nvSpPr>
          <p:cNvPr id="6" name="Slide Number Placeholder 5"/>
          <p:cNvSpPr>
            <a:spLocks noGrp="1"/>
          </p:cNvSpPr>
          <p:nvPr>
            <p:ph type="sldNum" sz="quarter" idx="12"/>
          </p:nvPr>
        </p:nvSpPr>
        <p:spPr/>
        <p:txBody>
          <a:bodyPr/>
          <a:lstStyle/>
          <a:p>
            <a:fld id="{4BE96267-9501-4B49-939F-F116B0669874}" type="slidenum">
              <a:rPr lang="en-US" smtClean="0"/>
              <a:t>57</a:t>
            </a:fld>
            <a:endParaRPr lang="en-US"/>
          </a:p>
        </p:txBody>
      </p:sp>
    </p:spTree>
    <p:extLst>
      <p:ext uri="{BB962C8B-B14F-4D97-AF65-F5344CB8AC3E}">
        <p14:creationId xmlns:p14="http://schemas.microsoft.com/office/powerpoint/2010/main" val="19530074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4D10AE2-9D9E-41E2-BF6E-4B9E9D7037F3}"/>
              </a:ext>
            </a:extLst>
          </p:cNvPr>
          <p:cNvSpPr>
            <a:spLocks noGrp="1"/>
          </p:cNvSpPr>
          <p:nvPr>
            <p:ph type="dt" sz="half" idx="10"/>
          </p:nvPr>
        </p:nvSpPr>
        <p:spPr/>
        <p:txBody>
          <a:bodyPr/>
          <a:lstStyle/>
          <a:p>
            <a:r>
              <a:rPr lang="en-US" smtClean="0"/>
              <a:t>2020-02-16</a:t>
            </a:r>
            <a:endParaRPr lang="en-US"/>
          </a:p>
        </p:txBody>
      </p:sp>
      <p:sp>
        <p:nvSpPr>
          <p:cNvPr id="5" name="Footer Placeholder 4">
            <a:extLst>
              <a:ext uri="{FF2B5EF4-FFF2-40B4-BE49-F238E27FC236}">
                <a16:creationId xmlns:a16="http://schemas.microsoft.com/office/drawing/2014/main" id="{96717630-6DC2-4B04-A83E-85145B368CF4}"/>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6" name="Slide Number Placeholder 5">
            <a:extLst>
              <a:ext uri="{FF2B5EF4-FFF2-40B4-BE49-F238E27FC236}">
                <a16:creationId xmlns:a16="http://schemas.microsoft.com/office/drawing/2014/main" id="{3F09E8E0-CC3C-4800-B33C-8003459284E9}"/>
              </a:ext>
            </a:extLst>
          </p:cNvPr>
          <p:cNvSpPr>
            <a:spLocks noGrp="1"/>
          </p:cNvSpPr>
          <p:nvPr>
            <p:ph type="sldNum" sz="quarter" idx="12"/>
          </p:nvPr>
        </p:nvSpPr>
        <p:spPr/>
        <p:txBody>
          <a:bodyPr/>
          <a:lstStyle/>
          <a:p>
            <a:fld id="{4BE96267-9501-4B49-939F-F116B0669874}" type="slidenum">
              <a:rPr lang="en-US" smtClean="0"/>
              <a:t>58</a:t>
            </a:fld>
            <a:endParaRPr lang="en-US"/>
          </a:p>
        </p:txBody>
      </p:sp>
      <p:pic>
        <p:nvPicPr>
          <p:cNvPr id="7" name="Picture 6">
            <a:extLst>
              <a:ext uri="{FF2B5EF4-FFF2-40B4-BE49-F238E27FC236}">
                <a16:creationId xmlns:a16="http://schemas.microsoft.com/office/drawing/2014/main" id="{B78187F3-5AEA-4537-8235-12A3F545D4ED}"/>
              </a:ext>
            </a:extLst>
          </p:cNvPr>
          <p:cNvPicPr>
            <a:picLocks noChangeAspect="1"/>
          </p:cNvPicPr>
          <p:nvPr/>
        </p:nvPicPr>
        <p:blipFill rotWithShape="1">
          <a:blip r:embed="rId2"/>
          <a:srcRect l="2167" t="25793" r="54128" b="5564"/>
          <a:stretch/>
        </p:blipFill>
        <p:spPr>
          <a:xfrm>
            <a:off x="914400" y="365125"/>
            <a:ext cx="9639300" cy="6274214"/>
          </a:xfrm>
          <a:prstGeom prst="rect">
            <a:avLst/>
          </a:prstGeom>
        </p:spPr>
      </p:pic>
      <p:sp>
        <p:nvSpPr>
          <p:cNvPr id="11" name="TextBox 10"/>
          <p:cNvSpPr txBox="1"/>
          <p:nvPr/>
        </p:nvSpPr>
        <p:spPr>
          <a:xfrm>
            <a:off x="8431480" y="365125"/>
            <a:ext cx="2922319" cy="707886"/>
          </a:xfrm>
          <a:prstGeom prst="rect">
            <a:avLst/>
          </a:prstGeom>
          <a:noFill/>
        </p:spPr>
        <p:txBody>
          <a:bodyPr wrap="square" rtlCol="0">
            <a:spAutoFit/>
          </a:bodyPr>
          <a:lstStyle/>
          <a:p>
            <a:pPr algn="r"/>
            <a:r>
              <a:rPr lang="en-US" sz="4000" b="1" dirty="0" smtClean="0"/>
              <a:t>Iteration 1</a:t>
            </a:r>
            <a:endParaRPr lang="en-US" sz="4000" b="1" dirty="0"/>
          </a:p>
        </p:txBody>
      </p:sp>
    </p:spTree>
    <p:extLst>
      <p:ext uri="{BB962C8B-B14F-4D97-AF65-F5344CB8AC3E}">
        <p14:creationId xmlns:p14="http://schemas.microsoft.com/office/powerpoint/2010/main" val="12979253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Funder Requirements</a:t>
            </a:r>
            <a:endParaRPr lang="en-US" dirty="0"/>
          </a:p>
        </p:txBody>
      </p:sp>
      <p:sp>
        <p:nvSpPr>
          <p:cNvPr id="6" name="Content Placeholder 5"/>
          <p:cNvSpPr>
            <a:spLocks noGrp="1"/>
          </p:cNvSpPr>
          <p:nvPr>
            <p:ph idx="1"/>
          </p:nvPr>
        </p:nvSpPr>
        <p:spPr/>
        <p:txBody>
          <a:bodyPr/>
          <a:lstStyle/>
          <a:p>
            <a:pPr marL="0" indent="0">
              <a:spcBef>
                <a:spcPts val="2200"/>
              </a:spcBef>
              <a:buNone/>
            </a:pPr>
            <a:r>
              <a:rPr lang="en-US" dirty="0" smtClean="0"/>
              <a:t>Develop science games for K-3 Learners</a:t>
            </a:r>
          </a:p>
          <a:p>
            <a:pPr marL="0" indent="0">
              <a:spcBef>
                <a:spcPts val="2200"/>
              </a:spcBef>
              <a:buNone/>
            </a:pPr>
            <a:r>
              <a:rPr lang="en-US" dirty="0" smtClean="0"/>
              <a:t>Several teams participated nationally</a:t>
            </a:r>
          </a:p>
          <a:p>
            <a:pPr marL="0" indent="0">
              <a:spcBef>
                <a:spcPts val="2200"/>
              </a:spcBef>
              <a:buNone/>
            </a:pPr>
            <a:r>
              <a:rPr lang="en-US" dirty="0" smtClean="0"/>
              <a:t>We were assigned to work on non-projectile physics (statics)</a:t>
            </a:r>
            <a:endParaRPr lang="en-US" dirty="0"/>
          </a:p>
        </p:txBody>
      </p:sp>
      <p:sp>
        <p:nvSpPr>
          <p:cNvPr id="2" name="Date Placeholder 1"/>
          <p:cNvSpPr>
            <a:spLocks noGrp="1"/>
          </p:cNvSpPr>
          <p:nvPr>
            <p:ph type="dt" sz="half" idx="10"/>
          </p:nvPr>
        </p:nvSpPr>
        <p:spPr/>
        <p:txBody>
          <a:bodyPr/>
          <a:lstStyle/>
          <a:p>
            <a:r>
              <a:rPr lang="en-US" smtClean="0"/>
              <a:t>2020-02-16</a:t>
            </a:r>
            <a:endParaRPr lang="en-US"/>
          </a:p>
        </p:txBody>
      </p:sp>
      <p:sp>
        <p:nvSpPr>
          <p:cNvPr id="3" name="Footer Placeholder 2"/>
          <p:cNvSpPr>
            <a:spLocks noGrp="1"/>
          </p:cNvSpPr>
          <p:nvPr>
            <p:ph type="ftr" sz="quarter" idx="11"/>
          </p:nvPr>
        </p:nvSpPr>
        <p:spPr/>
        <p:txBody>
          <a:bodyPr/>
          <a:lstStyle/>
          <a:p>
            <a:r>
              <a:rPr lang="en-US" smtClean="0"/>
              <a:t>05-418/818 | Spring 2021 | Design of Educational Games</a:t>
            </a:r>
            <a:endParaRPr lang="en-US"/>
          </a:p>
        </p:txBody>
      </p:sp>
      <p:sp>
        <p:nvSpPr>
          <p:cNvPr id="4" name="Slide Number Placeholder 3"/>
          <p:cNvSpPr>
            <a:spLocks noGrp="1"/>
          </p:cNvSpPr>
          <p:nvPr>
            <p:ph type="sldNum" sz="quarter" idx="12"/>
          </p:nvPr>
        </p:nvSpPr>
        <p:spPr/>
        <p:txBody>
          <a:bodyPr/>
          <a:lstStyle/>
          <a:p>
            <a:fld id="{4BE96267-9501-4B49-939F-F116B0669874}" type="slidenum">
              <a:rPr lang="en-US" smtClean="0"/>
              <a:t>59</a:t>
            </a:fld>
            <a:endParaRPr lang="en-US"/>
          </a:p>
        </p:txBody>
      </p:sp>
      <p:sp>
        <p:nvSpPr>
          <p:cNvPr id="7" name="Text Placeholder 6"/>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31586970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D6AC5D8E-D434-48A5-BBF7-605796AB70D2}"/>
              </a:ext>
            </a:extLst>
          </p:cNvPr>
          <p:cNvGraphicFramePr>
            <a:graphicFrameLocks noGrp="1"/>
          </p:cNvGraphicFramePr>
          <p:nvPr>
            <p:extLst>
              <p:ext uri="{D42A27DB-BD31-4B8C-83A1-F6EECF244321}">
                <p14:modId xmlns:p14="http://schemas.microsoft.com/office/powerpoint/2010/main" val="2492077610"/>
              </p:ext>
            </p:extLst>
          </p:nvPr>
        </p:nvGraphicFramePr>
        <p:xfrm>
          <a:off x="5153003" y="64329"/>
          <a:ext cx="6200775" cy="6672495"/>
        </p:xfrm>
        <a:graphic>
          <a:graphicData uri="http://schemas.openxmlformats.org/drawingml/2006/table">
            <a:tbl>
              <a:tblPr firstRow="1" firstCol="1" bandRow="1">
                <a:tableStyleId>{2D5ABB26-0587-4C30-8999-92F81FD0307C}</a:tableStyleId>
              </a:tblPr>
              <a:tblGrid>
                <a:gridCol w="436034">
                  <a:extLst>
                    <a:ext uri="{9D8B030D-6E8A-4147-A177-3AD203B41FA5}">
                      <a16:colId xmlns:a16="http://schemas.microsoft.com/office/drawing/2014/main" val="3561318827"/>
                    </a:ext>
                  </a:extLst>
                </a:gridCol>
                <a:gridCol w="317219">
                  <a:extLst>
                    <a:ext uri="{9D8B030D-6E8A-4147-A177-3AD203B41FA5}">
                      <a16:colId xmlns:a16="http://schemas.microsoft.com/office/drawing/2014/main" val="1645843848"/>
                    </a:ext>
                  </a:extLst>
                </a:gridCol>
                <a:gridCol w="382555">
                  <a:extLst>
                    <a:ext uri="{9D8B030D-6E8A-4147-A177-3AD203B41FA5}">
                      <a16:colId xmlns:a16="http://schemas.microsoft.com/office/drawing/2014/main" val="3420988326"/>
                    </a:ext>
                  </a:extLst>
                </a:gridCol>
                <a:gridCol w="2043404">
                  <a:extLst>
                    <a:ext uri="{9D8B030D-6E8A-4147-A177-3AD203B41FA5}">
                      <a16:colId xmlns:a16="http://schemas.microsoft.com/office/drawing/2014/main" val="4126774487"/>
                    </a:ext>
                  </a:extLst>
                </a:gridCol>
                <a:gridCol w="774441">
                  <a:extLst>
                    <a:ext uri="{9D8B030D-6E8A-4147-A177-3AD203B41FA5}">
                      <a16:colId xmlns:a16="http://schemas.microsoft.com/office/drawing/2014/main" val="3211006409"/>
                    </a:ext>
                  </a:extLst>
                </a:gridCol>
                <a:gridCol w="1243132">
                  <a:extLst>
                    <a:ext uri="{9D8B030D-6E8A-4147-A177-3AD203B41FA5}">
                      <a16:colId xmlns:a16="http://schemas.microsoft.com/office/drawing/2014/main" val="1737189493"/>
                    </a:ext>
                  </a:extLst>
                </a:gridCol>
                <a:gridCol w="1003990">
                  <a:extLst>
                    <a:ext uri="{9D8B030D-6E8A-4147-A177-3AD203B41FA5}">
                      <a16:colId xmlns:a16="http://schemas.microsoft.com/office/drawing/2014/main" val="4044193025"/>
                    </a:ext>
                  </a:extLst>
                </a:gridCol>
              </a:tblGrid>
              <a:tr h="146279">
                <a:tc>
                  <a:txBody>
                    <a:bodyPr/>
                    <a:lstStyle/>
                    <a:p>
                      <a:pPr rtl="0" fontAlgn="b"/>
                      <a:r>
                        <a:rPr lang="en-US" sz="900" b="1" dirty="0">
                          <a:effectLst/>
                        </a:rPr>
                        <a:t>Month</a:t>
                      </a:r>
                    </a:p>
                  </a:txBody>
                  <a:tcPr marL="28575" marR="28575" marT="19050" marB="19050" anchor="b">
                    <a:lnB w="12700" cap="flat" cmpd="sng" algn="ctr">
                      <a:solidFill>
                        <a:schemeClr val="tx1"/>
                      </a:solidFill>
                      <a:prstDash val="solid"/>
                      <a:round/>
                      <a:headEnd type="none" w="med" len="med"/>
                      <a:tailEnd type="none" w="med" len="med"/>
                    </a:lnB>
                    <a:solidFill>
                      <a:schemeClr val="bg1"/>
                    </a:solidFill>
                  </a:tcPr>
                </a:tc>
                <a:tc>
                  <a:txBody>
                    <a:bodyPr/>
                    <a:lstStyle/>
                    <a:p>
                      <a:pPr rtl="0" fontAlgn="b"/>
                      <a:r>
                        <a:rPr lang="en-US" sz="900" b="1" dirty="0">
                          <a:effectLst/>
                        </a:rPr>
                        <a:t>Day</a:t>
                      </a:r>
                    </a:p>
                  </a:txBody>
                  <a:tcPr marL="28575" marR="28575" marT="19050" marB="19050" anchor="b">
                    <a:lnB w="12700" cap="flat" cmpd="sng" algn="ctr">
                      <a:solidFill>
                        <a:schemeClr val="tx1"/>
                      </a:solidFill>
                      <a:prstDash val="solid"/>
                      <a:round/>
                      <a:headEnd type="none" w="med" len="med"/>
                      <a:tailEnd type="none" w="med" len="med"/>
                    </a:lnB>
                    <a:solidFill>
                      <a:schemeClr val="bg1"/>
                    </a:solidFill>
                  </a:tcPr>
                </a:tc>
                <a:tc>
                  <a:txBody>
                    <a:bodyPr/>
                    <a:lstStyle/>
                    <a:p>
                      <a:pPr rtl="0" fontAlgn="b"/>
                      <a:r>
                        <a:rPr lang="en-US" sz="900" b="1">
                          <a:effectLst/>
                        </a:rPr>
                        <a:t>Week</a:t>
                      </a:r>
                    </a:p>
                  </a:txBody>
                  <a:tcPr marL="28575" marR="28575" marT="19050" marB="19050" anchor="b">
                    <a:lnB w="12700" cap="flat" cmpd="sng" algn="ctr">
                      <a:solidFill>
                        <a:schemeClr val="tx1"/>
                      </a:solidFill>
                      <a:prstDash val="solid"/>
                      <a:round/>
                      <a:headEnd type="none" w="med" len="med"/>
                      <a:tailEnd type="none" w="med" len="med"/>
                    </a:lnB>
                    <a:solidFill>
                      <a:schemeClr val="bg1"/>
                    </a:solidFill>
                  </a:tcPr>
                </a:tc>
                <a:tc>
                  <a:txBody>
                    <a:bodyPr/>
                    <a:lstStyle/>
                    <a:p>
                      <a:pPr rtl="0" fontAlgn="b"/>
                      <a:r>
                        <a:rPr lang="en-US" sz="900" b="1" dirty="0">
                          <a:effectLst/>
                        </a:rPr>
                        <a:t>Topic</a:t>
                      </a:r>
                    </a:p>
                  </a:txBody>
                  <a:tcPr marL="28575" marR="28575" marT="19050" marB="19050" anchor="b">
                    <a:lnB w="12700" cap="flat" cmpd="sng" algn="ctr">
                      <a:solidFill>
                        <a:schemeClr val="tx1"/>
                      </a:solidFill>
                      <a:prstDash val="solid"/>
                      <a:round/>
                      <a:headEnd type="none" w="med" len="med"/>
                      <a:tailEnd type="none" w="med" len="med"/>
                    </a:lnB>
                    <a:solidFill>
                      <a:schemeClr val="bg1"/>
                    </a:solidFill>
                  </a:tcPr>
                </a:tc>
                <a:tc>
                  <a:txBody>
                    <a:bodyPr/>
                    <a:lstStyle/>
                    <a:p>
                      <a:pPr rtl="0" fontAlgn="b"/>
                      <a:r>
                        <a:rPr lang="en-US" sz="900" b="1" dirty="0">
                          <a:effectLst/>
                        </a:rPr>
                        <a:t>Blogs</a:t>
                      </a:r>
                    </a:p>
                  </a:txBody>
                  <a:tcPr marL="28575" marR="28575" marT="19050" marB="19050" anchor="b">
                    <a:lnB w="12700" cap="flat" cmpd="sng" algn="ctr">
                      <a:solidFill>
                        <a:schemeClr val="tx1"/>
                      </a:solidFill>
                      <a:prstDash val="solid"/>
                      <a:round/>
                      <a:headEnd type="none" w="med" len="med"/>
                      <a:tailEnd type="none" w="med" len="med"/>
                    </a:lnB>
                    <a:solidFill>
                      <a:schemeClr val="bg1"/>
                    </a:solidFill>
                  </a:tcPr>
                </a:tc>
                <a:tc>
                  <a:txBody>
                    <a:bodyPr/>
                    <a:lstStyle/>
                    <a:p>
                      <a:pPr rtl="0" fontAlgn="b"/>
                      <a:r>
                        <a:rPr lang="en-US" sz="900" b="1">
                          <a:effectLst/>
                        </a:rPr>
                        <a:t>Assignments</a:t>
                      </a:r>
                    </a:p>
                  </a:txBody>
                  <a:tcPr marL="28575" marR="28575" marT="19050" marB="19050" anchor="b">
                    <a:lnB w="12700" cap="flat" cmpd="sng" algn="ctr">
                      <a:solidFill>
                        <a:schemeClr val="tx1"/>
                      </a:solidFill>
                      <a:prstDash val="solid"/>
                      <a:round/>
                      <a:headEnd type="none" w="med" len="med"/>
                      <a:tailEnd type="none" w="med" len="med"/>
                    </a:lnB>
                    <a:solidFill>
                      <a:schemeClr val="bg1"/>
                    </a:solidFill>
                  </a:tcPr>
                </a:tc>
                <a:tc>
                  <a:txBody>
                    <a:bodyPr/>
                    <a:lstStyle/>
                    <a:p>
                      <a:pPr rtl="0" fontAlgn="b"/>
                      <a:r>
                        <a:rPr lang="en-US" sz="900" b="1">
                          <a:effectLst/>
                        </a:rPr>
                        <a:t>Group Projects</a:t>
                      </a:r>
                    </a:p>
                  </a:txBody>
                  <a:tcPr marL="28575" marR="28575" marT="19050" marB="19050" anchor="b">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49477735"/>
                  </a:ext>
                </a:extLst>
              </a:tr>
              <a:tr h="146279">
                <a:tc>
                  <a:txBody>
                    <a:bodyPr/>
                    <a:lstStyle/>
                    <a:p>
                      <a:pPr rtl="0" fontAlgn="b"/>
                      <a:r>
                        <a:rPr lang="en-US" sz="900">
                          <a:effectLst/>
                        </a:rPr>
                        <a:t>Jan</a:t>
                      </a:r>
                    </a:p>
                  </a:txBody>
                  <a:tcPr marL="28575" marR="28575" marT="19050" marB="19050" anchor="b">
                    <a:lnT w="12700" cap="flat" cmpd="sng" algn="ctr">
                      <a:solidFill>
                        <a:schemeClr val="tx1"/>
                      </a:solidFill>
                      <a:prstDash val="solid"/>
                      <a:round/>
                      <a:headEnd type="none" w="med" len="med"/>
                      <a:tailEnd type="none" w="med" len="med"/>
                    </a:lnT>
                    <a:solidFill>
                      <a:schemeClr val="bg1"/>
                    </a:solidFill>
                  </a:tcPr>
                </a:tc>
                <a:tc>
                  <a:txBody>
                    <a:bodyPr/>
                    <a:lstStyle/>
                    <a:p>
                      <a:pPr algn="r" rtl="0" fontAlgn="b"/>
                      <a:r>
                        <a:rPr lang="en-US" sz="900">
                          <a:effectLst/>
                        </a:rPr>
                        <a:t>17</a:t>
                      </a:r>
                    </a:p>
                  </a:txBody>
                  <a:tcPr marL="28575" marR="28575" marT="19050" marB="19050" anchor="b">
                    <a:lnT w="12700" cap="flat" cmpd="sng" algn="ctr">
                      <a:solidFill>
                        <a:schemeClr val="tx1"/>
                      </a:solidFill>
                      <a:prstDash val="solid"/>
                      <a:round/>
                      <a:headEnd type="none" w="med" len="med"/>
                      <a:tailEnd type="none" w="med" len="med"/>
                    </a:lnT>
                    <a:solidFill>
                      <a:schemeClr val="bg1"/>
                    </a:solidFill>
                  </a:tcPr>
                </a:tc>
                <a:tc>
                  <a:txBody>
                    <a:bodyPr/>
                    <a:lstStyle/>
                    <a:p>
                      <a:pPr algn="r" rtl="0" fontAlgn="b"/>
                      <a:r>
                        <a:rPr lang="en-US" sz="900">
                          <a:effectLst/>
                        </a:rPr>
                        <a:t>1</a:t>
                      </a:r>
                    </a:p>
                  </a:txBody>
                  <a:tcPr marL="28575" marR="28575" marT="19050" marB="19050" anchor="b">
                    <a:lnT w="12700" cap="flat" cmpd="sng" algn="ctr">
                      <a:solidFill>
                        <a:schemeClr val="tx1"/>
                      </a:solidFill>
                      <a:prstDash val="solid"/>
                      <a:round/>
                      <a:headEnd type="none" w="med" len="med"/>
                      <a:tailEnd type="none" w="med" len="med"/>
                    </a:lnT>
                    <a:solidFill>
                      <a:schemeClr val="bg1"/>
                    </a:solidFill>
                  </a:tcPr>
                </a:tc>
                <a:tc>
                  <a:txBody>
                    <a:bodyPr/>
                    <a:lstStyle/>
                    <a:p>
                      <a:pPr rtl="0" fontAlgn="b"/>
                      <a:r>
                        <a:rPr lang="en-US" sz="900" dirty="0">
                          <a:effectLst/>
                        </a:rPr>
                        <a:t>Introduction + the EDGE Framework</a:t>
                      </a:r>
                    </a:p>
                  </a:txBody>
                  <a:tcPr marL="28575" marR="28575" marT="19050" marB="19050" anchor="b">
                    <a:lnT w="12700" cap="flat" cmpd="sng" algn="ctr">
                      <a:solidFill>
                        <a:schemeClr val="tx1"/>
                      </a:solidFill>
                      <a:prstDash val="solid"/>
                      <a:round/>
                      <a:headEnd type="none" w="med" len="med"/>
                      <a:tailEnd type="none" w="med" len="med"/>
                    </a:lnT>
                    <a:solidFill>
                      <a:schemeClr val="bg1"/>
                    </a:solidFill>
                  </a:tcPr>
                </a:tc>
                <a:tc>
                  <a:txBody>
                    <a:bodyPr/>
                    <a:lstStyle/>
                    <a:p>
                      <a:pPr rtl="0" fontAlgn="b"/>
                      <a:r>
                        <a:rPr lang="en-US" sz="900">
                          <a:effectLst/>
                        </a:rPr>
                        <a:t>Blogs Out</a:t>
                      </a:r>
                    </a:p>
                  </a:txBody>
                  <a:tcPr marL="28575" marR="28575" marT="19050" marB="19050" anchor="b">
                    <a:lnT w="12700" cap="flat" cmpd="sng" algn="ctr">
                      <a:solidFill>
                        <a:schemeClr val="tx1"/>
                      </a:solidFill>
                      <a:prstDash val="solid"/>
                      <a:round/>
                      <a:headEnd type="none" w="med" len="med"/>
                      <a:tailEnd type="none" w="med" len="med"/>
                    </a:lnT>
                    <a:solidFill>
                      <a:schemeClr val="bg1"/>
                    </a:solidFill>
                  </a:tcPr>
                </a:tc>
                <a:tc>
                  <a:txBody>
                    <a:bodyPr/>
                    <a:lstStyle/>
                    <a:p>
                      <a:pPr rtl="0" fontAlgn="b"/>
                      <a:endParaRPr lang="en-US" sz="900">
                        <a:effectLst/>
                      </a:endParaRPr>
                    </a:p>
                  </a:txBody>
                  <a:tcPr marL="28575" marR="28575" marT="19050" marB="19050" anchor="b">
                    <a:lnT w="12700" cap="flat" cmpd="sng" algn="ctr">
                      <a:solidFill>
                        <a:schemeClr val="tx1"/>
                      </a:solidFill>
                      <a:prstDash val="solid"/>
                      <a:round/>
                      <a:headEnd type="none" w="med" len="med"/>
                      <a:tailEnd type="none" w="med" len="med"/>
                    </a:lnT>
                    <a:solidFill>
                      <a:schemeClr val="bg1"/>
                    </a:solidFill>
                  </a:tcPr>
                </a:tc>
                <a:tc>
                  <a:txBody>
                    <a:bodyPr/>
                    <a:lstStyle/>
                    <a:p>
                      <a:pPr rtl="0" fontAlgn="b"/>
                      <a:endParaRPr lang="en-US" sz="900">
                        <a:effectLst/>
                      </a:endParaRPr>
                    </a:p>
                  </a:txBody>
                  <a:tcPr marL="28575" marR="28575" marT="19050" marB="19050" anchor="b">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3178444709"/>
                  </a:ext>
                </a:extLst>
              </a:tr>
              <a:tr h="146279">
                <a:tc>
                  <a:txBody>
                    <a:bodyPr/>
                    <a:lstStyle/>
                    <a:p>
                      <a:pPr rtl="0" fontAlgn="b"/>
                      <a:endParaRPr lang="en-US" sz="900">
                        <a:effectLst/>
                      </a:endParaRPr>
                    </a:p>
                  </a:txBody>
                  <a:tcPr marL="28575" marR="28575" marT="19050" marB="19050" anchor="b">
                    <a:solidFill>
                      <a:schemeClr val="bg1"/>
                    </a:solidFill>
                  </a:tcPr>
                </a:tc>
                <a:tc>
                  <a:txBody>
                    <a:bodyPr/>
                    <a:lstStyle/>
                    <a:p>
                      <a:pPr algn="r" rtl="0" fontAlgn="b"/>
                      <a:r>
                        <a:rPr lang="en-US" sz="900" dirty="0">
                          <a:effectLst/>
                        </a:rPr>
                        <a:t>19</a:t>
                      </a:r>
                    </a:p>
                  </a:txBody>
                  <a:tcPr marL="28575" marR="28575" marT="19050" marB="19050" anchor="b">
                    <a:lnB w="12700" cap="flat" cmpd="sng" algn="ctr">
                      <a:solidFill>
                        <a:schemeClr val="tx1"/>
                      </a:solidFill>
                      <a:prstDash val="sysDash"/>
                      <a:round/>
                      <a:headEnd type="none" w="med" len="med"/>
                      <a:tailEnd type="none" w="med" len="med"/>
                    </a:lnB>
                    <a:solidFill>
                      <a:schemeClr val="bg1"/>
                    </a:solidFill>
                  </a:tcPr>
                </a:tc>
                <a:tc>
                  <a:txBody>
                    <a:bodyPr/>
                    <a:lstStyle/>
                    <a:p>
                      <a:pPr rtl="0" fontAlgn="b"/>
                      <a:endParaRPr lang="en-US" sz="900">
                        <a:effectLst/>
                      </a:endParaRPr>
                    </a:p>
                  </a:txBody>
                  <a:tcPr marL="28575" marR="28575" marT="19050" marB="19050" anchor="b">
                    <a:lnB w="12700" cap="flat" cmpd="sng" algn="ctr">
                      <a:solidFill>
                        <a:schemeClr val="tx1"/>
                      </a:solidFill>
                      <a:prstDash val="sysDash"/>
                      <a:round/>
                      <a:headEnd type="none" w="med" len="med"/>
                      <a:tailEnd type="none" w="med" len="med"/>
                    </a:lnB>
                    <a:solidFill>
                      <a:schemeClr val="bg1"/>
                    </a:solidFill>
                  </a:tcPr>
                </a:tc>
                <a:tc>
                  <a:txBody>
                    <a:bodyPr/>
                    <a:lstStyle/>
                    <a:p>
                      <a:pPr rtl="0" fontAlgn="b"/>
                      <a:r>
                        <a:rPr lang="en-US" sz="900">
                          <a:effectLst/>
                        </a:rPr>
                        <a:t>Educational Goals</a:t>
                      </a:r>
                    </a:p>
                  </a:txBody>
                  <a:tcPr marL="28575" marR="28575" marT="19050" marB="19050" anchor="b">
                    <a:lnB w="12700" cap="flat" cmpd="sng" algn="ctr">
                      <a:solidFill>
                        <a:schemeClr val="tx1"/>
                      </a:solidFill>
                      <a:prstDash val="sysDash"/>
                      <a:round/>
                      <a:headEnd type="none" w="med" len="med"/>
                      <a:tailEnd type="none" w="med" len="med"/>
                    </a:lnB>
                    <a:solidFill>
                      <a:schemeClr val="bg1"/>
                    </a:solidFill>
                  </a:tcPr>
                </a:tc>
                <a:tc>
                  <a:txBody>
                    <a:bodyPr/>
                    <a:lstStyle/>
                    <a:p>
                      <a:pPr rtl="0" fontAlgn="b"/>
                      <a:endParaRPr lang="en-US" sz="900">
                        <a:effectLst/>
                      </a:endParaRPr>
                    </a:p>
                  </a:txBody>
                  <a:tcPr marL="28575" marR="28575" marT="19050" marB="19050" anchor="b">
                    <a:lnB w="12700" cap="flat" cmpd="sng" algn="ctr">
                      <a:solidFill>
                        <a:schemeClr val="tx1"/>
                      </a:solidFill>
                      <a:prstDash val="sysDash"/>
                      <a:round/>
                      <a:headEnd type="none" w="med" len="med"/>
                      <a:tailEnd type="none" w="med" len="med"/>
                    </a:lnB>
                    <a:solidFill>
                      <a:schemeClr val="bg1"/>
                    </a:solidFill>
                  </a:tcPr>
                </a:tc>
                <a:tc>
                  <a:txBody>
                    <a:bodyPr/>
                    <a:lstStyle/>
                    <a:p>
                      <a:pPr rtl="0" fontAlgn="b"/>
                      <a:endParaRPr lang="en-US" sz="900">
                        <a:effectLst/>
                      </a:endParaRPr>
                    </a:p>
                  </a:txBody>
                  <a:tcPr marL="28575" marR="28575" marT="19050" marB="19050" anchor="b">
                    <a:lnB w="12700" cap="flat" cmpd="sng" algn="ctr">
                      <a:solidFill>
                        <a:schemeClr val="tx1"/>
                      </a:solidFill>
                      <a:prstDash val="sysDash"/>
                      <a:round/>
                      <a:headEnd type="none" w="med" len="med"/>
                      <a:tailEnd type="none" w="med" len="med"/>
                    </a:lnB>
                    <a:solidFill>
                      <a:schemeClr val="bg1"/>
                    </a:solidFill>
                  </a:tcPr>
                </a:tc>
                <a:tc>
                  <a:txBody>
                    <a:bodyPr/>
                    <a:lstStyle/>
                    <a:p>
                      <a:pPr rtl="0" fontAlgn="b"/>
                      <a:endParaRPr lang="en-US" sz="900">
                        <a:effectLst/>
                      </a:endParaRPr>
                    </a:p>
                  </a:txBody>
                  <a:tcPr marL="28575" marR="28575" marT="19050" marB="19050" anchor="b">
                    <a:lnB w="12700" cap="flat" cmpd="sng" algn="ctr">
                      <a:solidFill>
                        <a:schemeClr val="tx1"/>
                      </a:solidFill>
                      <a:prstDash val="sysDash"/>
                      <a:round/>
                      <a:headEnd type="none" w="med" len="med"/>
                      <a:tailEnd type="none" w="med" len="med"/>
                    </a:lnB>
                    <a:solidFill>
                      <a:schemeClr val="bg1"/>
                    </a:solidFill>
                  </a:tcPr>
                </a:tc>
                <a:extLst>
                  <a:ext uri="{0D108BD9-81ED-4DB2-BD59-A6C34878D82A}">
                    <a16:rowId xmlns:a16="http://schemas.microsoft.com/office/drawing/2014/main" val="1755654299"/>
                  </a:ext>
                </a:extLst>
              </a:tr>
              <a:tr h="138667">
                <a:tc>
                  <a:txBody>
                    <a:bodyPr/>
                    <a:lstStyle/>
                    <a:p>
                      <a:pPr rtl="0" fontAlgn="b"/>
                      <a:endParaRPr lang="en-US" sz="900">
                        <a:effectLst/>
                      </a:endParaRPr>
                    </a:p>
                  </a:txBody>
                  <a:tcPr marL="28575" marR="28575" marT="19050" marB="19050" anchor="b">
                    <a:solidFill>
                      <a:schemeClr val="bg1"/>
                    </a:solidFill>
                  </a:tcPr>
                </a:tc>
                <a:tc>
                  <a:txBody>
                    <a:bodyPr/>
                    <a:lstStyle/>
                    <a:p>
                      <a:pPr algn="r" rtl="0" fontAlgn="b"/>
                      <a:r>
                        <a:rPr lang="en-US" sz="900">
                          <a:effectLst/>
                        </a:rPr>
                        <a:t>24</a:t>
                      </a: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tc>
                  <a:txBody>
                    <a:bodyPr/>
                    <a:lstStyle/>
                    <a:p>
                      <a:pPr algn="r" rtl="0" fontAlgn="b"/>
                      <a:r>
                        <a:rPr lang="en-US" sz="900">
                          <a:effectLst/>
                        </a:rPr>
                        <a:t>2</a:t>
                      </a: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tc>
                  <a:txBody>
                    <a:bodyPr/>
                    <a:lstStyle/>
                    <a:p>
                      <a:pPr rtl="0" fontAlgn="b"/>
                      <a:r>
                        <a:rPr lang="en-US" sz="900">
                          <a:effectLst/>
                        </a:rPr>
                        <a:t>Game Elements</a:t>
                      </a: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tc>
                  <a:txBody>
                    <a:bodyPr/>
                    <a:lstStyle/>
                    <a:p>
                      <a:pPr rtl="0" fontAlgn="b"/>
                      <a:endParaRPr lang="en-US" sz="900">
                        <a:effectLst/>
                      </a:endParaRP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tc>
                  <a:txBody>
                    <a:bodyPr/>
                    <a:lstStyle/>
                    <a:p>
                      <a:pPr rtl="0" fontAlgn="b"/>
                      <a:endParaRPr lang="en-US" sz="900">
                        <a:effectLst/>
                      </a:endParaRP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tc>
                  <a:txBody>
                    <a:bodyPr/>
                    <a:lstStyle/>
                    <a:p>
                      <a:pPr rtl="0" fontAlgn="b"/>
                      <a:endParaRPr lang="en-US" sz="900">
                        <a:effectLst/>
                      </a:endParaRP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extLst>
                  <a:ext uri="{0D108BD9-81ED-4DB2-BD59-A6C34878D82A}">
                    <a16:rowId xmlns:a16="http://schemas.microsoft.com/office/drawing/2014/main" val="3080939840"/>
                  </a:ext>
                </a:extLst>
              </a:tr>
              <a:tr h="138667">
                <a:tc>
                  <a:txBody>
                    <a:bodyPr/>
                    <a:lstStyle/>
                    <a:p>
                      <a:pPr rtl="0" fontAlgn="b"/>
                      <a:endParaRPr lang="en-US" sz="900">
                        <a:effectLst/>
                      </a:endParaRPr>
                    </a:p>
                  </a:txBody>
                  <a:tcPr marL="28575" marR="28575" marT="19050" marB="19050" anchor="b">
                    <a:solidFill>
                      <a:schemeClr val="bg1"/>
                    </a:solidFill>
                  </a:tcPr>
                </a:tc>
                <a:tc>
                  <a:txBody>
                    <a:bodyPr/>
                    <a:lstStyle/>
                    <a:p>
                      <a:pPr algn="r" rtl="0" fontAlgn="b"/>
                      <a:r>
                        <a:rPr lang="en-US" sz="900">
                          <a:effectLst/>
                        </a:rPr>
                        <a:t>26</a:t>
                      </a:r>
                    </a:p>
                  </a:txBody>
                  <a:tcPr marL="28575" marR="28575" marT="19050" marB="19050" anchor="b">
                    <a:lnB w="12700" cap="flat" cmpd="sng" algn="ctr">
                      <a:solidFill>
                        <a:schemeClr val="tx1"/>
                      </a:solidFill>
                      <a:prstDash val="sysDash"/>
                      <a:round/>
                      <a:headEnd type="none" w="med" len="med"/>
                      <a:tailEnd type="none" w="med" len="med"/>
                    </a:lnB>
                    <a:solidFill>
                      <a:schemeClr val="bg1"/>
                    </a:solidFill>
                  </a:tcPr>
                </a:tc>
                <a:tc>
                  <a:txBody>
                    <a:bodyPr/>
                    <a:lstStyle/>
                    <a:p>
                      <a:pPr rtl="0" fontAlgn="b"/>
                      <a:endParaRPr lang="en-US" sz="900" dirty="0">
                        <a:effectLst/>
                      </a:endParaRPr>
                    </a:p>
                  </a:txBody>
                  <a:tcPr marL="28575" marR="28575" marT="19050" marB="19050" anchor="b">
                    <a:lnB w="12700" cap="flat" cmpd="sng" algn="ctr">
                      <a:solidFill>
                        <a:schemeClr val="tx1"/>
                      </a:solidFill>
                      <a:prstDash val="sysDash"/>
                      <a:round/>
                      <a:headEnd type="none" w="med" len="med"/>
                      <a:tailEnd type="none" w="med" len="med"/>
                    </a:lnB>
                    <a:solidFill>
                      <a:schemeClr val="bg1"/>
                    </a:solidFill>
                  </a:tcPr>
                </a:tc>
                <a:tc>
                  <a:txBody>
                    <a:bodyPr/>
                    <a:lstStyle/>
                    <a:p>
                      <a:pPr rtl="0" fontAlgn="b"/>
                      <a:r>
                        <a:rPr lang="en-US" sz="900" dirty="0">
                          <a:effectLst/>
                        </a:rPr>
                        <a:t>Learning Mechanisms</a:t>
                      </a:r>
                    </a:p>
                  </a:txBody>
                  <a:tcPr marL="28575" marR="28575" marT="19050" marB="19050" anchor="b">
                    <a:lnB w="12700" cap="flat" cmpd="sng" algn="ctr">
                      <a:solidFill>
                        <a:schemeClr val="tx1"/>
                      </a:solidFill>
                      <a:prstDash val="sysDash"/>
                      <a:round/>
                      <a:headEnd type="none" w="med" len="med"/>
                      <a:tailEnd type="none" w="med" len="med"/>
                    </a:lnB>
                    <a:solidFill>
                      <a:schemeClr val="bg1"/>
                    </a:solidFill>
                  </a:tcPr>
                </a:tc>
                <a:tc>
                  <a:txBody>
                    <a:bodyPr/>
                    <a:lstStyle/>
                    <a:p>
                      <a:pPr rtl="0" fontAlgn="b"/>
                      <a:endParaRPr lang="en-US" sz="900">
                        <a:effectLst/>
                      </a:endParaRPr>
                    </a:p>
                  </a:txBody>
                  <a:tcPr marL="28575" marR="28575" marT="19050" marB="19050" anchor="b">
                    <a:lnB w="12700" cap="flat" cmpd="sng" algn="ctr">
                      <a:solidFill>
                        <a:schemeClr val="tx1"/>
                      </a:solidFill>
                      <a:prstDash val="sysDash"/>
                      <a:round/>
                      <a:headEnd type="none" w="med" len="med"/>
                      <a:tailEnd type="none" w="med" len="med"/>
                    </a:lnB>
                    <a:solidFill>
                      <a:schemeClr val="bg1"/>
                    </a:solidFill>
                  </a:tcPr>
                </a:tc>
                <a:tc>
                  <a:txBody>
                    <a:bodyPr/>
                    <a:lstStyle/>
                    <a:p>
                      <a:pPr rtl="0" fontAlgn="b"/>
                      <a:endParaRPr lang="en-US" sz="900">
                        <a:effectLst/>
                      </a:endParaRPr>
                    </a:p>
                  </a:txBody>
                  <a:tcPr marL="28575" marR="28575" marT="19050" marB="19050" anchor="b">
                    <a:lnB w="12700" cap="flat" cmpd="sng" algn="ctr">
                      <a:solidFill>
                        <a:schemeClr val="tx1"/>
                      </a:solidFill>
                      <a:prstDash val="sysDash"/>
                      <a:round/>
                      <a:headEnd type="none" w="med" len="med"/>
                      <a:tailEnd type="none" w="med" len="med"/>
                    </a:lnB>
                    <a:solidFill>
                      <a:schemeClr val="bg1"/>
                    </a:solidFill>
                  </a:tcPr>
                </a:tc>
                <a:tc>
                  <a:txBody>
                    <a:bodyPr/>
                    <a:lstStyle/>
                    <a:p>
                      <a:pPr rtl="0" fontAlgn="b"/>
                      <a:endParaRPr lang="en-US" sz="900">
                        <a:effectLst/>
                      </a:endParaRPr>
                    </a:p>
                  </a:txBody>
                  <a:tcPr marL="28575" marR="28575" marT="19050" marB="19050" anchor="b">
                    <a:lnB w="12700" cap="flat" cmpd="sng" algn="ctr">
                      <a:solidFill>
                        <a:schemeClr val="tx1"/>
                      </a:solidFill>
                      <a:prstDash val="sysDash"/>
                      <a:round/>
                      <a:headEnd type="none" w="med" len="med"/>
                      <a:tailEnd type="none" w="med" len="med"/>
                    </a:lnB>
                    <a:solidFill>
                      <a:schemeClr val="bg1"/>
                    </a:solidFill>
                  </a:tcPr>
                </a:tc>
                <a:extLst>
                  <a:ext uri="{0D108BD9-81ED-4DB2-BD59-A6C34878D82A}">
                    <a16:rowId xmlns:a16="http://schemas.microsoft.com/office/drawing/2014/main" val="176984578"/>
                  </a:ext>
                </a:extLst>
              </a:tr>
              <a:tr h="184843">
                <a:tc>
                  <a:txBody>
                    <a:bodyPr/>
                    <a:lstStyle/>
                    <a:p>
                      <a:pPr rtl="0" fontAlgn="b"/>
                      <a:endParaRPr lang="en-US" sz="900">
                        <a:effectLst/>
                      </a:endParaRPr>
                    </a:p>
                  </a:txBody>
                  <a:tcPr marL="28575" marR="28575" marT="19050" marB="19050" anchor="b">
                    <a:solidFill>
                      <a:schemeClr val="bg1"/>
                    </a:solidFill>
                  </a:tcPr>
                </a:tc>
                <a:tc>
                  <a:txBody>
                    <a:bodyPr/>
                    <a:lstStyle/>
                    <a:p>
                      <a:pPr algn="r" rtl="0" fontAlgn="b"/>
                      <a:r>
                        <a:rPr lang="en-US" sz="900">
                          <a:effectLst/>
                        </a:rPr>
                        <a:t>31</a:t>
                      </a: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tc>
                  <a:txBody>
                    <a:bodyPr/>
                    <a:lstStyle/>
                    <a:p>
                      <a:pPr algn="r" rtl="0" fontAlgn="b"/>
                      <a:r>
                        <a:rPr lang="en-US" sz="900">
                          <a:effectLst/>
                        </a:rPr>
                        <a:t>3</a:t>
                      </a: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tc>
                  <a:txBody>
                    <a:bodyPr/>
                    <a:lstStyle/>
                    <a:p>
                      <a:pPr rtl="0" fontAlgn="b"/>
                      <a:r>
                        <a:rPr lang="en-US" sz="900" dirty="0">
                          <a:effectLst/>
                        </a:rPr>
                        <a:t>Process</a:t>
                      </a: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tc>
                  <a:txBody>
                    <a:bodyPr/>
                    <a:lstStyle/>
                    <a:p>
                      <a:pPr rtl="0" fontAlgn="b"/>
                      <a:endParaRPr lang="en-US" sz="900">
                        <a:effectLst/>
                      </a:endParaRP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tc>
                  <a:txBody>
                    <a:bodyPr/>
                    <a:lstStyle/>
                    <a:p>
                      <a:pPr rtl="0" fontAlgn="b"/>
                      <a:endParaRPr lang="en-US" sz="900">
                        <a:effectLst/>
                      </a:endParaRP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tc>
                  <a:txBody>
                    <a:bodyPr/>
                    <a:lstStyle/>
                    <a:p>
                      <a:pPr rtl="0" fontAlgn="b"/>
                      <a:endParaRPr lang="en-US" sz="900">
                        <a:effectLst/>
                      </a:endParaRP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extLst>
                  <a:ext uri="{0D108BD9-81ED-4DB2-BD59-A6C34878D82A}">
                    <a16:rowId xmlns:a16="http://schemas.microsoft.com/office/drawing/2014/main" val="1452708123"/>
                  </a:ext>
                </a:extLst>
              </a:tr>
              <a:tr h="146279">
                <a:tc>
                  <a:txBody>
                    <a:bodyPr/>
                    <a:lstStyle/>
                    <a:p>
                      <a:pPr rtl="0" fontAlgn="b"/>
                      <a:r>
                        <a:rPr lang="en-US" sz="900">
                          <a:effectLst/>
                        </a:rPr>
                        <a:t>Feb</a:t>
                      </a:r>
                    </a:p>
                  </a:txBody>
                  <a:tcPr marL="28575" marR="28575" marT="19050" marB="19050" anchor="b">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900">
                          <a:effectLst/>
                        </a:rPr>
                        <a:t>2</a:t>
                      </a:r>
                    </a:p>
                  </a:txBody>
                  <a:tcPr marL="28575" marR="28575" marT="19050" marB="19050" anchor="b">
                    <a:lnB w="12700" cap="flat" cmpd="sng" algn="ctr">
                      <a:solidFill>
                        <a:schemeClr val="tx1"/>
                      </a:solidFill>
                      <a:prstDash val="solid"/>
                      <a:round/>
                      <a:headEnd type="none" w="med" len="med"/>
                      <a:tailEnd type="none" w="med" len="med"/>
                    </a:lnB>
                    <a:solidFill>
                      <a:schemeClr val="bg1"/>
                    </a:solidFill>
                  </a:tcPr>
                </a:tc>
                <a:tc>
                  <a:txBody>
                    <a:bodyPr/>
                    <a:lstStyle/>
                    <a:p>
                      <a:pPr rtl="0" fontAlgn="b"/>
                      <a:endParaRPr lang="en-US" sz="900">
                        <a:effectLst/>
                      </a:endParaRPr>
                    </a:p>
                  </a:txBody>
                  <a:tcPr marL="28575" marR="28575" marT="19050" marB="19050" anchor="b">
                    <a:lnB w="12700" cap="flat" cmpd="sng" algn="ctr">
                      <a:solidFill>
                        <a:schemeClr val="tx1"/>
                      </a:solidFill>
                      <a:prstDash val="solid"/>
                      <a:round/>
                      <a:headEnd type="none" w="med" len="med"/>
                      <a:tailEnd type="none" w="med" len="med"/>
                    </a:lnB>
                    <a:solidFill>
                      <a:schemeClr val="bg1"/>
                    </a:solidFill>
                  </a:tcPr>
                </a:tc>
                <a:tc>
                  <a:txBody>
                    <a:bodyPr/>
                    <a:lstStyle/>
                    <a:p>
                      <a:pPr rtl="0" fontAlgn="b"/>
                      <a:r>
                        <a:rPr lang="en-US" sz="900">
                          <a:effectLst/>
                        </a:rPr>
                        <a:t>Knowledge Elicitation</a:t>
                      </a:r>
                    </a:p>
                  </a:txBody>
                  <a:tcPr marL="28575" marR="28575" marT="19050" marB="19050" anchor="b">
                    <a:lnB w="12700" cap="flat" cmpd="sng" algn="ctr">
                      <a:solidFill>
                        <a:schemeClr val="tx1"/>
                      </a:solidFill>
                      <a:prstDash val="solid"/>
                      <a:round/>
                      <a:headEnd type="none" w="med" len="med"/>
                      <a:tailEnd type="none" w="med" len="med"/>
                    </a:lnB>
                    <a:solidFill>
                      <a:schemeClr val="bg1"/>
                    </a:solidFill>
                  </a:tcPr>
                </a:tc>
                <a:tc>
                  <a:txBody>
                    <a:bodyPr/>
                    <a:lstStyle/>
                    <a:p>
                      <a:pPr rtl="0" fontAlgn="b"/>
                      <a:endParaRPr lang="en-US" sz="900">
                        <a:effectLst/>
                      </a:endParaRPr>
                    </a:p>
                  </a:txBody>
                  <a:tcPr marL="28575" marR="28575" marT="19050" marB="19050" anchor="b">
                    <a:lnB w="12700" cap="flat" cmpd="sng" algn="ctr">
                      <a:solidFill>
                        <a:schemeClr val="tx1"/>
                      </a:solidFill>
                      <a:prstDash val="solid"/>
                      <a:round/>
                      <a:headEnd type="none" w="med" len="med"/>
                      <a:tailEnd type="none" w="med" len="med"/>
                    </a:lnB>
                    <a:solidFill>
                      <a:schemeClr val="bg1"/>
                    </a:solidFill>
                  </a:tcPr>
                </a:tc>
                <a:tc>
                  <a:txBody>
                    <a:bodyPr/>
                    <a:lstStyle/>
                    <a:p>
                      <a:pPr rtl="0" fontAlgn="b"/>
                      <a:r>
                        <a:rPr lang="en-US" sz="900" dirty="0">
                          <a:effectLst/>
                        </a:rPr>
                        <a:t>1 Out</a:t>
                      </a:r>
                    </a:p>
                  </a:txBody>
                  <a:tcPr marL="28575" marR="28575" marT="19050" marB="19050" anchor="b">
                    <a:lnB w="12700" cap="flat" cmpd="sng" algn="ctr">
                      <a:solidFill>
                        <a:schemeClr val="tx1"/>
                      </a:solidFill>
                      <a:prstDash val="solid"/>
                      <a:round/>
                      <a:headEnd type="none" w="med" len="med"/>
                      <a:tailEnd type="none" w="med" len="med"/>
                    </a:lnB>
                    <a:solidFill>
                      <a:schemeClr val="bg1"/>
                    </a:solidFill>
                  </a:tcPr>
                </a:tc>
                <a:tc>
                  <a:txBody>
                    <a:bodyPr/>
                    <a:lstStyle/>
                    <a:p>
                      <a:pPr rtl="0" fontAlgn="b"/>
                      <a:endParaRPr lang="en-US" sz="900">
                        <a:effectLst/>
                      </a:endParaRPr>
                    </a:p>
                  </a:txBody>
                  <a:tcPr marL="28575" marR="28575" marT="19050" marB="19050" anchor="b">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13579993"/>
                  </a:ext>
                </a:extLst>
              </a:tr>
              <a:tr h="138667">
                <a:tc>
                  <a:txBody>
                    <a:bodyPr/>
                    <a:lstStyle/>
                    <a:p>
                      <a:pPr rtl="0" fontAlgn="b"/>
                      <a:endParaRPr lang="en-US" sz="900">
                        <a:effectLst/>
                      </a:endParaRPr>
                    </a:p>
                  </a:txBody>
                  <a:tcPr marL="28575" marR="28575" marT="19050" marB="19050" anchor="b">
                    <a:lnT w="12700" cap="flat" cmpd="sng" algn="ctr">
                      <a:solidFill>
                        <a:schemeClr val="tx1"/>
                      </a:solidFill>
                      <a:prstDash val="solid"/>
                      <a:round/>
                      <a:headEnd type="none" w="med" len="med"/>
                      <a:tailEnd type="none" w="med" len="med"/>
                    </a:lnT>
                    <a:solidFill>
                      <a:schemeClr val="bg1"/>
                    </a:solidFill>
                  </a:tcPr>
                </a:tc>
                <a:tc>
                  <a:txBody>
                    <a:bodyPr/>
                    <a:lstStyle/>
                    <a:p>
                      <a:pPr algn="r" rtl="0" fontAlgn="b"/>
                      <a:r>
                        <a:rPr lang="en-US" sz="900">
                          <a:effectLst/>
                        </a:rPr>
                        <a:t>7</a:t>
                      </a:r>
                    </a:p>
                  </a:txBody>
                  <a:tcPr marL="28575" marR="28575" marT="19050" marB="19050" anchor="b">
                    <a:lnT w="12700" cap="flat" cmpd="sng" algn="ctr">
                      <a:solidFill>
                        <a:schemeClr val="tx1"/>
                      </a:solidFill>
                      <a:prstDash val="solid"/>
                      <a:round/>
                      <a:headEnd type="none" w="med" len="med"/>
                      <a:tailEnd type="none" w="med" len="med"/>
                    </a:lnT>
                    <a:solidFill>
                      <a:schemeClr val="bg1"/>
                    </a:solidFill>
                  </a:tcPr>
                </a:tc>
                <a:tc>
                  <a:txBody>
                    <a:bodyPr/>
                    <a:lstStyle/>
                    <a:p>
                      <a:pPr algn="r" rtl="0" fontAlgn="b"/>
                      <a:r>
                        <a:rPr lang="en-US" sz="900">
                          <a:effectLst/>
                        </a:rPr>
                        <a:t>4</a:t>
                      </a:r>
                    </a:p>
                  </a:txBody>
                  <a:tcPr marL="28575" marR="28575" marT="19050" marB="19050" anchor="b">
                    <a:lnT w="12700" cap="flat" cmpd="sng" algn="ctr">
                      <a:solidFill>
                        <a:schemeClr val="tx1"/>
                      </a:solidFill>
                      <a:prstDash val="solid"/>
                      <a:round/>
                      <a:headEnd type="none" w="med" len="med"/>
                      <a:tailEnd type="none" w="med" len="med"/>
                    </a:lnT>
                    <a:solidFill>
                      <a:schemeClr val="bg1"/>
                    </a:solidFill>
                  </a:tcPr>
                </a:tc>
                <a:tc>
                  <a:txBody>
                    <a:bodyPr/>
                    <a:lstStyle/>
                    <a:p>
                      <a:pPr rtl="0" fontAlgn="b"/>
                      <a:r>
                        <a:rPr lang="en-US" sz="900" dirty="0">
                          <a:effectLst/>
                        </a:rPr>
                        <a:t>Transfer</a:t>
                      </a:r>
                    </a:p>
                  </a:txBody>
                  <a:tcPr marL="28575" marR="28575" marT="19050" marB="19050" anchor="b">
                    <a:lnT w="12700" cap="flat" cmpd="sng" algn="ctr">
                      <a:solidFill>
                        <a:schemeClr val="tx1"/>
                      </a:solidFill>
                      <a:prstDash val="solid"/>
                      <a:round/>
                      <a:headEnd type="none" w="med" len="med"/>
                      <a:tailEnd type="none" w="med" len="med"/>
                    </a:lnT>
                    <a:solidFill>
                      <a:schemeClr val="bg1"/>
                    </a:solidFill>
                  </a:tcPr>
                </a:tc>
                <a:tc>
                  <a:txBody>
                    <a:bodyPr/>
                    <a:lstStyle/>
                    <a:p>
                      <a:pPr rtl="0" fontAlgn="b"/>
                      <a:r>
                        <a:rPr lang="en-US" sz="900" dirty="0">
                          <a:effectLst/>
                        </a:rPr>
                        <a:t>Blog 1 In</a:t>
                      </a:r>
                    </a:p>
                  </a:txBody>
                  <a:tcPr marL="28575" marR="28575" marT="19050" marB="19050" anchor="b">
                    <a:lnT w="12700" cap="flat" cmpd="sng" algn="ctr">
                      <a:solidFill>
                        <a:schemeClr val="tx1"/>
                      </a:solidFill>
                      <a:prstDash val="solid"/>
                      <a:round/>
                      <a:headEnd type="none" w="med" len="med"/>
                      <a:tailEnd type="none" w="med" len="med"/>
                    </a:lnT>
                    <a:solidFill>
                      <a:schemeClr val="bg1"/>
                    </a:solidFill>
                  </a:tcPr>
                </a:tc>
                <a:tc>
                  <a:txBody>
                    <a:bodyPr/>
                    <a:lstStyle/>
                    <a:p>
                      <a:pPr rtl="0" fontAlgn="b"/>
                      <a:endParaRPr lang="en-US" sz="900">
                        <a:effectLst/>
                      </a:endParaRPr>
                    </a:p>
                  </a:txBody>
                  <a:tcPr marL="28575" marR="28575" marT="19050" marB="19050" anchor="b">
                    <a:lnT w="12700" cap="flat" cmpd="sng" algn="ctr">
                      <a:solidFill>
                        <a:schemeClr val="tx1"/>
                      </a:solidFill>
                      <a:prstDash val="solid"/>
                      <a:round/>
                      <a:headEnd type="none" w="med" len="med"/>
                      <a:tailEnd type="none" w="med" len="med"/>
                    </a:lnT>
                    <a:solidFill>
                      <a:schemeClr val="bg1"/>
                    </a:solidFill>
                  </a:tcPr>
                </a:tc>
                <a:tc>
                  <a:txBody>
                    <a:bodyPr/>
                    <a:lstStyle/>
                    <a:p>
                      <a:pPr rtl="0" fontAlgn="b"/>
                      <a:endParaRPr lang="en-US" sz="900">
                        <a:effectLst/>
                      </a:endParaRPr>
                    </a:p>
                  </a:txBody>
                  <a:tcPr marL="28575" marR="28575" marT="19050" marB="19050" anchor="b">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4075655880"/>
                  </a:ext>
                </a:extLst>
              </a:tr>
              <a:tr h="138667">
                <a:tc>
                  <a:txBody>
                    <a:bodyPr/>
                    <a:lstStyle/>
                    <a:p>
                      <a:pPr rtl="0" fontAlgn="b"/>
                      <a:endParaRPr lang="en-US" sz="900">
                        <a:effectLst/>
                      </a:endParaRPr>
                    </a:p>
                  </a:txBody>
                  <a:tcPr marL="28575" marR="28575" marT="19050" marB="19050" anchor="b">
                    <a:solidFill>
                      <a:schemeClr val="bg1"/>
                    </a:solidFill>
                  </a:tcPr>
                </a:tc>
                <a:tc>
                  <a:txBody>
                    <a:bodyPr/>
                    <a:lstStyle/>
                    <a:p>
                      <a:pPr algn="r" rtl="0" fontAlgn="b"/>
                      <a:r>
                        <a:rPr lang="en-US" sz="900">
                          <a:effectLst/>
                        </a:rPr>
                        <a:t>9</a:t>
                      </a:r>
                    </a:p>
                  </a:txBody>
                  <a:tcPr marL="28575" marR="28575" marT="19050" marB="19050" anchor="b">
                    <a:lnB w="12700" cap="flat" cmpd="sng" algn="ctr">
                      <a:solidFill>
                        <a:schemeClr val="tx1"/>
                      </a:solidFill>
                      <a:prstDash val="sysDash"/>
                      <a:round/>
                      <a:headEnd type="none" w="med" len="med"/>
                      <a:tailEnd type="none" w="med" len="med"/>
                    </a:lnB>
                    <a:solidFill>
                      <a:schemeClr val="bg1"/>
                    </a:solidFill>
                  </a:tcPr>
                </a:tc>
                <a:tc>
                  <a:txBody>
                    <a:bodyPr/>
                    <a:lstStyle/>
                    <a:p>
                      <a:pPr rtl="0" fontAlgn="b"/>
                      <a:endParaRPr lang="en-US" sz="900">
                        <a:effectLst/>
                      </a:endParaRPr>
                    </a:p>
                  </a:txBody>
                  <a:tcPr marL="28575" marR="28575" marT="19050" marB="19050" anchor="b">
                    <a:lnB w="12700" cap="flat" cmpd="sng" algn="ctr">
                      <a:solidFill>
                        <a:schemeClr val="tx1"/>
                      </a:solidFill>
                      <a:prstDash val="sysDash"/>
                      <a:round/>
                      <a:headEnd type="none" w="med" len="med"/>
                      <a:tailEnd type="none" w="med" len="med"/>
                    </a:lnB>
                    <a:solidFill>
                      <a:schemeClr val="bg1"/>
                    </a:solidFill>
                  </a:tcPr>
                </a:tc>
                <a:tc>
                  <a:txBody>
                    <a:bodyPr/>
                    <a:lstStyle/>
                    <a:p>
                      <a:pPr rtl="0" fontAlgn="b"/>
                      <a:r>
                        <a:rPr lang="en-US" sz="900">
                          <a:effectLst/>
                        </a:rPr>
                        <a:t>Integration</a:t>
                      </a:r>
                    </a:p>
                  </a:txBody>
                  <a:tcPr marL="28575" marR="28575" marT="19050" marB="19050" anchor="b">
                    <a:lnB w="12700" cap="flat" cmpd="sng" algn="ctr">
                      <a:solidFill>
                        <a:schemeClr val="tx1"/>
                      </a:solidFill>
                      <a:prstDash val="sysDash"/>
                      <a:round/>
                      <a:headEnd type="none" w="med" len="med"/>
                      <a:tailEnd type="none" w="med" len="med"/>
                    </a:lnB>
                    <a:solidFill>
                      <a:schemeClr val="bg1"/>
                    </a:solidFill>
                  </a:tcPr>
                </a:tc>
                <a:tc>
                  <a:txBody>
                    <a:bodyPr/>
                    <a:lstStyle/>
                    <a:p>
                      <a:pPr rtl="0" fontAlgn="b"/>
                      <a:endParaRPr lang="en-US" sz="900">
                        <a:effectLst/>
                      </a:endParaRPr>
                    </a:p>
                  </a:txBody>
                  <a:tcPr marL="28575" marR="28575" marT="19050" marB="19050" anchor="b">
                    <a:lnB w="12700" cap="flat" cmpd="sng" algn="ctr">
                      <a:solidFill>
                        <a:schemeClr val="tx1"/>
                      </a:solidFill>
                      <a:prstDash val="sysDash"/>
                      <a:round/>
                      <a:headEnd type="none" w="med" len="med"/>
                      <a:tailEnd type="none" w="med" len="med"/>
                    </a:lnB>
                    <a:solidFill>
                      <a:schemeClr val="bg1"/>
                    </a:solidFill>
                  </a:tcPr>
                </a:tc>
                <a:tc>
                  <a:txBody>
                    <a:bodyPr/>
                    <a:lstStyle/>
                    <a:p>
                      <a:pPr rtl="0" fontAlgn="b"/>
                      <a:r>
                        <a:rPr lang="en-US" sz="900" dirty="0">
                          <a:effectLst/>
                        </a:rPr>
                        <a:t>1 DUE; 2 Out</a:t>
                      </a:r>
                    </a:p>
                  </a:txBody>
                  <a:tcPr marL="28575" marR="28575" marT="19050" marB="19050" anchor="b">
                    <a:lnB w="12700" cap="flat" cmpd="sng" algn="ctr">
                      <a:solidFill>
                        <a:schemeClr val="tx1"/>
                      </a:solidFill>
                      <a:prstDash val="sysDash"/>
                      <a:round/>
                      <a:headEnd type="none" w="med" len="med"/>
                      <a:tailEnd type="none" w="med" len="med"/>
                    </a:lnB>
                    <a:solidFill>
                      <a:schemeClr val="bg1"/>
                    </a:solidFill>
                  </a:tcPr>
                </a:tc>
                <a:tc>
                  <a:txBody>
                    <a:bodyPr/>
                    <a:lstStyle/>
                    <a:p>
                      <a:pPr rtl="0" fontAlgn="b"/>
                      <a:endParaRPr lang="en-US" sz="900">
                        <a:effectLst/>
                      </a:endParaRPr>
                    </a:p>
                  </a:txBody>
                  <a:tcPr marL="28575" marR="28575" marT="19050" marB="19050" anchor="b">
                    <a:lnB w="12700" cap="flat" cmpd="sng" algn="ctr">
                      <a:solidFill>
                        <a:schemeClr val="tx1"/>
                      </a:solidFill>
                      <a:prstDash val="sysDash"/>
                      <a:round/>
                      <a:headEnd type="none" w="med" len="med"/>
                      <a:tailEnd type="none" w="med" len="med"/>
                    </a:lnB>
                    <a:solidFill>
                      <a:schemeClr val="bg1"/>
                    </a:solidFill>
                  </a:tcPr>
                </a:tc>
                <a:extLst>
                  <a:ext uri="{0D108BD9-81ED-4DB2-BD59-A6C34878D82A}">
                    <a16:rowId xmlns:a16="http://schemas.microsoft.com/office/drawing/2014/main" val="4139232979"/>
                  </a:ext>
                </a:extLst>
              </a:tr>
              <a:tr h="288527">
                <a:tc>
                  <a:txBody>
                    <a:bodyPr/>
                    <a:lstStyle/>
                    <a:p>
                      <a:pPr rtl="0" fontAlgn="b"/>
                      <a:endParaRPr lang="en-US" sz="900">
                        <a:effectLst/>
                      </a:endParaRPr>
                    </a:p>
                  </a:txBody>
                  <a:tcPr marL="28575" marR="28575" marT="19050" marB="19050" anchor="b">
                    <a:solidFill>
                      <a:schemeClr val="bg1"/>
                    </a:solidFill>
                  </a:tcPr>
                </a:tc>
                <a:tc>
                  <a:txBody>
                    <a:bodyPr/>
                    <a:lstStyle/>
                    <a:p>
                      <a:pPr algn="r" rtl="0" fontAlgn="b"/>
                      <a:r>
                        <a:rPr lang="en-US" sz="900">
                          <a:effectLst/>
                        </a:rPr>
                        <a:t>14</a:t>
                      </a: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tc>
                  <a:txBody>
                    <a:bodyPr/>
                    <a:lstStyle/>
                    <a:p>
                      <a:pPr algn="r" rtl="0" fontAlgn="b"/>
                      <a:r>
                        <a:rPr lang="en-US" sz="900">
                          <a:effectLst/>
                        </a:rPr>
                        <a:t>5</a:t>
                      </a: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tc>
                  <a:txBody>
                    <a:bodyPr/>
                    <a:lstStyle/>
                    <a:p>
                      <a:pPr rtl="0" fontAlgn="b"/>
                      <a:r>
                        <a:rPr lang="en-US" sz="900">
                          <a:effectLst/>
                        </a:rPr>
                        <a:t>Ideation</a:t>
                      </a: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tc>
                  <a:txBody>
                    <a:bodyPr/>
                    <a:lstStyle/>
                    <a:p>
                      <a:pPr rtl="0" fontAlgn="b"/>
                      <a:endParaRPr lang="en-US" sz="900">
                        <a:effectLst/>
                      </a:endParaRP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tc>
                  <a:txBody>
                    <a:bodyPr/>
                    <a:lstStyle/>
                    <a:p>
                      <a:pPr rtl="0" fontAlgn="b"/>
                      <a:r>
                        <a:rPr lang="en-US" sz="900" dirty="0">
                          <a:effectLst/>
                        </a:rPr>
                        <a:t>2A DUE (Friday)</a:t>
                      </a: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tc>
                  <a:txBody>
                    <a:bodyPr/>
                    <a:lstStyle/>
                    <a:p>
                      <a:pPr rtl="0" fontAlgn="b"/>
                      <a:endParaRPr lang="en-US" sz="900">
                        <a:effectLst/>
                      </a:endParaRP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extLst>
                  <a:ext uri="{0D108BD9-81ED-4DB2-BD59-A6C34878D82A}">
                    <a16:rowId xmlns:a16="http://schemas.microsoft.com/office/drawing/2014/main" val="1798913852"/>
                  </a:ext>
                </a:extLst>
              </a:tr>
              <a:tr h="146279">
                <a:tc>
                  <a:txBody>
                    <a:bodyPr/>
                    <a:lstStyle/>
                    <a:p>
                      <a:pPr rtl="0" fontAlgn="b"/>
                      <a:endParaRPr lang="en-US" sz="900">
                        <a:effectLst/>
                      </a:endParaRPr>
                    </a:p>
                  </a:txBody>
                  <a:tcPr marL="28575" marR="28575" marT="19050" marB="19050" anchor="b">
                    <a:solidFill>
                      <a:schemeClr val="bg1"/>
                    </a:solidFill>
                  </a:tcPr>
                </a:tc>
                <a:tc>
                  <a:txBody>
                    <a:bodyPr/>
                    <a:lstStyle/>
                    <a:p>
                      <a:pPr algn="r" rtl="0" fontAlgn="b"/>
                      <a:r>
                        <a:rPr lang="en-US" sz="900">
                          <a:effectLst/>
                        </a:rPr>
                        <a:t>16</a:t>
                      </a:r>
                    </a:p>
                  </a:txBody>
                  <a:tcPr marL="28575" marR="28575" marT="19050" marB="19050" anchor="b">
                    <a:lnB w="12700" cap="flat" cmpd="sng" algn="ctr">
                      <a:solidFill>
                        <a:schemeClr val="tx1"/>
                      </a:solidFill>
                      <a:prstDash val="sysDash"/>
                      <a:round/>
                      <a:headEnd type="none" w="med" len="med"/>
                      <a:tailEnd type="none" w="med" len="med"/>
                    </a:lnB>
                    <a:solidFill>
                      <a:schemeClr val="bg1"/>
                    </a:solidFill>
                  </a:tcPr>
                </a:tc>
                <a:tc>
                  <a:txBody>
                    <a:bodyPr/>
                    <a:lstStyle/>
                    <a:p>
                      <a:pPr rtl="0" fontAlgn="b"/>
                      <a:endParaRPr lang="en-US" sz="900">
                        <a:effectLst/>
                      </a:endParaRPr>
                    </a:p>
                  </a:txBody>
                  <a:tcPr marL="28575" marR="28575" marT="19050" marB="19050" anchor="b">
                    <a:lnB w="12700" cap="flat" cmpd="sng" algn="ctr">
                      <a:solidFill>
                        <a:schemeClr val="tx1"/>
                      </a:solidFill>
                      <a:prstDash val="sysDash"/>
                      <a:round/>
                      <a:headEnd type="none" w="med" len="med"/>
                      <a:tailEnd type="none" w="med" len="med"/>
                    </a:lnB>
                    <a:solidFill>
                      <a:schemeClr val="bg1"/>
                    </a:solidFill>
                  </a:tcPr>
                </a:tc>
                <a:tc>
                  <a:txBody>
                    <a:bodyPr/>
                    <a:lstStyle/>
                    <a:p>
                      <a:pPr rtl="0" fontAlgn="b"/>
                      <a:r>
                        <a:rPr lang="en-US" sz="900">
                          <a:effectLst/>
                        </a:rPr>
                        <a:t>Prototyping + Playtesting</a:t>
                      </a:r>
                    </a:p>
                  </a:txBody>
                  <a:tcPr marL="28575" marR="28575" marT="19050" marB="19050" anchor="b">
                    <a:lnB w="12700" cap="flat" cmpd="sng" algn="ctr">
                      <a:solidFill>
                        <a:schemeClr val="tx1"/>
                      </a:solidFill>
                      <a:prstDash val="sysDash"/>
                      <a:round/>
                      <a:headEnd type="none" w="med" len="med"/>
                      <a:tailEnd type="none" w="med" len="med"/>
                    </a:lnB>
                    <a:solidFill>
                      <a:schemeClr val="bg1"/>
                    </a:solidFill>
                  </a:tcPr>
                </a:tc>
                <a:tc>
                  <a:txBody>
                    <a:bodyPr/>
                    <a:lstStyle/>
                    <a:p>
                      <a:pPr rtl="0" fontAlgn="b"/>
                      <a:endParaRPr lang="en-US" sz="900">
                        <a:effectLst/>
                      </a:endParaRPr>
                    </a:p>
                  </a:txBody>
                  <a:tcPr marL="28575" marR="28575" marT="19050" marB="19050" anchor="b">
                    <a:lnB w="12700" cap="flat" cmpd="sng" algn="ctr">
                      <a:solidFill>
                        <a:schemeClr val="tx1"/>
                      </a:solidFill>
                      <a:prstDash val="sysDash"/>
                      <a:round/>
                      <a:headEnd type="none" w="med" len="med"/>
                      <a:tailEnd type="none" w="med" len="med"/>
                    </a:lnB>
                    <a:solidFill>
                      <a:schemeClr val="bg1"/>
                    </a:solidFill>
                  </a:tcPr>
                </a:tc>
                <a:tc>
                  <a:txBody>
                    <a:bodyPr/>
                    <a:lstStyle/>
                    <a:p>
                      <a:pPr rtl="0" fontAlgn="b"/>
                      <a:endParaRPr lang="en-US" sz="900" dirty="0">
                        <a:effectLst/>
                      </a:endParaRPr>
                    </a:p>
                  </a:txBody>
                  <a:tcPr marL="28575" marR="28575" marT="19050" marB="19050" anchor="b">
                    <a:lnB w="12700" cap="flat" cmpd="sng" algn="ctr">
                      <a:solidFill>
                        <a:schemeClr val="tx1"/>
                      </a:solidFill>
                      <a:prstDash val="sysDash"/>
                      <a:round/>
                      <a:headEnd type="none" w="med" len="med"/>
                      <a:tailEnd type="none" w="med" len="med"/>
                    </a:lnB>
                    <a:solidFill>
                      <a:schemeClr val="bg1"/>
                    </a:solidFill>
                  </a:tcPr>
                </a:tc>
                <a:tc>
                  <a:txBody>
                    <a:bodyPr/>
                    <a:lstStyle/>
                    <a:p>
                      <a:pPr rtl="0" fontAlgn="b"/>
                      <a:endParaRPr lang="en-US" sz="900">
                        <a:effectLst/>
                      </a:endParaRPr>
                    </a:p>
                  </a:txBody>
                  <a:tcPr marL="28575" marR="28575" marT="19050" marB="19050" anchor="b">
                    <a:lnB w="12700" cap="flat" cmpd="sng" algn="ctr">
                      <a:solidFill>
                        <a:schemeClr val="tx1"/>
                      </a:solidFill>
                      <a:prstDash val="sysDash"/>
                      <a:round/>
                      <a:headEnd type="none" w="med" len="med"/>
                      <a:tailEnd type="none" w="med" len="med"/>
                    </a:lnB>
                    <a:solidFill>
                      <a:schemeClr val="bg1"/>
                    </a:solidFill>
                  </a:tcPr>
                </a:tc>
                <a:extLst>
                  <a:ext uri="{0D108BD9-81ED-4DB2-BD59-A6C34878D82A}">
                    <a16:rowId xmlns:a16="http://schemas.microsoft.com/office/drawing/2014/main" val="3884977073"/>
                  </a:ext>
                </a:extLst>
              </a:tr>
              <a:tr h="138667">
                <a:tc>
                  <a:txBody>
                    <a:bodyPr/>
                    <a:lstStyle/>
                    <a:p>
                      <a:pPr rtl="0" fontAlgn="b"/>
                      <a:endParaRPr lang="en-US" sz="900">
                        <a:effectLst/>
                      </a:endParaRPr>
                    </a:p>
                  </a:txBody>
                  <a:tcPr marL="28575" marR="28575" marT="19050" marB="19050" anchor="b">
                    <a:solidFill>
                      <a:schemeClr val="bg1"/>
                    </a:solidFill>
                  </a:tcPr>
                </a:tc>
                <a:tc>
                  <a:txBody>
                    <a:bodyPr/>
                    <a:lstStyle/>
                    <a:p>
                      <a:pPr algn="r" rtl="0" fontAlgn="b"/>
                      <a:r>
                        <a:rPr lang="en-US" sz="900">
                          <a:effectLst/>
                        </a:rPr>
                        <a:t>21</a:t>
                      </a: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tc>
                  <a:txBody>
                    <a:bodyPr/>
                    <a:lstStyle/>
                    <a:p>
                      <a:pPr algn="r" rtl="0" fontAlgn="b"/>
                      <a:r>
                        <a:rPr lang="en-US" sz="900">
                          <a:effectLst/>
                        </a:rPr>
                        <a:t>6</a:t>
                      </a: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tc>
                  <a:txBody>
                    <a:bodyPr/>
                    <a:lstStyle/>
                    <a:p>
                      <a:pPr rtl="0" fontAlgn="b"/>
                      <a:r>
                        <a:rPr lang="en-US" sz="900" dirty="0">
                          <a:effectLst/>
                        </a:rPr>
                        <a:t>Motivation</a:t>
                      </a: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tc>
                  <a:txBody>
                    <a:bodyPr/>
                    <a:lstStyle/>
                    <a:p>
                      <a:pPr rtl="0" fontAlgn="b"/>
                      <a:endParaRPr lang="en-US" sz="900">
                        <a:effectLst/>
                      </a:endParaRP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tc>
                  <a:txBody>
                    <a:bodyPr/>
                    <a:lstStyle/>
                    <a:p>
                      <a:pPr rtl="0" fontAlgn="b"/>
                      <a:r>
                        <a:rPr lang="en-US" sz="900" dirty="0">
                          <a:effectLst/>
                        </a:rPr>
                        <a:t>2B DUE (Friday)</a:t>
                      </a: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tc>
                  <a:txBody>
                    <a:bodyPr/>
                    <a:lstStyle/>
                    <a:p>
                      <a:pPr rtl="0" fontAlgn="b"/>
                      <a:r>
                        <a:rPr lang="en-US" sz="900">
                          <a:effectLst/>
                        </a:rPr>
                        <a:t>Team Formation Survey</a:t>
                      </a: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extLst>
                  <a:ext uri="{0D108BD9-81ED-4DB2-BD59-A6C34878D82A}">
                    <a16:rowId xmlns:a16="http://schemas.microsoft.com/office/drawing/2014/main" val="3076718940"/>
                  </a:ext>
                </a:extLst>
              </a:tr>
              <a:tr h="146279">
                <a:tc>
                  <a:txBody>
                    <a:bodyPr/>
                    <a:lstStyle/>
                    <a:p>
                      <a:pPr rtl="0" fontAlgn="b"/>
                      <a:endParaRPr lang="en-US" sz="900">
                        <a:effectLst/>
                      </a:endParaRPr>
                    </a:p>
                  </a:txBody>
                  <a:tcPr marL="28575" marR="28575" marT="19050" marB="19050" anchor="b">
                    <a:solidFill>
                      <a:schemeClr val="bg1"/>
                    </a:solidFill>
                  </a:tcPr>
                </a:tc>
                <a:tc>
                  <a:txBody>
                    <a:bodyPr/>
                    <a:lstStyle/>
                    <a:p>
                      <a:pPr algn="r" rtl="0" fontAlgn="b"/>
                      <a:r>
                        <a:rPr lang="en-US" sz="900">
                          <a:effectLst/>
                        </a:rPr>
                        <a:t>23</a:t>
                      </a:r>
                    </a:p>
                  </a:txBody>
                  <a:tcPr marL="28575" marR="28575" marT="19050" marB="19050" anchor="b">
                    <a:lnB w="12700" cap="flat" cmpd="sng" algn="ctr">
                      <a:solidFill>
                        <a:schemeClr val="tx1"/>
                      </a:solidFill>
                      <a:prstDash val="sysDash"/>
                      <a:round/>
                      <a:headEnd type="none" w="med" len="med"/>
                      <a:tailEnd type="none" w="med" len="med"/>
                    </a:lnB>
                    <a:solidFill>
                      <a:schemeClr val="bg1"/>
                    </a:solidFill>
                  </a:tcPr>
                </a:tc>
                <a:tc>
                  <a:txBody>
                    <a:bodyPr/>
                    <a:lstStyle/>
                    <a:p>
                      <a:pPr rtl="0" fontAlgn="b"/>
                      <a:endParaRPr lang="en-US" sz="900">
                        <a:effectLst/>
                      </a:endParaRPr>
                    </a:p>
                  </a:txBody>
                  <a:tcPr marL="28575" marR="28575" marT="19050" marB="19050" anchor="b">
                    <a:lnB w="12700" cap="flat" cmpd="sng" algn="ctr">
                      <a:solidFill>
                        <a:schemeClr val="tx1"/>
                      </a:solidFill>
                      <a:prstDash val="sysDash"/>
                      <a:round/>
                      <a:headEnd type="none" w="med" len="med"/>
                      <a:tailEnd type="none" w="med" len="med"/>
                    </a:lnB>
                    <a:solidFill>
                      <a:schemeClr val="bg1"/>
                    </a:solidFill>
                  </a:tcPr>
                </a:tc>
                <a:tc>
                  <a:txBody>
                    <a:bodyPr/>
                    <a:lstStyle/>
                    <a:p>
                      <a:pPr rtl="0" fontAlgn="b"/>
                      <a:r>
                        <a:rPr lang="en-US" sz="900">
                          <a:effectLst/>
                        </a:rPr>
                        <a:t>In-class Playtesting</a:t>
                      </a:r>
                    </a:p>
                  </a:txBody>
                  <a:tcPr marL="28575" marR="28575" marT="19050" marB="19050" anchor="b">
                    <a:lnB w="12700" cap="flat" cmpd="sng" algn="ctr">
                      <a:solidFill>
                        <a:schemeClr val="tx1"/>
                      </a:solidFill>
                      <a:prstDash val="sysDash"/>
                      <a:round/>
                      <a:headEnd type="none" w="med" len="med"/>
                      <a:tailEnd type="none" w="med" len="med"/>
                    </a:lnB>
                    <a:solidFill>
                      <a:schemeClr val="bg1"/>
                    </a:solidFill>
                  </a:tcPr>
                </a:tc>
                <a:tc>
                  <a:txBody>
                    <a:bodyPr/>
                    <a:lstStyle/>
                    <a:p>
                      <a:pPr rtl="0" fontAlgn="b"/>
                      <a:endParaRPr lang="en-US" sz="900">
                        <a:effectLst/>
                      </a:endParaRPr>
                    </a:p>
                  </a:txBody>
                  <a:tcPr marL="28575" marR="28575" marT="19050" marB="19050" anchor="b">
                    <a:lnB w="12700" cap="flat" cmpd="sng" algn="ctr">
                      <a:solidFill>
                        <a:schemeClr val="tx1"/>
                      </a:solidFill>
                      <a:prstDash val="sysDash"/>
                      <a:round/>
                      <a:headEnd type="none" w="med" len="med"/>
                      <a:tailEnd type="none" w="med" len="med"/>
                    </a:lnB>
                    <a:solidFill>
                      <a:schemeClr val="bg1"/>
                    </a:solidFill>
                  </a:tcPr>
                </a:tc>
                <a:tc>
                  <a:txBody>
                    <a:bodyPr/>
                    <a:lstStyle/>
                    <a:p>
                      <a:pPr rtl="0" fontAlgn="b"/>
                      <a:endParaRPr lang="en-US" sz="900" dirty="0">
                        <a:effectLst/>
                      </a:endParaRPr>
                    </a:p>
                  </a:txBody>
                  <a:tcPr marL="28575" marR="28575" marT="19050" marB="19050" anchor="b">
                    <a:lnB w="12700" cap="flat" cmpd="sng" algn="ctr">
                      <a:solidFill>
                        <a:schemeClr val="tx1"/>
                      </a:solidFill>
                      <a:prstDash val="sysDash"/>
                      <a:round/>
                      <a:headEnd type="none" w="med" len="med"/>
                      <a:tailEnd type="none" w="med" len="med"/>
                    </a:lnB>
                    <a:solidFill>
                      <a:schemeClr val="bg1"/>
                    </a:solidFill>
                  </a:tcPr>
                </a:tc>
                <a:tc>
                  <a:txBody>
                    <a:bodyPr/>
                    <a:lstStyle/>
                    <a:p>
                      <a:pPr rtl="0" fontAlgn="b"/>
                      <a:endParaRPr lang="en-US" sz="900">
                        <a:effectLst/>
                      </a:endParaRPr>
                    </a:p>
                  </a:txBody>
                  <a:tcPr marL="28575" marR="28575" marT="19050" marB="19050" anchor="b">
                    <a:lnB w="12700" cap="flat" cmpd="sng" algn="ctr">
                      <a:solidFill>
                        <a:schemeClr val="tx1"/>
                      </a:solidFill>
                      <a:prstDash val="sysDash"/>
                      <a:round/>
                      <a:headEnd type="none" w="med" len="med"/>
                      <a:tailEnd type="none" w="med" len="med"/>
                    </a:lnB>
                    <a:solidFill>
                      <a:schemeClr val="bg1"/>
                    </a:solidFill>
                  </a:tcPr>
                </a:tc>
                <a:extLst>
                  <a:ext uri="{0D108BD9-81ED-4DB2-BD59-A6C34878D82A}">
                    <a16:rowId xmlns:a16="http://schemas.microsoft.com/office/drawing/2014/main" val="588234699"/>
                  </a:ext>
                </a:extLst>
              </a:tr>
              <a:tr h="288527">
                <a:tc>
                  <a:txBody>
                    <a:bodyPr/>
                    <a:lstStyle/>
                    <a:p>
                      <a:pPr rtl="0" fontAlgn="b"/>
                      <a:endParaRPr lang="en-US" sz="900">
                        <a:effectLst/>
                      </a:endParaRPr>
                    </a:p>
                  </a:txBody>
                  <a:tcPr marL="28575" marR="28575" marT="19050" marB="19050" anchor="b">
                    <a:solidFill>
                      <a:schemeClr val="bg1"/>
                    </a:solidFill>
                  </a:tcPr>
                </a:tc>
                <a:tc>
                  <a:txBody>
                    <a:bodyPr/>
                    <a:lstStyle/>
                    <a:p>
                      <a:pPr algn="r" rtl="0" fontAlgn="b"/>
                      <a:r>
                        <a:rPr lang="en-US" sz="900">
                          <a:effectLst/>
                        </a:rPr>
                        <a:t>28</a:t>
                      </a: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tc>
                  <a:txBody>
                    <a:bodyPr/>
                    <a:lstStyle/>
                    <a:p>
                      <a:pPr algn="r" rtl="0" fontAlgn="b"/>
                      <a:r>
                        <a:rPr lang="en-US" sz="900">
                          <a:effectLst/>
                        </a:rPr>
                        <a:t>7</a:t>
                      </a: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tc>
                  <a:txBody>
                    <a:bodyPr/>
                    <a:lstStyle/>
                    <a:p>
                      <a:pPr rtl="0" fontAlgn="b"/>
                      <a:r>
                        <a:rPr lang="en-US" sz="900" dirty="0">
                          <a:effectLst/>
                        </a:rPr>
                        <a:t>Pre-Production and Final Project Kick-off</a:t>
                      </a: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tc>
                  <a:txBody>
                    <a:bodyPr/>
                    <a:lstStyle/>
                    <a:p>
                      <a:pPr rtl="0" fontAlgn="b"/>
                      <a:r>
                        <a:rPr lang="en-US" sz="900">
                          <a:effectLst/>
                        </a:rPr>
                        <a:t>Blog 2 In</a:t>
                      </a: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tc>
                  <a:txBody>
                    <a:bodyPr/>
                    <a:lstStyle/>
                    <a:p>
                      <a:pPr rtl="0" fontAlgn="b"/>
                      <a:r>
                        <a:rPr lang="en-US" sz="900" dirty="0">
                          <a:effectLst/>
                        </a:rPr>
                        <a:t>2C DUE (Friday)</a:t>
                      </a: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tc>
                  <a:txBody>
                    <a:bodyPr/>
                    <a:lstStyle/>
                    <a:p>
                      <a:pPr rtl="0" fontAlgn="b"/>
                      <a:r>
                        <a:rPr lang="en-US" sz="900">
                          <a:effectLst/>
                        </a:rPr>
                        <a:t>Teams Formed (Monday)</a:t>
                      </a: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extLst>
                  <a:ext uri="{0D108BD9-81ED-4DB2-BD59-A6C34878D82A}">
                    <a16:rowId xmlns:a16="http://schemas.microsoft.com/office/drawing/2014/main" val="3895443367"/>
                  </a:ext>
                </a:extLst>
              </a:tr>
              <a:tr h="146279">
                <a:tc>
                  <a:txBody>
                    <a:bodyPr/>
                    <a:lstStyle/>
                    <a:p>
                      <a:pPr rtl="0" fontAlgn="b"/>
                      <a:r>
                        <a:rPr lang="en-US" sz="900">
                          <a:effectLst/>
                        </a:rPr>
                        <a:t>Mar</a:t>
                      </a:r>
                    </a:p>
                  </a:txBody>
                  <a:tcPr marL="28575" marR="28575" marT="19050" marB="19050" anchor="b">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900">
                          <a:effectLst/>
                        </a:rPr>
                        <a:t>2</a:t>
                      </a:r>
                    </a:p>
                  </a:txBody>
                  <a:tcPr marL="28575" marR="28575" marT="19050" marB="19050" anchor="b">
                    <a:lnB w="12700" cap="flat" cmpd="sng" algn="ctr">
                      <a:solidFill>
                        <a:schemeClr val="tx1"/>
                      </a:solidFill>
                      <a:prstDash val="solid"/>
                      <a:round/>
                      <a:headEnd type="none" w="med" len="med"/>
                      <a:tailEnd type="none" w="med" len="med"/>
                    </a:lnB>
                    <a:solidFill>
                      <a:schemeClr val="bg1"/>
                    </a:solidFill>
                  </a:tcPr>
                </a:tc>
                <a:tc>
                  <a:txBody>
                    <a:bodyPr/>
                    <a:lstStyle/>
                    <a:p>
                      <a:pPr rtl="0" fontAlgn="b"/>
                      <a:endParaRPr lang="en-US" sz="900">
                        <a:effectLst/>
                      </a:endParaRPr>
                    </a:p>
                  </a:txBody>
                  <a:tcPr marL="28575" marR="28575" marT="19050" marB="19050" anchor="b">
                    <a:lnB w="12700" cap="flat" cmpd="sng" algn="ctr">
                      <a:solidFill>
                        <a:schemeClr val="tx1"/>
                      </a:solidFill>
                      <a:prstDash val="solid"/>
                      <a:round/>
                      <a:headEnd type="none" w="med" len="med"/>
                      <a:tailEnd type="none" w="med" len="med"/>
                    </a:lnB>
                    <a:solidFill>
                      <a:schemeClr val="bg1"/>
                    </a:solidFill>
                  </a:tcPr>
                </a:tc>
                <a:tc>
                  <a:txBody>
                    <a:bodyPr/>
                    <a:lstStyle/>
                    <a:p>
                      <a:pPr rtl="0" fontAlgn="b"/>
                      <a:r>
                        <a:rPr lang="en-US" sz="900" dirty="0">
                          <a:effectLst/>
                        </a:rPr>
                        <a:t>Evaluation</a:t>
                      </a:r>
                    </a:p>
                  </a:txBody>
                  <a:tcPr marL="28575" marR="28575" marT="19050" marB="19050" anchor="b">
                    <a:lnB w="12700" cap="flat" cmpd="sng" algn="ctr">
                      <a:solidFill>
                        <a:schemeClr val="tx1"/>
                      </a:solidFill>
                      <a:prstDash val="solid"/>
                      <a:round/>
                      <a:headEnd type="none" w="med" len="med"/>
                      <a:tailEnd type="none" w="med" len="med"/>
                    </a:lnB>
                    <a:solidFill>
                      <a:schemeClr val="bg1"/>
                    </a:solidFill>
                  </a:tcPr>
                </a:tc>
                <a:tc>
                  <a:txBody>
                    <a:bodyPr/>
                    <a:lstStyle/>
                    <a:p>
                      <a:pPr rtl="0" fontAlgn="b"/>
                      <a:endParaRPr lang="en-US" sz="900" dirty="0">
                        <a:effectLst/>
                      </a:endParaRPr>
                    </a:p>
                  </a:txBody>
                  <a:tcPr marL="28575" marR="28575" marT="19050" marB="19050" anchor="b">
                    <a:lnB w="12700" cap="flat" cmpd="sng" algn="ctr">
                      <a:solidFill>
                        <a:schemeClr val="tx1"/>
                      </a:solidFill>
                      <a:prstDash val="solid"/>
                      <a:round/>
                      <a:headEnd type="none" w="med" len="med"/>
                      <a:tailEnd type="none" w="med" len="med"/>
                    </a:lnB>
                    <a:solidFill>
                      <a:schemeClr val="bg1"/>
                    </a:solidFill>
                  </a:tcPr>
                </a:tc>
                <a:tc>
                  <a:txBody>
                    <a:bodyPr/>
                    <a:lstStyle/>
                    <a:p>
                      <a:pPr rtl="0" fontAlgn="b"/>
                      <a:r>
                        <a:rPr lang="en-US" sz="900" dirty="0">
                          <a:effectLst/>
                        </a:rPr>
                        <a:t>1 Out</a:t>
                      </a:r>
                    </a:p>
                  </a:txBody>
                  <a:tcPr marL="28575" marR="28575" marT="19050" marB="19050" anchor="b">
                    <a:lnB w="12700" cap="flat" cmpd="sng" algn="ctr">
                      <a:solidFill>
                        <a:schemeClr val="tx1"/>
                      </a:solidFill>
                      <a:prstDash val="solid"/>
                      <a:round/>
                      <a:headEnd type="none" w="med" len="med"/>
                      <a:tailEnd type="none" w="med" len="med"/>
                    </a:lnB>
                    <a:solidFill>
                      <a:schemeClr val="bg1"/>
                    </a:solidFill>
                  </a:tcPr>
                </a:tc>
                <a:tc>
                  <a:txBody>
                    <a:bodyPr/>
                    <a:lstStyle/>
                    <a:p>
                      <a:pPr rtl="0" fontAlgn="b"/>
                      <a:r>
                        <a:rPr lang="en-US" sz="900">
                          <a:effectLst/>
                        </a:rPr>
                        <a:t>Final Project Scoping Proposal (Friday)</a:t>
                      </a:r>
                    </a:p>
                  </a:txBody>
                  <a:tcPr marL="28575" marR="28575" marT="19050" marB="19050" anchor="b">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71856336"/>
                  </a:ext>
                </a:extLst>
              </a:tr>
              <a:tr h="146279">
                <a:tc>
                  <a:txBody>
                    <a:bodyPr/>
                    <a:lstStyle/>
                    <a:p>
                      <a:pPr rtl="0" fontAlgn="b"/>
                      <a:endParaRPr lang="en-US" sz="900">
                        <a:effectLst/>
                      </a:endParaRPr>
                    </a:p>
                  </a:txBody>
                  <a:tcPr marL="28575" marR="28575" marT="19050" marB="19050" anchor="b">
                    <a:lnT w="12700" cap="flat" cmpd="sng" algn="ctr">
                      <a:solidFill>
                        <a:schemeClr val="tx1"/>
                      </a:solidFill>
                      <a:prstDash val="solid"/>
                      <a:round/>
                      <a:headEnd type="none" w="med" len="med"/>
                      <a:tailEnd type="none" w="med" len="med"/>
                    </a:lnT>
                    <a:solidFill>
                      <a:schemeClr val="bg1"/>
                    </a:solidFill>
                  </a:tcPr>
                </a:tc>
                <a:tc>
                  <a:txBody>
                    <a:bodyPr/>
                    <a:lstStyle/>
                    <a:p>
                      <a:pPr algn="r" rtl="0" fontAlgn="b"/>
                      <a:r>
                        <a:rPr lang="en-US" sz="900">
                          <a:effectLst/>
                        </a:rPr>
                        <a:t>7</a:t>
                      </a:r>
                    </a:p>
                  </a:txBody>
                  <a:tcPr marL="28575" marR="28575" marT="19050" marB="19050" anchor="b">
                    <a:lnT w="12700" cap="flat" cmpd="sng" algn="ctr">
                      <a:solidFill>
                        <a:schemeClr val="tx1"/>
                      </a:solidFill>
                      <a:prstDash val="solid"/>
                      <a:round/>
                      <a:headEnd type="none" w="med" len="med"/>
                      <a:tailEnd type="none" w="med" len="med"/>
                    </a:lnT>
                    <a:lnB w="12700" cap="flat" cmpd="sng" algn="ctr">
                      <a:noFill/>
                      <a:prstDash val="sysDash"/>
                      <a:round/>
                      <a:headEnd type="none" w="med" len="med"/>
                      <a:tailEnd type="none" w="med" len="med"/>
                    </a:lnB>
                    <a:solidFill>
                      <a:schemeClr val="bg2">
                        <a:lumMod val="75000"/>
                      </a:schemeClr>
                    </a:solidFill>
                  </a:tcPr>
                </a:tc>
                <a:tc>
                  <a:txBody>
                    <a:bodyPr/>
                    <a:lstStyle/>
                    <a:p>
                      <a:pPr rtl="0" fontAlgn="b"/>
                      <a:endParaRPr lang="en-US" sz="900">
                        <a:effectLst/>
                      </a:endParaRPr>
                    </a:p>
                  </a:txBody>
                  <a:tcPr marL="28575" marR="28575" marT="19050" marB="19050" anchor="b">
                    <a:lnT w="12700" cap="flat" cmpd="sng" algn="ctr">
                      <a:solidFill>
                        <a:schemeClr val="tx1"/>
                      </a:solidFill>
                      <a:prstDash val="solid"/>
                      <a:round/>
                      <a:headEnd type="none" w="med" len="med"/>
                      <a:tailEnd type="none" w="med" len="med"/>
                    </a:lnT>
                    <a:lnB w="12700" cap="flat" cmpd="sng" algn="ctr">
                      <a:noFill/>
                      <a:prstDash val="sysDash"/>
                      <a:round/>
                      <a:headEnd type="none" w="med" len="med"/>
                      <a:tailEnd type="none" w="med" len="med"/>
                    </a:lnB>
                    <a:solidFill>
                      <a:schemeClr val="bg2">
                        <a:lumMod val="75000"/>
                      </a:schemeClr>
                    </a:solidFill>
                  </a:tcPr>
                </a:tc>
                <a:tc>
                  <a:txBody>
                    <a:bodyPr/>
                    <a:lstStyle/>
                    <a:p>
                      <a:pPr rtl="0" fontAlgn="b"/>
                      <a:r>
                        <a:rPr lang="en-US" sz="900">
                          <a:effectLst/>
                        </a:rPr>
                        <a:t>Spring Break; No Class</a:t>
                      </a:r>
                    </a:p>
                  </a:txBody>
                  <a:tcPr marL="28575" marR="28575" marT="19050" marB="19050" anchor="b">
                    <a:lnT w="12700" cap="flat" cmpd="sng" algn="ctr">
                      <a:solidFill>
                        <a:schemeClr val="tx1"/>
                      </a:solidFill>
                      <a:prstDash val="solid"/>
                      <a:round/>
                      <a:headEnd type="none" w="med" len="med"/>
                      <a:tailEnd type="none" w="med" len="med"/>
                    </a:lnT>
                    <a:lnB w="12700" cap="flat" cmpd="sng" algn="ctr">
                      <a:noFill/>
                      <a:prstDash val="sysDash"/>
                      <a:round/>
                      <a:headEnd type="none" w="med" len="med"/>
                      <a:tailEnd type="none" w="med" len="med"/>
                    </a:lnB>
                    <a:solidFill>
                      <a:schemeClr val="bg2">
                        <a:lumMod val="75000"/>
                      </a:schemeClr>
                    </a:solidFill>
                  </a:tcPr>
                </a:tc>
                <a:tc>
                  <a:txBody>
                    <a:bodyPr/>
                    <a:lstStyle/>
                    <a:p>
                      <a:pPr rtl="0" fontAlgn="b"/>
                      <a:endParaRPr lang="en-US" sz="900" dirty="0">
                        <a:effectLst/>
                      </a:endParaRPr>
                    </a:p>
                  </a:txBody>
                  <a:tcPr marL="28575" marR="28575" marT="19050" marB="19050" anchor="b">
                    <a:lnT w="12700" cap="flat" cmpd="sng" algn="ctr">
                      <a:solidFill>
                        <a:schemeClr val="tx1"/>
                      </a:solidFill>
                      <a:prstDash val="solid"/>
                      <a:round/>
                      <a:headEnd type="none" w="med" len="med"/>
                      <a:tailEnd type="none" w="med" len="med"/>
                    </a:lnT>
                    <a:lnB w="12700" cap="flat" cmpd="sng" algn="ctr">
                      <a:noFill/>
                      <a:prstDash val="sysDash"/>
                      <a:round/>
                      <a:headEnd type="none" w="med" len="med"/>
                      <a:tailEnd type="none" w="med" len="med"/>
                    </a:lnB>
                    <a:solidFill>
                      <a:schemeClr val="bg2">
                        <a:lumMod val="75000"/>
                      </a:schemeClr>
                    </a:solidFill>
                  </a:tcPr>
                </a:tc>
                <a:tc>
                  <a:txBody>
                    <a:bodyPr/>
                    <a:lstStyle/>
                    <a:p>
                      <a:pPr rtl="0" fontAlgn="b"/>
                      <a:endParaRPr lang="en-US" sz="900">
                        <a:effectLst/>
                      </a:endParaRPr>
                    </a:p>
                  </a:txBody>
                  <a:tcPr marL="28575" marR="28575" marT="19050" marB="19050" anchor="b">
                    <a:lnT w="12700" cap="flat" cmpd="sng" algn="ctr">
                      <a:solidFill>
                        <a:schemeClr val="tx1"/>
                      </a:solidFill>
                      <a:prstDash val="solid"/>
                      <a:round/>
                      <a:headEnd type="none" w="med" len="med"/>
                      <a:tailEnd type="none" w="med" len="med"/>
                    </a:lnT>
                    <a:lnB w="12700" cap="flat" cmpd="sng" algn="ctr">
                      <a:noFill/>
                      <a:prstDash val="sysDash"/>
                      <a:round/>
                      <a:headEnd type="none" w="med" len="med"/>
                      <a:tailEnd type="none" w="med" len="med"/>
                    </a:lnB>
                    <a:solidFill>
                      <a:schemeClr val="bg2">
                        <a:lumMod val="75000"/>
                      </a:schemeClr>
                    </a:solidFill>
                  </a:tcPr>
                </a:tc>
                <a:tc>
                  <a:txBody>
                    <a:bodyPr/>
                    <a:lstStyle/>
                    <a:p>
                      <a:pPr rtl="0" fontAlgn="b"/>
                      <a:endParaRPr lang="en-US" sz="900">
                        <a:effectLst/>
                      </a:endParaRPr>
                    </a:p>
                  </a:txBody>
                  <a:tcPr marL="28575" marR="28575" marT="19050" marB="19050" anchor="b">
                    <a:lnT w="12700" cap="flat" cmpd="sng" algn="ctr">
                      <a:solidFill>
                        <a:schemeClr val="tx1"/>
                      </a:solidFill>
                      <a:prstDash val="solid"/>
                      <a:round/>
                      <a:headEnd type="none" w="med" len="med"/>
                      <a:tailEnd type="none" w="med" len="med"/>
                    </a:lnT>
                    <a:lnB w="12700" cap="flat" cmpd="sng" algn="ctr">
                      <a:noFill/>
                      <a:prstDash val="sysDash"/>
                      <a:round/>
                      <a:headEnd type="none" w="med" len="med"/>
                      <a:tailEnd type="none" w="med" len="med"/>
                    </a:lnB>
                    <a:solidFill>
                      <a:schemeClr val="bg2">
                        <a:lumMod val="75000"/>
                      </a:schemeClr>
                    </a:solidFill>
                  </a:tcPr>
                </a:tc>
                <a:extLst>
                  <a:ext uri="{0D108BD9-81ED-4DB2-BD59-A6C34878D82A}">
                    <a16:rowId xmlns:a16="http://schemas.microsoft.com/office/drawing/2014/main" val="2617648116"/>
                  </a:ext>
                </a:extLst>
              </a:tr>
              <a:tr h="222705">
                <a:tc>
                  <a:txBody>
                    <a:bodyPr/>
                    <a:lstStyle/>
                    <a:p>
                      <a:pPr rtl="0" fontAlgn="b"/>
                      <a:endParaRPr lang="en-US" sz="900">
                        <a:effectLst/>
                      </a:endParaRPr>
                    </a:p>
                  </a:txBody>
                  <a:tcPr marL="28575" marR="28575" marT="19050" marB="19050" anchor="b">
                    <a:lnR>
                      <a:noFill/>
                    </a:lnR>
                    <a:solidFill>
                      <a:schemeClr val="bg1"/>
                    </a:solidFill>
                  </a:tcPr>
                </a:tc>
                <a:tc>
                  <a:txBody>
                    <a:bodyPr/>
                    <a:lstStyle/>
                    <a:p>
                      <a:pPr algn="r" rtl="0" fontAlgn="b"/>
                      <a:r>
                        <a:rPr lang="en-US" sz="900">
                          <a:effectLst/>
                        </a:rPr>
                        <a:t>9</a:t>
                      </a:r>
                    </a:p>
                  </a:txBody>
                  <a:tcPr marL="28575" marR="28575" marT="19050" marB="19050" anchor="b">
                    <a:lnL>
                      <a:noFill/>
                    </a:lnL>
                    <a:lnR>
                      <a:noFill/>
                    </a:lnR>
                    <a:lnT w="12700" cap="flat" cmpd="sng" algn="ctr">
                      <a:no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rtl="0" fontAlgn="b"/>
                      <a:endParaRPr lang="en-US" sz="900">
                        <a:effectLst/>
                      </a:endParaRPr>
                    </a:p>
                  </a:txBody>
                  <a:tcPr marL="28575" marR="28575" marT="19050" marB="19050" anchor="b">
                    <a:lnL>
                      <a:noFill/>
                    </a:lnL>
                    <a:lnR>
                      <a:noFill/>
                    </a:lnR>
                    <a:lnT w="12700" cap="flat" cmpd="sng" algn="ctr">
                      <a:no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rtl="0" fontAlgn="b"/>
                      <a:r>
                        <a:rPr lang="en-US" sz="900">
                          <a:effectLst/>
                        </a:rPr>
                        <a:t>Spring Break; No Class</a:t>
                      </a:r>
                    </a:p>
                  </a:txBody>
                  <a:tcPr marL="28575" marR="28575" marT="19050" marB="19050" anchor="b">
                    <a:lnL>
                      <a:noFill/>
                    </a:lnL>
                    <a:lnR>
                      <a:noFill/>
                    </a:lnR>
                    <a:lnT w="12700" cap="flat" cmpd="sng" algn="ctr">
                      <a:no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rtl="0" fontAlgn="b"/>
                      <a:endParaRPr lang="en-US" sz="900">
                        <a:effectLst/>
                      </a:endParaRPr>
                    </a:p>
                  </a:txBody>
                  <a:tcPr marL="28575" marR="28575" marT="19050" marB="19050" anchor="b">
                    <a:lnL>
                      <a:noFill/>
                    </a:lnL>
                    <a:lnR>
                      <a:noFill/>
                    </a:lnR>
                    <a:lnT w="12700" cap="flat" cmpd="sng" algn="ctr">
                      <a:no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rtl="0" fontAlgn="b"/>
                      <a:endParaRPr lang="en-US" sz="900">
                        <a:effectLst/>
                      </a:endParaRPr>
                    </a:p>
                  </a:txBody>
                  <a:tcPr marL="28575" marR="28575" marT="19050" marB="19050" anchor="b">
                    <a:lnL>
                      <a:noFill/>
                    </a:lnL>
                    <a:lnR>
                      <a:noFill/>
                    </a:lnR>
                    <a:lnT w="12700" cap="flat" cmpd="sng" algn="ctr">
                      <a:no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rtl="0" fontAlgn="b"/>
                      <a:endParaRPr lang="en-US" sz="900" dirty="0">
                        <a:effectLst/>
                      </a:endParaRPr>
                    </a:p>
                  </a:txBody>
                  <a:tcPr marL="28575" marR="28575" marT="19050" marB="19050" anchor="b">
                    <a:lnL>
                      <a:noFill/>
                    </a:lnL>
                    <a:lnR>
                      <a:noFill/>
                    </a:lnR>
                    <a:lnT w="12700" cap="flat" cmpd="sng" algn="ctr">
                      <a:no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chemeClr val="bg2">
                        <a:lumMod val="75000"/>
                      </a:schemeClr>
                    </a:solidFill>
                  </a:tcPr>
                </a:tc>
                <a:extLst>
                  <a:ext uri="{0D108BD9-81ED-4DB2-BD59-A6C34878D82A}">
                    <a16:rowId xmlns:a16="http://schemas.microsoft.com/office/drawing/2014/main" val="1941172828"/>
                  </a:ext>
                </a:extLst>
              </a:tr>
              <a:tr h="146279">
                <a:tc>
                  <a:txBody>
                    <a:bodyPr/>
                    <a:lstStyle/>
                    <a:p>
                      <a:pPr rtl="0" fontAlgn="b"/>
                      <a:endParaRPr lang="en-US" sz="900">
                        <a:effectLst/>
                      </a:endParaRPr>
                    </a:p>
                  </a:txBody>
                  <a:tcPr marL="28575" marR="28575" marT="19050" marB="19050" anchor="b">
                    <a:lnR>
                      <a:noFill/>
                    </a:lnR>
                    <a:solidFill>
                      <a:schemeClr val="bg1"/>
                    </a:solidFill>
                  </a:tcPr>
                </a:tc>
                <a:tc>
                  <a:txBody>
                    <a:bodyPr/>
                    <a:lstStyle/>
                    <a:p>
                      <a:pPr algn="r" rtl="0" fontAlgn="b"/>
                      <a:r>
                        <a:rPr lang="en-US" sz="900">
                          <a:effectLst/>
                        </a:rPr>
                        <a:t>14</a:t>
                      </a:r>
                    </a:p>
                  </a:txBody>
                  <a:tcPr marL="28575" marR="28575" marT="19050" marB="19050" anchor="b">
                    <a:lnL>
                      <a:noFill/>
                    </a:lnL>
                    <a:lnR>
                      <a:noFill/>
                    </a:lnR>
                    <a:lnT w="12700" cap="flat" cmpd="sng" algn="ctr">
                      <a:solidFill>
                        <a:schemeClr val="tx1"/>
                      </a:solid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rtl="0" fontAlgn="b"/>
                      <a:r>
                        <a:rPr lang="en-US" sz="900">
                          <a:effectLst/>
                        </a:rPr>
                        <a:t>8</a:t>
                      </a:r>
                    </a:p>
                  </a:txBody>
                  <a:tcPr marL="28575" marR="28575" marT="19050" marB="19050" anchor="b">
                    <a:lnL>
                      <a:noFill/>
                    </a:lnL>
                    <a:lnR>
                      <a:noFill/>
                    </a:lnR>
                    <a:lnT w="12700" cap="flat" cmpd="sng" algn="ctr">
                      <a:solidFill>
                        <a:schemeClr val="tx1"/>
                      </a:solid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rtl="0" fontAlgn="b"/>
                      <a:r>
                        <a:rPr lang="en-US" sz="900">
                          <a:effectLst/>
                        </a:rPr>
                        <a:t>Pitching and Peer Feedback</a:t>
                      </a:r>
                    </a:p>
                  </a:txBody>
                  <a:tcPr marL="28575" marR="28575" marT="19050" marB="19050" anchor="b">
                    <a:lnL>
                      <a:noFill/>
                    </a:lnL>
                    <a:lnR>
                      <a:noFill/>
                    </a:lnR>
                    <a:lnT w="12700" cap="flat" cmpd="sng" algn="ctr">
                      <a:solidFill>
                        <a:schemeClr val="tx1"/>
                      </a:solid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rtl="0" fontAlgn="b"/>
                      <a:endParaRPr lang="en-US" sz="900" dirty="0">
                        <a:effectLst/>
                      </a:endParaRPr>
                    </a:p>
                  </a:txBody>
                  <a:tcPr marL="28575" marR="28575" marT="19050" marB="19050" anchor="b">
                    <a:lnL>
                      <a:noFill/>
                    </a:lnL>
                    <a:lnR>
                      <a:noFill/>
                    </a:lnR>
                    <a:lnT w="12700" cap="flat" cmpd="sng" algn="ctr">
                      <a:solidFill>
                        <a:schemeClr val="tx1"/>
                      </a:solid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rtl="0" fontAlgn="b"/>
                      <a:endParaRPr lang="en-US" sz="900">
                        <a:effectLst/>
                      </a:endParaRPr>
                    </a:p>
                  </a:txBody>
                  <a:tcPr marL="28575" marR="28575" marT="19050" marB="19050" anchor="b">
                    <a:lnL>
                      <a:noFill/>
                    </a:lnL>
                    <a:lnR>
                      <a:noFill/>
                    </a:lnR>
                    <a:lnT w="12700" cap="flat" cmpd="sng" algn="ctr">
                      <a:solidFill>
                        <a:schemeClr val="tx1"/>
                      </a:solid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rtl="0" fontAlgn="b"/>
                      <a:endParaRPr lang="en-US" sz="900">
                        <a:effectLst/>
                      </a:endParaRPr>
                    </a:p>
                  </a:txBody>
                  <a:tcPr marL="28575" marR="28575" marT="19050" marB="19050" anchor="b">
                    <a:lnL>
                      <a:noFill/>
                    </a:lnL>
                    <a:lnR>
                      <a:noFill/>
                    </a:lnR>
                    <a:lnT w="12700" cap="flat" cmpd="sng" algn="ctr">
                      <a:solidFill>
                        <a:schemeClr val="tx1"/>
                      </a:solid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47890762"/>
                  </a:ext>
                </a:extLst>
              </a:tr>
              <a:tr h="146279">
                <a:tc>
                  <a:txBody>
                    <a:bodyPr/>
                    <a:lstStyle/>
                    <a:p>
                      <a:pPr rtl="0" fontAlgn="b"/>
                      <a:endParaRPr lang="en-US" sz="900">
                        <a:effectLst/>
                      </a:endParaRPr>
                    </a:p>
                  </a:txBody>
                  <a:tcPr marL="28575" marR="28575" marT="19050" marB="19050" anchor="b">
                    <a:lnR>
                      <a:noFill/>
                    </a:lnR>
                    <a:solidFill>
                      <a:schemeClr val="bg1"/>
                    </a:solidFill>
                  </a:tcPr>
                </a:tc>
                <a:tc>
                  <a:txBody>
                    <a:bodyPr/>
                    <a:lstStyle/>
                    <a:p>
                      <a:pPr algn="r" rtl="0" fontAlgn="b"/>
                      <a:r>
                        <a:rPr lang="en-US" sz="900">
                          <a:effectLst/>
                        </a:rPr>
                        <a:t>16</a:t>
                      </a:r>
                    </a:p>
                  </a:txBody>
                  <a:tcPr marL="28575" marR="28575" marT="19050" marB="19050" anchor="b">
                    <a:lnL>
                      <a:noFill/>
                    </a:lnL>
                    <a:lnR>
                      <a:noFill/>
                    </a:lnR>
                    <a:lnT w="12700" cap="flat" cmpd="sng" algn="ctr">
                      <a:no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rtl="0" fontAlgn="b"/>
                      <a:endParaRPr lang="en-US" sz="900">
                        <a:effectLst/>
                      </a:endParaRPr>
                    </a:p>
                  </a:txBody>
                  <a:tcPr marL="28575" marR="28575" marT="19050" marB="19050" anchor="b">
                    <a:lnL>
                      <a:noFill/>
                    </a:lnL>
                    <a:lnR>
                      <a:noFill/>
                    </a:lnR>
                    <a:lnT w="12700" cap="flat" cmpd="sng" algn="ctr">
                      <a:no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rtl="0" fontAlgn="b"/>
                      <a:r>
                        <a:rPr lang="en-US" sz="900">
                          <a:effectLst/>
                        </a:rPr>
                        <a:t>Final Project Pitches</a:t>
                      </a:r>
                    </a:p>
                  </a:txBody>
                  <a:tcPr marL="28575" marR="28575" marT="19050" marB="19050" anchor="b">
                    <a:lnL>
                      <a:noFill/>
                    </a:lnL>
                    <a:lnR>
                      <a:noFill/>
                    </a:lnR>
                    <a:lnT w="12700" cap="flat" cmpd="sng" algn="ctr">
                      <a:no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rtl="0" fontAlgn="b"/>
                      <a:endParaRPr lang="en-US" sz="900">
                        <a:effectLst/>
                      </a:endParaRPr>
                    </a:p>
                  </a:txBody>
                  <a:tcPr marL="28575" marR="28575" marT="19050" marB="19050" anchor="b">
                    <a:lnL>
                      <a:noFill/>
                    </a:lnL>
                    <a:lnR>
                      <a:noFill/>
                    </a:lnR>
                    <a:lnT w="12700" cap="flat" cmpd="sng" algn="ctr">
                      <a:no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rtl="0" fontAlgn="b"/>
                      <a:endParaRPr lang="en-US" sz="900" dirty="0">
                        <a:effectLst/>
                      </a:endParaRPr>
                    </a:p>
                  </a:txBody>
                  <a:tcPr marL="28575" marR="28575" marT="19050" marB="19050" anchor="b">
                    <a:lnL>
                      <a:noFill/>
                    </a:lnL>
                    <a:lnR>
                      <a:noFill/>
                    </a:lnR>
                    <a:lnT w="12700" cap="flat" cmpd="sng" algn="ctr">
                      <a:no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rtl="0" fontAlgn="b"/>
                      <a:r>
                        <a:rPr lang="en-US" sz="900">
                          <a:effectLst/>
                        </a:rPr>
                        <a:t>Pitch</a:t>
                      </a:r>
                    </a:p>
                  </a:txBody>
                  <a:tcPr marL="28575" marR="28575" marT="19050" marB="19050" anchor="b">
                    <a:lnL>
                      <a:noFill/>
                    </a:lnL>
                    <a:lnR>
                      <a:noFill/>
                    </a:lnR>
                    <a:lnT w="12700" cap="flat" cmpd="sng" algn="ctr">
                      <a:no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58255273"/>
                  </a:ext>
                </a:extLst>
              </a:tr>
              <a:tr h="146279">
                <a:tc>
                  <a:txBody>
                    <a:bodyPr/>
                    <a:lstStyle/>
                    <a:p>
                      <a:pPr rtl="0" fontAlgn="b"/>
                      <a:endParaRPr lang="en-US" sz="900">
                        <a:effectLst/>
                      </a:endParaRPr>
                    </a:p>
                  </a:txBody>
                  <a:tcPr marL="28575" marR="28575" marT="19050" marB="19050" anchor="b">
                    <a:lnR>
                      <a:noFill/>
                    </a:lnR>
                    <a:solidFill>
                      <a:schemeClr val="bg1"/>
                    </a:solidFill>
                  </a:tcPr>
                </a:tc>
                <a:tc>
                  <a:txBody>
                    <a:bodyPr/>
                    <a:lstStyle/>
                    <a:p>
                      <a:pPr algn="r" rtl="0" fontAlgn="b"/>
                      <a:r>
                        <a:rPr lang="en-US" sz="900">
                          <a:effectLst/>
                        </a:rPr>
                        <a:t>21</a:t>
                      </a:r>
                    </a:p>
                  </a:txBody>
                  <a:tcPr marL="28575" marR="28575" marT="19050" marB="19050" anchor="b">
                    <a:lnL>
                      <a:noFill/>
                    </a:lnL>
                    <a:lnR>
                      <a:noFill/>
                    </a:lnR>
                    <a:lnT w="12700" cap="flat" cmpd="sng" algn="ctr">
                      <a:solidFill>
                        <a:schemeClr val="tx1"/>
                      </a:solid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rtl="0" fontAlgn="b"/>
                      <a:r>
                        <a:rPr lang="en-US" sz="900">
                          <a:effectLst/>
                        </a:rPr>
                        <a:t>9</a:t>
                      </a:r>
                    </a:p>
                  </a:txBody>
                  <a:tcPr marL="28575" marR="28575" marT="19050" marB="19050" anchor="b">
                    <a:lnL>
                      <a:noFill/>
                    </a:lnL>
                    <a:lnR>
                      <a:noFill/>
                    </a:lnR>
                    <a:lnT w="12700" cap="flat" cmpd="sng" algn="ctr">
                      <a:solidFill>
                        <a:schemeClr val="tx1"/>
                      </a:solid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rtl="0" fontAlgn="b"/>
                      <a:r>
                        <a:rPr lang="en-US" sz="900">
                          <a:effectLst/>
                        </a:rPr>
                        <a:t>[Special Topics] + Studio Time</a:t>
                      </a:r>
                    </a:p>
                  </a:txBody>
                  <a:tcPr marL="28575" marR="28575" marT="19050" marB="19050" anchor="b">
                    <a:lnL>
                      <a:noFill/>
                    </a:lnL>
                    <a:lnR>
                      <a:noFill/>
                    </a:lnR>
                    <a:lnT w="12700" cap="flat" cmpd="sng" algn="ctr">
                      <a:solidFill>
                        <a:schemeClr val="tx1"/>
                      </a:solid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rtl="0" fontAlgn="b"/>
                      <a:r>
                        <a:rPr lang="en-US" sz="900">
                          <a:effectLst/>
                        </a:rPr>
                        <a:t>Blog 3 In</a:t>
                      </a:r>
                    </a:p>
                  </a:txBody>
                  <a:tcPr marL="28575" marR="28575" marT="19050" marB="19050" anchor="b">
                    <a:lnL>
                      <a:noFill/>
                    </a:lnL>
                    <a:lnR>
                      <a:noFill/>
                    </a:lnR>
                    <a:lnT w="12700" cap="flat" cmpd="sng" algn="ctr">
                      <a:solidFill>
                        <a:schemeClr val="tx1"/>
                      </a:solid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rtl="0" fontAlgn="b"/>
                      <a:endParaRPr lang="en-US" sz="900">
                        <a:effectLst/>
                      </a:endParaRPr>
                    </a:p>
                  </a:txBody>
                  <a:tcPr marL="28575" marR="28575" marT="19050" marB="19050" anchor="b">
                    <a:lnL>
                      <a:noFill/>
                    </a:lnL>
                    <a:lnR>
                      <a:noFill/>
                    </a:lnR>
                    <a:lnT w="12700" cap="flat" cmpd="sng" algn="ctr">
                      <a:solidFill>
                        <a:schemeClr val="tx1"/>
                      </a:solid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rtl="0" fontAlgn="b"/>
                      <a:endParaRPr lang="en-US" sz="900">
                        <a:effectLst/>
                      </a:endParaRPr>
                    </a:p>
                  </a:txBody>
                  <a:tcPr marL="28575" marR="28575" marT="19050" marB="19050" anchor="b">
                    <a:lnL>
                      <a:noFill/>
                    </a:lnL>
                    <a:lnR>
                      <a:noFill/>
                    </a:lnR>
                    <a:lnT w="12700" cap="flat" cmpd="sng" algn="ctr">
                      <a:solidFill>
                        <a:schemeClr val="tx1"/>
                      </a:solid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63334583"/>
                  </a:ext>
                </a:extLst>
              </a:tr>
              <a:tr h="290340">
                <a:tc>
                  <a:txBody>
                    <a:bodyPr/>
                    <a:lstStyle/>
                    <a:p>
                      <a:pPr rtl="0" fontAlgn="b"/>
                      <a:endParaRPr lang="en-US" sz="900">
                        <a:effectLst/>
                      </a:endParaRPr>
                    </a:p>
                  </a:txBody>
                  <a:tcPr marL="28575" marR="28575" marT="19050" marB="19050" anchor="b">
                    <a:lnR>
                      <a:noFill/>
                    </a:lnR>
                    <a:solidFill>
                      <a:schemeClr val="bg1"/>
                    </a:solidFill>
                  </a:tcPr>
                </a:tc>
                <a:tc>
                  <a:txBody>
                    <a:bodyPr/>
                    <a:lstStyle/>
                    <a:p>
                      <a:pPr algn="r" rtl="0" fontAlgn="b"/>
                      <a:r>
                        <a:rPr lang="en-US" sz="900">
                          <a:effectLst/>
                        </a:rPr>
                        <a:t>23</a:t>
                      </a:r>
                    </a:p>
                  </a:txBody>
                  <a:tcPr marL="28575" marR="28575" marT="19050" marB="19050" anchor="b">
                    <a:lnL>
                      <a:noFill/>
                    </a:lnL>
                    <a:lnR>
                      <a:noFill/>
                    </a:lnR>
                    <a:lnT w="12700" cap="flat" cmpd="sng" algn="ctr">
                      <a:no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rtl="0" fontAlgn="b"/>
                      <a:endParaRPr lang="en-US" sz="900">
                        <a:effectLst/>
                      </a:endParaRPr>
                    </a:p>
                  </a:txBody>
                  <a:tcPr marL="28575" marR="28575" marT="19050" marB="19050" anchor="b">
                    <a:lnL>
                      <a:noFill/>
                    </a:lnL>
                    <a:lnR>
                      <a:noFill/>
                    </a:lnR>
                    <a:lnT w="12700" cap="flat" cmpd="sng" algn="ctr">
                      <a:no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rtl="0" fontAlgn="b"/>
                      <a:r>
                        <a:rPr lang="en-US" sz="900">
                          <a:effectLst/>
                        </a:rPr>
                        <a:t>[Special Topics] + Studio Time</a:t>
                      </a:r>
                    </a:p>
                  </a:txBody>
                  <a:tcPr marL="28575" marR="28575" marT="19050" marB="19050" anchor="b">
                    <a:lnL>
                      <a:noFill/>
                    </a:lnL>
                    <a:lnR>
                      <a:noFill/>
                    </a:lnR>
                    <a:lnT w="12700" cap="flat" cmpd="sng" algn="ctr">
                      <a:no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rtl="0" fontAlgn="b"/>
                      <a:endParaRPr lang="en-US" sz="900">
                        <a:effectLst/>
                      </a:endParaRPr>
                    </a:p>
                  </a:txBody>
                  <a:tcPr marL="28575" marR="28575" marT="19050" marB="19050" anchor="b">
                    <a:lnL>
                      <a:noFill/>
                    </a:lnL>
                    <a:lnR>
                      <a:noFill/>
                    </a:lnR>
                    <a:lnT w="12700" cap="flat" cmpd="sng" algn="ctr">
                      <a:no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rtl="0" fontAlgn="b"/>
                      <a:endParaRPr lang="en-US" sz="900" dirty="0">
                        <a:effectLst/>
                      </a:endParaRPr>
                    </a:p>
                  </a:txBody>
                  <a:tcPr marL="28575" marR="28575" marT="19050" marB="19050" anchor="b">
                    <a:lnL>
                      <a:noFill/>
                    </a:lnL>
                    <a:lnR>
                      <a:noFill/>
                    </a:lnR>
                    <a:lnT w="12700" cap="flat" cmpd="sng" algn="ctr">
                      <a:no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rtl="0" fontAlgn="b"/>
                      <a:endParaRPr lang="en-US" sz="900">
                        <a:effectLst/>
                      </a:endParaRPr>
                    </a:p>
                  </a:txBody>
                  <a:tcPr marL="28575" marR="28575" marT="19050" marB="19050" anchor="b">
                    <a:lnL>
                      <a:noFill/>
                    </a:lnL>
                    <a:lnR>
                      <a:noFill/>
                    </a:lnR>
                    <a:lnT w="12700" cap="flat" cmpd="sng" algn="ctr">
                      <a:no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57508434"/>
                  </a:ext>
                </a:extLst>
              </a:tr>
              <a:tr h="138667">
                <a:tc>
                  <a:txBody>
                    <a:bodyPr/>
                    <a:lstStyle/>
                    <a:p>
                      <a:pPr rtl="0" fontAlgn="b"/>
                      <a:endParaRPr lang="en-US" sz="900">
                        <a:effectLst/>
                      </a:endParaRPr>
                    </a:p>
                  </a:txBody>
                  <a:tcPr marL="28575" marR="28575" marT="19050" marB="19050" anchor="b">
                    <a:solidFill>
                      <a:schemeClr val="bg1"/>
                    </a:solidFill>
                  </a:tcPr>
                </a:tc>
                <a:tc>
                  <a:txBody>
                    <a:bodyPr/>
                    <a:lstStyle/>
                    <a:p>
                      <a:pPr algn="r" rtl="0" fontAlgn="b"/>
                      <a:r>
                        <a:rPr lang="en-US" sz="900">
                          <a:effectLst/>
                        </a:rPr>
                        <a:t>28</a:t>
                      </a: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tc>
                  <a:txBody>
                    <a:bodyPr/>
                    <a:lstStyle/>
                    <a:p>
                      <a:pPr algn="r" rtl="0" fontAlgn="b"/>
                      <a:r>
                        <a:rPr lang="en-US" sz="900">
                          <a:effectLst/>
                        </a:rPr>
                        <a:t>10</a:t>
                      </a: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tc>
                  <a:txBody>
                    <a:bodyPr/>
                    <a:lstStyle/>
                    <a:p>
                      <a:pPr rtl="0" fontAlgn="b"/>
                      <a:r>
                        <a:rPr lang="en-US" sz="900">
                          <a:effectLst/>
                        </a:rPr>
                        <a:t>Check-in 1 A (half of teams)</a:t>
                      </a: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tc>
                  <a:txBody>
                    <a:bodyPr/>
                    <a:lstStyle/>
                    <a:p>
                      <a:pPr rtl="0" fontAlgn="b"/>
                      <a:endParaRPr lang="en-US" sz="900">
                        <a:effectLst/>
                      </a:endParaRP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tc>
                  <a:txBody>
                    <a:bodyPr/>
                    <a:lstStyle/>
                    <a:p>
                      <a:pPr rtl="0" fontAlgn="b"/>
                      <a:endParaRPr lang="en-US" sz="900">
                        <a:effectLst/>
                      </a:endParaRP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tc>
                  <a:txBody>
                    <a:bodyPr/>
                    <a:lstStyle/>
                    <a:p>
                      <a:pPr rtl="0" fontAlgn="b"/>
                      <a:endParaRPr lang="en-US" sz="900">
                        <a:effectLst/>
                      </a:endParaRP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extLst>
                  <a:ext uri="{0D108BD9-81ED-4DB2-BD59-A6C34878D82A}">
                    <a16:rowId xmlns:a16="http://schemas.microsoft.com/office/drawing/2014/main" val="1249611529"/>
                  </a:ext>
                </a:extLst>
              </a:tr>
              <a:tr h="138667">
                <a:tc>
                  <a:txBody>
                    <a:bodyPr/>
                    <a:lstStyle/>
                    <a:p>
                      <a:pPr rtl="0" fontAlgn="b"/>
                      <a:endParaRPr lang="en-US" sz="900">
                        <a:effectLst/>
                      </a:endParaRPr>
                    </a:p>
                  </a:txBody>
                  <a:tcPr marL="28575" marR="28575" marT="19050" marB="19050" anchor="b">
                    <a:solidFill>
                      <a:schemeClr val="bg1"/>
                    </a:solidFill>
                  </a:tcPr>
                </a:tc>
                <a:tc>
                  <a:txBody>
                    <a:bodyPr/>
                    <a:lstStyle/>
                    <a:p>
                      <a:pPr algn="r" rtl="0" fontAlgn="b"/>
                      <a:r>
                        <a:rPr lang="en-US" sz="900">
                          <a:effectLst/>
                        </a:rPr>
                        <a:t>30</a:t>
                      </a:r>
                    </a:p>
                  </a:txBody>
                  <a:tcPr marL="28575" marR="28575" marT="19050" marB="19050" anchor="b">
                    <a:lnB w="12700" cap="flat" cmpd="sng" algn="ctr">
                      <a:solidFill>
                        <a:schemeClr val="tx1"/>
                      </a:solidFill>
                      <a:prstDash val="sysDash"/>
                      <a:round/>
                      <a:headEnd type="none" w="med" len="med"/>
                      <a:tailEnd type="none" w="med" len="med"/>
                    </a:lnB>
                    <a:solidFill>
                      <a:schemeClr val="bg1"/>
                    </a:solidFill>
                  </a:tcPr>
                </a:tc>
                <a:tc>
                  <a:txBody>
                    <a:bodyPr/>
                    <a:lstStyle/>
                    <a:p>
                      <a:pPr rtl="0" fontAlgn="b"/>
                      <a:endParaRPr lang="en-US" sz="900">
                        <a:effectLst/>
                      </a:endParaRPr>
                    </a:p>
                  </a:txBody>
                  <a:tcPr marL="28575" marR="28575" marT="19050" marB="19050" anchor="b">
                    <a:lnB w="12700" cap="flat" cmpd="sng" algn="ctr">
                      <a:solidFill>
                        <a:schemeClr val="tx1"/>
                      </a:solidFill>
                      <a:prstDash val="sysDash"/>
                      <a:round/>
                      <a:headEnd type="none" w="med" len="med"/>
                      <a:tailEnd type="none" w="med" len="med"/>
                    </a:lnB>
                    <a:solidFill>
                      <a:schemeClr val="bg1"/>
                    </a:solidFill>
                  </a:tcPr>
                </a:tc>
                <a:tc>
                  <a:txBody>
                    <a:bodyPr/>
                    <a:lstStyle/>
                    <a:p>
                      <a:pPr rtl="0" fontAlgn="b"/>
                      <a:r>
                        <a:rPr lang="en-US" sz="900">
                          <a:effectLst/>
                        </a:rPr>
                        <a:t>Check-in 1 B (half of teams)</a:t>
                      </a:r>
                    </a:p>
                  </a:txBody>
                  <a:tcPr marL="28575" marR="28575" marT="19050" marB="19050" anchor="b">
                    <a:lnB w="12700" cap="flat" cmpd="sng" algn="ctr">
                      <a:solidFill>
                        <a:schemeClr val="tx1"/>
                      </a:solidFill>
                      <a:prstDash val="sysDash"/>
                      <a:round/>
                      <a:headEnd type="none" w="med" len="med"/>
                      <a:tailEnd type="none" w="med" len="med"/>
                    </a:lnB>
                    <a:solidFill>
                      <a:schemeClr val="bg1"/>
                    </a:solidFill>
                  </a:tcPr>
                </a:tc>
                <a:tc>
                  <a:txBody>
                    <a:bodyPr/>
                    <a:lstStyle/>
                    <a:p>
                      <a:pPr rtl="0" fontAlgn="b"/>
                      <a:endParaRPr lang="en-US" sz="900">
                        <a:effectLst/>
                      </a:endParaRPr>
                    </a:p>
                  </a:txBody>
                  <a:tcPr marL="28575" marR="28575" marT="19050" marB="19050" anchor="b">
                    <a:lnB w="12700" cap="flat" cmpd="sng" algn="ctr">
                      <a:solidFill>
                        <a:schemeClr val="tx1"/>
                      </a:solidFill>
                      <a:prstDash val="sysDash"/>
                      <a:round/>
                      <a:headEnd type="none" w="med" len="med"/>
                      <a:tailEnd type="none" w="med" len="med"/>
                    </a:lnB>
                    <a:solidFill>
                      <a:schemeClr val="bg1"/>
                    </a:solidFill>
                  </a:tcPr>
                </a:tc>
                <a:tc>
                  <a:txBody>
                    <a:bodyPr/>
                    <a:lstStyle/>
                    <a:p>
                      <a:pPr rtl="0" fontAlgn="b"/>
                      <a:endParaRPr lang="en-US" sz="900">
                        <a:effectLst/>
                      </a:endParaRPr>
                    </a:p>
                  </a:txBody>
                  <a:tcPr marL="28575" marR="28575" marT="19050" marB="19050" anchor="b">
                    <a:lnB w="12700" cap="flat" cmpd="sng" algn="ctr">
                      <a:solidFill>
                        <a:schemeClr val="tx1"/>
                      </a:solidFill>
                      <a:prstDash val="sysDash"/>
                      <a:round/>
                      <a:headEnd type="none" w="med" len="med"/>
                      <a:tailEnd type="none" w="med" len="med"/>
                    </a:lnB>
                    <a:solidFill>
                      <a:schemeClr val="bg1"/>
                    </a:solidFill>
                  </a:tcPr>
                </a:tc>
                <a:tc>
                  <a:txBody>
                    <a:bodyPr/>
                    <a:lstStyle/>
                    <a:p>
                      <a:pPr rtl="0" fontAlgn="b"/>
                      <a:r>
                        <a:rPr lang="en-US" sz="900">
                          <a:effectLst/>
                        </a:rPr>
                        <a:t>Check-in 1 Report</a:t>
                      </a:r>
                    </a:p>
                  </a:txBody>
                  <a:tcPr marL="28575" marR="28575" marT="19050" marB="19050" anchor="b">
                    <a:lnB w="12700" cap="flat" cmpd="sng" algn="ctr">
                      <a:solidFill>
                        <a:schemeClr val="tx1"/>
                      </a:solidFill>
                      <a:prstDash val="sysDash"/>
                      <a:round/>
                      <a:headEnd type="none" w="med" len="med"/>
                      <a:tailEnd type="none" w="med" len="med"/>
                    </a:lnB>
                    <a:solidFill>
                      <a:schemeClr val="bg1"/>
                    </a:solidFill>
                  </a:tcPr>
                </a:tc>
                <a:extLst>
                  <a:ext uri="{0D108BD9-81ED-4DB2-BD59-A6C34878D82A}">
                    <a16:rowId xmlns:a16="http://schemas.microsoft.com/office/drawing/2014/main" val="3233462015"/>
                  </a:ext>
                </a:extLst>
              </a:tr>
              <a:tr h="290340">
                <a:tc>
                  <a:txBody>
                    <a:bodyPr/>
                    <a:lstStyle/>
                    <a:p>
                      <a:pPr rtl="0" fontAlgn="b"/>
                      <a:r>
                        <a:rPr lang="en-US" sz="900">
                          <a:effectLst/>
                        </a:rPr>
                        <a:t>Apr</a:t>
                      </a:r>
                    </a:p>
                  </a:txBody>
                  <a:tcPr marL="28575" marR="28575" marT="19050" marB="19050" anchor="b">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900">
                          <a:effectLst/>
                        </a:rPr>
                        <a:t>4</a:t>
                      </a:r>
                    </a:p>
                  </a:txBody>
                  <a:tcPr marL="28575" marR="28575" marT="19050" marB="19050" anchor="b">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900">
                          <a:effectLst/>
                        </a:rPr>
                        <a:t>11</a:t>
                      </a:r>
                    </a:p>
                  </a:txBody>
                  <a:tcPr marL="28575" marR="28575" marT="19050" marB="19050" anchor="b">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fontAlgn="b"/>
                      <a:r>
                        <a:rPr lang="en-US" sz="900">
                          <a:effectLst/>
                        </a:rPr>
                        <a:t>[Special Topics] + Studio Time</a:t>
                      </a:r>
                    </a:p>
                  </a:txBody>
                  <a:tcPr marL="28575" marR="28575" marT="19050" marB="19050" anchor="b">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fontAlgn="b"/>
                      <a:endParaRPr lang="en-US" sz="900">
                        <a:effectLst/>
                      </a:endParaRPr>
                    </a:p>
                  </a:txBody>
                  <a:tcPr marL="28575" marR="28575" marT="19050" marB="19050" anchor="b">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fontAlgn="b"/>
                      <a:endParaRPr lang="en-US" sz="900" dirty="0">
                        <a:effectLst/>
                      </a:endParaRPr>
                    </a:p>
                  </a:txBody>
                  <a:tcPr marL="28575" marR="28575" marT="19050" marB="19050" anchor="b">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fontAlgn="b"/>
                      <a:endParaRPr lang="en-US" sz="900">
                        <a:effectLst/>
                      </a:endParaRPr>
                    </a:p>
                  </a:txBody>
                  <a:tcPr marL="28575" marR="28575" marT="19050" marB="19050" anchor="b">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39840192"/>
                  </a:ext>
                </a:extLst>
              </a:tr>
              <a:tr h="290340">
                <a:tc>
                  <a:txBody>
                    <a:bodyPr/>
                    <a:lstStyle/>
                    <a:p>
                      <a:pPr rtl="0" fontAlgn="b"/>
                      <a:endParaRPr lang="en-US" sz="900">
                        <a:effectLst/>
                      </a:endParaRPr>
                    </a:p>
                  </a:txBody>
                  <a:tcPr marL="28575" marR="28575" marT="19050" marB="19050" anchor="b">
                    <a:lnT w="12700" cap="flat" cmpd="sng" algn="ctr">
                      <a:solidFill>
                        <a:schemeClr val="tx1"/>
                      </a:solidFill>
                      <a:prstDash val="solid"/>
                      <a:round/>
                      <a:headEnd type="none" w="med" len="med"/>
                      <a:tailEnd type="none" w="med" len="med"/>
                    </a:lnT>
                    <a:solidFill>
                      <a:schemeClr val="bg1"/>
                    </a:solidFill>
                  </a:tcPr>
                </a:tc>
                <a:tc>
                  <a:txBody>
                    <a:bodyPr/>
                    <a:lstStyle/>
                    <a:p>
                      <a:pPr algn="r" rtl="0" fontAlgn="b"/>
                      <a:r>
                        <a:rPr lang="en-US" sz="900">
                          <a:effectLst/>
                        </a:rPr>
                        <a:t>6</a:t>
                      </a:r>
                    </a:p>
                  </a:txBody>
                  <a:tcPr marL="28575" marR="28575" marT="19050" marB="19050" anchor="b">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rtl="0" fontAlgn="b"/>
                      <a:endParaRPr lang="en-US" sz="900">
                        <a:effectLst/>
                      </a:endParaRPr>
                    </a:p>
                  </a:txBody>
                  <a:tcPr marL="28575" marR="28575" marT="19050" marB="19050" anchor="b">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rtl="0" fontAlgn="b"/>
                      <a:r>
                        <a:rPr lang="en-US" sz="900">
                          <a:effectLst/>
                        </a:rPr>
                        <a:t>Group Work</a:t>
                      </a:r>
                    </a:p>
                  </a:txBody>
                  <a:tcPr marL="28575" marR="28575" marT="19050" marB="19050" anchor="b">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rtl="0" fontAlgn="b"/>
                      <a:endParaRPr lang="en-US" sz="900">
                        <a:effectLst/>
                      </a:endParaRPr>
                    </a:p>
                  </a:txBody>
                  <a:tcPr marL="28575" marR="28575" marT="19050" marB="19050" anchor="b">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rtl="0" fontAlgn="b"/>
                      <a:endParaRPr lang="en-US" sz="900">
                        <a:effectLst/>
                      </a:endParaRPr>
                    </a:p>
                  </a:txBody>
                  <a:tcPr marL="28575" marR="28575" marT="19050" marB="19050" anchor="b">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rtl="0" fontAlgn="b"/>
                      <a:endParaRPr lang="en-US" sz="900">
                        <a:effectLst/>
                      </a:endParaRPr>
                    </a:p>
                  </a:txBody>
                  <a:tcPr marL="28575" marR="28575" marT="19050" marB="19050" anchor="b">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extLst>
                  <a:ext uri="{0D108BD9-81ED-4DB2-BD59-A6C34878D82A}">
                    <a16:rowId xmlns:a16="http://schemas.microsoft.com/office/drawing/2014/main" val="2894829282"/>
                  </a:ext>
                </a:extLst>
              </a:tr>
              <a:tr h="138667">
                <a:tc>
                  <a:txBody>
                    <a:bodyPr/>
                    <a:lstStyle/>
                    <a:p>
                      <a:pPr rtl="0" fontAlgn="b"/>
                      <a:endParaRPr lang="en-US" sz="900">
                        <a:effectLst/>
                      </a:endParaRPr>
                    </a:p>
                  </a:txBody>
                  <a:tcPr marL="28575" marR="28575" marT="19050" marB="19050" anchor="b">
                    <a:solidFill>
                      <a:schemeClr val="bg1"/>
                    </a:solidFill>
                  </a:tcPr>
                </a:tc>
                <a:tc>
                  <a:txBody>
                    <a:bodyPr/>
                    <a:lstStyle/>
                    <a:p>
                      <a:pPr algn="r" rtl="0" fontAlgn="b"/>
                      <a:r>
                        <a:rPr lang="en-US" sz="900">
                          <a:effectLst/>
                        </a:rPr>
                        <a:t>11</a:t>
                      </a: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tc>
                  <a:txBody>
                    <a:bodyPr/>
                    <a:lstStyle/>
                    <a:p>
                      <a:pPr algn="r" rtl="0" fontAlgn="b"/>
                      <a:r>
                        <a:rPr lang="en-US" sz="900">
                          <a:effectLst/>
                        </a:rPr>
                        <a:t>12</a:t>
                      </a: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tc>
                  <a:txBody>
                    <a:bodyPr/>
                    <a:lstStyle/>
                    <a:p>
                      <a:pPr rtl="0" fontAlgn="b"/>
                      <a:r>
                        <a:rPr lang="en-US" sz="900">
                          <a:effectLst/>
                        </a:rPr>
                        <a:t>[Special Topics] + Studio Time</a:t>
                      </a: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tc>
                  <a:txBody>
                    <a:bodyPr/>
                    <a:lstStyle/>
                    <a:p>
                      <a:pPr rtl="0" fontAlgn="b"/>
                      <a:r>
                        <a:rPr lang="en-US" sz="900">
                          <a:effectLst/>
                        </a:rPr>
                        <a:t>Blog 4 In</a:t>
                      </a: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tc>
                  <a:txBody>
                    <a:bodyPr/>
                    <a:lstStyle/>
                    <a:p>
                      <a:pPr rtl="0" fontAlgn="b"/>
                      <a:endParaRPr lang="en-US" sz="900" dirty="0">
                        <a:effectLst/>
                      </a:endParaRP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tc>
                  <a:txBody>
                    <a:bodyPr/>
                    <a:lstStyle/>
                    <a:p>
                      <a:pPr rtl="0" fontAlgn="b"/>
                      <a:endParaRPr lang="en-US" sz="900">
                        <a:effectLst/>
                      </a:endParaRP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extLst>
                  <a:ext uri="{0D108BD9-81ED-4DB2-BD59-A6C34878D82A}">
                    <a16:rowId xmlns:a16="http://schemas.microsoft.com/office/drawing/2014/main" val="1431365493"/>
                  </a:ext>
                </a:extLst>
              </a:tr>
              <a:tr h="138667">
                <a:tc>
                  <a:txBody>
                    <a:bodyPr/>
                    <a:lstStyle/>
                    <a:p>
                      <a:pPr rtl="0" fontAlgn="b"/>
                      <a:endParaRPr lang="en-US" sz="900">
                        <a:effectLst/>
                      </a:endParaRPr>
                    </a:p>
                  </a:txBody>
                  <a:tcPr marL="28575" marR="28575" marT="19050" marB="19050" anchor="b">
                    <a:solidFill>
                      <a:schemeClr val="bg1"/>
                    </a:solidFill>
                  </a:tcPr>
                </a:tc>
                <a:tc>
                  <a:txBody>
                    <a:bodyPr/>
                    <a:lstStyle/>
                    <a:p>
                      <a:pPr algn="r" rtl="0" fontAlgn="b"/>
                      <a:r>
                        <a:rPr lang="en-US" sz="900" dirty="0">
                          <a:effectLst/>
                        </a:rPr>
                        <a:t>13</a:t>
                      </a:r>
                    </a:p>
                  </a:txBody>
                  <a:tcPr marL="28575" marR="28575" marT="19050" marB="19050" anchor="b">
                    <a:lnB w="12700" cap="flat" cmpd="sng" algn="ctr">
                      <a:solidFill>
                        <a:schemeClr val="tx1"/>
                      </a:solidFill>
                      <a:prstDash val="sysDash"/>
                      <a:round/>
                      <a:headEnd type="none" w="med" len="med"/>
                      <a:tailEnd type="none" w="med" len="med"/>
                    </a:lnB>
                    <a:solidFill>
                      <a:schemeClr val="bg2">
                        <a:lumMod val="75000"/>
                      </a:schemeClr>
                    </a:solidFill>
                  </a:tcPr>
                </a:tc>
                <a:tc>
                  <a:txBody>
                    <a:bodyPr/>
                    <a:lstStyle/>
                    <a:p>
                      <a:pPr rtl="0" fontAlgn="b"/>
                      <a:endParaRPr lang="en-US" sz="900" dirty="0">
                        <a:effectLst/>
                      </a:endParaRPr>
                    </a:p>
                  </a:txBody>
                  <a:tcPr marL="28575" marR="28575" marT="19050" marB="19050" anchor="b">
                    <a:lnB w="12700" cap="flat" cmpd="sng" algn="ctr">
                      <a:solidFill>
                        <a:schemeClr val="tx1"/>
                      </a:solidFill>
                      <a:prstDash val="sysDash"/>
                      <a:round/>
                      <a:headEnd type="none" w="med" len="med"/>
                      <a:tailEnd type="none" w="med" len="med"/>
                    </a:lnB>
                    <a:solidFill>
                      <a:schemeClr val="bg2">
                        <a:lumMod val="75000"/>
                      </a:schemeClr>
                    </a:solidFill>
                  </a:tcPr>
                </a:tc>
                <a:tc>
                  <a:txBody>
                    <a:bodyPr/>
                    <a:lstStyle/>
                    <a:p>
                      <a:pPr rtl="0" fontAlgn="b"/>
                      <a:r>
                        <a:rPr lang="en-US" sz="900" dirty="0">
                          <a:effectLst/>
                        </a:rPr>
                        <a:t>Carnival; No Class</a:t>
                      </a:r>
                    </a:p>
                  </a:txBody>
                  <a:tcPr marL="28575" marR="28575" marT="19050" marB="19050" anchor="b">
                    <a:lnB w="12700" cap="flat" cmpd="sng" algn="ctr">
                      <a:solidFill>
                        <a:schemeClr val="tx1"/>
                      </a:solidFill>
                      <a:prstDash val="sysDash"/>
                      <a:round/>
                      <a:headEnd type="none" w="med" len="med"/>
                      <a:tailEnd type="none" w="med" len="med"/>
                    </a:lnB>
                    <a:solidFill>
                      <a:schemeClr val="bg2">
                        <a:lumMod val="75000"/>
                      </a:schemeClr>
                    </a:solidFill>
                  </a:tcPr>
                </a:tc>
                <a:tc>
                  <a:txBody>
                    <a:bodyPr/>
                    <a:lstStyle/>
                    <a:p>
                      <a:pPr rtl="0" fontAlgn="b"/>
                      <a:endParaRPr lang="en-US" sz="900" dirty="0">
                        <a:effectLst/>
                      </a:endParaRPr>
                    </a:p>
                  </a:txBody>
                  <a:tcPr marL="28575" marR="28575" marT="19050" marB="19050" anchor="b">
                    <a:lnB w="12700" cap="flat" cmpd="sng" algn="ctr">
                      <a:solidFill>
                        <a:schemeClr val="tx1"/>
                      </a:solidFill>
                      <a:prstDash val="sysDash"/>
                      <a:round/>
                      <a:headEnd type="none" w="med" len="med"/>
                      <a:tailEnd type="none" w="med" len="med"/>
                    </a:lnB>
                    <a:solidFill>
                      <a:schemeClr val="bg2">
                        <a:lumMod val="75000"/>
                      </a:schemeClr>
                    </a:solidFill>
                  </a:tcPr>
                </a:tc>
                <a:tc>
                  <a:txBody>
                    <a:bodyPr/>
                    <a:lstStyle/>
                    <a:p>
                      <a:pPr rtl="0" fontAlgn="b"/>
                      <a:endParaRPr lang="en-US" sz="900" dirty="0">
                        <a:effectLst/>
                      </a:endParaRPr>
                    </a:p>
                  </a:txBody>
                  <a:tcPr marL="28575" marR="28575" marT="19050" marB="19050" anchor="b">
                    <a:lnB w="12700" cap="flat" cmpd="sng" algn="ctr">
                      <a:solidFill>
                        <a:schemeClr val="tx1"/>
                      </a:solidFill>
                      <a:prstDash val="sysDash"/>
                      <a:round/>
                      <a:headEnd type="none" w="med" len="med"/>
                      <a:tailEnd type="none" w="med" len="med"/>
                    </a:lnB>
                    <a:solidFill>
                      <a:schemeClr val="bg2">
                        <a:lumMod val="75000"/>
                      </a:schemeClr>
                    </a:solidFill>
                  </a:tcPr>
                </a:tc>
                <a:tc>
                  <a:txBody>
                    <a:bodyPr/>
                    <a:lstStyle/>
                    <a:p>
                      <a:pPr rtl="0" fontAlgn="b"/>
                      <a:endParaRPr lang="en-US" sz="900" dirty="0">
                        <a:effectLst/>
                      </a:endParaRPr>
                    </a:p>
                  </a:txBody>
                  <a:tcPr marL="28575" marR="28575" marT="19050" marB="19050" anchor="b">
                    <a:lnB w="12700" cap="flat" cmpd="sng" algn="ctr">
                      <a:solidFill>
                        <a:schemeClr val="tx1"/>
                      </a:solidFill>
                      <a:prstDash val="sysDash"/>
                      <a:round/>
                      <a:headEnd type="none" w="med" len="med"/>
                      <a:tailEnd type="none" w="med" len="med"/>
                    </a:lnB>
                    <a:solidFill>
                      <a:schemeClr val="bg2">
                        <a:lumMod val="75000"/>
                      </a:schemeClr>
                    </a:solidFill>
                  </a:tcPr>
                </a:tc>
                <a:extLst>
                  <a:ext uri="{0D108BD9-81ED-4DB2-BD59-A6C34878D82A}">
                    <a16:rowId xmlns:a16="http://schemas.microsoft.com/office/drawing/2014/main" val="1644764758"/>
                  </a:ext>
                </a:extLst>
              </a:tr>
              <a:tr h="138667">
                <a:tc>
                  <a:txBody>
                    <a:bodyPr/>
                    <a:lstStyle/>
                    <a:p>
                      <a:pPr rtl="0" fontAlgn="b"/>
                      <a:endParaRPr lang="en-US" sz="900">
                        <a:effectLst/>
                      </a:endParaRPr>
                    </a:p>
                  </a:txBody>
                  <a:tcPr marL="28575" marR="28575" marT="19050" marB="19050" anchor="b">
                    <a:solidFill>
                      <a:schemeClr val="bg1"/>
                    </a:solidFill>
                  </a:tcPr>
                </a:tc>
                <a:tc>
                  <a:txBody>
                    <a:bodyPr/>
                    <a:lstStyle/>
                    <a:p>
                      <a:pPr algn="r" rtl="0" fontAlgn="b"/>
                      <a:r>
                        <a:rPr lang="en-US" sz="900">
                          <a:effectLst/>
                        </a:rPr>
                        <a:t>18</a:t>
                      </a: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tc>
                  <a:txBody>
                    <a:bodyPr/>
                    <a:lstStyle/>
                    <a:p>
                      <a:pPr algn="r" rtl="0" fontAlgn="b"/>
                      <a:r>
                        <a:rPr lang="en-US" sz="900">
                          <a:effectLst/>
                        </a:rPr>
                        <a:t>13</a:t>
                      </a: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tc>
                  <a:txBody>
                    <a:bodyPr/>
                    <a:lstStyle/>
                    <a:p>
                      <a:pPr rtl="0" fontAlgn="b"/>
                      <a:r>
                        <a:rPr lang="en-US" sz="900">
                          <a:effectLst/>
                        </a:rPr>
                        <a:t>Check-in 2 A (half of teams)</a:t>
                      </a: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tc>
                  <a:txBody>
                    <a:bodyPr/>
                    <a:lstStyle/>
                    <a:p>
                      <a:pPr rtl="0" fontAlgn="b"/>
                      <a:endParaRPr lang="en-US" sz="900">
                        <a:effectLst/>
                      </a:endParaRP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tc>
                  <a:txBody>
                    <a:bodyPr/>
                    <a:lstStyle/>
                    <a:p>
                      <a:pPr rtl="0" fontAlgn="b"/>
                      <a:endParaRPr lang="en-US" sz="900">
                        <a:effectLst/>
                      </a:endParaRP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tc>
                  <a:txBody>
                    <a:bodyPr/>
                    <a:lstStyle/>
                    <a:p>
                      <a:pPr rtl="0" fontAlgn="b"/>
                      <a:endParaRPr lang="en-US" sz="900" dirty="0">
                        <a:effectLst/>
                      </a:endParaRP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extLst>
                  <a:ext uri="{0D108BD9-81ED-4DB2-BD59-A6C34878D82A}">
                    <a16:rowId xmlns:a16="http://schemas.microsoft.com/office/drawing/2014/main" val="3746154576"/>
                  </a:ext>
                </a:extLst>
              </a:tr>
              <a:tr h="146279">
                <a:tc>
                  <a:txBody>
                    <a:bodyPr/>
                    <a:lstStyle/>
                    <a:p>
                      <a:pPr rtl="0" fontAlgn="b"/>
                      <a:endParaRPr lang="en-US" sz="900">
                        <a:effectLst/>
                      </a:endParaRPr>
                    </a:p>
                  </a:txBody>
                  <a:tcPr marL="28575" marR="28575" marT="19050" marB="19050" anchor="b">
                    <a:solidFill>
                      <a:schemeClr val="bg1"/>
                    </a:solidFill>
                  </a:tcPr>
                </a:tc>
                <a:tc>
                  <a:txBody>
                    <a:bodyPr/>
                    <a:lstStyle/>
                    <a:p>
                      <a:pPr algn="r" rtl="0" fontAlgn="b"/>
                      <a:r>
                        <a:rPr lang="en-US" sz="900">
                          <a:effectLst/>
                        </a:rPr>
                        <a:t>20</a:t>
                      </a:r>
                    </a:p>
                  </a:txBody>
                  <a:tcPr marL="28575" marR="28575" marT="19050" marB="19050" anchor="b">
                    <a:lnB w="12700" cap="flat" cmpd="sng" algn="ctr">
                      <a:solidFill>
                        <a:schemeClr val="tx1"/>
                      </a:solidFill>
                      <a:prstDash val="sysDash"/>
                      <a:round/>
                      <a:headEnd type="none" w="med" len="med"/>
                      <a:tailEnd type="none" w="med" len="med"/>
                    </a:lnB>
                    <a:solidFill>
                      <a:schemeClr val="bg1"/>
                    </a:solidFill>
                  </a:tcPr>
                </a:tc>
                <a:tc>
                  <a:txBody>
                    <a:bodyPr/>
                    <a:lstStyle/>
                    <a:p>
                      <a:pPr rtl="0" fontAlgn="b"/>
                      <a:endParaRPr lang="en-US" sz="900">
                        <a:effectLst/>
                      </a:endParaRPr>
                    </a:p>
                  </a:txBody>
                  <a:tcPr marL="28575" marR="28575" marT="19050" marB="19050" anchor="b">
                    <a:lnB w="12700" cap="flat" cmpd="sng" algn="ctr">
                      <a:solidFill>
                        <a:schemeClr val="tx1"/>
                      </a:solidFill>
                      <a:prstDash val="sysDash"/>
                      <a:round/>
                      <a:headEnd type="none" w="med" len="med"/>
                      <a:tailEnd type="none" w="med" len="med"/>
                    </a:lnB>
                    <a:solidFill>
                      <a:schemeClr val="bg1"/>
                    </a:solidFill>
                  </a:tcPr>
                </a:tc>
                <a:tc>
                  <a:txBody>
                    <a:bodyPr/>
                    <a:lstStyle/>
                    <a:p>
                      <a:pPr rtl="0" fontAlgn="b"/>
                      <a:r>
                        <a:rPr lang="en-US" sz="900">
                          <a:effectLst/>
                        </a:rPr>
                        <a:t>Check-in 2 B (half of teams)</a:t>
                      </a:r>
                    </a:p>
                  </a:txBody>
                  <a:tcPr marL="28575" marR="28575" marT="19050" marB="19050" anchor="b">
                    <a:lnB w="12700" cap="flat" cmpd="sng" algn="ctr">
                      <a:solidFill>
                        <a:schemeClr val="tx1"/>
                      </a:solidFill>
                      <a:prstDash val="sysDash"/>
                      <a:round/>
                      <a:headEnd type="none" w="med" len="med"/>
                      <a:tailEnd type="none" w="med" len="med"/>
                    </a:lnB>
                    <a:solidFill>
                      <a:schemeClr val="bg1"/>
                    </a:solidFill>
                  </a:tcPr>
                </a:tc>
                <a:tc>
                  <a:txBody>
                    <a:bodyPr/>
                    <a:lstStyle/>
                    <a:p>
                      <a:pPr rtl="0" fontAlgn="b"/>
                      <a:endParaRPr lang="en-US" sz="900">
                        <a:effectLst/>
                      </a:endParaRPr>
                    </a:p>
                  </a:txBody>
                  <a:tcPr marL="28575" marR="28575" marT="19050" marB="19050" anchor="b">
                    <a:lnB w="12700" cap="flat" cmpd="sng" algn="ctr">
                      <a:solidFill>
                        <a:schemeClr val="tx1"/>
                      </a:solidFill>
                      <a:prstDash val="sysDash"/>
                      <a:round/>
                      <a:headEnd type="none" w="med" len="med"/>
                      <a:tailEnd type="none" w="med" len="med"/>
                    </a:lnB>
                    <a:solidFill>
                      <a:schemeClr val="bg1"/>
                    </a:solidFill>
                  </a:tcPr>
                </a:tc>
                <a:tc>
                  <a:txBody>
                    <a:bodyPr/>
                    <a:lstStyle/>
                    <a:p>
                      <a:pPr rtl="0" fontAlgn="b"/>
                      <a:endParaRPr lang="en-US" sz="900">
                        <a:effectLst/>
                      </a:endParaRPr>
                    </a:p>
                  </a:txBody>
                  <a:tcPr marL="28575" marR="28575" marT="19050" marB="19050" anchor="b">
                    <a:lnB w="12700" cap="flat" cmpd="sng" algn="ctr">
                      <a:solidFill>
                        <a:schemeClr val="tx1"/>
                      </a:solidFill>
                      <a:prstDash val="sysDash"/>
                      <a:round/>
                      <a:headEnd type="none" w="med" len="med"/>
                      <a:tailEnd type="none" w="med" len="med"/>
                    </a:lnB>
                    <a:solidFill>
                      <a:schemeClr val="bg1"/>
                    </a:solidFill>
                  </a:tcPr>
                </a:tc>
                <a:tc>
                  <a:txBody>
                    <a:bodyPr/>
                    <a:lstStyle/>
                    <a:p>
                      <a:pPr rtl="0" fontAlgn="b"/>
                      <a:r>
                        <a:rPr lang="en-US" sz="900">
                          <a:effectLst/>
                        </a:rPr>
                        <a:t>Check-in 2 Report</a:t>
                      </a:r>
                    </a:p>
                  </a:txBody>
                  <a:tcPr marL="28575" marR="28575" marT="19050" marB="19050" anchor="b">
                    <a:lnB w="12700" cap="flat" cmpd="sng" algn="ctr">
                      <a:solidFill>
                        <a:schemeClr val="tx1"/>
                      </a:solidFill>
                      <a:prstDash val="sysDash"/>
                      <a:round/>
                      <a:headEnd type="none" w="med" len="med"/>
                      <a:tailEnd type="none" w="med" len="med"/>
                    </a:lnB>
                    <a:solidFill>
                      <a:schemeClr val="bg1"/>
                    </a:solidFill>
                  </a:tcPr>
                </a:tc>
                <a:extLst>
                  <a:ext uri="{0D108BD9-81ED-4DB2-BD59-A6C34878D82A}">
                    <a16:rowId xmlns:a16="http://schemas.microsoft.com/office/drawing/2014/main" val="4268449460"/>
                  </a:ext>
                </a:extLst>
              </a:tr>
              <a:tr h="137407">
                <a:tc>
                  <a:txBody>
                    <a:bodyPr/>
                    <a:lstStyle/>
                    <a:p>
                      <a:pPr rtl="0" fontAlgn="b"/>
                      <a:endParaRPr lang="en-US" sz="900">
                        <a:effectLst/>
                      </a:endParaRPr>
                    </a:p>
                  </a:txBody>
                  <a:tcPr marL="28575" marR="28575" marT="19050" marB="19050" anchor="b">
                    <a:lnR>
                      <a:noFill/>
                    </a:lnR>
                    <a:solidFill>
                      <a:schemeClr val="bg1"/>
                    </a:solidFill>
                  </a:tcPr>
                </a:tc>
                <a:tc>
                  <a:txBody>
                    <a:bodyPr/>
                    <a:lstStyle/>
                    <a:p>
                      <a:pPr algn="r" rtl="0" fontAlgn="b"/>
                      <a:r>
                        <a:rPr lang="en-US" sz="900">
                          <a:effectLst/>
                        </a:rPr>
                        <a:t>25</a:t>
                      </a:r>
                    </a:p>
                  </a:txBody>
                  <a:tcPr marL="28575" marR="28575" marT="19050" marB="19050" anchor="b">
                    <a:lnL>
                      <a:noFill/>
                    </a:lnL>
                    <a:lnR>
                      <a:noFill/>
                    </a:lnR>
                    <a:lnT w="12700" cap="flat" cmpd="sng" algn="ctr">
                      <a:solidFill>
                        <a:schemeClr val="tx1"/>
                      </a:solid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rtl="0" fontAlgn="b"/>
                      <a:r>
                        <a:rPr lang="en-US" sz="900">
                          <a:effectLst/>
                        </a:rPr>
                        <a:t>14</a:t>
                      </a:r>
                    </a:p>
                  </a:txBody>
                  <a:tcPr marL="28575" marR="28575" marT="19050" marB="19050" anchor="b">
                    <a:lnL>
                      <a:noFill/>
                    </a:lnL>
                    <a:lnR>
                      <a:noFill/>
                    </a:lnR>
                    <a:lnT w="12700" cap="flat" cmpd="sng" algn="ctr">
                      <a:solidFill>
                        <a:schemeClr val="tx1"/>
                      </a:solid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rtl="0" fontAlgn="b"/>
                      <a:r>
                        <a:rPr lang="en-US" sz="900">
                          <a:effectLst/>
                        </a:rPr>
                        <a:t>[Special Topics] + Studio Time</a:t>
                      </a:r>
                    </a:p>
                  </a:txBody>
                  <a:tcPr marL="28575" marR="28575" marT="19050" marB="19050" anchor="b">
                    <a:lnL>
                      <a:noFill/>
                    </a:lnL>
                    <a:lnR>
                      <a:noFill/>
                    </a:lnR>
                    <a:lnT w="12700" cap="flat" cmpd="sng" algn="ctr">
                      <a:solidFill>
                        <a:schemeClr val="tx1"/>
                      </a:solid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rtl="0" fontAlgn="b"/>
                      <a:endParaRPr lang="en-US" sz="900">
                        <a:effectLst/>
                      </a:endParaRPr>
                    </a:p>
                  </a:txBody>
                  <a:tcPr marL="28575" marR="28575" marT="19050" marB="19050" anchor="b">
                    <a:lnL>
                      <a:noFill/>
                    </a:lnL>
                    <a:lnR>
                      <a:noFill/>
                    </a:lnR>
                    <a:lnT w="12700" cap="flat" cmpd="sng" algn="ctr">
                      <a:solidFill>
                        <a:schemeClr val="tx1"/>
                      </a:solid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rtl="0" fontAlgn="b"/>
                      <a:endParaRPr lang="en-US" sz="900">
                        <a:effectLst/>
                      </a:endParaRPr>
                    </a:p>
                  </a:txBody>
                  <a:tcPr marL="28575" marR="28575" marT="19050" marB="19050" anchor="b">
                    <a:lnL>
                      <a:noFill/>
                    </a:lnL>
                    <a:lnR>
                      <a:noFill/>
                    </a:lnR>
                    <a:lnT w="12700" cap="flat" cmpd="sng" algn="ctr">
                      <a:solidFill>
                        <a:schemeClr val="tx1"/>
                      </a:solid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rtl="0" fontAlgn="b"/>
                      <a:endParaRPr lang="en-US" sz="900">
                        <a:effectLst/>
                      </a:endParaRPr>
                    </a:p>
                  </a:txBody>
                  <a:tcPr marL="28575" marR="28575" marT="19050" marB="19050" anchor="b">
                    <a:lnL>
                      <a:noFill/>
                    </a:lnL>
                    <a:lnR>
                      <a:noFill/>
                    </a:lnR>
                    <a:lnT w="12700" cap="flat" cmpd="sng" algn="ctr">
                      <a:solidFill>
                        <a:schemeClr val="tx1"/>
                      </a:solid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42530108"/>
                  </a:ext>
                </a:extLst>
              </a:tr>
              <a:tr h="137407">
                <a:tc>
                  <a:txBody>
                    <a:bodyPr/>
                    <a:lstStyle/>
                    <a:p>
                      <a:pPr rtl="0" fontAlgn="b"/>
                      <a:endParaRPr lang="en-US" sz="900">
                        <a:effectLst/>
                      </a:endParaRPr>
                    </a:p>
                  </a:txBody>
                  <a:tcPr marL="28575" marR="28575" marT="19050" marB="19050" anchor="b">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900">
                          <a:effectLst/>
                        </a:rPr>
                        <a:t>27</a:t>
                      </a:r>
                    </a:p>
                  </a:txBody>
                  <a:tcPr marL="28575" marR="28575" marT="19050" marB="19050" anchor="b">
                    <a:lnT w="12700" cap="flat" cmpd="sng" algn="ctr">
                      <a:no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fontAlgn="b"/>
                      <a:endParaRPr lang="en-US" sz="900">
                        <a:effectLst/>
                      </a:endParaRPr>
                    </a:p>
                  </a:txBody>
                  <a:tcPr marL="28575" marR="28575" marT="19050" marB="19050" anchor="b">
                    <a:lnT w="12700" cap="flat" cmpd="sng" algn="ctr">
                      <a:no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fontAlgn="b"/>
                      <a:r>
                        <a:rPr lang="en-US" sz="900">
                          <a:effectLst/>
                        </a:rPr>
                        <a:t>Last Lecture</a:t>
                      </a:r>
                    </a:p>
                  </a:txBody>
                  <a:tcPr marL="28575" marR="28575" marT="19050" marB="19050" anchor="b">
                    <a:lnT w="12700" cap="flat" cmpd="sng" algn="ctr">
                      <a:no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fontAlgn="b"/>
                      <a:endParaRPr lang="en-US" sz="900">
                        <a:effectLst/>
                      </a:endParaRPr>
                    </a:p>
                  </a:txBody>
                  <a:tcPr marL="28575" marR="28575" marT="19050" marB="19050" anchor="b">
                    <a:lnT w="12700" cap="flat" cmpd="sng" algn="ctr">
                      <a:no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fontAlgn="b"/>
                      <a:endParaRPr lang="en-US" sz="900">
                        <a:effectLst/>
                      </a:endParaRPr>
                    </a:p>
                  </a:txBody>
                  <a:tcPr marL="28575" marR="28575" marT="19050" marB="19050" anchor="b">
                    <a:lnT w="12700" cap="flat" cmpd="sng" algn="ctr">
                      <a:no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fontAlgn="b"/>
                      <a:endParaRPr lang="en-US" sz="900" dirty="0">
                        <a:effectLst/>
                      </a:endParaRPr>
                    </a:p>
                  </a:txBody>
                  <a:tcPr marL="28575" marR="28575" marT="19050" marB="19050" anchor="b">
                    <a:lnT w="12700" cap="flat" cmpd="sng" algn="ctr">
                      <a:no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56491622"/>
                  </a:ext>
                </a:extLst>
              </a:tr>
              <a:tr h="137407">
                <a:tc>
                  <a:txBody>
                    <a:bodyPr/>
                    <a:lstStyle/>
                    <a:p>
                      <a:pPr rtl="0" fontAlgn="b"/>
                      <a:r>
                        <a:rPr lang="en-US" sz="900">
                          <a:effectLst/>
                        </a:rPr>
                        <a:t>May</a:t>
                      </a:r>
                    </a:p>
                  </a:txBody>
                  <a:tcPr marL="28575" marR="28575" marT="19050" marB="19050" anchor="b">
                    <a:lnT w="12700" cap="flat" cmpd="sng" algn="ctr">
                      <a:solidFill>
                        <a:schemeClr val="tx1"/>
                      </a:solidFill>
                      <a:prstDash val="solid"/>
                      <a:round/>
                      <a:headEnd type="none" w="med" len="med"/>
                      <a:tailEnd type="none" w="med" len="med"/>
                    </a:lnT>
                    <a:solidFill>
                      <a:schemeClr val="bg1"/>
                    </a:solidFill>
                  </a:tcPr>
                </a:tc>
                <a:tc>
                  <a:txBody>
                    <a:bodyPr/>
                    <a:lstStyle/>
                    <a:p>
                      <a:pPr rtl="0" fontAlgn="b"/>
                      <a:r>
                        <a:rPr lang="en-US" sz="900">
                          <a:effectLst/>
                        </a:rPr>
                        <a:t>TBD</a:t>
                      </a:r>
                    </a:p>
                  </a:txBody>
                  <a:tcPr marL="28575" marR="28575" marT="19050" marB="19050" anchor="b">
                    <a:lnT w="12700" cap="flat" cmpd="sng" algn="ctr">
                      <a:solidFill>
                        <a:schemeClr val="tx1"/>
                      </a:solidFill>
                      <a:prstDash val="solid"/>
                      <a:round/>
                      <a:headEnd type="none" w="med" len="med"/>
                      <a:tailEnd type="none" w="med" len="med"/>
                    </a:lnT>
                    <a:solidFill>
                      <a:schemeClr val="bg1"/>
                    </a:solidFill>
                  </a:tcPr>
                </a:tc>
                <a:tc>
                  <a:txBody>
                    <a:bodyPr/>
                    <a:lstStyle/>
                    <a:p>
                      <a:pPr rtl="0" fontAlgn="b"/>
                      <a:endParaRPr lang="en-US" sz="900">
                        <a:effectLst/>
                      </a:endParaRPr>
                    </a:p>
                  </a:txBody>
                  <a:tcPr marL="28575" marR="28575" marT="19050" marB="19050" anchor="b">
                    <a:lnT w="12700" cap="flat" cmpd="sng" algn="ctr">
                      <a:solidFill>
                        <a:schemeClr val="tx1"/>
                      </a:solidFill>
                      <a:prstDash val="solid"/>
                      <a:round/>
                      <a:headEnd type="none" w="med" len="med"/>
                      <a:tailEnd type="none" w="med" len="med"/>
                    </a:lnT>
                    <a:solidFill>
                      <a:schemeClr val="bg1"/>
                    </a:solidFill>
                  </a:tcPr>
                </a:tc>
                <a:tc>
                  <a:txBody>
                    <a:bodyPr/>
                    <a:lstStyle/>
                    <a:p>
                      <a:pPr rtl="0" fontAlgn="b"/>
                      <a:r>
                        <a:rPr lang="en-US" sz="900">
                          <a:effectLst/>
                        </a:rPr>
                        <a:t>Final Project Showcase</a:t>
                      </a:r>
                    </a:p>
                  </a:txBody>
                  <a:tcPr marL="28575" marR="28575" marT="19050" marB="19050" anchor="b">
                    <a:lnT w="12700" cap="flat" cmpd="sng" algn="ctr">
                      <a:solidFill>
                        <a:schemeClr val="tx1"/>
                      </a:solidFill>
                      <a:prstDash val="solid"/>
                      <a:round/>
                      <a:headEnd type="none" w="med" len="med"/>
                      <a:tailEnd type="none" w="med" len="med"/>
                    </a:lnT>
                    <a:solidFill>
                      <a:schemeClr val="bg1"/>
                    </a:solidFill>
                  </a:tcPr>
                </a:tc>
                <a:tc>
                  <a:txBody>
                    <a:bodyPr/>
                    <a:lstStyle/>
                    <a:p>
                      <a:pPr rtl="0" fontAlgn="b"/>
                      <a:r>
                        <a:rPr lang="en-US" sz="900">
                          <a:effectLst/>
                        </a:rPr>
                        <a:t>Blog Make Up</a:t>
                      </a:r>
                    </a:p>
                  </a:txBody>
                  <a:tcPr marL="28575" marR="28575" marT="19050" marB="19050" anchor="b">
                    <a:lnT w="12700" cap="flat" cmpd="sng" algn="ctr">
                      <a:solidFill>
                        <a:schemeClr val="tx1"/>
                      </a:solidFill>
                      <a:prstDash val="solid"/>
                      <a:round/>
                      <a:headEnd type="none" w="med" len="med"/>
                      <a:tailEnd type="none" w="med" len="med"/>
                    </a:lnT>
                    <a:solidFill>
                      <a:schemeClr val="bg1"/>
                    </a:solidFill>
                  </a:tcPr>
                </a:tc>
                <a:tc>
                  <a:txBody>
                    <a:bodyPr/>
                    <a:lstStyle/>
                    <a:p>
                      <a:pPr rtl="0" fontAlgn="b"/>
                      <a:endParaRPr lang="en-US" sz="900">
                        <a:effectLst/>
                      </a:endParaRPr>
                    </a:p>
                  </a:txBody>
                  <a:tcPr marL="28575" marR="28575" marT="19050" marB="19050" anchor="b">
                    <a:lnT w="12700" cap="flat" cmpd="sng" algn="ctr">
                      <a:solidFill>
                        <a:schemeClr val="tx1"/>
                      </a:solidFill>
                      <a:prstDash val="solid"/>
                      <a:round/>
                      <a:headEnd type="none" w="med" len="med"/>
                      <a:tailEnd type="none" w="med" len="med"/>
                    </a:lnT>
                    <a:solidFill>
                      <a:schemeClr val="bg1"/>
                    </a:solidFill>
                  </a:tcPr>
                </a:tc>
                <a:tc>
                  <a:txBody>
                    <a:bodyPr/>
                    <a:lstStyle/>
                    <a:p>
                      <a:pPr rtl="0" fontAlgn="b"/>
                      <a:r>
                        <a:rPr lang="en-US" sz="900" dirty="0">
                          <a:effectLst/>
                        </a:rPr>
                        <a:t>Final Project</a:t>
                      </a:r>
                    </a:p>
                  </a:txBody>
                  <a:tcPr marL="28575" marR="28575" marT="19050" marB="19050" anchor="b">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999005545"/>
                  </a:ext>
                </a:extLst>
              </a:tr>
            </a:tbl>
          </a:graphicData>
        </a:graphic>
      </p:graphicFrame>
      <p:sp>
        <p:nvSpPr>
          <p:cNvPr id="10" name="Slide Number Placeholder 9">
            <a:extLst>
              <a:ext uri="{FF2B5EF4-FFF2-40B4-BE49-F238E27FC236}">
                <a16:creationId xmlns:a16="http://schemas.microsoft.com/office/drawing/2014/main" id="{59AA1962-59DA-4866-92A4-73982D94948A}"/>
              </a:ext>
            </a:extLst>
          </p:cNvPr>
          <p:cNvSpPr>
            <a:spLocks noGrp="1"/>
          </p:cNvSpPr>
          <p:nvPr>
            <p:ph type="sldNum" sz="quarter" idx="12"/>
          </p:nvPr>
        </p:nvSpPr>
        <p:spPr>
          <a:xfrm>
            <a:off x="8610600" y="6356350"/>
            <a:ext cx="2743200" cy="365125"/>
          </a:xfrm>
        </p:spPr>
        <p:txBody>
          <a:bodyPr/>
          <a:lstStyle/>
          <a:p>
            <a:fld id="{4BE96267-9501-4B49-939F-F116B0669874}" type="slidenum">
              <a:rPr lang="en-US" smtClean="0"/>
              <a:t>6</a:t>
            </a:fld>
            <a:endParaRPr lang="en-US" dirty="0"/>
          </a:p>
        </p:txBody>
      </p:sp>
      <p:sp>
        <p:nvSpPr>
          <p:cNvPr id="9" name="Footer Placeholder 8">
            <a:extLst>
              <a:ext uri="{FF2B5EF4-FFF2-40B4-BE49-F238E27FC236}">
                <a16:creationId xmlns:a16="http://schemas.microsoft.com/office/drawing/2014/main" id="{E3EC7575-BB7A-4569-A500-9CD974BA8830}"/>
              </a:ext>
            </a:extLst>
          </p:cNvPr>
          <p:cNvSpPr>
            <a:spLocks noGrp="1"/>
          </p:cNvSpPr>
          <p:nvPr>
            <p:ph type="ftr" sz="quarter" idx="11"/>
          </p:nvPr>
        </p:nvSpPr>
        <p:spPr/>
        <p:txBody>
          <a:bodyPr/>
          <a:lstStyle/>
          <a:p>
            <a:r>
              <a:rPr lang="en-US" smtClean="0"/>
              <a:t>05-418/818 | Spring 2023 | Design of Educational Games</a:t>
            </a:r>
            <a:endParaRPr lang="en-US" dirty="0"/>
          </a:p>
        </p:txBody>
      </p:sp>
      <p:sp>
        <p:nvSpPr>
          <p:cNvPr id="8" name="Date Placeholder 7">
            <a:extLst>
              <a:ext uri="{FF2B5EF4-FFF2-40B4-BE49-F238E27FC236}">
                <a16:creationId xmlns:a16="http://schemas.microsoft.com/office/drawing/2014/main" id="{7D198C23-8964-49EA-8F34-3080A532F6DD}"/>
              </a:ext>
            </a:extLst>
          </p:cNvPr>
          <p:cNvSpPr>
            <a:spLocks noGrp="1"/>
          </p:cNvSpPr>
          <p:nvPr>
            <p:ph type="dt" sz="half" idx="10"/>
          </p:nvPr>
        </p:nvSpPr>
        <p:spPr/>
        <p:txBody>
          <a:bodyPr/>
          <a:lstStyle/>
          <a:p>
            <a:r>
              <a:rPr lang="en-US" smtClean="0"/>
              <a:t>2023-01-17</a:t>
            </a:r>
            <a:endParaRPr lang="en-US"/>
          </a:p>
        </p:txBody>
      </p:sp>
      <p:sp>
        <p:nvSpPr>
          <p:cNvPr id="11" name="Rectangle 10">
            <a:extLst>
              <a:ext uri="{FF2B5EF4-FFF2-40B4-BE49-F238E27FC236}">
                <a16:creationId xmlns:a16="http://schemas.microsoft.com/office/drawing/2014/main" id="{16A5C3A2-0662-4F3E-AA46-AFA16E9F835D}"/>
              </a:ext>
            </a:extLst>
          </p:cNvPr>
          <p:cNvSpPr/>
          <p:nvPr/>
        </p:nvSpPr>
        <p:spPr>
          <a:xfrm>
            <a:off x="5153003" y="228337"/>
            <a:ext cx="6200775" cy="702253"/>
          </a:xfrm>
          <a:prstGeom prst="rect">
            <a:avLst/>
          </a:prstGeom>
          <a:solidFill>
            <a:schemeClr val="accent1">
              <a:alpha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latin typeface="+mj-lt"/>
              </a:rPr>
              <a:t>Background &amp; EDGE Framework</a:t>
            </a:r>
            <a:endParaRPr lang="en-US" sz="2800" b="1" dirty="0">
              <a:latin typeface="+mj-lt"/>
            </a:endParaRPr>
          </a:p>
        </p:txBody>
      </p:sp>
      <p:sp>
        <p:nvSpPr>
          <p:cNvPr id="13" name="Rectangle 12">
            <a:extLst>
              <a:ext uri="{FF2B5EF4-FFF2-40B4-BE49-F238E27FC236}">
                <a16:creationId xmlns:a16="http://schemas.microsoft.com/office/drawing/2014/main" id="{628DE342-67AA-42EF-B957-7BA604B8C6AB}"/>
              </a:ext>
            </a:extLst>
          </p:cNvPr>
          <p:cNvSpPr/>
          <p:nvPr/>
        </p:nvSpPr>
        <p:spPr>
          <a:xfrm>
            <a:off x="5153003" y="3359882"/>
            <a:ext cx="6200775" cy="3376941"/>
          </a:xfrm>
          <a:prstGeom prst="rect">
            <a:avLst/>
          </a:prstGeom>
          <a:solidFill>
            <a:schemeClr val="accent3">
              <a:alpha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mj-lt"/>
              </a:rPr>
              <a:t>Final Projects </a:t>
            </a:r>
          </a:p>
          <a:p>
            <a:pPr algn="ctr"/>
            <a:r>
              <a:rPr lang="en-US" sz="3200" b="1" dirty="0">
                <a:latin typeface="+mj-lt"/>
              </a:rPr>
              <a:t>&amp; </a:t>
            </a:r>
          </a:p>
          <a:p>
            <a:pPr algn="ctr"/>
            <a:r>
              <a:rPr lang="en-US" sz="3200" b="1" dirty="0">
                <a:latin typeface="+mj-lt"/>
              </a:rPr>
              <a:t>Special Topics / Theory</a:t>
            </a:r>
          </a:p>
        </p:txBody>
      </p:sp>
      <p:sp>
        <p:nvSpPr>
          <p:cNvPr id="2" name="TextBox 1">
            <a:extLst>
              <a:ext uri="{FF2B5EF4-FFF2-40B4-BE49-F238E27FC236}">
                <a16:creationId xmlns:a16="http://schemas.microsoft.com/office/drawing/2014/main" id="{F6BEC94F-49BA-4B25-BA7E-954D9278B11A}"/>
              </a:ext>
            </a:extLst>
          </p:cNvPr>
          <p:cNvSpPr txBox="1"/>
          <p:nvPr/>
        </p:nvSpPr>
        <p:spPr>
          <a:xfrm>
            <a:off x="714364" y="2767281"/>
            <a:ext cx="3790950" cy="1323439"/>
          </a:xfrm>
          <a:prstGeom prst="rect">
            <a:avLst/>
          </a:prstGeom>
          <a:noFill/>
        </p:spPr>
        <p:txBody>
          <a:bodyPr wrap="square" rtlCol="0">
            <a:spAutoFit/>
          </a:bodyPr>
          <a:lstStyle/>
          <a:p>
            <a:pPr algn="ctr"/>
            <a:r>
              <a:rPr lang="en-US" sz="4000" dirty="0"/>
              <a:t>A Course in </a:t>
            </a:r>
          </a:p>
          <a:p>
            <a:pPr algn="ctr"/>
            <a:r>
              <a:rPr lang="en-US" sz="4000" dirty="0"/>
              <a:t>3 Acts</a:t>
            </a:r>
          </a:p>
        </p:txBody>
      </p:sp>
      <p:sp>
        <p:nvSpPr>
          <p:cNvPr id="12" name="Rectangle 11">
            <a:extLst>
              <a:ext uri="{FF2B5EF4-FFF2-40B4-BE49-F238E27FC236}">
                <a16:creationId xmlns:a16="http://schemas.microsoft.com/office/drawing/2014/main" id="{C743C944-B94D-423D-BFA0-91FF805E7489}"/>
              </a:ext>
            </a:extLst>
          </p:cNvPr>
          <p:cNvSpPr/>
          <p:nvPr/>
        </p:nvSpPr>
        <p:spPr>
          <a:xfrm>
            <a:off x="5153014" y="941222"/>
            <a:ext cx="6200775" cy="2418661"/>
          </a:xfrm>
          <a:prstGeom prst="rect">
            <a:avLst/>
          </a:prstGeom>
          <a:solidFill>
            <a:schemeClr val="accent2">
              <a:alpha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mj-lt"/>
              </a:rPr>
              <a:t>Process Techniques </a:t>
            </a:r>
          </a:p>
          <a:p>
            <a:pPr algn="ctr"/>
            <a:r>
              <a:rPr lang="en-US" sz="3200" b="1" dirty="0">
                <a:latin typeface="+mj-lt"/>
              </a:rPr>
              <a:t>&amp; </a:t>
            </a:r>
          </a:p>
          <a:p>
            <a:pPr algn="ctr"/>
            <a:r>
              <a:rPr lang="en-US" sz="3200" b="1" dirty="0">
                <a:latin typeface="+mj-lt"/>
              </a:rPr>
              <a:t>Practice</a:t>
            </a:r>
          </a:p>
        </p:txBody>
      </p:sp>
      <p:sp>
        <p:nvSpPr>
          <p:cNvPr id="3" name="TextBox 2"/>
          <p:cNvSpPr txBox="1"/>
          <p:nvPr/>
        </p:nvSpPr>
        <p:spPr>
          <a:xfrm>
            <a:off x="821380" y="5038869"/>
            <a:ext cx="3576918" cy="369332"/>
          </a:xfrm>
          <a:prstGeom prst="rect">
            <a:avLst/>
          </a:prstGeom>
          <a:noFill/>
        </p:spPr>
        <p:txBody>
          <a:bodyPr wrap="square" rtlCol="0">
            <a:spAutoFit/>
          </a:bodyPr>
          <a:lstStyle/>
          <a:p>
            <a:pPr algn="ctr"/>
            <a:r>
              <a:rPr lang="en-US" dirty="0" smtClean="0">
                <a:hlinkClick r:id="rId2"/>
              </a:rPr>
              <a:t>http://edugames.design/schedule</a:t>
            </a:r>
            <a:r>
              <a:rPr lang="en-US" dirty="0" smtClean="0"/>
              <a:t> </a:t>
            </a:r>
            <a:endParaRPr lang="en-US" dirty="0"/>
          </a:p>
        </p:txBody>
      </p:sp>
      <p:sp>
        <p:nvSpPr>
          <p:cNvPr id="14" name="TextBox 13"/>
          <p:cNvSpPr txBox="1"/>
          <p:nvPr/>
        </p:nvSpPr>
        <p:spPr>
          <a:xfrm>
            <a:off x="1680661" y="493417"/>
            <a:ext cx="1952760" cy="1077218"/>
          </a:xfrm>
          <a:prstGeom prst="rect">
            <a:avLst/>
          </a:prstGeom>
          <a:noFill/>
        </p:spPr>
        <p:txBody>
          <a:bodyPr wrap="square" rtlCol="0">
            <a:spAutoFit/>
          </a:bodyPr>
          <a:lstStyle/>
          <a:p>
            <a:pPr algn="ctr"/>
            <a:r>
              <a:rPr lang="en-US" sz="3200" b="1" dirty="0" smtClean="0">
                <a:solidFill>
                  <a:schemeClr val="accent4"/>
                </a:solidFill>
              </a:rPr>
              <a:t>You are Here</a:t>
            </a:r>
            <a:endParaRPr lang="en-US" sz="3200" b="1" dirty="0">
              <a:solidFill>
                <a:schemeClr val="accent4"/>
              </a:solidFill>
            </a:endParaRPr>
          </a:p>
        </p:txBody>
      </p:sp>
      <p:cxnSp>
        <p:nvCxnSpPr>
          <p:cNvPr id="15" name="Straight Arrow Connector 14"/>
          <p:cNvCxnSpPr>
            <a:stCxn id="14" idx="3"/>
          </p:cNvCxnSpPr>
          <p:nvPr/>
        </p:nvCxnSpPr>
        <p:spPr>
          <a:xfrm flipV="1">
            <a:off x="3633421" y="1016527"/>
            <a:ext cx="1924762" cy="15499"/>
          </a:xfrm>
          <a:prstGeom prst="straightConnector1">
            <a:avLst/>
          </a:prstGeom>
          <a:ln w="571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526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2" grpId="0" animBg="1"/>
      <p:bldP spid="1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Goals for Science Process &amp; Content from </a:t>
            </a:r>
            <a:r>
              <a:rPr lang="en-US" dirty="0" smtClean="0"/>
              <a:t>National Research Council </a:t>
            </a:r>
            <a:r>
              <a:rPr lang="en-US" dirty="0"/>
              <a:t>Framework</a:t>
            </a:r>
          </a:p>
        </p:txBody>
      </p:sp>
      <p:pic>
        <p:nvPicPr>
          <p:cNvPr id="4" name="Content Placeholder 3" descr="science ed framework dimensions.tiff"/>
          <p:cNvPicPr>
            <a:picLocks noGrp="1" noChangeAspect="1"/>
          </p:cNvPicPr>
          <p:nvPr>
            <p:ph idx="1"/>
          </p:nvPr>
        </p:nvPicPr>
        <p:blipFill>
          <a:blip r:embed="rId2"/>
          <a:stretch>
            <a:fillRect/>
          </a:stretch>
        </p:blipFill>
        <p:spPr>
          <a:xfrm>
            <a:off x="2394549" y="1825625"/>
            <a:ext cx="7402902" cy="4113213"/>
          </a:xfrm>
        </p:spPr>
      </p:pic>
      <p:sp>
        <p:nvSpPr>
          <p:cNvPr id="3" name="Date Placeholder 2">
            <a:extLst>
              <a:ext uri="{FF2B5EF4-FFF2-40B4-BE49-F238E27FC236}">
                <a16:creationId xmlns:a16="http://schemas.microsoft.com/office/drawing/2014/main" id="{AECD062F-6E45-4A50-AFEB-5A716F01423A}"/>
              </a:ext>
            </a:extLst>
          </p:cNvPr>
          <p:cNvSpPr>
            <a:spLocks noGrp="1"/>
          </p:cNvSpPr>
          <p:nvPr>
            <p:ph type="dt" sz="half" idx="10"/>
          </p:nvPr>
        </p:nvSpPr>
        <p:spPr/>
        <p:txBody>
          <a:bodyPr/>
          <a:lstStyle/>
          <a:p>
            <a:r>
              <a:rPr lang="en-US" smtClean="0"/>
              <a:t>2020-02-16</a:t>
            </a:r>
            <a:endParaRPr lang="en-US"/>
          </a:p>
        </p:txBody>
      </p:sp>
      <p:sp>
        <p:nvSpPr>
          <p:cNvPr id="7" name="Footer Placeholder 6">
            <a:extLst>
              <a:ext uri="{FF2B5EF4-FFF2-40B4-BE49-F238E27FC236}">
                <a16:creationId xmlns:a16="http://schemas.microsoft.com/office/drawing/2014/main" id="{1BE92626-ACEA-469D-BF1D-BD92A337A5FC}"/>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8" name="Slide Number Placeholder 7">
            <a:extLst>
              <a:ext uri="{FF2B5EF4-FFF2-40B4-BE49-F238E27FC236}">
                <a16:creationId xmlns:a16="http://schemas.microsoft.com/office/drawing/2014/main" id="{E997D77A-5765-4A73-9823-A0D3DC739398}"/>
              </a:ext>
            </a:extLst>
          </p:cNvPr>
          <p:cNvSpPr>
            <a:spLocks noGrp="1"/>
          </p:cNvSpPr>
          <p:nvPr>
            <p:ph type="sldNum" sz="quarter" idx="12"/>
          </p:nvPr>
        </p:nvSpPr>
        <p:spPr/>
        <p:txBody>
          <a:bodyPr/>
          <a:lstStyle/>
          <a:p>
            <a:fld id="{4BE96267-9501-4B49-939F-F116B0669874}" type="slidenum">
              <a:rPr lang="en-US" smtClean="0"/>
              <a:t>60</a:t>
            </a:fld>
            <a:endParaRPr lang="en-US"/>
          </a:p>
        </p:txBody>
      </p:sp>
      <p:sp>
        <p:nvSpPr>
          <p:cNvPr id="9" name="Text Placeholder 8"/>
          <p:cNvSpPr>
            <a:spLocks noGrp="1"/>
          </p:cNvSpPr>
          <p:nvPr>
            <p:ph type="body" sz="quarter" idx="13"/>
          </p:nvPr>
        </p:nvSpPr>
        <p:spPr/>
        <p:txBody>
          <a:bodyPr/>
          <a:lstStyle/>
          <a:p>
            <a:endParaRPr lang="en-US"/>
          </a:p>
        </p:txBody>
      </p:sp>
      <p:sp>
        <p:nvSpPr>
          <p:cNvPr id="10" name="Rectangle 9"/>
          <p:cNvSpPr/>
          <p:nvPr/>
        </p:nvSpPr>
        <p:spPr>
          <a:xfrm>
            <a:off x="2779059" y="3388659"/>
            <a:ext cx="2958353" cy="573741"/>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221507" y="2805953"/>
            <a:ext cx="2590800" cy="197224"/>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0469212"/>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Structure-Building </a:t>
            </a:r>
            <a:r>
              <a:rPr lang="en-US" dirty="0"/>
              <a:t>Context</a:t>
            </a:r>
          </a:p>
        </p:txBody>
      </p:sp>
      <p:sp>
        <p:nvSpPr>
          <p:cNvPr id="3" name="Content Placeholder 2"/>
          <p:cNvSpPr>
            <a:spLocks noGrp="1"/>
          </p:cNvSpPr>
          <p:nvPr>
            <p:ph sz="half" idx="1"/>
          </p:nvPr>
        </p:nvSpPr>
        <p:spPr/>
        <p:txBody>
          <a:bodyPr/>
          <a:lstStyle/>
          <a:p>
            <a:pPr marL="0" indent="0">
              <a:buNone/>
            </a:pPr>
            <a:r>
              <a:rPr lang="en-US" sz="1800" b="1" i="1" dirty="0"/>
              <a:t>The Young Scientist Series: </a:t>
            </a:r>
          </a:p>
          <a:p>
            <a:pPr>
              <a:buNone/>
            </a:pPr>
            <a:r>
              <a:rPr lang="en-US" sz="1800" b="1" i="1" dirty="0"/>
              <a:t>	Building Structures with Young Children</a:t>
            </a:r>
          </a:p>
          <a:p>
            <a:pPr>
              <a:buNone/>
            </a:pPr>
            <a:r>
              <a:rPr lang="en-US" sz="1800" dirty="0"/>
              <a:t>	By Ingrid </a:t>
            </a:r>
            <a:r>
              <a:rPr lang="en-US" sz="1800" dirty="0" err="1"/>
              <a:t>Chalufour</a:t>
            </a:r>
            <a:r>
              <a:rPr lang="en-US" sz="1800" dirty="0"/>
              <a:t> and Karen Worth</a:t>
            </a:r>
          </a:p>
          <a:p>
            <a:endParaRPr lang="en-US" sz="1800" dirty="0"/>
          </a:p>
          <a:p>
            <a:pPr marL="0" indent="0">
              <a:buNone/>
            </a:pPr>
            <a:r>
              <a:rPr lang="en-US" sz="1800" dirty="0"/>
              <a:t>The second installment in the Young Scientist </a:t>
            </a:r>
          </a:p>
          <a:p>
            <a:pPr>
              <a:buNone/>
            </a:pPr>
            <a:r>
              <a:rPr lang="en-US" sz="1800" dirty="0"/>
              <a:t>	Series, </a:t>
            </a:r>
            <a:r>
              <a:rPr lang="en-US" sz="1800" b="1" i="1" dirty="0"/>
              <a:t>Building Structures with Young </a:t>
            </a:r>
          </a:p>
          <a:p>
            <a:pPr>
              <a:buNone/>
            </a:pPr>
            <a:r>
              <a:rPr lang="en-US" sz="1800" b="1" i="1" dirty="0"/>
              <a:t>	Children </a:t>
            </a:r>
            <a:r>
              <a:rPr lang="en-US" sz="1800" dirty="0"/>
              <a:t>guides children's explorations to help deepen their understanding of the physical science present in building block structures, including concepts such as gravity, stability, and balance. This nationally field-tested curriculum supports children’s early development of important science inquiry skills such as questioning, investigating, discussing, and formulating ideas and theories through curriculum ranging from exploring and designing structures to building block creations.</a:t>
            </a:r>
          </a:p>
        </p:txBody>
      </p:sp>
      <p:pic>
        <p:nvPicPr>
          <p:cNvPr id="6" name="Content Placeholder 5" descr="buildingstructuresEDC.jpg">
            <a:extLst>
              <a:ext uri="{FF2B5EF4-FFF2-40B4-BE49-F238E27FC236}">
                <a16:creationId xmlns:a16="http://schemas.microsoft.com/office/drawing/2014/main" id="{72BFA434-3511-4AF4-92F9-A64AFFE19E73}"/>
              </a:ext>
            </a:extLst>
          </p:cNvPr>
          <p:cNvPicPr>
            <a:picLocks noGrp="1" noChangeAspect="1"/>
          </p:cNvPicPr>
          <p:nvPr>
            <p:ph sz="half" idx="2"/>
          </p:nvPr>
        </p:nvPicPr>
        <p:blipFill>
          <a:blip r:embed="rId2"/>
          <a:stretch>
            <a:fillRect/>
          </a:stretch>
        </p:blipFill>
        <p:spPr>
          <a:xfrm>
            <a:off x="8448189" y="2017307"/>
            <a:ext cx="3068022" cy="3967975"/>
          </a:xfrm>
          <a:prstGeom prst="rect">
            <a:avLst/>
          </a:prstGeom>
        </p:spPr>
      </p:pic>
      <p:sp>
        <p:nvSpPr>
          <p:cNvPr id="7" name="Date Placeholder 6">
            <a:extLst>
              <a:ext uri="{FF2B5EF4-FFF2-40B4-BE49-F238E27FC236}">
                <a16:creationId xmlns:a16="http://schemas.microsoft.com/office/drawing/2014/main" id="{F21B549E-EB00-43CB-9559-C10B200904AC}"/>
              </a:ext>
            </a:extLst>
          </p:cNvPr>
          <p:cNvSpPr>
            <a:spLocks noGrp="1"/>
          </p:cNvSpPr>
          <p:nvPr>
            <p:ph type="dt" sz="half" idx="10"/>
          </p:nvPr>
        </p:nvSpPr>
        <p:spPr/>
        <p:txBody>
          <a:bodyPr/>
          <a:lstStyle/>
          <a:p>
            <a:r>
              <a:rPr lang="en-US" smtClean="0"/>
              <a:t>2020-02-16</a:t>
            </a:r>
            <a:endParaRPr lang="en-US"/>
          </a:p>
        </p:txBody>
      </p:sp>
      <p:sp>
        <p:nvSpPr>
          <p:cNvPr id="8" name="Footer Placeholder 7">
            <a:extLst>
              <a:ext uri="{FF2B5EF4-FFF2-40B4-BE49-F238E27FC236}">
                <a16:creationId xmlns:a16="http://schemas.microsoft.com/office/drawing/2014/main" id="{CC4D0B86-3190-46D8-9D30-E15D92E364F0}"/>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9" name="Slide Number Placeholder 8">
            <a:extLst>
              <a:ext uri="{FF2B5EF4-FFF2-40B4-BE49-F238E27FC236}">
                <a16:creationId xmlns:a16="http://schemas.microsoft.com/office/drawing/2014/main" id="{75DA264A-AEFB-4B9E-B33D-E42193F3E36E}"/>
              </a:ext>
            </a:extLst>
          </p:cNvPr>
          <p:cNvSpPr>
            <a:spLocks noGrp="1"/>
          </p:cNvSpPr>
          <p:nvPr>
            <p:ph type="sldNum" sz="quarter" idx="12"/>
          </p:nvPr>
        </p:nvSpPr>
        <p:spPr/>
        <p:txBody>
          <a:bodyPr/>
          <a:lstStyle/>
          <a:p>
            <a:fld id="{4BE96267-9501-4B49-939F-F116B0669874}" type="slidenum">
              <a:rPr lang="en-US" smtClean="0"/>
              <a:t>61</a:t>
            </a:fld>
            <a:endParaRPr lang="en-US"/>
          </a:p>
        </p:txBody>
      </p:sp>
    </p:spTree>
    <p:extLst>
      <p:ext uri="{BB962C8B-B14F-4D97-AF65-F5344CB8AC3E}">
        <p14:creationId xmlns:p14="http://schemas.microsoft.com/office/powerpoint/2010/main" val="2315296812"/>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Early interactions </a:t>
            </a:r>
            <a:r>
              <a:rPr lang="en-US" dirty="0"/>
              <a:t>with kids</a:t>
            </a:r>
          </a:p>
        </p:txBody>
      </p:sp>
      <p:grpSp>
        <p:nvGrpSpPr>
          <p:cNvPr id="3" name="Group 2">
            <a:extLst>
              <a:ext uri="{FF2B5EF4-FFF2-40B4-BE49-F238E27FC236}">
                <a16:creationId xmlns:a16="http://schemas.microsoft.com/office/drawing/2014/main" id="{F45032D1-F02D-44A4-AEA4-F80EF5F5A66C}"/>
              </a:ext>
            </a:extLst>
          </p:cNvPr>
          <p:cNvGrpSpPr/>
          <p:nvPr/>
        </p:nvGrpSpPr>
        <p:grpSpPr>
          <a:xfrm>
            <a:off x="1083484" y="1440442"/>
            <a:ext cx="4902949" cy="4698421"/>
            <a:chOff x="857307" y="1440442"/>
            <a:chExt cx="4902949" cy="4698421"/>
          </a:xfrm>
        </p:grpSpPr>
        <p:pic>
          <p:nvPicPr>
            <p:cNvPr id="1027" name="Picture 3" descr="C:\Users\eharpste\Documents\P&amp;T\Project 1 Materials\tower pictures\which one will fa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307" y="1440442"/>
              <a:ext cx="4902949" cy="3657600"/>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4">
              <a:extLst>
                <a:ext uri="{FF2B5EF4-FFF2-40B4-BE49-F238E27FC236}">
                  <a16:creationId xmlns:a16="http://schemas.microsoft.com/office/drawing/2014/main" id="{E6B8AEBA-A13B-4989-A858-2E69AC4FB1D0}"/>
                </a:ext>
              </a:extLst>
            </p:cNvPr>
            <p:cNvSpPr txBox="1">
              <a:spLocks/>
            </p:cNvSpPr>
            <p:nvPr/>
          </p:nvSpPr>
          <p:spPr>
            <a:xfrm>
              <a:off x="1289481" y="5097463"/>
              <a:ext cx="4038600" cy="10414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Segoe UI" panose="020B0502040204020203"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Segoe UI" panose="020B0502040204020203"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Segoe UI" panose="020B0502040204020203"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Segoe UI" panose="020B0502040204020203"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Segoe UI" panose="020B0502040204020203"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Segoe UI" panose="020B0502040204020203" pitchFamily="34" charset="0"/>
                <a:buNone/>
              </a:pPr>
              <a:r>
                <a:rPr lang="en-US" sz="2000"/>
                <a:t>What will happen?</a:t>
              </a:r>
            </a:p>
            <a:p>
              <a:pPr marL="0" indent="0">
                <a:buFont typeface="Segoe UI" panose="020B0502040204020203" pitchFamily="34" charset="0"/>
                <a:buNone/>
              </a:pPr>
              <a:r>
                <a:rPr lang="en-US" sz="2000"/>
                <a:t>Why?</a:t>
              </a:r>
              <a:endParaRPr lang="en-US" sz="2000" dirty="0"/>
            </a:p>
          </p:txBody>
        </p:sp>
      </p:grpSp>
      <p:grpSp>
        <p:nvGrpSpPr>
          <p:cNvPr id="4" name="Group 3">
            <a:extLst>
              <a:ext uri="{FF2B5EF4-FFF2-40B4-BE49-F238E27FC236}">
                <a16:creationId xmlns:a16="http://schemas.microsoft.com/office/drawing/2014/main" id="{9C5020E4-8FA3-43A8-B44B-01BC119CDD74}"/>
              </a:ext>
            </a:extLst>
          </p:cNvPr>
          <p:cNvGrpSpPr/>
          <p:nvPr/>
        </p:nvGrpSpPr>
        <p:grpSpPr>
          <a:xfrm>
            <a:off x="7069917" y="1440442"/>
            <a:ext cx="4038600" cy="4838121"/>
            <a:chOff x="8026587" y="1440442"/>
            <a:chExt cx="4038600" cy="4838121"/>
          </a:xfrm>
        </p:grpSpPr>
        <p:pic>
          <p:nvPicPr>
            <p:cNvPr id="8" name="Picture 2" descr="C:\Users\eharpste\Documents\P&amp;T\Project 1 Materials\tower pictures\place on which on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74287" y="1440442"/>
              <a:ext cx="2743200" cy="3657600"/>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3">
              <a:extLst>
                <a:ext uri="{FF2B5EF4-FFF2-40B4-BE49-F238E27FC236}">
                  <a16:creationId xmlns:a16="http://schemas.microsoft.com/office/drawing/2014/main" id="{9F0E45EB-0FC0-41C6-BAFA-B357434AE20B}"/>
                </a:ext>
              </a:extLst>
            </p:cNvPr>
            <p:cNvSpPr txBox="1">
              <a:spLocks/>
            </p:cNvSpPr>
            <p:nvPr/>
          </p:nvSpPr>
          <p:spPr>
            <a:xfrm>
              <a:off x="8026587" y="5097463"/>
              <a:ext cx="4038600" cy="1181100"/>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Segoe UI" panose="020B0502040204020203"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Segoe UI" panose="020B0502040204020203"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Segoe UI" panose="020B0502040204020203"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Segoe UI" panose="020B0502040204020203"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Segoe UI" panose="020B0502040204020203"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Segoe UI" panose="020B0502040204020203" pitchFamily="34" charset="0"/>
                <a:buNone/>
              </a:pPr>
              <a:r>
                <a:rPr lang="en-US" sz="2000"/>
                <a:t>Which block should I place the square on to build a tall tower that won’t fall over?</a:t>
              </a:r>
            </a:p>
            <a:p>
              <a:pPr marL="0" indent="0">
                <a:buFont typeface="Segoe UI" panose="020B0502040204020203" pitchFamily="34" charset="0"/>
                <a:buNone/>
              </a:pPr>
              <a:r>
                <a:rPr lang="en-US" sz="2000"/>
                <a:t>Why?</a:t>
              </a:r>
              <a:endParaRPr lang="en-US" sz="2000" dirty="0"/>
            </a:p>
          </p:txBody>
        </p:sp>
      </p:grpSp>
      <p:sp>
        <p:nvSpPr>
          <p:cNvPr id="6" name="Date Placeholder 5">
            <a:extLst>
              <a:ext uri="{FF2B5EF4-FFF2-40B4-BE49-F238E27FC236}">
                <a16:creationId xmlns:a16="http://schemas.microsoft.com/office/drawing/2014/main" id="{55D70B5F-858F-4857-B58F-5683A40F280D}"/>
              </a:ext>
            </a:extLst>
          </p:cNvPr>
          <p:cNvSpPr>
            <a:spLocks noGrp="1"/>
          </p:cNvSpPr>
          <p:nvPr>
            <p:ph type="dt" sz="half" idx="10"/>
          </p:nvPr>
        </p:nvSpPr>
        <p:spPr/>
        <p:txBody>
          <a:bodyPr/>
          <a:lstStyle/>
          <a:p>
            <a:r>
              <a:rPr lang="en-US" smtClean="0"/>
              <a:t>2020-02-16</a:t>
            </a:r>
            <a:endParaRPr lang="en-US"/>
          </a:p>
        </p:txBody>
      </p:sp>
      <p:sp>
        <p:nvSpPr>
          <p:cNvPr id="11" name="Footer Placeholder 10">
            <a:extLst>
              <a:ext uri="{FF2B5EF4-FFF2-40B4-BE49-F238E27FC236}">
                <a16:creationId xmlns:a16="http://schemas.microsoft.com/office/drawing/2014/main" id="{6C9FBC17-349D-4AD4-93B7-69D046166840}"/>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12" name="Slide Number Placeholder 11">
            <a:extLst>
              <a:ext uri="{FF2B5EF4-FFF2-40B4-BE49-F238E27FC236}">
                <a16:creationId xmlns:a16="http://schemas.microsoft.com/office/drawing/2014/main" id="{E2A048EB-866C-43ED-A3D7-E7FBA80DF324}"/>
              </a:ext>
            </a:extLst>
          </p:cNvPr>
          <p:cNvSpPr>
            <a:spLocks noGrp="1"/>
          </p:cNvSpPr>
          <p:nvPr>
            <p:ph type="sldNum" sz="quarter" idx="12"/>
          </p:nvPr>
        </p:nvSpPr>
        <p:spPr/>
        <p:txBody>
          <a:bodyPr/>
          <a:lstStyle/>
          <a:p>
            <a:fld id="{4BE96267-9501-4B49-939F-F116B0669874}" type="slidenum">
              <a:rPr lang="en-US" smtClean="0"/>
              <a:t>62</a:t>
            </a:fld>
            <a:endParaRPr lang="en-US"/>
          </a:p>
        </p:txBody>
      </p:sp>
    </p:spTree>
    <p:extLst>
      <p:ext uri="{BB962C8B-B14F-4D97-AF65-F5344CB8AC3E}">
        <p14:creationId xmlns:p14="http://schemas.microsoft.com/office/powerpoint/2010/main" val="36486147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Early interactions with kids</a:t>
            </a:r>
          </a:p>
        </p:txBody>
      </p:sp>
      <p:grpSp>
        <p:nvGrpSpPr>
          <p:cNvPr id="5" name="Group 4">
            <a:extLst>
              <a:ext uri="{FF2B5EF4-FFF2-40B4-BE49-F238E27FC236}">
                <a16:creationId xmlns:a16="http://schemas.microsoft.com/office/drawing/2014/main" id="{CC8D135D-C905-49D9-A20E-D8866219D0C0}"/>
              </a:ext>
            </a:extLst>
          </p:cNvPr>
          <p:cNvGrpSpPr/>
          <p:nvPr/>
        </p:nvGrpSpPr>
        <p:grpSpPr>
          <a:xfrm>
            <a:off x="6781800" y="1420811"/>
            <a:ext cx="4038600" cy="5072064"/>
            <a:chOff x="6407150" y="1358900"/>
            <a:chExt cx="4038600" cy="5072064"/>
          </a:xfrm>
        </p:grpSpPr>
        <p:pic>
          <p:nvPicPr>
            <p:cNvPr id="7" name="Picture 2" descr="C:\Users\eharpste\Documents\P&amp;T\Project 1 Materials\tower pictures\which is a better base.JPG">
              <a:extLst>
                <a:ext uri="{FF2B5EF4-FFF2-40B4-BE49-F238E27FC236}">
                  <a16:creationId xmlns:a16="http://schemas.microsoft.com/office/drawing/2014/main" id="{82EA3F86-0071-42B6-B084-C148C6A5C1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4850" y="1358900"/>
              <a:ext cx="2743200" cy="3657600"/>
            </a:xfrm>
            <a:prstGeom prst="rect">
              <a:avLst/>
            </a:prstGeom>
            <a:noFill/>
            <a:extLst>
              <a:ext uri="{909E8E84-426E-40DD-AFC4-6F175D3DCCD1}">
                <a14:hiddenFill xmlns:a14="http://schemas.microsoft.com/office/drawing/2010/main">
                  <a:solidFill>
                    <a:srgbClr val="FFFFFF"/>
                  </a:solidFill>
                </a14:hiddenFill>
              </a:ext>
            </a:extLst>
          </p:spPr>
        </p:pic>
        <p:sp>
          <p:nvSpPr>
            <p:cNvPr id="12" name="Content Placeholder 3">
              <a:extLst>
                <a:ext uri="{FF2B5EF4-FFF2-40B4-BE49-F238E27FC236}">
                  <a16:creationId xmlns:a16="http://schemas.microsoft.com/office/drawing/2014/main" id="{7623C594-CEE5-4DAD-B5D0-AE73F57FB9AE}"/>
                </a:ext>
              </a:extLst>
            </p:cNvPr>
            <p:cNvSpPr txBox="1">
              <a:spLocks/>
            </p:cNvSpPr>
            <p:nvPr/>
          </p:nvSpPr>
          <p:spPr>
            <a:xfrm>
              <a:off x="6407150" y="5105400"/>
              <a:ext cx="4038600" cy="13255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Segoe UI" panose="020B0502040204020203"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Segoe UI" panose="020B0502040204020203"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Segoe UI" panose="020B0502040204020203"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Segoe UI" panose="020B0502040204020203"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Segoe UI" panose="020B0502040204020203"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Segoe UI" panose="020B0502040204020203" pitchFamily="34" charset="0"/>
                <a:buNone/>
              </a:pPr>
              <a:r>
                <a:rPr lang="en-US" sz="2000"/>
                <a:t>Which of these would make a better base?</a:t>
              </a:r>
            </a:p>
            <a:p>
              <a:pPr marL="0" indent="0">
                <a:buFont typeface="Segoe UI" panose="020B0502040204020203" pitchFamily="34" charset="0"/>
                <a:buNone/>
              </a:pPr>
              <a:r>
                <a:rPr lang="en-US" sz="2000"/>
                <a:t>Why?</a:t>
              </a:r>
              <a:endParaRPr lang="en-US" sz="2000" dirty="0"/>
            </a:p>
          </p:txBody>
        </p:sp>
      </p:grpSp>
      <p:grpSp>
        <p:nvGrpSpPr>
          <p:cNvPr id="15" name="Group 14">
            <a:extLst>
              <a:ext uri="{FF2B5EF4-FFF2-40B4-BE49-F238E27FC236}">
                <a16:creationId xmlns:a16="http://schemas.microsoft.com/office/drawing/2014/main" id="{138AD06D-B03C-4B25-A0B2-6DF3F944BEF8}"/>
              </a:ext>
            </a:extLst>
          </p:cNvPr>
          <p:cNvGrpSpPr/>
          <p:nvPr/>
        </p:nvGrpSpPr>
        <p:grpSpPr>
          <a:xfrm>
            <a:off x="1371600" y="1447800"/>
            <a:ext cx="4038600" cy="5262564"/>
            <a:chOff x="774700" y="1447800"/>
            <a:chExt cx="4038600" cy="5262564"/>
          </a:xfrm>
        </p:grpSpPr>
        <p:pic>
          <p:nvPicPr>
            <p:cNvPr id="9" name="Picture 2" descr="C:\Users\eharpste\Documents\P&amp;T\Project 1 Materials\tower pictures\which tower is bett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2400" y="1447800"/>
              <a:ext cx="2743200" cy="3657600"/>
            </a:xfrm>
            <a:prstGeom prst="rect">
              <a:avLst/>
            </a:prstGeom>
            <a:noFill/>
            <a:extLst>
              <a:ext uri="{909E8E84-426E-40DD-AFC4-6F175D3DCCD1}">
                <a14:hiddenFill xmlns:a14="http://schemas.microsoft.com/office/drawing/2010/main">
                  <a:solidFill>
                    <a:srgbClr val="FFFFFF"/>
                  </a:solidFill>
                </a14:hiddenFill>
              </a:ext>
            </a:extLst>
          </p:spPr>
        </p:pic>
        <p:sp>
          <p:nvSpPr>
            <p:cNvPr id="14" name="Content Placeholder 3">
              <a:extLst>
                <a:ext uri="{FF2B5EF4-FFF2-40B4-BE49-F238E27FC236}">
                  <a16:creationId xmlns:a16="http://schemas.microsoft.com/office/drawing/2014/main" id="{E8616562-BEAC-456A-AA2B-D402A62E637E}"/>
                </a:ext>
              </a:extLst>
            </p:cNvPr>
            <p:cNvSpPr txBox="1">
              <a:spLocks/>
            </p:cNvSpPr>
            <p:nvPr/>
          </p:nvSpPr>
          <p:spPr>
            <a:xfrm>
              <a:off x="774700" y="5105400"/>
              <a:ext cx="4038600" cy="16049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Segoe UI" panose="020B0502040204020203"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Segoe UI" panose="020B0502040204020203"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Segoe UI" panose="020B0502040204020203"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Segoe UI" panose="020B0502040204020203"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Segoe UI" panose="020B0502040204020203"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Segoe UI" panose="020B0502040204020203" pitchFamily="34" charset="0"/>
                <a:buNone/>
              </a:pPr>
              <a:r>
                <a:rPr lang="en-US" sz="2000" dirty="0"/>
                <a:t>Which tower is less likely to fall over if the table is bumped?</a:t>
              </a:r>
            </a:p>
            <a:p>
              <a:pPr marL="0" indent="0">
                <a:buFont typeface="Segoe UI" panose="020B0502040204020203" pitchFamily="34" charset="0"/>
                <a:buNone/>
              </a:pPr>
              <a:r>
                <a:rPr lang="en-US" sz="2000" dirty="0"/>
                <a:t>Why?</a:t>
              </a:r>
            </a:p>
          </p:txBody>
        </p:sp>
      </p:grpSp>
      <p:sp>
        <p:nvSpPr>
          <p:cNvPr id="16" name="Date Placeholder 15">
            <a:extLst>
              <a:ext uri="{FF2B5EF4-FFF2-40B4-BE49-F238E27FC236}">
                <a16:creationId xmlns:a16="http://schemas.microsoft.com/office/drawing/2014/main" id="{39D2F3D5-600A-4117-A0A0-9713BC44F8E5}"/>
              </a:ext>
            </a:extLst>
          </p:cNvPr>
          <p:cNvSpPr>
            <a:spLocks noGrp="1"/>
          </p:cNvSpPr>
          <p:nvPr>
            <p:ph type="dt" sz="half" idx="10"/>
          </p:nvPr>
        </p:nvSpPr>
        <p:spPr/>
        <p:txBody>
          <a:bodyPr/>
          <a:lstStyle/>
          <a:p>
            <a:r>
              <a:rPr lang="en-US" smtClean="0"/>
              <a:t>2020-02-16</a:t>
            </a:r>
            <a:endParaRPr lang="en-US"/>
          </a:p>
        </p:txBody>
      </p:sp>
      <p:sp>
        <p:nvSpPr>
          <p:cNvPr id="17" name="Footer Placeholder 16">
            <a:extLst>
              <a:ext uri="{FF2B5EF4-FFF2-40B4-BE49-F238E27FC236}">
                <a16:creationId xmlns:a16="http://schemas.microsoft.com/office/drawing/2014/main" id="{73B18622-8597-4057-9AC6-DB60F67DB952}"/>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18" name="Slide Number Placeholder 17">
            <a:extLst>
              <a:ext uri="{FF2B5EF4-FFF2-40B4-BE49-F238E27FC236}">
                <a16:creationId xmlns:a16="http://schemas.microsoft.com/office/drawing/2014/main" id="{E866CDCA-D746-4C12-89F5-8D6BE9DFA4E6}"/>
              </a:ext>
            </a:extLst>
          </p:cNvPr>
          <p:cNvSpPr>
            <a:spLocks noGrp="1"/>
          </p:cNvSpPr>
          <p:nvPr>
            <p:ph type="sldNum" sz="quarter" idx="12"/>
          </p:nvPr>
        </p:nvSpPr>
        <p:spPr/>
        <p:txBody>
          <a:bodyPr/>
          <a:lstStyle/>
          <a:p>
            <a:fld id="{4BE96267-9501-4B49-939F-F116B0669874}" type="slidenum">
              <a:rPr lang="en-US" smtClean="0"/>
              <a:t>63</a:t>
            </a:fld>
            <a:endParaRPr lang="en-US"/>
          </a:p>
        </p:txBody>
      </p:sp>
    </p:spTree>
    <p:extLst>
      <p:ext uri="{BB962C8B-B14F-4D97-AF65-F5344CB8AC3E}">
        <p14:creationId xmlns:p14="http://schemas.microsoft.com/office/powerpoint/2010/main" val="20580449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Early interactions with kids</a:t>
            </a:r>
          </a:p>
        </p:txBody>
      </p:sp>
      <p:sp>
        <p:nvSpPr>
          <p:cNvPr id="3" name="Content Placeholder 2"/>
          <p:cNvSpPr>
            <a:spLocks noGrp="1"/>
          </p:cNvSpPr>
          <p:nvPr>
            <p:ph sz="half" idx="1"/>
          </p:nvPr>
        </p:nvSpPr>
        <p:spPr/>
        <p:txBody>
          <a:bodyPr>
            <a:normAutofit/>
          </a:bodyPr>
          <a:lstStyle/>
          <a:p>
            <a:pPr marL="0" indent="0">
              <a:buNone/>
            </a:pPr>
            <a:r>
              <a:rPr lang="en-US" dirty="0"/>
              <a:t>Make the Tallest Tower</a:t>
            </a:r>
          </a:p>
          <a:p>
            <a:endParaRPr lang="en-US" dirty="0"/>
          </a:p>
          <a:p>
            <a:pPr marL="0" indent="0">
              <a:buNone/>
            </a:pPr>
            <a:r>
              <a:rPr lang="en-US" dirty="0"/>
              <a:t>How do they build </a:t>
            </a:r>
            <a:r>
              <a:rPr lang="en-US" dirty="0" smtClean="0"/>
              <a:t>without </a:t>
            </a:r>
            <a:r>
              <a:rPr lang="en-US" dirty="0"/>
              <a:t>direction?</a:t>
            </a:r>
          </a:p>
          <a:p>
            <a:pPr marL="0" indent="0">
              <a:buNone/>
            </a:pPr>
            <a:r>
              <a:rPr lang="en-US" dirty="0"/>
              <a:t>What patterns do they use in forced choice tasks of blocks?</a:t>
            </a:r>
          </a:p>
        </p:txBody>
      </p:sp>
      <p:pic>
        <p:nvPicPr>
          <p:cNvPr id="8" name="Content Placeholder 7">
            <a:extLst>
              <a:ext uri="{FF2B5EF4-FFF2-40B4-BE49-F238E27FC236}">
                <a16:creationId xmlns:a16="http://schemas.microsoft.com/office/drawing/2014/main" id="{997351CD-16A3-4ACF-85F1-3F4AD11C838B}"/>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rot="5400000">
            <a:off x="7770823" y="2342452"/>
            <a:ext cx="4422754" cy="3319272"/>
          </a:xfrm>
          <a:prstGeom prst="rect">
            <a:avLst/>
          </a:prstGeom>
        </p:spPr>
      </p:pic>
      <p:sp>
        <p:nvSpPr>
          <p:cNvPr id="9" name="Date Placeholder 8">
            <a:extLst>
              <a:ext uri="{FF2B5EF4-FFF2-40B4-BE49-F238E27FC236}">
                <a16:creationId xmlns:a16="http://schemas.microsoft.com/office/drawing/2014/main" id="{EB0D2BFC-5B88-47CD-A75B-ADB43DB0F003}"/>
              </a:ext>
            </a:extLst>
          </p:cNvPr>
          <p:cNvSpPr>
            <a:spLocks noGrp="1"/>
          </p:cNvSpPr>
          <p:nvPr>
            <p:ph type="dt" sz="half" idx="10"/>
          </p:nvPr>
        </p:nvSpPr>
        <p:spPr/>
        <p:txBody>
          <a:bodyPr/>
          <a:lstStyle/>
          <a:p>
            <a:r>
              <a:rPr lang="en-US" smtClean="0"/>
              <a:t>2020-02-16</a:t>
            </a:r>
            <a:endParaRPr lang="en-US"/>
          </a:p>
        </p:txBody>
      </p:sp>
      <p:sp>
        <p:nvSpPr>
          <p:cNvPr id="10" name="Footer Placeholder 9">
            <a:extLst>
              <a:ext uri="{FF2B5EF4-FFF2-40B4-BE49-F238E27FC236}">
                <a16:creationId xmlns:a16="http://schemas.microsoft.com/office/drawing/2014/main" id="{0368C763-171B-4B08-B466-F9BDE6B8B316}"/>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11" name="Slide Number Placeholder 10">
            <a:extLst>
              <a:ext uri="{FF2B5EF4-FFF2-40B4-BE49-F238E27FC236}">
                <a16:creationId xmlns:a16="http://schemas.microsoft.com/office/drawing/2014/main" id="{F6CA9B56-EAA5-4A9F-9267-72F1B26B33B9}"/>
              </a:ext>
            </a:extLst>
          </p:cNvPr>
          <p:cNvSpPr>
            <a:spLocks noGrp="1"/>
          </p:cNvSpPr>
          <p:nvPr>
            <p:ph type="sldNum" sz="quarter" idx="12"/>
          </p:nvPr>
        </p:nvSpPr>
        <p:spPr/>
        <p:txBody>
          <a:bodyPr/>
          <a:lstStyle/>
          <a:p>
            <a:fld id="{4BE96267-9501-4B49-939F-F116B0669874}" type="slidenum">
              <a:rPr lang="en-US" smtClean="0"/>
              <a:t>64</a:t>
            </a:fld>
            <a:endParaRPr lang="en-US"/>
          </a:p>
        </p:txBody>
      </p:sp>
    </p:spTree>
    <p:extLst>
      <p:ext uri="{BB962C8B-B14F-4D97-AF65-F5344CB8AC3E}">
        <p14:creationId xmlns:p14="http://schemas.microsoft.com/office/powerpoint/2010/main" val="6149661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dirty="0" smtClean="0"/>
              <a:t>Initial Educational </a:t>
            </a:r>
            <a:r>
              <a:rPr lang="en-US" dirty="0"/>
              <a:t>Objectives </a:t>
            </a:r>
            <a:br>
              <a:rPr lang="en-US" dirty="0"/>
            </a:br>
            <a:r>
              <a:rPr lang="en-US" sz="2800" dirty="0"/>
              <a:t>Science Content</a:t>
            </a:r>
            <a:endParaRPr lang="en-US" dirty="0"/>
          </a:p>
        </p:txBody>
      </p:sp>
      <p:sp>
        <p:nvSpPr>
          <p:cNvPr id="9" name="Content Placeholder 8"/>
          <p:cNvSpPr>
            <a:spLocks noGrp="1"/>
          </p:cNvSpPr>
          <p:nvPr>
            <p:ph idx="1"/>
          </p:nvPr>
        </p:nvSpPr>
        <p:spPr/>
        <p:txBody>
          <a:bodyPr/>
          <a:lstStyle/>
          <a:p>
            <a:endParaRPr lang="en-US" dirty="0"/>
          </a:p>
        </p:txBody>
      </p:sp>
      <p:sp>
        <p:nvSpPr>
          <p:cNvPr id="3" name="Date Placeholder 2">
            <a:extLst>
              <a:ext uri="{FF2B5EF4-FFF2-40B4-BE49-F238E27FC236}">
                <a16:creationId xmlns:a16="http://schemas.microsoft.com/office/drawing/2014/main" id="{4679B083-D866-4A26-A319-A725EB7543E3}"/>
              </a:ext>
            </a:extLst>
          </p:cNvPr>
          <p:cNvSpPr>
            <a:spLocks noGrp="1"/>
          </p:cNvSpPr>
          <p:nvPr>
            <p:ph type="dt" sz="half" idx="10"/>
          </p:nvPr>
        </p:nvSpPr>
        <p:spPr/>
        <p:txBody>
          <a:bodyPr/>
          <a:lstStyle/>
          <a:p>
            <a:r>
              <a:rPr lang="en-US" smtClean="0"/>
              <a:t>2020-02-16</a:t>
            </a:r>
            <a:endParaRPr lang="en-US"/>
          </a:p>
        </p:txBody>
      </p:sp>
      <p:sp>
        <p:nvSpPr>
          <p:cNvPr id="4" name="Footer Placeholder 3">
            <a:extLst>
              <a:ext uri="{FF2B5EF4-FFF2-40B4-BE49-F238E27FC236}">
                <a16:creationId xmlns:a16="http://schemas.microsoft.com/office/drawing/2014/main" id="{9470D153-CA60-4220-BCAB-F03EB0F50CDF}"/>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5" name="Slide Number Placeholder 4">
            <a:extLst>
              <a:ext uri="{FF2B5EF4-FFF2-40B4-BE49-F238E27FC236}">
                <a16:creationId xmlns:a16="http://schemas.microsoft.com/office/drawing/2014/main" id="{6CC710DF-D118-43FB-A92C-8BA04FA3E057}"/>
              </a:ext>
            </a:extLst>
          </p:cNvPr>
          <p:cNvSpPr>
            <a:spLocks noGrp="1"/>
          </p:cNvSpPr>
          <p:nvPr>
            <p:ph type="sldNum" sz="quarter" idx="12"/>
          </p:nvPr>
        </p:nvSpPr>
        <p:spPr/>
        <p:txBody>
          <a:bodyPr/>
          <a:lstStyle/>
          <a:p>
            <a:fld id="{4BE96267-9501-4B49-939F-F116B0669874}" type="slidenum">
              <a:rPr lang="en-US" smtClean="0"/>
              <a:t>65</a:t>
            </a:fld>
            <a:endParaRPr lang="en-US"/>
          </a:p>
        </p:txBody>
      </p:sp>
      <p:sp>
        <p:nvSpPr>
          <p:cNvPr id="11" name="Text Placeholder 10"/>
          <p:cNvSpPr>
            <a:spLocks noGrp="1"/>
          </p:cNvSpPr>
          <p:nvPr>
            <p:ph type="body" sz="quarter" idx="13"/>
          </p:nvPr>
        </p:nvSpPr>
        <p:spPr/>
        <p:txBody>
          <a:bodyPr/>
          <a:lstStyle/>
          <a:p>
            <a:endParaRPr lang="en-US"/>
          </a:p>
        </p:txBody>
      </p:sp>
      <p:graphicFrame>
        <p:nvGraphicFramePr>
          <p:cNvPr id="12" name="Table 11"/>
          <p:cNvGraphicFramePr>
            <a:graphicFrameLocks noGrp="1"/>
          </p:cNvGraphicFramePr>
          <p:nvPr>
            <p:extLst>
              <p:ext uri="{D42A27DB-BD31-4B8C-83A1-F6EECF244321}">
                <p14:modId xmlns:p14="http://schemas.microsoft.com/office/powerpoint/2010/main" val="173833399"/>
              </p:ext>
            </p:extLst>
          </p:nvPr>
        </p:nvGraphicFramePr>
        <p:xfrm>
          <a:off x="1881503" y="1841724"/>
          <a:ext cx="8339458" cy="3926840"/>
        </p:xfrm>
        <a:graphic>
          <a:graphicData uri="http://schemas.openxmlformats.org/drawingml/2006/table">
            <a:tbl>
              <a:tblPr firstRow="1" bandRow="1">
                <a:tableStyleId>{69CF1AB2-1976-4502-BF36-3FF5EA218861}</a:tableStyleId>
              </a:tblPr>
              <a:tblGrid>
                <a:gridCol w="1594049">
                  <a:extLst>
                    <a:ext uri="{9D8B030D-6E8A-4147-A177-3AD203B41FA5}">
                      <a16:colId xmlns:a16="http://schemas.microsoft.com/office/drawing/2014/main" val="20000"/>
                    </a:ext>
                  </a:extLst>
                </a:gridCol>
                <a:gridCol w="478764">
                  <a:extLst>
                    <a:ext uri="{9D8B030D-6E8A-4147-A177-3AD203B41FA5}">
                      <a16:colId xmlns:a16="http://schemas.microsoft.com/office/drawing/2014/main" val="20001"/>
                    </a:ext>
                  </a:extLst>
                </a:gridCol>
                <a:gridCol w="6266645">
                  <a:extLst>
                    <a:ext uri="{9D8B030D-6E8A-4147-A177-3AD203B41FA5}">
                      <a16:colId xmlns:a16="http://schemas.microsoft.com/office/drawing/2014/main" val="20002"/>
                    </a:ext>
                  </a:extLst>
                </a:gridCol>
              </a:tblGrid>
              <a:tr h="370840">
                <a:tc rowSpan="5">
                  <a:txBody>
                    <a:bodyPr/>
                    <a:lstStyle/>
                    <a:p>
                      <a:pPr algn="l"/>
                      <a:r>
                        <a:rPr lang="en-US" sz="1400" b="0" dirty="0">
                          <a:latin typeface="Verdana"/>
                          <a:cs typeface="Verdana"/>
                        </a:rPr>
                        <a:t>Principles for designing stable systems</a:t>
                      </a:r>
                    </a:p>
                  </a:txBody>
                  <a:tcPr anchor="ctr"/>
                </a:tc>
                <a:tc>
                  <a:txBody>
                    <a:bodyPr/>
                    <a:lstStyle/>
                    <a:p>
                      <a:pPr algn="ctr"/>
                      <a:r>
                        <a:rPr lang="en-US" sz="1400" b="0" dirty="0">
                          <a:latin typeface="Verdana"/>
                          <a:cs typeface="Verdana"/>
                        </a:rPr>
                        <a:t>1</a:t>
                      </a:r>
                    </a:p>
                  </a:txBody>
                  <a:tcPr anchor="ctr"/>
                </a:tc>
                <a:tc>
                  <a:txBody>
                    <a:bodyPr/>
                    <a:lstStyle/>
                    <a:p>
                      <a:r>
                        <a:rPr lang="en-US" sz="1400" b="1" dirty="0">
                          <a:latin typeface="Verdana"/>
                          <a:cs typeface="Verdana"/>
                        </a:rPr>
                        <a:t>Shorter</a:t>
                      </a:r>
                      <a:r>
                        <a:rPr lang="en-US" sz="1400" b="0" baseline="0" dirty="0">
                          <a:latin typeface="Verdana"/>
                          <a:cs typeface="Verdana"/>
                        </a:rPr>
                        <a:t> objects tend to be more stable</a:t>
                      </a:r>
                      <a:endParaRPr lang="en-US" sz="1400" b="0" dirty="0">
                        <a:latin typeface="Verdana"/>
                        <a:cs typeface="Verdana"/>
                      </a:endParaRPr>
                    </a:p>
                  </a:txBody>
                  <a:tcPr/>
                </a:tc>
                <a:extLst>
                  <a:ext uri="{0D108BD9-81ED-4DB2-BD59-A6C34878D82A}">
                    <a16:rowId xmlns:a16="http://schemas.microsoft.com/office/drawing/2014/main" val="10000"/>
                  </a:ext>
                </a:extLst>
              </a:tr>
              <a:tr h="370840">
                <a:tc vMerge="1">
                  <a:txBody>
                    <a:bodyPr/>
                    <a:lstStyle/>
                    <a:p>
                      <a:endParaRPr lang="en-US" dirty="0"/>
                    </a:p>
                  </a:txBody>
                  <a:tcPr/>
                </a:tc>
                <a:tc>
                  <a:txBody>
                    <a:bodyPr/>
                    <a:lstStyle/>
                    <a:p>
                      <a:pPr algn="ctr"/>
                      <a:r>
                        <a:rPr lang="en-US" sz="1400" dirty="0">
                          <a:latin typeface="Verdana"/>
                          <a:cs typeface="Verdana"/>
                        </a:rPr>
                        <a:t>2</a:t>
                      </a:r>
                    </a:p>
                  </a:txBody>
                  <a:tcPr anchor="ctr"/>
                </a:tc>
                <a:tc>
                  <a:txBody>
                    <a:bodyPr/>
                    <a:lstStyle/>
                    <a:p>
                      <a:r>
                        <a:rPr lang="en-US" sz="1400" dirty="0">
                          <a:latin typeface="Verdana"/>
                          <a:cs typeface="Verdana"/>
                        </a:rPr>
                        <a:t>Objects with a </a:t>
                      </a:r>
                      <a:r>
                        <a:rPr lang="en-US" sz="1400" b="1" dirty="0">
                          <a:latin typeface="Verdana"/>
                          <a:cs typeface="Verdana"/>
                        </a:rPr>
                        <a:t>wider base </a:t>
                      </a:r>
                      <a:r>
                        <a:rPr lang="en-US" sz="1400" dirty="0">
                          <a:latin typeface="Verdana"/>
                          <a:cs typeface="Verdana"/>
                        </a:rPr>
                        <a:t>tend to be more stable</a:t>
                      </a:r>
                    </a:p>
                  </a:txBody>
                  <a:tcPr/>
                </a:tc>
                <a:extLst>
                  <a:ext uri="{0D108BD9-81ED-4DB2-BD59-A6C34878D82A}">
                    <a16:rowId xmlns:a16="http://schemas.microsoft.com/office/drawing/2014/main" val="10001"/>
                  </a:ext>
                </a:extLst>
              </a:tr>
              <a:tr h="370840">
                <a:tc vMerge="1">
                  <a:txBody>
                    <a:bodyPr/>
                    <a:lstStyle/>
                    <a:p>
                      <a:endParaRPr lang="en-US" dirty="0"/>
                    </a:p>
                  </a:txBody>
                  <a:tcPr/>
                </a:tc>
                <a:tc>
                  <a:txBody>
                    <a:bodyPr/>
                    <a:lstStyle/>
                    <a:p>
                      <a:pPr algn="ctr"/>
                      <a:r>
                        <a:rPr lang="en-US" sz="1400" dirty="0">
                          <a:latin typeface="Verdana"/>
                          <a:cs typeface="Verdana"/>
                        </a:rPr>
                        <a:t>3</a:t>
                      </a:r>
                    </a:p>
                  </a:txBody>
                  <a:tcPr anchor="ctr"/>
                </a:tc>
                <a:tc>
                  <a:txBody>
                    <a:bodyPr/>
                    <a:lstStyle/>
                    <a:p>
                      <a:r>
                        <a:rPr lang="en-US" sz="1400" dirty="0">
                          <a:latin typeface="Verdana"/>
                          <a:cs typeface="Verdana"/>
                        </a:rPr>
                        <a:t>Objects with </a:t>
                      </a:r>
                      <a:r>
                        <a:rPr lang="en-US" sz="1400" b="1" dirty="0">
                          <a:latin typeface="Verdana"/>
                          <a:cs typeface="Verdana"/>
                        </a:rPr>
                        <a:t>more weight at the</a:t>
                      </a:r>
                      <a:r>
                        <a:rPr lang="en-US" sz="1400" b="1" baseline="0" dirty="0">
                          <a:latin typeface="Verdana"/>
                          <a:cs typeface="Verdana"/>
                        </a:rPr>
                        <a:t> bottom and less at the top </a:t>
                      </a:r>
                      <a:r>
                        <a:rPr lang="en-US" sz="1400" baseline="0" dirty="0">
                          <a:latin typeface="Verdana"/>
                          <a:cs typeface="Verdana"/>
                        </a:rPr>
                        <a:t>tend to be more stable</a:t>
                      </a:r>
                      <a:endParaRPr lang="en-US" sz="1400" dirty="0">
                        <a:latin typeface="Verdana"/>
                        <a:cs typeface="Verdana"/>
                      </a:endParaRPr>
                    </a:p>
                  </a:txBody>
                  <a:tcPr/>
                </a:tc>
                <a:extLst>
                  <a:ext uri="{0D108BD9-81ED-4DB2-BD59-A6C34878D82A}">
                    <a16:rowId xmlns:a16="http://schemas.microsoft.com/office/drawing/2014/main" val="10002"/>
                  </a:ext>
                </a:extLst>
              </a:tr>
              <a:tr h="370840">
                <a:tc vMerge="1">
                  <a:txBody>
                    <a:bodyPr/>
                    <a:lstStyle/>
                    <a:p>
                      <a:endParaRPr lang="en-US" dirty="0"/>
                    </a:p>
                  </a:txBody>
                  <a:tcPr/>
                </a:tc>
                <a:tc>
                  <a:txBody>
                    <a:bodyPr/>
                    <a:lstStyle/>
                    <a:p>
                      <a:pPr algn="ctr"/>
                      <a:r>
                        <a:rPr lang="en-US" sz="1400" dirty="0">
                          <a:latin typeface="Verdana"/>
                          <a:cs typeface="Verdana"/>
                        </a:rPr>
                        <a:t>4</a:t>
                      </a:r>
                    </a:p>
                  </a:txBody>
                  <a:tcPr anchor="ctr"/>
                </a:tc>
                <a:tc>
                  <a:txBody>
                    <a:bodyPr/>
                    <a:lstStyle/>
                    <a:p>
                      <a:r>
                        <a:rPr lang="en-US" sz="1400" b="1" dirty="0">
                          <a:latin typeface="Verdana"/>
                          <a:cs typeface="Verdana"/>
                        </a:rPr>
                        <a:t>Symmetrical</a:t>
                      </a:r>
                      <a:r>
                        <a:rPr lang="en-US" sz="1400" b="1" baseline="0" dirty="0">
                          <a:latin typeface="Verdana"/>
                          <a:cs typeface="Verdana"/>
                        </a:rPr>
                        <a:t> </a:t>
                      </a:r>
                      <a:r>
                        <a:rPr lang="en-US" sz="1400" b="0" baseline="0" dirty="0">
                          <a:latin typeface="Verdana"/>
                          <a:cs typeface="Verdana"/>
                        </a:rPr>
                        <a:t>objects</a:t>
                      </a:r>
                      <a:r>
                        <a:rPr lang="en-US" sz="1400" b="1" baseline="0" dirty="0">
                          <a:latin typeface="Verdana"/>
                          <a:cs typeface="Verdana"/>
                        </a:rPr>
                        <a:t> </a:t>
                      </a:r>
                      <a:r>
                        <a:rPr lang="en-US" sz="1400" baseline="0" dirty="0">
                          <a:latin typeface="Verdana"/>
                          <a:cs typeface="Verdana"/>
                        </a:rPr>
                        <a:t>tend to be more stable</a:t>
                      </a:r>
                      <a:endParaRPr lang="en-US" sz="1400" dirty="0">
                        <a:latin typeface="Verdana"/>
                        <a:cs typeface="Verdana"/>
                      </a:endParaRPr>
                    </a:p>
                  </a:txBody>
                  <a:tcPr/>
                </a:tc>
                <a:extLst>
                  <a:ext uri="{0D108BD9-81ED-4DB2-BD59-A6C34878D82A}">
                    <a16:rowId xmlns:a16="http://schemas.microsoft.com/office/drawing/2014/main" val="10003"/>
                  </a:ext>
                </a:extLst>
              </a:tr>
              <a:tr h="370840">
                <a:tc vMerge="1">
                  <a:txBody>
                    <a:bodyPr/>
                    <a:lstStyle/>
                    <a:p>
                      <a:pPr algn="l"/>
                      <a:endParaRPr lang="en-US" b="0" dirty="0"/>
                    </a:p>
                  </a:txBody>
                  <a:tcPr anchor="ctr"/>
                </a:tc>
                <a:tc>
                  <a:txBody>
                    <a:bodyPr/>
                    <a:lstStyle/>
                    <a:p>
                      <a:pPr algn="ctr"/>
                      <a:r>
                        <a:rPr lang="en-US" sz="1400" b="0">
                          <a:latin typeface="Verdana"/>
                          <a:cs typeface="Verdana"/>
                        </a:rPr>
                        <a:t>5</a:t>
                      </a:r>
                      <a:endParaRPr lang="en-US" sz="1400" b="0" dirty="0">
                        <a:latin typeface="Verdana"/>
                        <a:cs typeface="Verdana"/>
                      </a:endParaRPr>
                    </a:p>
                  </a:txBody>
                  <a:tcPr anchor="ctr"/>
                </a:tc>
                <a:tc>
                  <a:txBody>
                    <a:bodyPr/>
                    <a:lstStyle/>
                    <a:p>
                      <a:r>
                        <a:rPr lang="en-US" sz="1400" b="0" dirty="0">
                          <a:latin typeface="Verdana"/>
                          <a:cs typeface="Verdana"/>
                        </a:rPr>
                        <a:t>No</a:t>
                      </a:r>
                      <a:r>
                        <a:rPr lang="en-US" sz="1400" b="0" baseline="0" dirty="0">
                          <a:latin typeface="Verdana"/>
                          <a:cs typeface="Verdana"/>
                        </a:rPr>
                        <a:t> single principle is always true; these principles interact with one another to affect stability</a:t>
                      </a:r>
                      <a:endParaRPr lang="en-US" sz="1400" b="0" dirty="0">
                        <a:latin typeface="Verdana"/>
                        <a:cs typeface="Verdana"/>
                      </a:endParaRPr>
                    </a:p>
                  </a:txBody>
                  <a:tcPr/>
                </a:tc>
                <a:extLst>
                  <a:ext uri="{0D108BD9-81ED-4DB2-BD59-A6C34878D82A}">
                    <a16:rowId xmlns:a16="http://schemas.microsoft.com/office/drawing/2014/main" val="10004"/>
                  </a:ext>
                </a:extLst>
              </a:tr>
              <a:tr h="370840">
                <a:tc rowSpan="4">
                  <a:txBody>
                    <a:bodyPr/>
                    <a:lstStyle/>
                    <a:p>
                      <a:pPr algn="l"/>
                      <a:r>
                        <a:rPr lang="en-US" sz="1400" b="0" dirty="0">
                          <a:latin typeface="Verdana"/>
                          <a:cs typeface="Verdana"/>
                        </a:rPr>
                        <a:t>Stability and instability in physical systems</a:t>
                      </a:r>
                    </a:p>
                  </a:txBody>
                  <a:tcPr anchor="ctr"/>
                </a:tc>
                <a:tc>
                  <a:txBody>
                    <a:bodyPr/>
                    <a:lstStyle/>
                    <a:p>
                      <a:pPr algn="ctr"/>
                      <a:r>
                        <a:rPr lang="en-US" sz="1400" b="0" dirty="0">
                          <a:latin typeface="Verdana"/>
                          <a:cs typeface="Verdana"/>
                        </a:rPr>
                        <a:t>1</a:t>
                      </a:r>
                    </a:p>
                  </a:txBody>
                  <a:tcPr anchor="ctr"/>
                </a:tc>
                <a:tc>
                  <a:txBody>
                    <a:bodyPr/>
                    <a:lstStyle/>
                    <a:p>
                      <a:r>
                        <a:rPr lang="en-US" sz="1400" b="0" dirty="0">
                          <a:latin typeface="Verdana"/>
                          <a:cs typeface="Verdana"/>
                        </a:rPr>
                        <a:t>Gravity is an invisible force that pulls and object downwards</a:t>
                      </a:r>
                    </a:p>
                  </a:txBody>
                  <a:tcPr/>
                </a:tc>
                <a:extLst>
                  <a:ext uri="{0D108BD9-81ED-4DB2-BD59-A6C34878D82A}">
                    <a16:rowId xmlns:a16="http://schemas.microsoft.com/office/drawing/2014/main" val="10005"/>
                  </a:ext>
                </a:extLst>
              </a:tr>
              <a:tr h="370840">
                <a:tc vMerge="1">
                  <a:txBody>
                    <a:bodyPr/>
                    <a:lstStyle/>
                    <a:p>
                      <a:endParaRPr lang="en-US" dirty="0"/>
                    </a:p>
                  </a:txBody>
                  <a:tcPr/>
                </a:tc>
                <a:tc>
                  <a:txBody>
                    <a:bodyPr/>
                    <a:lstStyle/>
                    <a:p>
                      <a:pPr algn="ctr"/>
                      <a:r>
                        <a:rPr lang="en-US" sz="1400" dirty="0">
                          <a:latin typeface="Verdana"/>
                          <a:cs typeface="Verdana"/>
                        </a:rPr>
                        <a:t>2</a:t>
                      </a:r>
                    </a:p>
                  </a:txBody>
                  <a:tcPr anchor="ctr"/>
                </a:tc>
                <a:tc>
                  <a:txBody>
                    <a:bodyPr/>
                    <a:lstStyle/>
                    <a:p>
                      <a:r>
                        <a:rPr lang="en-US" sz="1400" dirty="0">
                          <a:latin typeface="Verdana"/>
                          <a:cs typeface="Verdana"/>
                        </a:rPr>
                        <a:t>An object has a center of mass (where mass is evenly</a:t>
                      </a:r>
                      <a:r>
                        <a:rPr lang="en-US" sz="1400" baseline="0" dirty="0">
                          <a:latin typeface="Verdana"/>
                          <a:cs typeface="Verdana"/>
                        </a:rPr>
                        <a:t> distributed on all sides)</a:t>
                      </a:r>
                      <a:endParaRPr lang="en-US" sz="1400" dirty="0">
                        <a:latin typeface="Verdana"/>
                        <a:cs typeface="Verdana"/>
                      </a:endParaRPr>
                    </a:p>
                  </a:txBody>
                  <a:tcPr/>
                </a:tc>
                <a:extLst>
                  <a:ext uri="{0D108BD9-81ED-4DB2-BD59-A6C34878D82A}">
                    <a16:rowId xmlns:a16="http://schemas.microsoft.com/office/drawing/2014/main" val="10006"/>
                  </a:ext>
                </a:extLst>
              </a:tr>
              <a:tr h="370840">
                <a:tc vMerge="1">
                  <a:txBody>
                    <a:bodyPr/>
                    <a:lstStyle/>
                    <a:p>
                      <a:endParaRPr lang="en-US" dirty="0"/>
                    </a:p>
                  </a:txBody>
                  <a:tcPr/>
                </a:tc>
                <a:tc>
                  <a:txBody>
                    <a:bodyPr/>
                    <a:lstStyle/>
                    <a:p>
                      <a:pPr algn="ctr"/>
                      <a:r>
                        <a:rPr lang="en-US" sz="1400" dirty="0">
                          <a:latin typeface="Verdana"/>
                          <a:cs typeface="Verdana"/>
                        </a:rPr>
                        <a:t>3</a:t>
                      </a:r>
                    </a:p>
                  </a:txBody>
                  <a:tcPr anchor="ctr"/>
                </a:tc>
                <a:tc>
                  <a:txBody>
                    <a:bodyPr/>
                    <a:lstStyle/>
                    <a:p>
                      <a:r>
                        <a:rPr lang="en-US" sz="1400" dirty="0">
                          <a:latin typeface="Verdana"/>
                          <a:cs typeface="Verdana"/>
                        </a:rPr>
                        <a:t>An object is subject to the</a:t>
                      </a:r>
                      <a:r>
                        <a:rPr lang="en-US" sz="1400" baseline="0" dirty="0">
                          <a:latin typeface="Verdana"/>
                          <a:cs typeface="Verdana"/>
                        </a:rPr>
                        <a:t> force of gravity, which acts at the center of mass</a:t>
                      </a:r>
                      <a:endParaRPr lang="en-US" sz="1400" dirty="0">
                        <a:latin typeface="Verdana"/>
                        <a:cs typeface="Verdana"/>
                      </a:endParaRPr>
                    </a:p>
                  </a:txBody>
                  <a:tcPr/>
                </a:tc>
                <a:extLst>
                  <a:ext uri="{0D108BD9-81ED-4DB2-BD59-A6C34878D82A}">
                    <a16:rowId xmlns:a16="http://schemas.microsoft.com/office/drawing/2014/main" val="10007"/>
                  </a:ext>
                </a:extLst>
              </a:tr>
              <a:tr h="370840">
                <a:tc vMerge="1">
                  <a:txBody>
                    <a:bodyPr/>
                    <a:lstStyle/>
                    <a:p>
                      <a:endParaRPr lang="en-US" dirty="0"/>
                    </a:p>
                  </a:txBody>
                  <a:tcPr/>
                </a:tc>
                <a:tc>
                  <a:txBody>
                    <a:bodyPr/>
                    <a:lstStyle/>
                    <a:p>
                      <a:pPr algn="ctr"/>
                      <a:r>
                        <a:rPr lang="en-US" sz="1400" dirty="0">
                          <a:latin typeface="Verdana"/>
                          <a:cs typeface="Verdana"/>
                        </a:rPr>
                        <a:t>4</a:t>
                      </a:r>
                    </a:p>
                  </a:txBody>
                  <a:tcPr anchor="ctr"/>
                </a:tc>
                <a:tc>
                  <a:txBody>
                    <a:bodyPr/>
                    <a:lstStyle/>
                    <a:p>
                      <a:r>
                        <a:rPr lang="en-US" sz="1400" dirty="0">
                          <a:latin typeface="Verdana"/>
                          <a:cs typeface="Verdana"/>
                        </a:rPr>
                        <a:t>An object will topple when its center of mass is not over its base</a:t>
                      </a:r>
                    </a:p>
                  </a:txBody>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41247252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78187F3-5AEA-4537-8235-12A3F545D4ED}"/>
              </a:ext>
            </a:extLst>
          </p:cNvPr>
          <p:cNvPicPr>
            <a:picLocks noChangeAspect="1"/>
          </p:cNvPicPr>
          <p:nvPr/>
        </p:nvPicPr>
        <p:blipFill rotWithShape="1">
          <a:blip r:embed="rId2"/>
          <a:srcRect l="54724" t="23292" r="2606" b="4665"/>
          <a:stretch/>
        </p:blipFill>
        <p:spPr>
          <a:xfrm>
            <a:off x="1333500" y="136525"/>
            <a:ext cx="9410700" cy="6584950"/>
          </a:xfrm>
          <a:prstGeom prst="rect">
            <a:avLst/>
          </a:prstGeom>
        </p:spPr>
      </p:pic>
      <p:sp>
        <p:nvSpPr>
          <p:cNvPr id="4" name="Date Placeholder 3">
            <a:extLst>
              <a:ext uri="{FF2B5EF4-FFF2-40B4-BE49-F238E27FC236}">
                <a16:creationId xmlns:a16="http://schemas.microsoft.com/office/drawing/2014/main" id="{64D10AE2-9D9E-41E2-BF6E-4B9E9D7037F3}"/>
              </a:ext>
            </a:extLst>
          </p:cNvPr>
          <p:cNvSpPr>
            <a:spLocks noGrp="1"/>
          </p:cNvSpPr>
          <p:nvPr>
            <p:ph type="dt" sz="half" idx="10"/>
          </p:nvPr>
        </p:nvSpPr>
        <p:spPr/>
        <p:txBody>
          <a:bodyPr/>
          <a:lstStyle/>
          <a:p>
            <a:r>
              <a:rPr lang="en-US" smtClean="0"/>
              <a:t>2020-02-16</a:t>
            </a:r>
            <a:endParaRPr lang="en-US"/>
          </a:p>
        </p:txBody>
      </p:sp>
      <p:sp>
        <p:nvSpPr>
          <p:cNvPr id="5" name="Footer Placeholder 4">
            <a:extLst>
              <a:ext uri="{FF2B5EF4-FFF2-40B4-BE49-F238E27FC236}">
                <a16:creationId xmlns:a16="http://schemas.microsoft.com/office/drawing/2014/main" id="{96717630-6DC2-4B04-A83E-85145B368CF4}"/>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6" name="Slide Number Placeholder 5">
            <a:extLst>
              <a:ext uri="{FF2B5EF4-FFF2-40B4-BE49-F238E27FC236}">
                <a16:creationId xmlns:a16="http://schemas.microsoft.com/office/drawing/2014/main" id="{3F09E8E0-CC3C-4800-B33C-8003459284E9}"/>
              </a:ext>
            </a:extLst>
          </p:cNvPr>
          <p:cNvSpPr>
            <a:spLocks noGrp="1"/>
          </p:cNvSpPr>
          <p:nvPr>
            <p:ph type="sldNum" sz="quarter" idx="12"/>
          </p:nvPr>
        </p:nvSpPr>
        <p:spPr/>
        <p:txBody>
          <a:bodyPr/>
          <a:lstStyle/>
          <a:p>
            <a:fld id="{4BE96267-9501-4B49-939F-F116B0669874}" type="slidenum">
              <a:rPr lang="en-US" smtClean="0"/>
              <a:t>66</a:t>
            </a:fld>
            <a:endParaRPr lang="en-US"/>
          </a:p>
        </p:txBody>
      </p:sp>
      <p:sp>
        <p:nvSpPr>
          <p:cNvPr id="8" name="TextBox 7"/>
          <p:cNvSpPr txBox="1"/>
          <p:nvPr/>
        </p:nvSpPr>
        <p:spPr>
          <a:xfrm>
            <a:off x="838200" y="377001"/>
            <a:ext cx="2922319" cy="707886"/>
          </a:xfrm>
          <a:prstGeom prst="rect">
            <a:avLst/>
          </a:prstGeom>
          <a:noFill/>
        </p:spPr>
        <p:txBody>
          <a:bodyPr wrap="square" rtlCol="0">
            <a:spAutoFit/>
          </a:bodyPr>
          <a:lstStyle/>
          <a:p>
            <a:pPr algn="r"/>
            <a:r>
              <a:rPr lang="en-US" sz="4000" b="1" dirty="0" smtClean="0"/>
              <a:t>Iteration 1</a:t>
            </a:r>
            <a:endParaRPr lang="en-US" sz="4000" b="1" dirty="0"/>
          </a:p>
        </p:txBody>
      </p:sp>
    </p:spTree>
    <p:extLst>
      <p:ext uri="{BB962C8B-B14F-4D97-AF65-F5344CB8AC3E}">
        <p14:creationId xmlns:p14="http://schemas.microsoft.com/office/powerpoint/2010/main" val="1146106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C98A4-26E7-4C26-BB7C-52CB01AE6F60}"/>
              </a:ext>
            </a:extLst>
          </p:cNvPr>
          <p:cNvSpPr>
            <a:spLocks noGrp="1"/>
          </p:cNvSpPr>
          <p:nvPr>
            <p:ph type="title"/>
          </p:nvPr>
        </p:nvSpPr>
        <p:spPr/>
        <p:txBody>
          <a:bodyPr/>
          <a:lstStyle/>
          <a:p>
            <a:r>
              <a:rPr lang="en-US" dirty="0"/>
              <a:t>Early Game Demos</a:t>
            </a:r>
          </a:p>
        </p:txBody>
      </p:sp>
      <p:sp>
        <p:nvSpPr>
          <p:cNvPr id="5" name="Date Placeholder 4">
            <a:extLst>
              <a:ext uri="{FF2B5EF4-FFF2-40B4-BE49-F238E27FC236}">
                <a16:creationId xmlns:a16="http://schemas.microsoft.com/office/drawing/2014/main" id="{F06E9E60-DE18-45BC-A123-4FA698A59D6A}"/>
              </a:ext>
            </a:extLst>
          </p:cNvPr>
          <p:cNvSpPr>
            <a:spLocks noGrp="1"/>
          </p:cNvSpPr>
          <p:nvPr>
            <p:ph type="dt" sz="half" idx="10"/>
          </p:nvPr>
        </p:nvSpPr>
        <p:spPr/>
        <p:txBody>
          <a:bodyPr/>
          <a:lstStyle/>
          <a:p>
            <a:r>
              <a:rPr lang="en-US" smtClean="0"/>
              <a:t>2020-02-16</a:t>
            </a:r>
            <a:endParaRPr lang="en-US"/>
          </a:p>
        </p:txBody>
      </p:sp>
      <p:sp>
        <p:nvSpPr>
          <p:cNvPr id="6" name="Footer Placeholder 5">
            <a:extLst>
              <a:ext uri="{FF2B5EF4-FFF2-40B4-BE49-F238E27FC236}">
                <a16:creationId xmlns:a16="http://schemas.microsoft.com/office/drawing/2014/main" id="{40520A8A-42D7-4B16-8A60-B518E06B2233}"/>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7" name="Slide Number Placeholder 6">
            <a:extLst>
              <a:ext uri="{FF2B5EF4-FFF2-40B4-BE49-F238E27FC236}">
                <a16:creationId xmlns:a16="http://schemas.microsoft.com/office/drawing/2014/main" id="{AEE18466-AB36-4F68-BB46-6241EBFEAA9C}"/>
              </a:ext>
            </a:extLst>
          </p:cNvPr>
          <p:cNvSpPr>
            <a:spLocks noGrp="1"/>
          </p:cNvSpPr>
          <p:nvPr>
            <p:ph type="sldNum" sz="quarter" idx="12"/>
          </p:nvPr>
        </p:nvSpPr>
        <p:spPr/>
        <p:txBody>
          <a:bodyPr/>
          <a:lstStyle/>
          <a:p>
            <a:fld id="{4BE96267-9501-4B49-939F-F116B0669874}" type="slidenum">
              <a:rPr lang="en-US" smtClean="0"/>
              <a:t>67</a:t>
            </a:fld>
            <a:endParaRPr lang="en-US"/>
          </a:p>
        </p:txBody>
      </p:sp>
      <p:pic>
        <p:nvPicPr>
          <p:cNvPr id="8" name="Picture 6">
            <a:extLst>
              <a:ext uri="{FF2B5EF4-FFF2-40B4-BE49-F238E27FC236}">
                <a16:creationId xmlns:a16="http://schemas.microsoft.com/office/drawing/2014/main" id="{F8B505CD-20AD-4A26-9FA3-AF5C0EDB2CA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6400" y="1885198"/>
            <a:ext cx="5486400" cy="3087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7">
            <a:extLst>
              <a:ext uri="{FF2B5EF4-FFF2-40B4-BE49-F238E27FC236}">
                <a16:creationId xmlns:a16="http://schemas.microsoft.com/office/drawing/2014/main" id="{AB1727C9-3196-4078-81EB-BEBA3C4AD2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99200" y="1890084"/>
            <a:ext cx="5486400" cy="3077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10654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Early Game Demos</a:t>
            </a:r>
            <a:endParaRPr lang="en-US" dirty="0"/>
          </a:p>
        </p:txBody>
      </p:sp>
      <p:sp>
        <p:nvSpPr>
          <p:cNvPr id="7" name="Content Placeholder 6"/>
          <p:cNvSpPr>
            <a:spLocks noGrp="1"/>
          </p:cNvSpPr>
          <p:nvPr>
            <p:ph idx="1"/>
          </p:nvPr>
        </p:nvSpPr>
        <p:spPr/>
        <p:txBody>
          <a:bodyPr>
            <a:normAutofit fontScale="92500" lnSpcReduction="20000"/>
          </a:bodyPr>
          <a:lstStyle/>
          <a:p>
            <a:pPr marL="0" indent="0">
              <a:buNone/>
            </a:pPr>
            <a:r>
              <a:rPr lang="en-US" dirty="0" smtClean="0"/>
              <a:t>Implemented several kinds of building mechanics</a:t>
            </a:r>
          </a:p>
          <a:p>
            <a:pPr lvl="1"/>
            <a:r>
              <a:rPr lang="en-US" dirty="0" smtClean="0"/>
              <a:t>Click and drag vs selecting place</a:t>
            </a:r>
          </a:p>
          <a:p>
            <a:pPr lvl="1"/>
            <a:r>
              <a:rPr lang="en-US" dirty="0" smtClean="0"/>
              <a:t>Fixed pallets of pieces vs a scroll</a:t>
            </a:r>
          </a:p>
          <a:p>
            <a:pPr marL="0" indent="0">
              <a:spcBef>
                <a:spcPts val="2200"/>
              </a:spcBef>
              <a:buNone/>
            </a:pPr>
            <a:r>
              <a:rPr lang="en-US" dirty="0" smtClean="0"/>
              <a:t>Played with towers sticking together vs falling apart</a:t>
            </a:r>
          </a:p>
          <a:p>
            <a:pPr marL="0" indent="0">
              <a:spcBef>
                <a:spcPts val="2200"/>
              </a:spcBef>
              <a:buNone/>
            </a:pPr>
            <a:r>
              <a:rPr lang="en-US" dirty="0" smtClean="0"/>
              <a:t>Building things up toward a goal made sense</a:t>
            </a:r>
          </a:p>
          <a:p>
            <a:pPr marL="0" indent="0">
              <a:spcBef>
                <a:spcPts val="2200"/>
              </a:spcBef>
              <a:buNone/>
            </a:pPr>
            <a:r>
              <a:rPr lang="en-US" dirty="0" smtClean="0"/>
              <a:t>Towers falling apart was fun</a:t>
            </a:r>
          </a:p>
          <a:p>
            <a:pPr marL="0" indent="0">
              <a:spcBef>
                <a:spcPts val="2200"/>
              </a:spcBef>
              <a:buNone/>
            </a:pPr>
            <a:r>
              <a:rPr lang="en-US" dirty="0" smtClean="0"/>
              <a:t>Gameplay dynamics heavily dependent on available blocks</a:t>
            </a:r>
          </a:p>
          <a:p>
            <a:pPr lvl="1"/>
            <a:r>
              <a:rPr lang="en-US" dirty="0" smtClean="0"/>
              <a:t>Some shapes (ex: triangles) where a lot harder to use</a:t>
            </a:r>
          </a:p>
          <a:p>
            <a:pPr lvl="1"/>
            <a:r>
              <a:rPr lang="en-US" dirty="0" smtClean="0"/>
              <a:t>Big blocks made things too easy</a:t>
            </a:r>
            <a:endParaRPr lang="en-US" dirty="0"/>
          </a:p>
        </p:txBody>
      </p:sp>
      <p:sp>
        <p:nvSpPr>
          <p:cNvPr id="3" name="Date Placeholder 2"/>
          <p:cNvSpPr>
            <a:spLocks noGrp="1"/>
          </p:cNvSpPr>
          <p:nvPr>
            <p:ph type="dt" sz="half" idx="10"/>
          </p:nvPr>
        </p:nvSpPr>
        <p:spPr/>
        <p:txBody>
          <a:bodyPr/>
          <a:lstStyle/>
          <a:p>
            <a:r>
              <a:rPr lang="en-US" smtClean="0"/>
              <a:t>2020-02-16</a:t>
            </a:r>
            <a:endParaRPr lang="en-US"/>
          </a:p>
        </p:txBody>
      </p:sp>
      <p:sp>
        <p:nvSpPr>
          <p:cNvPr id="4" name="Footer Placeholder 3"/>
          <p:cNvSpPr>
            <a:spLocks noGrp="1"/>
          </p:cNvSpPr>
          <p:nvPr>
            <p:ph type="ftr" sz="quarter" idx="11"/>
          </p:nvPr>
        </p:nvSpPr>
        <p:spPr/>
        <p:txBody>
          <a:bodyPr/>
          <a:lstStyle/>
          <a:p>
            <a:r>
              <a:rPr lang="en-US" smtClean="0"/>
              <a:t>05-418/818 | Spring 2021 | Design of Educational Games</a:t>
            </a:r>
            <a:endParaRPr lang="en-US"/>
          </a:p>
        </p:txBody>
      </p:sp>
      <p:sp>
        <p:nvSpPr>
          <p:cNvPr id="5" name="Slide Number Placeholder 4"/>
          <p:cNvSpPr>
            <a:spLocks noGrp="1"/>
          </p:cNvSpPr>
          <p:nvPr>
            <p:ph type="sldNum" sz="quarter" idx="12"/>
          </p:nvPr>
        </p:nvSpPr>
        <p:spPr/>
        <p:txBody>
          <a:bodyPr/>
          <a:lstStyle/>
          <a:p>
            <a:fld id="{4BE96267-9501-4B49-939F-F116B0669874}" type="slidenum">
              <a:rPr lang="en-US" smtClean="0"/>
              <a:t>68</a:t>
            </a:fld>
            <a:endParaRPr lang="en-US"/>
          </a:p>
        </p:txBody>
      </p:sp>
      <p:sp>
        <p:nvSpPr>
          <p:cNvPr id="8" name="Text Placeholder 7"/>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7828847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4D10AE2-9D9E-41E2-BF6E-4B9E9D7037F3}"/>
              </a:ext>
            </a:extLst>
          </p:cNvPr>
          <p:cNvSpPr>
            <a:spLocks noGrp="1"/>
          </p:cNvSpPr>
          <p:nvPr>
            <p:ph type="dt" sz="half" idx="10"/>
          </p:nvPr>
        </p:nvSpPr>
        <p:spPr/>
        <p:txBody>
          <a:bodyPr/>
          <a:lstStyle/>
          <a:p>
            <a:r>
              <a:rPr lang="en-US" smtClean="0"/>
              <a:t>2020-02-16</a:t>
            </a:r>
            <a:endParaRPr lang="en-US"/>
          </a:p>
        </p:txBody>
      </p:sp>
      <p:sp>
        <p:nvSpPr>
          <p:cNvPr id="5" name="Footer Placeholder 4">
            <a:extLst>
              <a:ext uri="{FF2B5EF4-FFF2-40B4-BE49-F238E27FC236}">
                <a16:creationId xmlns:a16="http://schemas.microsoft.com/office/drawing/2014/main" id="{96717630-6DC2-4B04-A83E-85145B368CF4}"/>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6" name="Slide Number Placeholder 5">
            <a:extLst>
              <a:ext uri="{FF2B5EF4-FFF2-40B4-BE49-F238E27FC236}">
                <a16:creationId xmlns:a16="http://schemas.microsoft.com/office/drawing/2014/main" id="{3F09E8E0-CC3C-4800-B33C-8003459284E9}"/>
              </a:ext>
            </a:extLst>
          </p:cNvPr>
          <p:cNvSpPr>
            <a:spLocks noGrp="1"/>
          </p:cNvSpPr>
          <p:nvPr>
            <p:ph type="sldNum" sz="quarter" idx="12"/>
          </p:nvPr>
        </p:nvSpPr>
        <p:spPr/>
        <p:txBody>
          <a:bodyPr/>
          <a:lstStyle/>
          <a:p>
            <a:fld id="{4BE96267-9501-4B49-939F-F116B0669874}" type="slidenum">
              <a:rPr lang="en-US" smtClean="0"/>
              <a:t>69</a:t>
            </a:fld>
            <a:endParaRPr lang="en-US"/>
          </a:p>
        </p:txBody>
      </p:sp>
      <p:pic>
        <p:nvPicPr>
          <p:cNvPr id="7" name="Picture 6">
            <a:extLst>
              <a:ext uri="{FF2B5EF4-FFF2-40B4-BE49-F238E27FC236}">
                <a16:creationId xmlns:a16="http://schemas.microsoft.com/office/drawing/2014/main" id="{B78187F3-5AEA-4537-8235-12A3F545D4ED}"/>
              </a:ext>
            </a:extLst>
          </p:cNvPr>
          <p:cNvPicPr>
            <a:picLocks noChangeAspect="1"/>
          </p:cNvPicPr>
          <p:nvPr/>
        </p:nvPicPr>
        <p:blipFill rotWithShape="1">
          <a:blip r:embed="rId2"/>
          <a:srcRect l="22359" t="23293" r="22361" b="7166"/>
          <a:stretch/>
        </p:blipFill>
        <p:spPr>
          <a:xfrm>
            <a:off x="0" y="0"/>
            <a:ext cx="12192000" cy="6356351"/>
          </a:xfrm>
          <a:prstGeom prst="rect">
            <a:avLst/>
          </a:prstGeom>
        </p:spPr>
      </p:pic>
      <p:sp>
        <p:nvSpPr>
          <p:cNvPr id="8" name="TextBox 7"/>
          <p:cNvSpPr txBox="1"/>
          <p:nvPr/>
        </p:nvSpPr>
        <p:spPr>
          <a:xfrm>
            <a:off x="4634841" y="377001"/>
            <a:ext cx="2922319" cy="707886"/>
          </a:xfrm>
          <a:prstGeom prst="rect">
            <a:avLst/>
          </a:prstGeom>
          <a:noFill/>
        </p:spPr>
        <p:txBody>
          <a:bodyPr wrap="square" rtlCol="0">
            <a:spAutoFit/>
          </a:bodyPr>
          <a:lstStyle/>
          <a:p>
            <a:pPr algn="r"/>
            <a:r>
              <a:rPr lang="en-US" sz="4000" b="1" dirty="0" smtClean="0"/>
              <a:t>Iteration 1</a:t>
            </a:r>
            <a:endParaRPr lang="en-US" sz="4000" b="1" dirty="0"/>
          </a:p>
        </p:txBody>
      </p:sp>
    </p:spTree>
    <p:extLst>
      <p:ext uri="{BB962C8B-B14F-4D97-AF65-F5344CB8AC3E}">
        <p14:creationId xmlns:p14="http://schemas.microsoft.com/office/powerpoint/2010/main" val="7321041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a:extLst>
              <a:ext uri="{FF2B5EF4-FFF2-40B4-BE49-F238E27FC236}">
                <a16:creationId xmlns:a16="http://schemas.microsoft.com/office/drawing/2014/main" id="{D6AC5D8E-D434-48A5-BBF7-605796AB70D2}"/>
              </a:ext>
            </a:extLst>
          </p:cNvPr>
          <p:cNvGraphicFramePr>
            <a:graphicFrameLocks noGrp="1"/>
          </p:cNvGraphicFramePr>
          <p:nvPr>
            <p:extLst>
              <p:ext uri="{D42A27DB-BD31-4B8C-83A1-F6EECF244321}">
                <p14:modId xmlns:p14="http://schemas.microsoft.com/office/powerpoint/2010/main" val="3739786529"/>
              </p:ext>
            </p:extLst>
          </p:nvPr>
        </p:nvGraphicFramePr>
        <p:xfrm>
          <a:off x="1630456" y="1490579"/>
          <a:ext cx="8931088" cy="4567079"/>
        </p:xfrm>
        <a:graphic>
          <a:graphicData uri="http://schemas.openxmlformats.org/drawingml/2006/table">
            <a:tbl>
              <a:tblPr firstRow="1" firstCol="1" bandRow="1">
                <a:tableStyleId>{2D5ABB26-0587-4C30-8999-92F81FD0307C}</a:tableStyleId>
              </a:tblPr>
              <a:tblGrid>
                <a:gridCol w="628028">
                  <a:extLst>
                    <a:ext uri="{9D8B030D-6E8A-4147-A177-3AD203B41FA5}">
                      <a16:colId xmlns:a16="http://schemas.microsoft.com/office/drawing/2014/main" val="3561318827"/>
                    </a:ext>
                  </a:extLst>
                </a:gridCol>
                <a:gridCol w="456896">
                  <a:extLst>
                    <a:ext uri="{9D8B030D-6E8A-4147-A177-3AD203B41FA5}">
                      <a16:colId xmlns:a16="http://schemas.microsoft.com/office/drawing/2014/main" val="1645843848"/>
                    </a:ext>
                  </a:extLst>
                </a:gridCol>
                <a:gridCol w="551001">
                  <a:extLst>
                    <a:ext uri="{9D8B030D-6E8A-4147-A177-3AD203B41FA5}">
                      <a16:colId xmlns:a16="http://schemas.microsoft.com/office/drawing/2014/main" val="3420988326"/>
                    </a:ext>
                  </a:extLst>
                </a:gridCol>
                <a:gridCol w="2943152">
                  <a:extLst>
                    <a:ext uri="{9D8B030D-6E8A-4147-A177-3AD203B41FA5}">
                      <a16:colId xmlns:a16="http://schemas.microsoft.com/office/drawing/2014/main" val="4126774487"/>
                    </a:ext>
                  </a:extLst>
                </a:gridCol>
                <a:gridCol w="1115441">
                  <a:extLst>
                    <a:ext uri="{9D8B030D-6E8A-4147-A177-3AD203B41FA5}">
                      <a16:colId xmlns:a16="http://schemas.microsoft.com/office/drawing/2014/main" val="3211006409"/>
                    </a:ext>
                  </a:extLst>
                </a:gridCol>
                <a:gridCol w="1790505">
                  <a:extLst>
                    <a:ext uri="{9D8B030D-6E8A-4147-A177-3AD203B41FA5}">
                      <a16:colId xmlns:a16="http://schemas.microsoft.com/office/drawing/2014/main" val="1737189493"/>
                    </a:ext>
                  </a:extLst>
                </a:gridCol>
                <a:gridCol w="1446065">
                  <a:extLst>
                    <a:ext uri="{9D8B030D-6E8A-4147-A177-3AD203B41FA5}">
                      <a16:colId xmlns:a16="http://schemas.microsoft.com/office/drawing/2014/main" val="4044193025"/>
                    </a:ext>
                  </a:extLst>
                </a:gridCol>
              </a:tblGrid>
              <a:tr h="315720">
                <a:tc>
                  <a:txBody>
                    <a:bodyPr/>
                    <a:lstStyle/>
                    <a:p>
                      <a:pPr rtl="0" fontAlgn="b"/>
                      <a:endParaRPr lang="en-US" sz="1400" b="1" dirty="0">
                        <a:effectLst/>
                      </a:endParaRPr>
                    </a:p>
                  </a:txBody>
                  <a:tcPr marL="28575" marR="28575" marT="19050" marB="19050" anchor="b">
                    <a:lnB w="12700" cap="flat" cmpd="sng" algn="ctr">
                      <a:solidFill>
                        <a:schemeClr val="tx1"/>
                      </a:solidFill>
                      <a:prstDash val="solid"/>
                      <a:round/>
                      <a:headEnd type="none" w="med" len="med"/>
                      <a:tailEnd type="none" w="med" len="med"/>
                    </a:lnB>
                    <a:solidFill>
                      <a:schemeClr val="bg1"/>
                    </a:solidFill>
                  </a:tcPr>
                </a:tc>
                <a:tc>
                  <a:txBody>
                    <a:bodyPr/>
                    <a:lstStyle/>
                    <a:p>
                      <a:pPr rtl="0" fontAlgn="b"/>
                      <a:endParaRPr lang="en-US" sz="1400" b="1" dirty="0">
                        <a:effectLst/>
                      </a:endParaRPr>
                    </a:p>
                  </a:txBody>
                  <a:tcPr marL="28575" marR="28575" marT="19050" marB="19050" anchor="b">
                    <a:lnB w="12700" cap="flat" cmpd="sng" algn="ctr">
                      <a:solidFill>
                        <a:schemeClr val="tx1"/>
                      </a:solidFill>
                      <a:prstDash val="solid"/>
                      <a:round/>
                      <a:headEnd type="none" w="med" len="med"/>
                      <a:tailEnd type="none" w="med" len="med"/>
                    </a:lnB>
                    <a:solidFill>
                      <a:schemeClr val="bg1"/>
                    </a:solidFill>
                  </a:tcPr>
                </a:tc>
                <a:tc>
                  <a:txBody>
                    <a:bodyPr/>
                    <a:lstStyle/>
                    <a:p>
                      <a:pPr rtl="0" fontAlgn="b"/>
                      <a:r>
                        <a:rPr lang="en-US" sz="1400" b="1" dirty="0">
                          <a:effectLst/>
                        </a:rPr>
                        <a:t>Week</a:t>
                      </a:r>
                    </a:p>
                  </a:txBody>
                  <a:tcPr marL="28575" marR="28575" marT="19050" marB="19050" anchor="b">
                    <a:lnB w="12700" cap="flat" cmpd="sng" algn="ctr">
                      <a:solidFill>
                        <a:schemeClr val="tx1"/>
                      </a:solidFill>
                      <a:prstDash val="solid"/>
                      <a:round/>
                      <a:headEnd type="none" w="med" len="med"/>
                      <a:tailEnd type="none" w="med" len="med"/>
                    </a:lnB>
                    <a:solidFill>
                      <a:schemeClr val="bg1"/>
                    </a:solidFill>
                  </a:tcPr>
                </a:tc>
                <a:tc>
                  <a:txBody>
                    <a:bodyPr/>
                    <a:lstStyle/>
                    <a:p>
                      <a:pPr rtl="0" fontAlgn="b"/>
                      <a:r>
                        <a:rPr lang="en-US" sz="1400" b="1" dirty="0">
                          <a:effectLst/>
                        </a:rPr>
                        <a:t>Topic</a:t>
                      </a:r>
                    </a:p>
                  </a:txBody>
                  <a:tcPr marL="28575" marR="28575" marT="19050" marB="19050" anchor="b">
                    <a:lnB w="12700" cap="flat" cmpd="sng" algn="ctr">
                      <a:solidFill>
                        <a:schemeClr val="tx1"/>
                      </a:solidFill>
                      <a:prstDash val="solid"/>
                      <a:round/>
                      <a:headEnd type="none" w="med" len="med"/>
                      <a:tailEnd type="none" w="med" len="med"/>
                    </a:lnB>
                    <a:solidFill>
                      <a:schemeClr val="bg1"/>
                    </a:solidFill>
                  </a:tcPr>
                </a:tc>
                <a:tc>
                  <a:txBody>
                    <a:bodyPr/>
                    <a:lstStyle/>
                    <a:p>
                      <a:pPr rtl="0" fontAlgn="b"/>
                      <a:r>
                        <a:rPr lang="en-US" sz="1400" b="1">
                          <a:effectLst/>
                        </a:rPr>
                        <a:t>Blogs</a:t>
                      </a:r>
                    </a:p>
                  </a:txBody>
                  <a:tcPr marL="28575" marR="28575" marT="19050" marB="19050" anchor="b">
                    <a:lnB w="12700" cap="flat" cmpd="sng" algn="ctr">
                      <a:solidFill>
                        <a:schemeClr val="tx1"/>
                      </a:solidFill>
                      <a:prstDash val="solid"/>
                      <a:round/>
                      <a:headEnd type="none" w="med" len="med"/>
                      <a:tailEnd type="none" w="med" len="med"/>
                    </a:lnB>
                    <a:solidFill>
                      <a:schemeClr val="bg1"/>
                    </a:solidFill>
                  </a:tcPr>
                </a:tc>
                <a:tc>
                  <a:txBody>
                    <a:bodyPr/>
                    <a:lstStyle/>
                    <a:p>
                      <a:pPr rtl="0" fontAlgn="b"/>
                      <a:r>
                        <a:rPr lang="en-US" sz="1400" b="1">
                          <a:effectLst/>
                        </a:rPr>
                        <a:t>Assignments</a:t>
                      </a:r>
                    </a:p>
                  </a:txBody>
                  <a:tcPr marL="28575" marR="28575" marT="19050" marB="19050" anchor="b">
                    <a:lnB w="12700" cap="flat" cmpd="sng" algn="ctr">
                      <a:solidFill>
                        <a:schemeClr val="tx1"/>
                      </a:solidFill>
                      <a:prstDash val="solid"/>
                      <a:round/>
                      <a:headEnd type="none" w="med" len="med"/>
                      <a:tailEnd type="none" w="med" len="med"/>
                    </a:lnB>
                    <a:solidFill>
                      <a:schemeClr val="bg1"/>
                    </a:solidFill>
                  </a:tcPr>
                </a:tc>
                <a:tc>
                  <a:txBody>
                    <a:bodyPr/>
                    <a:lstStyle/>
                    <a:p>
                      <a:pPr rtl="0" fontAlgn="b"/>
                      <a:r>
                        <a:rPr lang="en-US" sz="1400" b="1" dirty="0">
                          <a:effectLst/>
                        </a:rPr>
                        <a:t>Group Projects</a:t>
                      </a:r>
                    </a:p>
                  </a:txBody>
                  <a:tcPr marL="28575" marR="28575" marT="19050" marB="19050" anchor="b">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49477735"/>
                  </a:ext>
                </a:extLst>
              </a:tr>
              <a:tr h="348118">
                <a:tc>
                  <a:txBody>
                    <a:bodyPr/>
                    <a:lstStyle/>
                    <a:p>
                      <a:pPr rtl="0" fontAlgn="b"/>
                      <a:endParaRPr lang="en-US" sz="1400">
                        <a:effectLst/>
                      </a:endParaRPr>
                    </a:p>
                  </a:txBody>
                  <a:tcPr marL="28575" marR="28575" marT="19050" marB="19050" anchor="b">
                    <a:lnT w="12700" cap="flat" cmpd="sng" algn="ctr">
                      <a:solidFill>
                        <a:schemeClr val="tx1"/>
                      </a:solidFill>
                      <a:prstDash val="solid"/>
                      <a:round/>
                      <a:headEnd type="none" w="med" len="med"/>
                      <a:tailEnd type="none" w="med" len="med"/>
                    </a:lnT>
                    <a:lnB>
                      <a:noFill/>
                    </a:lnB>
                    <a:solidFill>
                      <a:schemeClr val="bg1"/>
                    </a:solidFill>
                  </a:tcPr>
                </a:tc>
                <a:tc>
                  <a:txBody>
                    <a:bodyPr/>
                    <a:lstStyle/>
                    <a:p>
                      <a:pPr algn="r" rtl="0" fontAlgn="b"/>
                      <a:r>
                        <a:rPr lang="en-US" sz="1400">
                          <a:effectLst/>
                        </a:rPr>
                        <a:t>31</a:t>
                      </a:r>
                    </a:p>
                  </a:txBody>
                  <a:tcPr marL="28575" marR="28575" marT="19050" marB="19050" anchor="b">
                    <a:lnT w="12700" cap="flat" cmpd="sng" algn="ctr">
                      <a:solidFill>
                        <a:schemeClr val="tx1"/>
                      </a:solidFill>
                      <a:prstDash val="solid"/>
                      <a:round/>
                      <a:headEnd type="none" w="med" len="med"/>
                      <a:tailEnd type="none" w="med" len="med"/>
                    </a:lnT>
                    <a:solidFill>
                      <a:schemeClr val="bg1"/>
                    </a:solidFill>
                  </a:tcPr>
                </a:tc>
                <a:tc>
                  <a:txBody>
                    <a:bodyPr/>
                    <a:lstStyle/>
                    <a:p>
                      <a:pPr algn="r" rtl="0" fontAlgn="b"/>
                      <a:r>
                        <a:rPr lang="en-US" sz="1400">
                          <a:effectLst/>
                        </a:rPr>
                        <a:t>3</a:t>
                      </a:r>
                    </a:p>
                  </a:txBody>
                  <a:tcPr marL="28575" marR="28575" marT="19050" marB="19050" anchor="b">
                    <a:lnT w="12700" cap="flat" cmpd="sng" algn="ctr">
                      <a:solidFill>
                        <a:schemeClr val="tx1"/>
                      </a:solidFill>
                      <a:prstDash val="solid"/>
                      <a:round/>
                      <a:headEnd type="none" w="med" len="med"/>
                      <a:tailEnd type="none" w="med" len="med"/>
                    </a:lnT>
                    <a:solidFill>
                      <a:schemeClr val="bg1"/>
                    </a:solidFill>
                  </a:tcPr>
                </a:tc>
                <a:tc>
                  <a:txBody>
                    <a:bodyPr/>
                    <a:lstStyle/>
                    <a:p>
                      <a:pPr rtl="0" fontAlgn="b"/>
                      <a:r>
                        <a:rPr lang="en-US" sz="1400">
                          <a:effectLst/>
                        </a:rPr>
                        <a:t>Process</a:t>
                      </a:r>
                    </a:p>
                  </a:txBody>
                  <a:tcPr marL="28575" marR="28575" marT="19050" marB="19050" anchor="b">
                    <a:lnT w="12700" cap="flat" cmpd="sng" algn="ctr">
                      <a:solidFill>
                        <a:schemeClr val="tx1"/>
                      </a:solidFill>
                      <a:prstDash val="solid"/>
                      <a:round/>
                      <a:headEnd type="none" w="med" len="med"/>
                      <a:tailEnd type="none" w="med" len="med"/>
                    </a:lnT>
                    <a:solidFill>
                      <a:schemeClr val="bg1"/>
                    </a:solidFill>
                  </a:tcPr>
                </a:tc>
                <a:tc>
                  <a:txBody>
                    <a:bodyPr/>
                    <a:lstStyle/>
                    <a:p>
                      <a:pPr rtl="0" fontAlgn="b"/>
                      <a:endParaRPr lang="en-US" sz="1400">
                        <a:effectLst/>
                      </a:endParaRPr>
                    </a:p>
                  </a:txBody>
                  <a:tcPr marL="28575" marR="28575" marT="19050" marB="19050" anchor="b">
                    <a:lnT w="12700" cap="flat" cmpd="sng" algn="ctr">
                      <a:solidFill>
                        <a:schemeClr val="tx1"/>
                      </a:solidFill>
                      <a:prstDash val="solid"/>
                      <a:round/>
                      <a:headEnd type="none" w="med" len="med"/>
                      <a:tailEnd type="none" w="med" len="med"/>
                    </a:lnT>
                    <a:solidFill>
                      <a:schemeClr val="bg1"/>
                    </a:solidFill>
                  </a:tcPr>
                </a:tc>
                <a:tc>
                  <a:txBody>
                    <a:bodyPr/>
                    <a:lstStyle/>
                    <a:p>
                      <a:pPr rtl="0" fontAlgn="b"/>
                      <a:endParaRPr lang="en-US" sz="1400">
                        <a:effectLst/>
                      </a:endParaRPr>
                    </a:p>
                  </a:txBody>
                  <a:tcPr marL="28575" marR="28575" marT="19050" marB="19050" anchor="b">
                    <a:lnT w="12700" cap="flat" cmpd="sng" algn="ctr">
                      <a:solidFill>
                        <a:schemeClr val="tx1"/>
                      </a:solidFill>
                      <a:prstDash val="solid"/>
                      <a:round/>
                      <a:headEnd type="none" w="med" len="med"/>
                      <a:tailEnd type="none" w="med" len="med"/>
                    </a:lnT>
                    <a:solidFill>
                      <a:schemeClr val="bg1"/>
                    </a:solidFill>
                  </a:tcPr>
                </a:tc>
                <a:tc>
                  <a:txBody>
                    <a:bodyPr/>
                    <a:lstStyle/>
                    <a:p>
                      <a:pPr rtl="0" fontAlgn="b"/>
                      <a:endParaRPr lang="en-US" sz="1400">
                        <a:effectLst/>
                      </a:endParaRPr>
                    </a:p>
                  </a:txBody>
                  <a:tcPr marL="28575" marR="28575" marT="19050" marB="19050" anchor="b">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1452708123"/>
                  </a:ext>
                </a:extLst>
              </a:tr>
              <a:tr h="315720">
                <a:tc>
                  <a:txBody>
                    <a:bodyPr/>
                    <a:lstStyle/>
                    <a:p>
                      <a:pPr rtl="0" fontAlgn="b"/>
                      <a:r>
                        <a:rPr lang="en-US" sz="1400">
                          <a:effectLst/>
                        </a:rPr>
                        <a:t>Feb</a:t>
                      </a:r>
                    </a:p>
                  </a:txBody>
                  <a:tcPr marL="28575" marR="28575" marT="19050" marB="1905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rtl="0" fontAlgn="b"/>
                      <a:r>
                        <a:rPr lang="en-US" sz="1400">
                          <a:effectLst/>
                        </a:rPr>
                        <a:t>2</a:t>
                      </a:r>
                    </a:p>
                  </a:txBody>
                  <a:tcPr marL="28575" marR="28575" marT="19050" marB="19050" anchor="b">
                    <a:lnL>
                      <a:noFill/>
                    </a:lnL>
                    <a:lnB w="12700" cap="flat" cmpd="sng" algn="ctr">
                      <a:solidFill>
                        <a:schemeClr val="tx1"/>
                      </a:solidFill>
                      <a:prstDash val="sysDash"/>
                      <a:round/>
                      <a:headEnd type="none" w="med" len="med"/>
                      <a:tailEnd type="none" w="med" len="med"/>
                    </a:lnB>
                    <a:solidFill>
                      <a:schemeClr val="bg1"/>
                    </a:solidFill>
                  </a:tcPr>
                </a:tc>
                <a:tc>
                  <a:txBody>
                    <a:bodyPr/>
                    <a:lstStyle/>
                    <a:p>
                      <a:pPr rtl="0" fontAlgn="b"/>
                      <a:endParaRPr lang="en-US" sz="1400">
                        <a:effectLst/>
                      </a:endParaRPr>
                    </a:p>
                  </a:txBody>
                  <a:tcPr marL="28575" marR="28575" marT="19050" marB="19050" anchor="b">
                    <a:lnB w="12700" cap="flat" cmpd="sng" algn="ctr">
                      <a:solidFill>
                        <a:schemeClr val="tx1"/>
                      </a:solidFill>
                      <a:prstDash val="sysDash"/>
                      <a:round/>
                      <a:headEnd type="none" w="med" len="med"/>
                      <a:tailEnd type="none" w="med" len="med"/>
                    </a:lnB>
                    <a:solidFill>
                      <a:schemeClr val="bg1"/>
                    </a:solidFill>
                  </a:tcPr>
                </a:tc>
                <a:tc>
                  <a:txBody>
                    <a:bodyPr/>
                    <a:lstStyle/>
                    <a:p>
                      <a:pPr rtl="0" fontAlgn="b"/>
                      <a:r>
                        <a:rPr lang="en-US" sz="1400">
                          <a:effectLst/>
                        </a:rPr>
                        <a:t>Knowledge Elicitation</a:t>
                      </a:r>
                    </a:p>
                  </a:txBody>
                  <a:tcPr marL="28575" marR="28575" marT="19050" marB="19050" anchor="b">
                    <a:lnB w="12700" cap="flat" cmpd="sng" algn="ctr">
                      <a:solidFill>
                        <a:schemeClr val="tx1"/>
                      </a:solidFill>
                      <a:prstDash val="sysDash"/>
                      <a:round/>
                      <a:headEnd type="none" w="med" len="med"/>
                      <a:tailEnd type="none" w="med" len="med"/>
                    </a:lnB>
                    <a:solidFill>
                      <a:schemeClr val="bg1"/>
                    </a:solidFill>
                  </a:tcPr>
                </a:tc>
                <a:tc>
                  <a:txBody>
                    <a:bodyPr/>
                    <a:lstStyle/>
                    <a:p>
                      <a:pPr rtl="0" fontAlgn="b"/>
                      <a:endParaRPr lang="en-US" sz="1400">
                        <a:effectLst/>
                      </a:endParaRPr>
                    </a:p>
                  </a:txBody>
                  <a:tcPr marL="28575" marR="28575" marT="19050" marB="19050" anchor="b">
                    <a:lnB w="12700" cap="flat" cmpd="sng" algn="ctr">
                      <a:solidFill>
                        <a:schemeClr val="tx1"/>
                      </a:solidFill>
                      <a:prstDash val="sysDash"/>
                      <a:round/>
                      <a:headEnd type="none" w="med" len="med"/>
                      <a:tailEnd type="none" w="med" len="med"/>
                    </a:lnB>
                    <a:solidFill>
                      <a:schemeClr val="bg1"/>
                    </a:solidFill>
                  </a:tcPr>
                </a:tc>
                <a:tc>
                  <a:txBody>
                    <a:bodyPr/>
                    <a:lstStyle/>
                    <a:p>
                      <a:pPr rtl="0" fontAlgn="b"/>
                      <a:endParaRPr lang="en-US" sz="1400">
                        <a:effectLst/>
                      </a:endParaRPr>
                    </a:p>
                  </a:txBody>
                  <a:tcPr marL="28575" marR="28575" marT="19050" marB="19050" anchor="b">
                    <a:lnB w="12700" cap="flat" cmpd="sng" algn="ctr">
                      <a:solidFill>
                        <a:schemeClr val="tx1"/>
                      </a:solidFill>
                      <a:prstDash val="sysDash"/>
                      <a:round/>
                      <a:headEnd type="none" w="med" len="med"/>
                      <a:tailEnd type="none" w="med" len="med"/>
                    </a:lnB>
                    <a:solidFill>
                      <a:schemeClr val="bg1"/>
                    </a:solidFill>
                  </a:tcPr>
                </a:tc>
                <a:tc>
                  <a:txBody>
                    <a:bodyPr/>
                    <a:lstStyle/>
                    <a:p>
                      <a:pPr rtl="0" fontAlgn="b"/>
                      <a:endParaRPr lang="en-US" sz="1400">
                        <a:effectLst/>
                      </a:endParaRPr>
                    </a:p>
                  </a:txBody>
                  <a:tcPr marL="28575" marR="28575" marT="19050" marB="19050" anchor="b">
                    <a:lnB w="12700" cap="flat" cmpd="sng" algn="ctr">
                      <a:solidFill>
                        <a:schemeClr val="tx1"/>
                      </a:solidFill>
                      <a:prstDash val="sysDash"/>
                      <a:round/>
                      <a:headEnd type="none" w="med" len="med"/>
                      <a:tailEnd type="none" w="med" len="med"/>
                    </a:lnB>
                    <a:solidFill>
                      <a:schemeClr val="bg1"/>
                    </a:solidFill>
                  </a:tcPr>
                </a:tc>
                <a:extLst>
                  <a:ext uri="{0D108BD9-81ED-4DB2-BD59-A6C34878D82A}">
                    <a16:rowId xmlns:a16="http://schemas.microsoft.com/office/drawing/2014/main" val="2313579993"/>
                  </a:ext>
                </a:extLst>
              </a:tr>
              <a:tr h="315720">
                <a:tc>
                  <a:txBody>
                    <a:bodyPr/>
                    <a:lstStyle/>
                    <a:p>
                      <a:pPr rtl="0" fontAlgn="b"/>
                      <a:endParaRPr lang="en-US" sz="1400">
                        <a:effectLst/>
                      </a:endParaRPr>
                    </a:p>
                  </a:txBody>
                  <a:tcPr marL="28575" marR="28575" marT="19050" marB="19050" anchor="b">
                    <a:lnT w="12700" cap="flat" cmpd="sng" algn="ctr">
                      <a:noFill/>
                      <a:prstDash val="solid"/>
                      <a:round/>
                      <a:headEnd type="none" w="med" len="med"/>
                      <a:tailEnd type="none" w="med" len="med"/>
                    </a:lnT>
                    <a:solidFill>
                      <a:schemeClr val="bg1"/>
                    </a:solidFill>
                  </a:tcPr>
                </a:tc>
                <a:tc>
                  <a:txBody>
                    <a:bodyPr/>
                    <a:lstStyle/>
                    <a:p>
                      <a:pPr algn="r" rtl="0" fontAlgn="b"/>
                      <a:r>
                        <a:rPr lang="en-US" sz="1400">
                          <a:effectLst/>
                        </a:rPr>
                        <a:t>7</a:t>
                      </a: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tc>
                  <a:txBody>
                    <a:bodyPr/>
                    <a:lstStyle/>
                    <a:p>
                      <a:pPr algn="r" rtl="0" fontAlgn="b"/>
                      <a:r>
                        <a:rPr lang="en-US" sz="1400">
                          <a:effectLst/>
                        </a:rPr>
                        <a:t>4</a:t>
                      </a: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tc>
                  <a:txBody>
                    <a:bodyPr/>
                    <a:lstStyle/>
                    <a:p>
                      <a:pPr rtl="0" fontAlgn="b"/>
                      <a:r>
                        <a:rPr lang="en-US" sz="1400">
                          <a:effectLst/>
                        </a:rPr>
                        <a:t>Transfer</a:t>
                      </a: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tc>
                  <a:txBody>
                    <a:bodyPr/>
                    <a:lstStyle/>
                    <a:p>
                      <a:pPr rtl="0" fontAlgn="b"/>
                      <a:r>
                        <a:rPr lang="en-US" sz="1400">
                          <a:effectLst/>
                        </a:rPr>
                        <a:t>Blog 1 In</a:t>
                      </a: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tc>
                  <a:txBody>
                    <a:bodyPr/>
                    <a:lstStyle/>
                    <a:p>
                      <a:pPr rtl="0" fontAlgn="b"/>
                      <a:r>
                        <a:rPr lang="en-US" sz="1400">
                          <a:effectLst/>
                        </a:rPr>
                        <a:t>1 Out</a:t>
                      </a: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tc>
                  <a:txBody>
                    <a:bodyPr/>
                    <a:lstStyle/>
                    <a:p>
                      <a:pPr rtl="0" fontAlgn="b"/>
                      <a:endParaRPr lang="en-US" sz="1400">
                        <a:effectLst/>
                      </a:endParaRP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extLst>
                  <a:ext uri="{0D108BD9-81ED-4DB2-BD59-A6C34878D82A}">
                    <a16:rowId xmlns:a16="http://schemas.microsoft.com/office/drawing/2014/main" val="4075655880"/>
                  </a:ext>
                </a:extLst>
              </a:tr>
              <a:tr h="315720">
                <a:tc>
                  <a:txBody>
                    <a:bodyPr/>
                    <a:lstStyle/>
                    <a:p>
                      <a:pPr rtl="0" fontAlgn="b"/>
                      <a:endParaRPr lang="en-US" sz="1400">
                        <a:effectLst/>
                      </a:endParaRPr>
                    </a:p>
                  </a:txBody>
                  <a:tcPr marL="28575" marR="28575" marT="19050" marB="19050" anchor="b">
                    <a:solidFill>
                      <a:schemeClr val="bg1"/>
                    </a:solidFill>
                  </a:tcPr>
                </a:tc>
                <a:tc>
                  <a:txBody>
                    <a:bodyPr/>
                    <a:lstStyle/>
                    <a:p>
                      <a:pPr algn="r" rtl="0" fontAlgn="b"/>
                      <a:r>
                        <a:rPr lang="en-US" sz="1400">
                          <a:effectLst/>
                        </a:rPr>
                        <a:t>9</a:t>
                      </a:r>
                    </a:p>
                  </a:txBody>
                  <a:tcPr marL="28575" marR="28575" marT="19050" marB="19050" anchor="b">
                    <a:lnB w="12700" cap="flat" cmpd="sng" algn="ctr">
                      <a:solidFill>
                        <a:schemeClr val="tx1"/>
                      </a:solidFill>
                      <a:prstDash val="sysDash"/>
                      <a:round/>
                      <a:headEnd type="none" w="med" len="med"/>
                      <a:tailEnd type="none" w="med" len="med"/>
                    </a:lnB>
                    <a:solidFill>
                      <a:schemeClr val="bg1"/>
                    </a:solidFill>
                  </a:tcPr>
                </a:tc>
                <a:tc>
                  <a:txBody>
                    <a:bodyPr/>
                    <a:lstStyle/>
                    <a:p>
                      <a:pPr rtl="0" fontAlgn="b"/>
                      <a:endParaRPr lang="en-US" sz="1400">
                        <a:effectLst/>
                      </a:endParaRPr>
                    </a:p>
                  </a:txBody>
                  <a:tcPr marL="28575" marR="28575" marT="19050" marB="19050" anchor="b">
                    <a:lnB w="12700" cap="flat" cmpd="sng" algn="ctr">
                      <a:solidFill>
                        <a:schemeClr val="tx1"/>
                      </a:solidFill>
                      <a:prstDash val="sysDash"/>
                      <a:round/>
                      <a:headEnd type="none" w="med" len="med"/>
                      <a:tailEnd type="none" w="med" len="med"/>
                    </a:lnB>
                    <a:solidFill>
                      <a:schemeClr val="bg1"/>
                    </a:solidFill>
                  </a:tcPr>
                </a:tc>
                <a:tc>
                  <a:txBody>
                    <a:bodyPr/>
                    <a:lstStyle/>
                    <a:p>
                      <a:pPr rtl="0" fontAlgn="b"/>
                      <a:r>
                        <a:rPr lang="en-US" sz="1400">
                          <a:effectLst/>
                        </a:rPr>
                        <a:t>Integration</a:t>
                      </a:r>
                    </a:p>
                  </a:txBody>
                  <a:tcPr marL="28575" marR="28575" marT="19050" marB="19050" anchor="b">
                    <a:lnB w="12700" cap="flat" cmpd="sng" algn="ctr">
                      <a:solidFill>
                        <a:schemeClr val="tx1"/>
                      </a:solidFill>
                      <a:prstDash val="sysDash"/>
                      <a:round/>
                      <a:headEnd type="none" w="med" len="med"/>
                      <a:tailEnd type="none" w="med" len="med"/>
                    </a:lnB>
                    <a:solidFill>
                      <a:schemeClr val="bg1"/>
                    </a:solidFill>
                  </a:tcPr>
                </a:tc>
                <a:tc>
                  <a:txBody>
                    <a:bodyPr/>
                    <a:lstStyle/>
                    <a:p>
                      <a:pPr rtl="0" fontAlgn="b"/>
                      <a:endParaRPr lang="en-US" sz="1400">
                        <a:effectLst/>
                      </a:endParaRPr>
                    </a:p>
                  </a:txBody>
                  <a:tcPr marL="28575" marR="28575" marT="19050" marB="19050" anchor="b">
                    <a:lnB w="12700" cap="flat" cmpd="sng" algn="ctr">
                      <a:solidFill>
                        <a:schemeClr val="tx1"/>
                      </a:solidFill>
                      <a:prstDash val="sysDash"/>
                      <a:round/>
                      <a:headEnd type="none" w="med" len="med"/>
                      <a:tailEnd type="none" w="med" len="med"/>
                    </a:lnB>
                    <a:solidFill>
                      <a:schemeClr val="bg1"/>
                    </a:solidFill>
                  </a:tcPr>
                </a:tc>
                <a:tc>
                  <a:txBody>
                    <a:bodyPr/>
                    <a:lstStyle/>
                    <a:p>
                      <a:pPr rtl="0" fontAlgn="b"/>
                      <a:endParaRPr lang="en-US" sz="1400">
                        <a:effectLst/>
                      </a:endParaRPr>
                    </a:p>
                  </a:txBody>
                  <a:tcPr marL="28575" marR="28575" marT="19050" marB="19050" anchor="b">
                    <a:lnB w="12700" cap="flat" cmpd="sng" algn="ctr">
                      <a:solidFill>
                        <a:schemeClr val="tx1"/>
                      </a:solidFill>
                      <a:prstDash val="sysDash"/>
                      <a:round/>
                      <a:headEnd type="none" w="med" len="med"/>
                      <a:tailEnd type="none" w="med" len="med"/>
                    </a:lnB>
                    <a:solidFill>
                      <a:schemeClr val="bg1"/>
                    </a:solidFill>
                  </a:tcPr>
                </a:tc>
                <a:tc>
                  <a:txBody>
                    <a:bodyPr/>
                    <a:lstStyle/>
                    <a:p>
                      <a:pPr rtl="0" fontAlgn="b"/>
                      <a:endParaRPr lang="en-US" sz="1400">
                        <a:effectLst/>
                      </a:endParaRPr>
                    </a:p>
                  </a:txBody>
                  <a:tcPr marL="28575" marR="28575" marT="19050" marB="19050" anchor="b">
                    <a:lnB w="12700" cap="flat" cmpd="sng" algn="ctr">
                      <a:solidFill>
                        <a:schemeClr val="tx1"/>
                      </a:solidFill>
                      <a:prstDash val="sysDash"/>
                      <a:round/>
                      <a:headEnd type="none" w="med" len="med"/>
                      <a:tailEnd type="none" w="med" len="med"/>
                    </a:lnB>
                    <a:solidFill>
                      <a:schemeClr val="bg1"/>
                    </a:solidFill>
                  </a:tcPr>
                </a:tc>
                <a:extLst>
                  <a:ext uri="{0D108BD9-81ED-4DB2-BD59-A6C34878D82A}">
                    <a16:rowId xmlns:a16="http://schemas.microsoft.com/office/drawing/2014/main" val="4139232979"/>
                  </a:ext>
                </a:extLst>
              </a:tr>
              <a:tr h="543388">
                <a:tc>
                  <a:txBody>
                    <a:bodyPr/>
                    <a:lstStyle/>
                    <a:p>
                      <a:pPr rtl="0" fontAlgn="b"/>
                      <a:endParaRPr lang="en-US" sz="1400">
                        <a:effectLst/>
                      </a:endParaRPr>
                    </a:p>
                  </a:txBody>
                  <a:tcPr marL="28575" marR="28575" marT="19050" marB="19050" anchor="b">
                    <a:solidFill>
                      <a:schemeClr val="bg1"/>
                    </a:solidFill>
                  </a:tcPr>
                </a:tc>
                <a:tc>
                  <a:txBody>
                    <a:bodyPr/>
                    <a:lstStyle/>
                    <a:p>
                      <a:pPr algn="r" rtl="0" fontAlgn="b"/>
                      <a:r>
                        <a:rPr lang="en-US" sz="1400">
                          <a:effectLst/>
                        </a:rPr>
                        <a:t>14</a:t>
                      </a: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tc>
                  <a:txBody>
                    <a:bodyPr/>
                    <a:lstStyle/>
                    <a:p>
                      <a:pPr algn="r" rtl="0" fontAlgn="b"/>
                      <a:r>
                        <a:rPr lang="en-US" sz="1400">
                          <a:effectLst/>
                        </a:rPr>
                        <a:t>5</a:t>
                      </a: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tc>
                  <a:txBody>
                    <a:bodyPr/>
                    <a:lstStyle/>
                    <a:p>
                      <a:pPr rtl="0" fontAlgn="b"/>
                      <a:r>
                        <a:rPr lang="en-US" sz="1400">
                          <a:effectLst/>
                        </a:rPr>
                        <a:t>Ideation</a:t>
                      </a: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tc>
                  <a:txBody>
                    <a:bodyPr/>
                    <a:lstStyle/>
                    <a:p>
                      <a:pPr rtl="0" fontAlgn="b"/>
                      <a:endParaRPr lang="en-US" sz="1400">
                        <a:effectLst/>
                      </a:endParaRP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tc>
                  <a:txBody>
                    <a:bodyPr/>
                    <a:lstStyle/>
                    <a:p>
                      <a:pPr rtl="0" fontAlgn="b"/>
                      <a:r>
                        <a:rPr lang="en-US" sz="1400">
                          <a:effectLst/>
                        </a:rPr>
                        <a:t>1 DUE; 2 Out</a:t>
                      </a: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tc>
                  <a:txBody>
                    <a:bodyPr/>
                    <a:lstStyle/>
                    <a:p>
                      <a:pPr rtl="0" fontAlgn="b"/>
                      <a:endParaRPr lang="en-US" sz="1400">
                        <a:effectLst/>
                      </a:endParaRP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extLst>
                  <a:ext uri="{0D108BD9-81ED-4DB2-BD59-A6C34878D82A}">
                    <a16:rowId xmlns:a16="http://schemas.microsoft.com/office/drawing/2014/main" val="1798913852"/>
                  </a:ext>
                </a:extLst>
              </a:tr>
              <a:tr h="315720">
                <a:tc>
                  <a:txBody>
                    <a:bodyPr/>
                    <a:lstStyle/>
                    <a:p>
                      <a:pPr rtl="0" fontAlgn="b"/>
                      <a:endParaRPr lang="en-US" sz="1400">
                        <a:effectLst/>
                      </a:endParaRPr>
                    </a:p>
                  </a:txBody>
                  <a:tcPr marL="28575" marR="28575" marT="19050" marB="19050" anchor="b">
                    <a:solidFill>
                      <a:schemeClr val="bg1"/>
                    </a:solidFill>
                  </a:tcPr>
                </a:tc>
                <a:tc>
                  <a:txBody>
                    <a:bodyPr/>
                    <a:lstStyle/>
                    <a:p>
                      <a:pPr algn="r" rtl="0" fontAlgn="b"/>
                      <a:r>
                        <a:rPr lang="en-US" sz="1400">
                          <a:effectLst/>
                        </a:rPr>
                        <a:t>16</a:t>
                      </a:r>
                    </a:p>
                  </a:txBody>
                  <a:tcPr marL="28575" marR="28575" marT="19050" marB="19050" anchor="b">
                    <a:lnB w="12700" cap="flat" cmpd="sng" algn="ctr">
                      <a:solidFill>
                        <a:schemeClr val="tx1"/>
                      </a:solidFill>
                      <a:prstDash val="sysDash"/>
                      <a:round/>
                      <a:headEnd type="none" w="med" len="med"/>
                      <a:tailEnd type="none" w="med" len="med"/>
                    </a:lnB>
                    <a:solidFill>
                      <a:schemeClr val="bg1"/>
                    </a:solidFill>
                  </a:tcPr>
                </a:tc>
                <a:tc>
                  <a:txBody>
                    <a:bodyPr/>
                    <a:lstStyle/>
                    <a:p>
                      <a:pPr rtl="0" fontAlgn="b"/>
                      <a:endParaRPr lang="en-US" sz="1400">
                        <a:effectLst/>
                      </a:endParaRPr>
                    </a:p>
                  </a:txBody>
                  <a:tcPr marL="28575" marR="28575" marT="19050" marB="19050" anchor="b">
                    <a:lnB w="12700" cap="flat" cmpd="sng" algn="ctr">
                      <a:solidFill>
                        <a:schemeClr val="tx1"/>
                      </a:solidFill>
                      <a:prstDash val="sysDash"/>
                      <a:round/>
                      <a:headEnd type="none" w="med" len="med"/>
                      <a:tailEnd type="none" w="med" len="med"/>
                    </a:lnB>
                    <a:solidFill>
                      <a:schemeClr val="bg1"/>
                    </a:solidFill>
                  </a:tcPr>
                </a:tc>
                <a:tc>
                  <a:txBody>
                    <a:bodyPr/>
                    <a:lstStyle/>
                    <a:p>
                      <a:pPr rtl="0" fontAlgn="b"/>
                      <a:r>
                        <a:rPr lang="en-US" sz="1400">
                          <a:effectLst/>
                        </a:rPr>
                        <a:t>Prototyping + Playtesting</a:t>
                      </a:r>
                    </a:p>
                  </a:txBody>
                  <a:tcPr marL="28575" marR="28575" marT="19050" marB="19050" anchor="b">
                    <a:lnB w="12700" cap="flat" cmpd="sng" algn="ctr">
                      <a:solidFill>
                        <a:schemeClr val="tx1"/>
                      </a:solidFill>
                      <a:prstDash val="sysDash"/>
                      <a:round/>
                      <a:headEnd type="none" w="med" len="med"/>
                      <a:tailEnd type="none" w="med" len="med"/>
                    </a:lnB>
                    <a:solidFill>
                      <a:schemeClr val="bg1"/>
                    </a:solidFill>
                  </a:tcPr>
                </a:tc>
                <a:tc>
                  <a:txBody>
                    <a:bodyPr/>
                    <a:lstStyle/>
                    <a:p>
                      <a:pPr rtl="0" fontAlgn="b"/>
                      <a:endParaRPr lang="en-US" sz="1400">
                        <a:effectLst/>
                      </a:endParaRPr>
                    </a:p>
                  </a:txBody>
                  <a:tcPr marL="28575" marR="28575" marT="19050" marB="19050" anchor="b">
                    <a:lnB w="12700" cap="flat" cmpd="sng" algn="ctr">
                      <a:solidFill>
                        <a:schemeClr val="tx1"/>
                      </a:solidFill>
                      <a:prstDash val="sysDash"/>
                      <a:round/>
                      <a:headEnd type="none" w="med" len="med"/>
                      <a:tailEnd type="none" w="med" len="med"/>
                    </a:lnB>
                    <a:solidFill>
                      <a:schemeClr val="bg1"/>
                    </a:solidFill>
                  </a:tcPr>
                </a:tc>
                <a:tc>
                  <a:txBody>
                    <a:bodyPr/>
                    <a:lstStyle/>
                    <a:p>
                      <a:pPr rtl="0" fontAlgn="b"/>
                      <a:r>
                        <a:rPr lang="en-US" sz="1400">
                          <a:effectLst/>
                        </a:rPr>
                        <a:t>2A DUE (Friday)</a:t>
                      </a:r>
                    </a:p>
                  </a:txBody>
                  <a:tcPr marL="28575" marR="28575" marT="19050" marB="19050" anchor="b">
                    <a:lnB w="12700" cap="flat" cmpd="sng" algn="ctr">
                      <a:solidFill>
                        <a:schemeClr val="tx1"/>
                      </a:solidFill>
                      <a:prstDash val="sysDash"/>
                      <a:round/>
                      <a:headEnd type="none" w="med" len="med"/>
                      <a:tailEnd type="none" w="med" len="med"/>
                    </a:lnB>
                    <a:solidFill>
                      <a:schemeClr val="bg1"/>
                    </a:solidFill>
                  </a:tcPr>
                </a:tc>
                <a:tc>
                  <a:txBody>
                    <a:bodyPr/>
                    <a:lstStyle/>
                    <a:p>
                      <a:pPr rtl="0" fontAlgn="b"/>
                      <a:endParaRPr lang="en-US" sz="1400">
                        <a:effectLst/>
                      </a:endParaRPr>
                    </a:p>
                  </a:txBody>
                  <a:tcPr marL="28575" marR="28575" marT="19050" marB="19050" anchor="b">
                    <a:lnB w="12700" cap="flat" cmpd="sng" algn="ctr">
                      <a:solidFill>
                        <a:schemeClr val="tx1"/>
                      </a:solidFill>
                      <a:prstDash val="sysDash"/>
                      <a:round/>
                      <a:headEnd type="none" w="med" len="med"/>
                      <a:tailEnd type="none" w="med" len="med"/>
                    </a:lnB>
                    <a:solidFill>
                      <a:schemeClr val="bg1"/>
                    </a:solidFill>
                  </a:tcPr>
                </a:tc>
                <a:extLst>
                  <a:ext uri="{0D108BD9-81ED-4DB2-BD59-A6C34878D82A}">
                    <a16:rowId xmlns:a16="http://schemas.microsoft.com/office/drawing/2014/main" val="3884977073"/>
                  </a:ext>
                </a:extLst>
              </a:tr>
              <a:tr h="559685">
                <a:tc>
                  <a:txBody>
                    <a:bodyPr/>
                    <a:lstStyle/>
                    <a:p>
                      <a:pPr rtl="0" fontAlgn="b"/>
                      <a:endParaRPr lang="en-US" sz="1400">
                        <a:effectLst/>
                      </a:endParaRPr>
                    </a:p>
                  </a:txBody>
                  <a:tcPr marL="28575" marR="28575" marT="19050" marB="19050" anchor="b">
                    <a:solidFill>
                      <a:schemeClr val="bg1"/>
                    </a:solidFill>
                  </a:tcPr>
                </a:tc>
                <a:tc>
                  <a:txBody>
                    <a:bodyPr/>
                    <a:lstStyle/>
                    <a:p>
                      <a:pPr algn="r" rtl="0" fontAlgn="b"/>
                      <a:r>
                        <a:rPr lang="en-US" sz="1400">
                          <a:effectLst/>
                        </a:rPr>
                        <a:t>21</a:t>
                      </a: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tc>
                  <a:txBody>
                    <a:bodyPr/>
                    <a:lstStyle/>
                    <a:p>
                      <a:pPr algn="r" rtl="0" fontAlgn="b"/>
                      <a:r>
                        <a:rPr lang="en-US" sz="1400">
                          <a:effectLst/>
                        </a:rPr>
                        <a:t>6</a:t>
                      </a: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tc>
                  <a:txBody>
                    <a:bodyPr/>
                    <a:lstStyle/>
                    <a:p>
                      <a:pPr rtl="0" fontAlgn="b"/>
                      <a:r>
                        <a:rPr lang="en-US" sz="1400">
                          <a:effectLst/>
                        </a:rPr>
                        <a:t>Motivation</a:t>
                      </a: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tc>
                  <a:txBody>
                    <a:bodyPr/>
                    <a:lstStyle/>
                    <a:p>
                      <a:pPr rtl="0" fontAlgn="b"/>
                      <a:endParaRPr lang="en-US" sz="1400">
                        <a:effectLst/>
                      </a:endParaRP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tc>
                  <a:txBody>
                    <a:bodyPr/>
                    <a:lstStyle/>
                    <a:p>
                      <a:pPr rtl="0" fontAlgn="b"/>
                      <a:endParaRPr lang="en-US" sz="1400">
                        <a:effectLst/>
                      </a:endParaRP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tc>
                  <a:txBody>
                    <a:bodyPr/>
                    <a:lstStyle/>
                    <a:p>
                      <a:pPr rtl="0" fontAlgn="b"/>
                      <a:r>
                        <a:rPr lang="en-US" sz="1400">
                          <a:effectLst/>
                        </a:rPr>
                        <a:t>Team Formation Survey</a:t>
                      </a: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extLst>
                  <a:ext uri="{0D108BD9-81ED-4DB2-BD59-A6C34878D82A}">
                    <a16:rowId xmlns:a16="http://schemas.microsoft.com/office/drawing/2014/main" val="3076718940"/>
                  </a:ext>
                </a:extLst>
              </a:tr>
              <a:tr h="315720">
                <a:tc>
                  <a:txBody>
                    <a:bodyPr/>
                    <a:lstStyle/>
                    <a:p>
                      <a:pPr rtl="0" fontAlgn="b"/>
                      <a:endParaRPr lang="en-US" sz="1400">
                        <a:effectLst/>
                      </a:endParaRPr>
                    </a:p>
                  </a:txBody>
                  <a:tcPr marL="28575" marR="28575" marT="19050" marB="19050" anchor="b">
                    <a:solidFill>
                      <a:schemeClr val="bg1"/>
                    </a:solidFill>
                  </a:tcPr>
                </a:tc>
                <a:tc>
                  <a:txBody>
                    <a:bodyPr/>
                    <a:lstStyle/>
                    <a:p>
                      <a:pPr algn="r" rtl="0" fontAlgn="b"/>
                      <a:r>
                        <a:rPr lang="en-US" sz="1400">
                          <a:effectLst/>
                        </a:rPr>
                        <a:t>23</a:t>
                      </a:r>
                    </a:p>
                  </a:txBody>
                  <a:tcPr marL="28575" marR="28575" marT="19050" marB="19050" anchor="b">
                    <a:lnB w="12700" cap="flat" cmpd="sng" algn="ctr">
                      <a:solidFill>
                        <a:schemeClr val="tx1"/>
                      </a:solidFill>
                      <a:prstDash val="sysDash"/>
                      <a:round/>
                      <a:headEnd type="none" w="med" len="med"/>
                      <a:tailEnd type="none" w="med" len="med"/>
                    </a:lnB>
                    <a:solidFill>
                      <a:schemeClr val="bg1"/>
                    </a:solidFill>
                  </a:tcPr>
                </a:tc>
                <a:tc>
                  <a:txBody>
                    <a:bodyPr/>
                    <a:lstStyle/>
                    <a:p>
                      <a:pPr rtl="0" fontAlgn="b"/>
                      <a:endParaRPr lang="en-US" sz="1400">
                        <a:effectLst/>
                      </a:endParaRPr>
                    </a:p>
                  </a:txBody>
                  <a:tcPr marL="28575" marR="28575" marT="19050" marB="19050" anchor="b">
                    <a:lnB w="12700" cap="flat" cmpd="sng" algn="ctr">
                      <a:solidFill>
                        <a:schemeClr val="tx1"/>
                      </a:solidFill>
                      <a:prstDash val="sysDash"/>
                      <a:round/>
                      <a:headEnd type="none" w="med" len="med"/>
                      <a:tailEnd type="none" w="med" len="med"/>
                    </a:lnB>
                    <a:solidFill>
                      <a:schemeClr val="bg1"/>
                    </a:solidFill>
                  </a:tcPr>
                </a:tc>
                <a:tc>
                  <a:txBody>
                    <a:bodyPr/>
                    <a:lstStyle/>
                    <a:p>
                      <a:pPr rtl="0" fontAlgn="b"/>
                      <a:r>
                        <a:rPr lang="en-US" sz="1400">
                          <a:effectLst/>
                        </a:rPr>
                        <a:t>In-class Playtesting</a:t>
                      </a:r>
                    </a:p>
                  </a:txBody>
                  <a:tcPr marL="28575" marR="28575" marT="19050" marB="19050" anchor="b">
                    <a:lnB w="12700" cap="flat" cmpd="sng" algn="ctr">
                      <a:solidFill>
                        <a:schemeClr val="tx1"/>
                      </a:solidFill>
                      <a:prstDash val="sysDash"/>
                      <a:round/>
                      <a:headEnd type="none" w="med" len="med"/>
                      <a:tailEnd type="none" w="med" len="med"/>
                    </a:lnB>
                    <a:solidFill>
                      <a:schemeClr val="bg1"/>
                    </a:solidFill>
                  </a:tcPr>
                </a:tc>
                <a:tc>
                  <a:txBody>
                    <a:bodyPr/>
                    <a:lstStyle/>
                    <a:p>
                      <a:pPr rtl="0" fontAlgn="b"/>
                      <a:endParaRPr lang="en-US" sz="1400">
                        <a:effectLst/>
                      </a:endParaRPr>
                    </a:p>
                  </a:txBody>
                  <a:tcPr marL="28575" marR="28575" marT="19050" marB="19050" anchor="b">
                    <a:lnB w="12700" cap="flat" cmpd="sng" algn="ctr">
                      <a:solidFill>
                        <a:schemeClr val="tx1"/>
                      </a:solidFill>
                      <a:prstDash val="sysDash"/>
                      <a:round/>
                      <a:headEnd type="none" w="med" len="med"/>
                      <a:tailEnd type="none" w="med" len="med"/>
                    </a:lnB>
                    <a:solidFill>
                      <a:schemeClr val="bg1"/>
                    </a:solidFill>
                  </a:tcPr>
                </a:tc>
                <a:tc>
                  <a:txBody>
                    <a:bodyPr/>
                    <a:lstStyle/>
                    <a:p>
                      <a:pPr rtl="0" fontAlgn="b"/>
                      <a:r>
                        <a:rPr lang="en-US" sz="1400">
                          <a:effectLst/>
                        </a:rPr>
                        <a:t>2B DUE (Friday)</a:t>
                      </a:r>
                    </a:p>
                  </a:txBody>
                  <a:tcPr marL="28575" marR="28575" marT="19050" marB="19050" anchor="b">
                    <a:lnB w="12700" cap="flat" cmpd="sng" algn="ctr">
                      <a:solidFill>
                        <a:schemeClr val="tx1"/>
                      </a:solidFill>
                      <a:prstDash val="sysDash"/>
                      <a:round/>
                      <a:headEnd type="none" w="med" len="med"/>
                      <a:tailEnd type="none" w="med" len="med"/>
                    </a:lnB>
                    <a:solidFill>
                      <a:schemeClr val="bg1"/>
                    </a:solidFill>
                  </a:tcPr>
                </a:tc>
                <a:tc>
                  <a:txBody>
                    <a:bodyPr/>
                    <a:lstStyle/>
                    <a:p>
                      <a:pPr rtl="0" fontAlgn="b"/>
                      <a:endParaRPr lang="en-US" sz="1400">
                        <a:effectLst/>
                      </a:endParaRPr>
                    </a:p>
                  </a:txBody>
                  <a:tcPr marL="28575" marR="28575" marT="19050" marB="19050" anchor="b">
                    <a:lnB w="12700" cap="flat" cmpd="sng" algn="ctr">
                      <a:solidFill>
                        <a:schemeClr val="tx1"/>
                      </a:solidFill>
                      <a:prstDash val="sysDash"/>
                      <a:round/>
                      <a:headEnd type="none" w="med" len="med"/>
                      <a:tailEnd type="none" w="med" len="med"/>
                    </a:lnB>
                    <a:solidFill>
                      <a:schemeClr val="bg1"/>
                    </a:solidFill>
                  </a:tcPr>
                </a:tc>
                <a:extLst>
                  <a:ext uri="{0D108BD9-81ED-4DB2-BD59-A6C34878D82A}">
                    <a16:rowId xmlns:a16="http://schemas.microsoft.com/office/drawing/2014/main" val="588234699"/>
                  </a:ext>
                </a:extLst>
              </a:tr>
              <a:tr h="543388">
                <a:tc>
                  <a:txBody>
                    <a:bodyPr/>
                    <a:lstStyle/>
                    <a:p>
                      <a:pPr rtl="0" fontAlgn="b"/>
                      <a:endParaRPr lang="en-US" sz="1400">
                        <a:effectLst/>
                      </a:endParaRPr>
                    </a:p>
                  </a:txBody>
                  <a:tcPr marL="28575" marR="28575" marT="19050" marB="19050" anchor="b">
                    <a:solidFill>
                      <a:schemeClr val="bg1"/>
                    </a:solidFill>
                  </a:tcPr>
                </a:tc>
                <a:tc>
                  <a:txBody>
                    <a:bodyPr/>
                    <a:lstStyle/>
                    <a:p>
                      <a:pPr algn="r" rtl="0" fontAlgn="b"/>
                      <a:r>
                        <a:rPr lang="en-US" sz="1400">
                          <a:effectLst/>
                        </a:rPr>
                        <a:t>28</a:t>
                      </a: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tc>
                  <a:txBody>
                    <a:bodyPr/>
                    <a:lstStyle/>
                    <a:p>
                      <a:pPr algn="r" rtl="0" fontAlgn="b"/>
                      <a:r>
                        <a:rPr lang="en-US" sz="1400">
                          <a:effectLst/>
                        </a:rPr>
                        <a:t>7</a:t>
                      </a: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tc>
                  <a:txBody>
                    <a:bodyPr/>
                    <a:lstStyle/>
                    <a:p>
                      <a:pPr rtl="0" fontAlgn="b"/>
                      <a:r>
                        <a:rPr lang="en-US" sz="1400">
                          <a:effectLst/>
                        </a:rPr>
                        <a:t>Pre-Production and Final Project Kick-off</a:t>
                      </a: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tc>
                  <a:txBody>
                    <a:bodyPr/>
                    <a:lstStyle/>
                    <a:p>
                      <a:pPr rtl="0" fontAlgn="b"/>
                      <a:r>
                        <a:rPr lang="en-US" sz="1400">
                          <a:effectLst/>
                        </a:rPr>
                        <a:t>Blog 2 In</a:t>
                      </a: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tc>
                  <a:txBody>
                    <a:bodyPr/>
                    <a:lstStyle/>
                    <a:p>
                      <a:pPr rtl="0" fontAlgn="b"/>
                      <a:endParaRPr lang="en-US" sz="1400">
                        <a:effectLst/>
                      </a:endParaRP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tc>
                  <a:txBody>
                    <a:bodyPr/>
                    <a:lstStyle/>
                    <a:p>
                      <a:pPr rtl="0" fontAlgn="b"/>
                      <a:r>
                        <a:rPr lang="en-US" sz="1400">
                          <a:effectLst/>
                        </a:rPr>
                        <a:t>Teams Formed (Monday)</a:t>
                      </a: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extLst>
                  <a:ext uri="{0D108BD9-81ED-4DB2-BD59-A6C34878D82A}">
                    <a16:rowId xmlns:a16="http://schemas.microsoft.com/office/drawing/2014/main" val="3895443367"/>
                  </a:ext>
                </a:extLst>
              </a:tr>
              <a:tr h="559685">
                <a:tc>
                  <a:txBody>
                    <a:bodyPr/>
                    <a:lstStyle/>
                    <a:p>
                      <a:pPr rtl="0" fontAlgn="b"/>
                      <a:r>
                        <a:rPr lang="en-US" sz="1400">
                          <a:effectLst/>
                        </a:rPr>
                        <a:t>Mar</a:t>
                      </a:r>
                    </a:p>
                  </a:txBody>
                  <a:tcPr marL="28575" marR="28575" marT="19050" marB="19050" anchor="b">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400">
                          <a:effectLst/>
                        </a:rPr>
                        <a:t>2</a:t>
                      </a:r>
                    </a:p>
                  </a:txBody>
                  <a:tcPr marL="28575" marR="28575" marT="19050" marB="19050" anchor="b">
                    <a:lnB w="12700" cap="flat" cmpd="sng" algn="ctr">
                      <a:solidFill>
                        <a:schemeClr val="tx1"/>
                      </a:solidFill>
                      <a:prstDash val="solid"/>
                      <a:round/>
                      <a:headEnd type="none" w="med" len="med"/>
                      <a:tailEnd type="none" w="med" len="med"/>
                    </a:lnB>
                    <a:solidFill>
                      <a:schemeClr val="bg1"/>
                    </a:solidFill>
                  </a:tcPr>
                </a:tc>
                <a:tc>
                  <a:txBody>
                    <a:bodyPr/>
                    <a:lstStyle/>
                    <a:p>
                      <a:pPr rtl="0" fontAlgn="b"/>
                      <a:endParaRPr lang="en-US" sz="1400">
                        <a:effectLst/>
                      </a:endParaRPr>
                    </a:p>
                  </a:txBody>
                  <a:tcPr marL="28575" marR="28575" marT="19050" marB="19050" anchor="b">
                    <a:lnB w="12700" cap="flat" cmpd="sng" algn="ctr">
                      <a:solidFill>
                        <a:schemeClr val="tx1"/>
                      </a:solidFill>
                      <a:prstDash val="solid"/>
                      <a:round/>
                      <a:headEnd type="none" w="med" len="med"/>
                      <a:tailEnd type="none" w="med" len="med"/>
                    </a:lnB>
                    <a:solidFill>
                      <a:schemeClr val="bg1"/>
                    </a:solidFill>
                  </a:tcPr>
                </a:tc>
                <a:tc>
                  <a:txBody>
                    <a:bodyPr/>
                    <a:lstStyle/>
                    <a:p>
                      <a:pPr rtl="0" fontAlgn="b"/>
                      <a:r>
                        <a:rPr lang="en-US" sz="1400">
                          <a:effectLst/>
                        </a:rPr>
                        <a:t>Evaluation</a:t>
                      </a:r>
                    </a:p>
                  </a:txBody>
                  <a:tcPr marL="28575" marR="28575" marT="19050" marB="19050" anchor="b">
                    <a:lnB w="12700" cap="flat" cmpd="sng" algn="ctr">
                      <a:solidFill>
                        <a:schemeClr val="tx1"/>
                      </a:solidFill>
                      <a:prstDash val="solid"/>
                      <a:round/>
                      <a:headEnd type="none" w="med" len="med"/>
                      <a:tailEnd type="none" w="med" len="med"/>
                    </a:lnB>
                    <a:solidFill>
                      <a:schemeClr val="bg1"/>
                    </a:solidFill>
                  </a:tcPr>
                </a:tc>
                <a:tc>
                  <a:txBody>
                    <a:bodyPr/>
                    <a:lstStyle/>
                    <a:p>
                      <a:pPr rtl="0" fontAlgn="b"/>
                      <a:endParaRPr lang="en-US" sz="1400">
                        <a:effectLst/>
                      </a:endParaRPr>
                    </a:p>
                  </a:txBody>
                  <a:tcPr marL="28575" marR="28575" marT="19050" marB="19050" anchor="b">
                    <a:lnB w="12700" cap="flat" cmpd="sng" algn="ctr">
                      <a:solidFill>
                        <a:schemeClr val="tx1"/>
                      </a:solidFill>
                      <a:prstDash val="solid"/>
                      <a:round/>
                      <a:headEnd type="none" w="med" len="med"/>
                      <a:tailEnd type="none" w="med" len="med"/>
                    </a:lnB>
                    <a:solidFill>
                      <a:schemeClr val="bg1"/>
                    </a:solidFill>
                  </a:tcPr>
                </a:tc>
                <a:tc>
                  <a:txBody>
                    <a:bodyPr/>
                    <a:lstStyle/>
                    <a:p>
                      <a:pPr rtl="0" fontAlgn="b"/>
                      <a:r>
                        <a:rPr lang="en-US" sz="1400">
                          <a:effectLst/>
                        </a:rPr>
                        <a:t>2C DUE (Friday)</a:t>
                      </a:r>
                    </a:p>
                  </a:txBody>
                  <a:tcPr marL="28575" marR="28575" marT="19050" marB="19050" anchor="b">
                    <a:lnB w="12700" cap="flat" cmpd="sng" algn="ctr">
                      <a:solidFill>
                        <a:schemeClr val="tx1"/>
                      </a:solidFill>
                      <a:prstDash val="solid"/>
                      <a:round/>
                      <a:headEnd type="none" w="med" len="med"/>
                      <a:tailEnd type="none" w="med" len="med"/>
                    </a:lnB>
                    <a:solidFill>
                      <a:schemeClr val="bg1"/>
                    </a:solidFill>
                  </a:tcPr>
                </a:tc>
                <a:tc>
                  <a:txBody>
                    <a:bodyPr/>
                    <a:lstStyle/>
                    <a:p>
                      <a:pPr rtl="0" fontAlgn="b"/>
                      <a:r>
                        <a:rPr lang="en-US" sz="1400" dirty="0">
                          <a:effectLst/>
                        </a:rPr>
                        <a:t>Final Project Scoping Proposal (Friday)</a:t>
                      </a:r>
                    </a:p>
                  </a:txBody>
                  <a:tcPr marL="28575" marR="28575" marT="19050" marB="19050" anchor="b">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71856336"/>
                  </a:ext>
                </a:extLst>
              </a:tr>
            </a:tbl>
          </a:graphicData>
        </a:graphic>
      </p:graphicFrame>
      <p:sp>
        <p:nvSpPr>
          <p:cNvPr id="5" name="Title 4"/>
          <p:cNvSpPr>
            <a:spLocks noGrp="1"/>
          </p:cNvSpPr>
          <p:nvPr>
            <p:ph type="title"/>
          </p:nvPr>
        </p:nvSpPr>
        <p:spPr/>
        <p:txBody>
          <a:bodyPr/>
          <a:lstStyle/>
          <a:p>
            <a:r>
              <a:rPr lang="en-US" dirty="0" smtClean="0"/>
              <a:t>Zoom in on Act 2 Topics</a:t>
            </a:r>
            <a:endParaRPr lang="en-US" dirty="0"/>
          </a:p>
        </p:txBody>
      </p:sp>
      <p:sp>
        <p:nvSpPr>
          <p:cNvPr id="8" name="Date Placeholder 7">
            <a:extLst>
              <a:ext uri="{FF2B5EF4-FFF2-40B4-BE49-F238E27FC236}">
                <a16:creationId xmlns:a16="http://schemas.microsoft.com/office/drawing/2014/main" id="{7D198C23-8964-49EA-8F34-3080A532F6DD}"/>
              </a:ext>
            </a:extLst>
          </p:cNvPr>
          <p:cNvSpPr>
            <a:spLocks noGrp="1"/>
          </p:cNvSpPr>
          <p:nvPr>
            <p:ph type="dt" sz="half" idx="10"/>
          </p:nvPr>
        </p:nvSpPr>
        <p:spPr/>
        <p:txBody>
          <a:bodyPr/>
          <a:lstStyle/>
          <a:p>
            <a:r>
              <a:rPr lang="en-US" smtClean="0"/>
              <a:t>2020-02-16</a:t>
            </a:r>
            <a:endParaRPr lang="en-US"/>
          </a:p>
        </p:txBody>
      </p:sp>
      <p:sp>
        <p:nvSpPr>
          <p:cNvPr id="9" name="Footer Placeholder 8">
            <a:extLst>
              <a:ext uri="{FF2B5EF4-FFF2-40B4-BE49-F238E27FC236}">
                <a16:creationId xmlns:a16="http://schemas.microsoft.com/office/drawing/2014/main" id="{E3EC7575-BB7A-4569-A500-9CD974BA8830}"/>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10" name="Slide Number Placeholder 9">
            <a:extLst>
              <a:ext uri="{FF2B5EF4-FFF2-40B4-BE49-F238E27FC236}">
                <a16:creationId xmlns:a16="http://schemas.microsoft.com/office/drawing/2014/main" id="{59AA1962-59DA-4866-92A4-73982D94948A}"/>
              </a:ext>
            </a:extLst>
          </p:cNvPr>
          <p:cNvSpPr>
            <a:spLocks noGrp="1"/>
          </p:cNvSpPr>
          <p:nvPr>
            <p:ph type="sldNum" sz="quarter" idx="12"/>
          </p:nvPr>
        </p:nvSpPr>
        <p:spPr/>
        <p:txBody>
          <a:bodyPr/>
          <a:lstStyle/>
          <a:p>
            <a:fld id="{4BE96267-9501-4B49-939F-F116B0669874}" type="slidenum">
              <a:rPr lang="en-US" smtClean="0"/>
              <a:t>7</a:t>
            </a:fld>
            <a:endParaRPr lang="en-US"/>
          </a:p>
        </p:txBody>
      </p:sp>
      <p:sp>
        <p:nvSpPr>
          <p:cNvPr id="7" name="Text Placeholder 6"/>
          <p:cNvSpPr>
            <a:spLocks noGrp="1"/>
          </p:cNvSpPr>
          <p:nvPr>
            <p:ph type="body" sz="quarter" idx="13"/>
          </p:nvPr>
        </p:nvSpPr>
        <p:spPr/>
        <p:txBody>
          <a:bodyPr/>
          <a:lstStyle/>
          <a:p>
            <a:endParaRPr lang="en-US"/>
          </a:p>
        </p:txBody>
      </p:sp>
      <p:sp>
        <p:nvSpPr>
          <p:cNvPr id="14" name="Rectangle 13"/>
          <p:cNvSpPr/>
          <p:nvPr/>
        </p:nvSpPr>
        <p:spPr>
          <a:xfrm>
            <a:off x="1630456" y="1812483"/>
            <a:ext cx="8931088" cy="1281899"/>
          </a:xfrm>
          <a:prstGeom prst="rect">
            <a:avLst/>
          </a:prstGeom>
          <a:solidFill>
            <a:schemeClr val="accent1">
              <a:alpha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t>Knowledge Elicitation</a:t>
            </a:r>
            <a:endParaRPr lang="en-US" sz="3600" b="1" dirty="0"/>
          </a:p>
        </p:txBody>
      </p:sp>
      <p:sp>
        <p:nvSpPr>
          <p:cNvPr id="15" name="Rectangle 14"/>
          <p:cNvSpPr/>
          <p:nvPr/>
        </p:nvSpPr>
        <p:spPr>
          <a:xfrm>
            <a:off x="1630456" y="3086758"/>
            <a:ext cx="8931088" cy="1756911"/>
          </a:xfrm>
          <a:prstGeom prst="rect">
            <a:avLst/>
          </a:prstGeom>
          <a:solidFill>
            <a:schemeClr val="accent2">
              <a:alpha val="9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b="1" dirty="0" smtClean="0"/>
              <a:t>Prototyping &amp; Playtesting</a:t>
            </a:r>
            <a:endParaRPr lang="en-US" sz="3600" b="1" dirty="0"/>
          </a:p>
        </p:txBody>
      </p:sp>
      <p:sp>
        <p:nvSpPr>
          <p:cNvPr id="17" name="Rectangle 16"/>
          <p:cNvSpPr/>
          <p:nvPr/>
        </p:nvSpPr>
        <p:spPr>
          <a:xfrm>
            <a:off x="1630456" y="4843669"/>
            <a:ext cx="8931088" cy="1213989"/>
          </a:xfrm>
          <a:prstGeom prst="rect">
            <a:avLst/>
          </a:prstGeom>
          <a:solidFill>
            <a:schemeClr val="accent5">
              <a:alpha val="9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b="1" dirty="0" smtClean="0"/>
              <a:t>Starting Final Projects</a:t>
            </a:r>
            <a:endParaRPr lang="en-US" sz="3600" b="1" dirty="0"/>
          </a:p>
        </p:txBody>
      </p:sp>
    </p:spTree>
    <p:extLst>
      <p:ext uri="{BB962C8B-B14F-4D97-AF65-F5344CB8AC3E}">
        <p14:creationId xmlns:p14="http://schemas.microsoft.com/office/powerpoint/2010/main" val="30466429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7"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Aligning Design Concepts with Stated Goals</a:t>
            </a:r>
            <a:endParaRPr lang="en-US" dirty="0"/>
          </a:p>
        </p:txBody>
      </p:sp>
      <p:sp>
        <p:nvSpPr>
          <p:cNvPr id="3" name="Date Placeholder 2"/>
          <p:cNvSpPr>
            <a:spLocks noGrp="1"/>
          </p:cNvSpPr>
          <p:nvPr>
            <p:ph type="dt" sz="half" idx="10"/>
          </p:nvPr>
        </p:nvSpPr>
        <p:spPr/>
        <p:txBody>
          <a:bodyPr/>
          <a:lstStyle/>
          <a:p>
            <a:r>
              <a:rPr lang="en-US" smtClean="0"/>
              <a:t>2020-02-16</a:t>
            </a:r>
            <a:endParaRPr lang="en-US"/>
          </a:p>
        </p:txBody>
      </p:sp>
      <p:sp>
        <p:nvSpPr>
          <p:cNvPr id="4" name="Footer Placeholder 3"/>
          <p:cNvSpPr>
            <a:spLocks noGrp="1"/>
          </p:cNvSpPr>
          <p:nvPr>
            <p:ph type="ftr" sz="quarter" idx="11"/>
          </p:nvPr>
        </p:nvSpPr>
        <p:spPr/>
        <p:txBody>
          <a:bodyPr/>
          <a:lstStyle/>
          <a:p>
            <a:r>
              <a:rPr lang="en-US" smtClean="0"/>
              <a:t>05-418/818 | Spring 2021 | Design of Educational Games</a:t>
            </a:r>
            <a:endParaRPr lang="en-US"/>
          </a:p>
        </p:txBody>
      </p:sp>
      <p:sp>
        <p:nvSpPr>
          <p:cNvPr id="5" name="Slide Number Placeholder 4"/>
          <p:cNvSpPr>
            <a:spLocks noGrp="1"/>
          </p:cNvSpPr>
          <p:nvPr>
            <p:ph type="sldNum" sz="quarter" idx="12"/>
          </p:nvPr>
        </p:nvSpPr>
        <p:spPr/>
        <p:txBody>
          <a:bodyPr/>
          <a:lstStyle/>
          <a:p>
            <a:fld id="{4BE96267-9501-4B49-939F-F116B0669874}" type="slidenum">
              <a:rPr lang="en-US" smtClean="0"/>
              <a:t>70</a:t>
            </a:fld>
            <a:endParaRPr lang="en-US"/>
          </a:p>
        </p:txBody>
      </p:sp>
      <p:pic>
        <p:nvPicPr>
          <p:cNvPr id="6" name="Picture 6">
            <a:extLst>
              <a:ext uri="{FF2B5EF4-FFF2-40B4-BE49-F238E27FC236}">
                <a16:creationId xmlns:a16="http://schemas.microsoft.com/office/drawing/2014/main" id="{F8B505CD-20AD-4A26-9FA3-AF5C0EDB2CA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400" y="1885198"/>
            <a:ext cx="5486400" cy="3087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7" name="Table 6"/>
          <p:cNvGraphicFramePr>
            <a:graphicFrameLocks noGrp="1"/>
          </p:cNvGraphicFramePr>
          <p:nvPr>
            <p:extLst>
              <p:ext uri="{D42A27DB-BD31-4B8C-83A1-F6EECF244321}">
                <p14:modId xmlns:p14="http://schemas.microsoft.com/office/powerpoint/2010/main" val="3082009753"/>
              </p:ext>
            </p:extLst>
          </p:nvPr>
        </p:nvGraphicFramePr>
        <p:xfrm>
          <a:off x="6096000" y="2083174"/>
          <a:ext cx="5716285" cy="2691652"/>
        </p:xfrm>
        <a:graphic>
          <a:graphicData uri="http://schemas.openxmlformats.org/drawingml/2006/table">
            <a:tbl>
              <a:tblPr firstRow="1" bandRow="1">
                <a:tableStyleId>{69CF1AB2-1976-4502-BF36-3FF5EA218861}</a:tableStyleId>
              </a:tblPr>
              <a:tblGrid>
                <a:gridCol w="1092641">
                  <a:extLst>
                    <a:ext uri="{9D8B030D-6E8A-4147-A177-3AD203B41FA5}">
                      <a16:colId xmlns:a16="http://schemas.microsoft.com/office/drawing/2014/main" val="20000"/>
                    </a:ext>
                  </a:extLst>
                </a:gridCol>
                <a:gridCol w="328169">
                  <a:extLst>
                    <a:ext uri="{9D8B030D-6E8A-4147-A177-3AD203B41FA5}">
                      <a16:colId xmlns:a16="http://schemas.microsoft.com/office/drawing/2014/main" val="20001"/>
                    </a:ext>
                  </a:extLst>
                </a:gridCol>
                <a:gridCol w="4295475">
                  <a:extLst>
                    <a:ext uri="{9D8B030D-6E8A-4147-A177-3AD203B41FA5}">
                      <a16:colId xmlns:a16="http://schemas.microsoft.com/office/drawing/2014/main" val="20002"/>
                    </a:ext>
                  </a:extLst>
                </a:gridCol>
              </a:tblGrid>
              <a:tr h="254192">
                <a:tc rowSpan="5">
                  <a:txBody>
                    <a:bodyPr/>
                    <a:lstStyle/>
                    <a:p>
                      <a:pPr algn="l"/>
                      <a:r>
                        <a:rPr lang="en-US" sz="900" b="0" dirty="0">
                          <a:latin typeface="Verdana"/>
                          <a:cs typeface="Verdana"/>
                        </a:rPr>
                        <a:t>Principles for designing stable systems</a:t>
                      </a:r>
                    </a:p>
                  </a:txBody>
                  <a:tcPr marL="62677" marR="62677" marT="31339" marB="31339" anchor="ctr"/>
                </a:tc>
                <a:tc>
                  <a:txBody>
                    <a:bodyPr/>
                    <a:lstStyle/>
                    <a:p>
                      <a:pPr algn="ctr"/>
                      <a:r>
                        <a:rPr lang="en-US" sz="900" b="0" dirty="0">
                          <a:latin typeface="Verdana"/>
                          <a:cs typeface="Verdana"/>
                        </a:rPr>
                        <a:t>1</a:t>
                      </a:r>
                    </a:p>
                  </a:txBody>
                  <a:tcPr marL="62677" marR="62677" marT="31339" marB="31339" anchor="ctr"/>
                </a:tc>
                <a:tc>
                  <a:txBody>
                    <a:bodyPr/>
                    <a:lstStyle/>
                    <a:p>
                      <a:r>
                        <a:rPr lang="en-US" sz="900" b="1" dirty="0">
                          <a:latin typeface="Verdana"/>
                          <a:cs typeface="Verdana"/>
                        </a:rPr>
                        <a:t>Shorter</a:t>
                      </a:r>
                      <a:r>
                        <a:rPr lang="en-US" sz="900" b="0" baseline="0" dirty="0">
                          <a:latin typeface="Verdana"/>
                          <a:cs typeface="Verdana"/>
                        </a:rPr>
                        <a:t> objects tend to be more stable</a:t>
                      </a:r>
                      <a:endParaRPr lang="en-US" sz="900" b="0" dirty="0">
                        <a:latin typeface="Verdana"/>
                        <a:cs typeface="Verdana"/>
                      </a:endParaRPr>
                    </a:p>
                  </a:txBody>
                  <a:tcPr marL="62677" marR="62677" marT="31339" marB="31339"/>
                </a:tc>
                <a:extLst>
                  <a:ext uri="{0D108BD9-81ED-4DB2-BD59-A6C34878D82A}">
                    <a16:rowId xmlns:a16="http://schemas.microsoft.com/office/drawing/2014/main" val="10000"/>
                  </a:ext>
                </a:extLst>
              </a:tr>
              <a:tr h="254192">
                <a:tc vMerge="1">
                  <a:txBody>
                    <a:bodyPr/>
                    <a:lstStyle/>
                    <a:p>
                      <a:endParaRPr lang="en-US" dirty="0"/>
                    </a:p>
                  </a:txBody>
                  <a:tcPr/>
                </a:tc>
                <a:tc>
                  <a:txBody>
                    <a:bodyPr/>
                    <a:lstStyle/>
                    <a:p>
                      <a:pPr algn="ctr"/>
                      <a:r>
                        <a:rPr lang="en-US" sz="900" dirty="0">
                          <a:latin typeface="Verdana"/>
                          <a:cs typeface="Verdana"/>
                        </a:rPr>
                        <a:t>2</a:t>
                      </a:r>
                    </a:p>
                  </a:txBody>
                  <a:tcPr marL="62677" marR="62677" marT="31339" marB="31339" anchor="ctr"/>
                </a:tc>
                <a:tc>
                  <a:txBody>
                    <a:bodyPr/>
                    <a:lstStyle/>
                    <a:p>
                      <a:r>
                        <a:rPr lang="en-US" sz="900" dirty="0">
                          <a:latin typeface="Verdana"/>
                          <a:cs typeface="Verdana"/>
                        </a:rPr>
                        <a:t>Objects with a </a:t>
                      </a:r>
                      <a:r>
                        <a:rPr lang="en-US" sz="900" b="1" dirty="0">
                          <a:latin typeface="Verdana"/>
                          <a:cs typeface="Verdana"/>
                        </a:rPr>
                        <a:t>wider base </a:t>
                      </a:r>
                      <a:r>
                        <a:rPr lang="en-US" sz="900" dirty="0">
                          <a:latin typeface="Verdana"/>
                          <a:cs typeface="Verdana"/>
                        </a:rPr>
                        <a:t>tend to be more stable</a:t>
                      </a:r>
                    </a:p>
                  </a:txBody>
                  <a:tcPr marL="62677" marR="62677" marT="31339" marB="31339"/>
                </a:tc>
                <a:extLst>
                  <a:ext uri="{0D108BD9-81ED-4DB2-BD59-A6C34878D82A}">
                    <a16:rowId xmlns:a16="http://schemas.microsoft.com/office/drawing/2014/main" val="10001"/>
                  </a:ext>
                </a:extLst>
              </a:tr>
              <a:tr h="355173">
                <a:tc vMerge="1">
                  <a:txBody>
                    <a:bodyPr/>
                    <a:lstStyle/>
                    <a:p>
                      <a:endParaRPr lang="en-US" dirty="0"/>
                    </a:p>
                  </a:txBody>
                  <a:tcPr/>
                </a:tc>
                <a:tc>
                  <a:txBody>
                    <a:bodyPr/>
                    <a:lstStyle/>
                    <a:p>
                      <a:pPr algn="ctr"/>
                      <a:r>
                        <a:rPr lang="en-US" sz="900" dirty="0">
                          <a:latin typeface="Verdana"/>
                          <a:cs typeface="Verdana"/>
                        </a:rPr>
                        <a:t>3</a:t>
                      </a:r>
                    </a:p>
                  </a:txBody>
                  <a:tcPr marL="62677" marR="62677" marT="31339" marB="31339" anchor="ctr"/>
                </a:tc>
                <a:tc>
                  <a:txBody>
                    <a:bodyPr/>
                    <a:lstStyle/>
                    <a:p>
                      <a:r>
                        <a:rPr lang="en-US" sz="900" dirty="0">
                          <a:latin typeface="Verdana"/>
                          <a:cs typeface="Verdana"/>
                        </a:rPr>
                        <a:t>Objects with </a:t>
                      </a:r>
                      <a:r>
                        <a:rPr lang="en-US" sz="900" b="1" dirty="0">
                          <a:latin typeface="Verdana"/>
                          <a:cs typeface="Verdana"/>
                        </a:rPr>
                        <a:t>more weight at the</a:t>
                      </a:r>
                      <a:r>
                        <a:rPr lang="en-US" sz="900" b="1" baseline="0" dirty="0">
                          <a:latin typeface="Verdana"/>
                          <a:cs typeface="Verdana"/>
                        </a:rPr>
                        <a:t> bottom and less at the top </a:t>
                      </a:r>
                      <a:r>
                        <a:rPr lang="en-US" sz="900" baseline="0" dirty="0">
                          <a:latin typeface="Verdana"/>
                          <a:cs typeface="Verdana"/>
                        </a:rPr>
                        <a:t>tend to be more stable</a:t>
                      </a:r>
                      <a:endParaRPr lang="en-US" sz="900" dirty="0">
                        <a:latin typeface="Verdana"/>
                        <a:cs typeface="Verdana"/>
                      </a:endParaRPr>
                    </a:p>
                  </a:txBody>
                  <a:tcPr marL="62677" marR="62677" marT="31339" marB="31339"/>
                </a:tc>
                <a:extLst>
                  <a:ext uri="{0D108BD9-81ED-4DB2-BD59-A6C34878D82A}">
                    <a16:rowId xmlns:a16="http://schemas.microsoft.com/office/drawing/2014/main" val="10002"/>
                  </a:ext>
                </a:extLst>
              </a:tr>
              <a:tr h="254192">
                <a:tc vMerge="1">
                  <a:txBody>
                    <a:bodyPr/>
                    <a:lstStyle/>
                    <a:p>
                      <a:endParaRPr lang="en-US" dirty="0"/>
                    </a:p>
                  </a:txBody>
                  <a:tcPr/>
                </a:tc>
                <a:tc>
                  <a:txBody>
                    <a:bodyPr/>
                    <a:lstStyle/>
                    <a:p>
                      <a:pPr algn="ctr"/>
                      <a:r>
                        <a:rPr lang="en-US" sz="900" dirty="0">
                          <a:latin typeface="Verdana"/>
                          <a:cs typeface="Verdana"/>
                        </a:rPr>
                        <a:t>4</a:t>
                      </a:r>
                    </a:p>
                  </a:txBody>
                  <a:tcPr marL="62677" marR="62677" marT="31339" marB="31339" anchor="ctr"/>
                </a:tc>
                <a:tc>
                  <a:txBody>
                    <a:bodyPr/>
                    <a:lstStyle/>
                    <a:p>
                      <a:r>
                        <a:rPr lang="en-US" sz="900" b="1" dirty="0">
                          <a:latin typeface="Verdana"/>
                          <a:cs typeface="Verdana"/>
                        </a:rPr>
                        <a:t>Symmetrical</a:t>
                      </a:r>
                      <a:r>
                        <a:rPr lang="en-US" sz="900" b="1" baseline="0" dirty="0">
                          <a:latin typeface="Verdana"/>
                          <a:cs typeface="Verdana"/>
                        </a:rPr>
                        <a:t> </a:t>
                      </a:r>
                      <a:r>
                        <a:rPr lang="en-US" sz="900" b="0" baseline="0" dirty="0">
                          <a:latin typeface="Verdana"/>
                          <a:cs typeface="Verdana"/>
                        </a:rPr>
                        <a:t>objects</a:t>
                      </a:r>
                      <a:r>
                        <a:rPr lang="en-US" sz="900" b="1" baseline="0" dirty="0">
                          <a:latin typeface="Verdana"/>
                          <a:cs typeface="Verdana"/>
                        </a:rPr>
                        <a:t> </a:t>
                      </a:r>
                      <a:r>
                        <a:rPr lang="en-US" sz="900" baseline="0" dirty="0">
                          <a:latin typeface="Verdana"/>
                          <a:cs typeface="Verdana"/>
                        </a:rPr>
                        <a:t>tend to be more stable</a:t>
                      </a:r>
                      <a:endParaRPr lang="en-US" sz="900" dirty="0">
                        <a:latin typeface="Verdana"/>
                        <a:cs typeface="Verdana"/>
                      </a:endParaRPr>
                    </a:p>
                  </a:txBody>
                  <a:tcPr marL="62677" marR="62677" marT="31339" marB="31339"/>
                </a:tc>
                <a:extLst>
                  <a:ext uri="{0D108BD9-81ED-4DB2-BD59-A6C34878D82A}">
                    <a16:rowId xmlns:a16="http://schemas.microsoft.com/office/drawing/2014/main" val="10003"/>
                  </a:ext>
                </a:extLst>
              </a:tr>
              <a:tr h="355173">
                <a:tc vMerge="1">
                  <a:txBody>
                    <a:bodyPr/>
                    <a:lstStyle/>
                    <a:p>
                      <a:pPr algn="l"/>
                      <a:endParaRPr lang="en-US" b="0" dirty="0"/>
                    </a:p>
                  </a:txBody>
                  <a:tcPr anchor="ctr"/>
                </a:tc>
                <a:tc>
                  <a:txBody>
                    <a:bodyPr/>
                    <a:lstStyle/>
                    <a:p>
                      <a:pPr algn="ctr"/>
                      <a:r>
                        <a:rPr lang="en-US" sz="900" b="0">
                          <a:latin typeface="Verdana"/>
                          <a:cs typeface="Verdana"/>
                        </a:rPr>
                        <a:t>5</a:t>
                      </a:r>
                      <a:endParaRPr lang="en-US" sz="900" b="0" dirty="0">
                        <a:latin typeface="Verdana"/>
                        <a:cs typeface="Verdana"/>
                      </a:endParaRPr>
                    </a:p>
                  </a:txBody>
                  <a:tcPr marL="62677" marR="62677" marT="31339" marB="31339" anchor="ctr"/>
                </a:tc>
                <a:tc>
                  <a:txBody>
                    <a:bodyPr/>
                    <a:lstStyle/>
                    <a:p>
                      <a:r>
                        <a:rPr lang="en-US" sz="900" b="0" dirty="0">
                          <a:latin typeface="Verdana"/>
                          <a:cs typeface="Verdana"/>
                        </a:rPr>
                        <a:t>No</a:t>
                      </a:r>
                      <a:r>
                        <a:rPr lang="en-US" sz="900" b="0" baseline="0" dirty="0">
                          <a:latin typeface="Verdana"/>
                          <a:cs typeface="Verdana"/>
                        </a:rPr>
                        <a:t> single principle is always true; these principles interact with one another to affect stability</a:t>
                      </a:r>
                      <a:endParaRPr lang="en-US" sz="900" b="0" dirty="0">
                        <a:latin typeface="Verdana"/>
                        <a:cs typeface="Verdana"/>
                      </a:endParaRPr>
                    </a:p>
                  </a:txBody>
                  <a:tcPr marL="62677" marR="62677" marT="31339" marB="31339"/>
                </a:tc>
                <a:extLst>
                  <a:ext uri="{0D108BD9-81ED-4DB2-BD59-A6C34878D82A}">
                    <a16:rowId xmlns:a16="http://schemas.microsoft.com/office/drawing/2014/main" val="10004"/>
                  </a:ext>
                </a:extLst>
              </a:tr>
              <a:tr h="254192">
                <a:tc rowSpan="4">
                  <a:txBody>
                    <a:bodyPr/>
                    <a:lstStyle/>
                    <a:p>
                      <a:pPr algn="l"/>
                      <a:r>
                        <a:rPr lang="en-US" sz="900" b="0" dirty="0">
                          <a:latin typeface="Verdana"/>
                          <a:cs typeface="Verdana"/>
                        </a:rPr>
                        <a:t>Stability and instability in physical systems</a:t>
                      </a:r>
                    </a:p>
                  </a:txBody>
                  <a:tcPr marL="62677" marR="62677" marT="31339" marB="31339" anchor="ctr"/>
                </a:tc>
                <a:tc>
                  <a:txBody>
                    <a:bodyPr/>
                    <a:lstStyle/>
                    <a:p>
                      <a:pPr algn="ctr"/>
                      <a:r>
                        <a:rPr lang="en-US" sz="900" b="0" dirty="0">
                          <a:latin typeface="Verdana"/>
                          <a:cs typeface="Verdana"/>
                        </a:rPr>
                        <a:t>1</a:t>
                      </a:r>
                    </a:p>
                  </a:txBody>
                  <a:tcPr marL="62677" marR="62677" marT="31339" marB="31339" anchor="ctr"/>
                </a:tc>
                <a:tc>
                  <a:txBody>
                    <a:bodyPr/>
                    <a:lstStyle/>
                    <a:p>
                      <a:r>
                        <a:rPr lang="en-US" sz="900" b="0" dirty="0">
                          <a:latin typeface="Verdana"/>
                          <a:cs typeface="Verdana"/>
                        </a:rPr>
                        <a:t>Gravity is an invisible force that pulls and object downwards</a:t>
                      </a:r>
                    </a:p>
                  </a:txBody>
                  <a:tcPr marL="62677" marR="62677" marT="31339" marB="31339"/>
                </a:tc>
                <a:extLst>
                  <a:ext uri="{0D108BD9-81ED-4DB2-BD59-A6C34878D82A}">
                    <a16:rowId xmlns:a16="http://schemas.microsoft.com/office/drawing/2014/main" val="10005"/>
                  </a:ext>
                </a:extLst>
              </a:tr>
              <a:tr h="355173">
                <a:tc vMerge="1">
                  <a:txBody>
                    <a:bodyPr/>
                    <a:lstStyle/>
                    <a:p>
                      <a:endParaRPr lang="en-US" dirty="0"/>
                    </a:p>
                  </a:txBody>
                  <a:tcPr/>
                </a:tc>
                <a:tc>
                  <a:txBody>
                    <a:bodyPr/>
                    <a:lstStyle/>
                    <a:p>
                      <a:pPr algn="ctr"/>
                      <a:r>
                        <a:rPr lang="en-US" sz="900" dirty="0">
                          <a:latin typeface="Verdana"/>
                          <a:cs typeface="Verdana"/>
                        </a:rPr>
                        <a:t>2</a:t>
                      </a:r>
                    </a:p>
                  </a:txBody>
                  <a:tcPr marL="62677" marR="62677" marT="31339" marB="31339" anchor="ctr"/>
                </a:tc>
                <a:tc>
                  <a:txBody>
                    <a:bodyPr/>
                    <a:lstStyle/>
                    <a:p>
                      <a:r>
                        <a:rPr lang="en-US" sz="900" dirty="0">
                          <a:latin typeface="Verdana"/>
                          <a:cs typeface="Verdana"/>
                        </a:rPr>
                        <a:t>An object has a center of mass (where mass is evenly</a:t>
                      </a:r>
                      <a:r>
                        <a:rPr lang="en-US" sz="900" baseline="0" dirty="0">
                          <a:latin typeface="Verdana"/>
                          <a:cs typeface="Verdana"/>
                        </a:rPr>
                        <a:t> distributed on all sides)</a:t>
                      </a:r>
                      <a:endParaRPr lang="en-US" sz="900" dirty="0">
                        <a:latin typeface="Verdana"/>
                        <a:cs typeface="Verdana"/>
                      </a:endParaRPr>
                    </a:p>
                  </a:txBody>
                  <a:tcPr marL="62677" marR="62677" marT="31339" marB="31339"/>
                </a:tc>
                <a:extLst>
                  <a:ext uri="{0D108BD9-81ED-4DB2-BD59-A6C34878D82A}">
                    <a16:rowId xmlns:a16="http://schemas.microsoft.com/office/drawing/2014/main" val="10006"/>
                  </a:ext>
                </a:extLst>
              </a:tr>
              <a:tr h="355173">
                <a:tc vMerge="1">
                  <a:txBody>
                    <a:bodyPr/>
                    <a:lstStyle/>
                    <a:p>
                      <a:endParaRPr lang="en-US" dirty="0"/>
                    </a:p>
                  </a:txBody>
                  <a:tcPr/>
                </a:tc>
                <a:tc>
                  <a:txBody>
                    <a:bodyPr/>
                    <a:lstStyle/>
                    <a:p>
                      <a:pPr algn="ctr"/>
                      <a:r>
                        <a:rPr lang="en-US" sz="900" dirty="0">
                          <a:latin typeface="Verdana"/>
                          <a:cs typeface="Verdana"/>
                        </a:rPr>
                        <a:t>3</a:t>
                      </a:r>
                    </a:p>
                  </a:txBody>
                  <a:tcPr marL="62677" marR="62677" marT="31339" marB="31339" anchor="ctr"/>
                </a:tc>
                <a:tc>
                  <a:txBody>
                    <a:bodyPr/>
                    <a:lstStyle/>
                    <a:p>
                      <a:r>
                        <a:rPr lang="en-US" sz="900" dirty="0">
                          <a:latin typeface="Verdana"/>
                          <a:cs typeface="Verdana"/>
                        </a:rPr>
                        <a:t>An object is subject to the</a:t>
                      </a:r>
                      <a:r>
                        <a:rPr lang="en-US" sz="900" baseline="0" dirty="0">
                          <a:latin typeface="Verdana"/>
                          <a:cs typeface="Verdana"/>
                        </a:rPr>
                        <a:t> force of gravity, which acts at the center of mass</a:t>
                      </a:r>
                      <a:endParaRPr lang="en-US" sz="900" dirty="0">
                        <a:latin typeface="Verdana"/>
                        <a:cs typeface="Verdana"/>
                      </a:endParaRPr>
                    </a:p>
                  </a:txBody>
                  <a:tcPr marL="62677" marR="62677" marT="31339" marB="31339"/>
                </a:tc>
                <a:extLst>
                  <a:ext uri="{0D108BD9-81ED-4DB2-BD59-A6C34878D82A}">
                    <a16:rowId xmlns:a16="http://schemas.microsoft.com/office/drawing/2014/main" val="10007"/>
                  </a:ext>
                </a:extLst>
              </a:tr>
              <a:tr h="254192">
                <a:tc vMerge="1">
                  <a:txBody>
                    <a:bodyPr/>
                    <a:lstStyle/>
                    <a:p>
                      <a:endParaRPr lang="en-US" dirty="0"/>
                    </a:p>
                  </a:txBody>
                  <a:tcPr/>
                </a:tc>
                <a:tc>
                  <a:txBody>
                    <a:bodyPr/>
                    <a:lstStyle/>
                    <a:p>
                      <a:pPr algn="ctr"/>
                      <a:r>
                        <a:rPr lang="en-US" sz="900" dirty="0">
                          <a:latin typeface="Verdana"/>
                          <a:cs typeface="Verdana"/>
                        </a:rPr>
                        <a:t>4</a:t>
                      </a:r>
                    </a:p>
                  </a:txBody>
                  <a:tcPr marL="62677" marR="62677" marT="31339" marB="31339" anchor="ctr"/>
                </a:tc>
                <a:tc>
                  <a:txBody>
                    <a:bodyPr/>
                    <a:lstStyle/>
                    <a:p>
                      <a:r>
                        <a:rPr lang="en-US" sz="900" dirty="0">
                          <a:latin typeface="Verdana"/>
                          <a:cs typeface="Verdana"/>
                        </a:rPr>
                        <a:t>An object will topple when its center of mass is not over its base</a:t>
                      </a:r>
                    </a:p>
                  </a:txBody>
                  <a:tcPr marL="62677" marR="62677" marT="31339" marB="31339"/>
                </a:tc>
                <a:extLst>
                  <a:ext uri="{0D108BD9-81ED-4DB2-BD59-A6C34878D82A}">
                    <a16:rowId xmlns:a16="http://schemas.microsoft.com/office/drawing/2014/main" val="10008"/>
                  </a:ext>
                </a:extLst>
              </a:tr>
            </a:tbl>
          </a:graphicData>
        </a:graphic>
      </p:graphicFrame>
      <p:sp>
        <p:nvSpPr>
          <p:cNvPr id="8" name="Rectangle 7"/>
          <p:cNvSpPr/>
          <p:nvPr/>
        </p:nvSpPr>
        <p:spPr>
          <a:xfrm>
            <a:off x="7138930" y="2083173"/>
            <a:ext cx="4673355" cy="297455"/>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138930" y="3194893"/>
            <a:ext cx="4673355" cy="382834"/>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57470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err="1" smtClean="0"/>
              <a:t>RumbleBlocks</a:t>
            </a:r>
            <a:r>
              <a:rPr lang="en-US" dirty="0" smtClean="0"/>
              <a:t/>
            </a:r>
            <a:br>
              <a:rPr lang="en-US" dirty="0" smtClean="0"/>
            </a:br>
            <a:r>
              <a:rPr lang="en-US" dirty="0" smtClean="0"/>
              <a:t>Iteration 2</a:t>
            </a:r>
            <a:endParaRPr lang="en-US" dirty="0"/>
          </a:p>
        </p:txBody>
      </p:sp>
      <p:sp>
        <p:nvSpPr>
          <p:cNvPr id="3" name="Date Placeholder 2"/>
          <p:cNvSpPr>
            <a:spLocks noGrp="1"/>
          </p:cNvSpPr>
          <p:nvPr>
            <p:ph type="dt" sz="half" idx="10"/>
          </p:nvPr>
        </p:nvSpPr>
        <p:spPr/>
        <p:txBody>
          <a:bodyPr/>
          <a:lstStyle/>
          <a:p>
            <a:r>
              <a:rPr lang="en-US" smtClean="0"/>
              <a:t>2020-02-16</a:t>
            </a:r>
            <a:endParaRPr lang="en-US"/>
          </a:p>
        </p:txBody>
      </p:sp>
      <p:sp>
        <p:nvSpPr>
          <p:cNvPr id="4" name="Footer Placeholder 3"/>
          <p:cNvSpPr>
            <a:spLocks noGrp="1"/>
          </p:cNvSpPr>
          <p:nvPr>
            <p:ph type="ftr" sz="quarter" idx="11"/>
          </p:nvPr>
        </p:nvSpPr>
        <p:spPr/>
        <p:txBody>
          <a:bodyPr/>
          <a:lstStyle/>
          <a:p>
            <a:r>
              <a:rPr lang="en-US" smtClean="0"/>
              <a:t>05-418/818 | Spring 2021 | Design of Educational Games</a:t>
            </a:r>
            <a:endParaRPr lang="en-US"/>
          </a:p>
        </p:txBody>
      </p:sp>
      <p:sp>
        <p:nvSpPr>
          <p:cNvPr id="5" name="Slide Number Placeholder 4"/>
          <p:cNvSpPr>
            <a:spLocks noGrp="1"/>
          </p:cNvSpPr>
          <p:nvPr>
            <p:ph type="sldNum" sz="quarter" idx="12"/>
          </p:nvPr>
        </p:nvSpPr>
        <p:spPr/>
        <p:txBody>
          <a:bodyPr/>
          <a:lstStyle/>
          <a:p>
            <a:fld id="{4BE96267-9501-4B49-939F-F116B0669874}" type="slidenum">
              <a:rPr lang="en-US" smtClean="0"/>
              <a:t>71</a:t>
            </a:fld>
            <a:endParaRPr lang="en-US"/>
          </a:p>
        </p:txBody>
      </p:sp>
    </p:spTree>
    <p:extLst>
      <p:ext uri="{BB962C8B-B14F-4D97-AF65-F5344CB8AC3E}">
        <p14:creationId xmlns:p14="http://schemas.microsoft.com/office/powerpoint/2010/main" val="9796856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78187F3-5AEA-4537-8235-12A3F545D4ED}"/>
              </a:ext>
            </a:extLst>
          </p:cNvPr>
          <p:cNvPicPr>
            <a:picLocks noChangeAspect="1"/>
          </p:cNvPicPr>
          <p:nvPr/>
        </p:nvPicPr>
        <p:blipFill rotWithShape="1">
          <a:blip r:embed="rId2"/>
          <a:srcRect l="2167" t="25793" r="54128" b="5564"/>
          <a:stretch/>
        </p:blipFill>
        <p:spPr>
          <a:xfrm>
            <a:off x="914400" y="365125"/>
            <a:ext cx="9639300" cy="6274214"/>
          </a:xfrm>
          <a:prstGeom prst="rect">
            <a:avLst/>
          </a:prstGeom>
        </p:spPr>
      </p:pic>
      <p:sp>
        <p:nvSpPr>
          <p:cNvPr id="4" name="Date Placeholder 3">
            <a:extLst>
              <a:ext uri="{FF2B5EF4-FFF2-40B4-BE49-F238E27FC236}">
                <a16:creationId xmlns:a16="http://schemas.microsoft.com/office/drawing/2014/main" id="{64D10AE2-9D9E-41E2-BF6E-4B9E9D7037F3}"/>
              </a:ext>
            </a:extLst>
          </p:cNvPr>
          <p:cNvSpPr>
            <a:spLocks noGrp="1"/>
          </p:cNvSpPr>
          <p:nvPr>
            <p:ph type="dt" sz="half" idx="10"/>
          </p:nvPr>
        </p:nvSpPr>
        <p:spPr/>
        <p:txBody>
          <a:bodyPr/>
          <a:lstStyle/>
          <a:p>
            <a:r>
              <a:rPr lang="en-US" smtClean="0"/>
              <a:t>2020-02-16</a:t>
            </a:r>
            <a:endParaRPr lang="en-US"/>
          </a:p>
        </p:txBody>
      </p:sp>
      <p:sp>
        <p:nvSpPr>
          <p:cNvPr id="5" name="Footer Placeholder 4">
            <a:extLst>
              <a:ext uri="{FF2B5EF4-FFF2-40B4-BE49-F238E27FC236}">
                <a16:creationId xmlns:a16="http://schemas.microsoft.com/office/drawing/2014/main" id="{96717630-6DC2-4B04-A83E-85145B368CF4}"/>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6" name="Slide Number Placeholder 5">
            <a:extLst>
              <a:ext uri="{FF2B5EF4-FFF2-40B4-BE49-F238E27FC236}">
                <a16:creationId xmlns:a16="http://schemas.microsoft.com/office/drawing/2014/main" id="{3F09E8E0-CC3C-4800-B33C-8003459284E9}"/>
              </a:ext>
            </a:extLst>
          </p:cNvPr>
          <p:cNvSpPr>
            <a:spLocks noGrp="1"/>
          </p:cNvSpPr>
          <p:nvPr>
            <p:ph type="sldNum" sz="quarter" idx="12"/>
          </p:nvPr>
        </p:nvSpPr>
        <p:spPr/>
        <p:txBody>
          <a:bodyPr/>
          <a:lstStyle/>
          <a:p>
            <a:fld id="{4BE96267-9501-4B49-939F-F116B0669874}" type="slidenum">
              <a:rPr lang="en-US" smtClean="0"/>
              <a:t>72</a:t>
            </a:fld>
            <a:endParaRPr lang="en-US"/>
          </a:p>
        </p:txBody>
      </p:sp>
      <p:sp>
        <p:nvSpPr>
          <p:cNvPr id="11" name="TextBox 10"/>
          <p:cNvSpPr txBox="1"/>
          <p:nvPr/>
        </p:nvSpPr>
        <p:spPr>
          <a:xfrm>
            <a:off x="8431480" y="365125"/>
            <a:ext cx="2922319" cy="707886"/>
          </a:xfrm>
          <a:prstGeom prst="rect">
            <a:avLst/>
          </a:prstGeom>
          <a:noFill/>
        </p:spPr>
        <p:txBody>
          <a:bodyPr wrap="square" rtlCol="0">
            <a:spAutoFit/>
          </a:bodyPr>
          <a:lstStyle/>
          <a:p>
            <a:pPr algn="r"/>
            <a:r>
              <a:rPr lang="en-US" sz="4000" b="1" dirty="0" smtClean="0"/>
              <a:t>Iteration 2</a:t>
            </a:r>
            <a:endParaRPr lang="en-US" sz="4000" b="1" dirty="0"/>
          </a:p>
        </p:txBody>
      </p:sp>
    </p:spTree>
    <p:extLst>
      <p:ext uri="{BB962C8B-B14F-4D97-AF65-F5344CB8AC3E}">
        <p14:creationId xmlns:p14="http://schemas.microsoft.com/office/powerpoint/2010/main" val="16043606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a:extLst>
              <a:ext uri="{FF2B5EF4-FFF2-40B4-BE49-F238E27FC236}">
                <a16:creationId xmlns:a16="http://schemas.microsoft.com/office/drawing/2014/main" id="{A7DA0829-C255-49DE-8DF9-A71585EB463E}"/>
              </a:ext>
            </a:extLst>
          </p:cNvPr>
          <p:cNvSpPr>
            <a:spLocks noGrp="1"/>
          </p:cNvSpPr>
          <p:nvPr>
            <p:ph type="title"/>
          </p:nvPr>
        </p:nvSpPr>
        <p:spPr/>
        <p:txBody>
          <a:bodyPr>
            <a:normAutofit/>
          </a:bodyPr>
          <a:lstStyle/>
          <a:p>
            <a:r>
              <a:rPr lang="en-US" altLang="en-US" dirty="0" smtClean="0"/>
              <a:t>More Formal </a:t>
            </a:r>
            <a:r>
              <a:rPr lang="en-US" altLang="en-US" dirty="0"/>
              <a:t>K</a:t>
            </a:r>
            <a:r>
              <a:rPr lang="en-US" altLang="en-US" dirty="0" smtClean="0"/>
              <a:t>nowledge Elicitation</a:t>
            </a:r>
            <a:endParaRPr lang="en-US" altLang="en-US" dirty="0"/>
          </a:p>
        </p:txBody>
      </p:sp>
      <p:sp>
        <p:nvSpPr>
          <p:cNvPr id="3" name="Content Placeholder 2">
            <a:extLst>
              <a:ext uri="{FF2B5EF4-FFF2-40B4-BE49-F238E27FC236}">
                <a16:creationId xmlns:a16="http://schemas.microsoft.com/office/drawing/2014/main" id="{273B959C-757F-4BD8-B013-009CC7B84636}"/>
              </a:ext>
            </a:extLst>
          </p:cNvPr>
          <p:cNvSpPr>
            <a:spLocks noGrp="1"/>
          </p:cNvSpPr>
          <p:nvPr>
            <p:ph idx="1"/>
          </p:nvPr>
        </p:nvSpPr>
        <p:spPr/>
        <p:txBody>
          <a:bodyPr/>
          <a:lstStyle/>
          <a:p>
            <a:pPr marL="0" indent="0">
              <a:spcBef>
                <a:spcPts val="2200"/>
              </a:spcBef>
              <a:buNone/>
            </a:pPr>
            <a:r>
              <a:rPr lang="en-US" altLang="en-US" dirty="0"/>
              <a:t>No existing instruments to assess the targeted building principles</a:t>
            </a:r>
          </a:p>
          <a:p>
            <a:pPr marL="0" indent="0">
              <a:spcBef>
                <a:spcPts val="2200"/>
              </a:spcBef>
              <a:buNone/>
            </a:pPr>
            <a:r>
              <a:rPr lang="en-US" altLang="en-US" dirty="0"/>
              <a:t>Novel approach: Use contrasting cases to isolate a single principle</a:t>
            </a:r>
          </a:p>
          <a:p>
            <a:pPr marL="0" indent="0">
              <a:spcBef>
                <a:spcPts val="2200"/>
              </a:spcBef>
              <a:buNone/>
            </a:pPr>
            <a:r>
              <a:rPr lang="en-US" altLang="en-US" dirty="0"/>
              <a:t>Student explanations of contrasting cases provide further insight into misconceptions or prior conceptions</a:t>
            </a:r>
          </a:p>
          <a:p>
            <a:pPr marL="0" indent="0">
              <a:spcBef>
                <a:spcPts val="2200"/>
              </a:spcBef>
              <a:buNone/>
            </a:pPr>
            <a:r>
              <a:rPr lang="en-US" altLang="en-US" dirty="0"/>
              <a:t>Piloted instrument with ~14 kindergarteners (CMU Children’s School)</a:t>
            </a:r>
          </a:p>
        </p:txBody>
      </p:sp>
      <p:sp>
        <p:nvSpPr>
          <p:cNvPr id="5" name="Date Placeholder 4">
            <a:extLst>
              <a:ext uri="{FF2B5EF4-FFF2-40B4-BE49-F238E27FC236}">
                <a16:creationId xmlns:a16="http://schemas.microsoft.com/office/drawing/2014/main" id="{4659F82D-AE07-4A13-BB82-E897E4831252}"/>
              </a:ext>
            </a:extLst>
          </p:cNvPr>
          <p:cNvSpPr>
            <a:spLocks noGrp="1"/>
          </p:cNvSpPr>
          <p:nvPr>
            <p:ph type="dt" sz="half" idx="10"/>
          </p:nvPr>
        </p:nvSpPr>
        <p:spPr/>
        <p:txBody>
          <a:bodyPr/>
          <a:lstStyle/>
          <a:p>
            <a:r>
              <a:rPr lang="en-US" smtClean="0"/>
              <a:t>2020-02-16</a:t>
            </a:r>
            <a:endParaRPr lang="en-US"/>
          </a:p>
        </p:txBody>
      </p:sp>
      <p:sp>
        <p:nvSpPr>
          <p:cNvPr id="6" name="Footer Placeholder 5">
            <a:extLst>
              <a:ext uri="{FF2B5EF4-FFF2-40B4-BE49-F238E27FC236}">
                <a16:creationId xmlns:a16="http://schemas.microsoft.com/office/drawing/2014/main" id="{733646D3-3D95-4227-9C0D-0D6F92296F90}"/>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7" name="Slide Number Placeholder 6">
            <a:extLst>
              <a:ext uri="{FF2B5EF4-FFF2-40B4-BE49-F238E27FC236}">
                <a16:creationId xmlns:a16="http://schemas.microsoft.com/office/drawing/2014/main" id="{19C4B735-CF4C-4FD8-9433-DA9886BAB78D}"/>
              </a:ext>
            </a:extLst>
          </p:cNvPr>
          <p:cNvSpPr>
            <a:spLocks noGrp="1"/>
          </p:cNvSpPr>
          <p:nvPr>
            <p:ph type="sldNum" sz="quarter" idx="12"/>
          </p:nvPr>
        </p:nvSpPr>
        <p:spPr/>
        <p:txBody>
          <a:bodyPr/>
          <a:lstStyle/>
          <a:p>
            <a:fld id="{4BE96267-9501-4B49-939F-F116B0669874}" type="slidenum">
              <a:rPr lang="en-US" smtClean="0"/>
              <a:t>73</a:t>
            </a:fld>
            <a:endParaRPr lang="en-US"/>
          </a:p>
        </p:txBody>
      </p:sp>
      <p:sp>
        <p:nvSpPr>
          <p:cNvPr id="2" name="Text Placeholder 1"/>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42261481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6">
            <a:extLst>
              <a:ext uri="{FF2B5EF4-FFF2-40B4-BE49-F238E27FC236}">
                <a16:creationId xmlns:a16="http://schemas.microsoft.com/office/drawing/2014/main" id="{D275FD24-4DD0-4760-A646-1FCF3E5AD369}"/>
              </a:ext>
            </a:extLst>
          </p:cNvPr>
          <p:cNvSpPr>
            <a:spLocks noChangeArrowheads="1"/>
          </p:cNvSpPr>
          <p:nvPr/>
        </p:nvSpPr>
        <p:spPr bwMode="auto">
          <a:xfrm>
            <a:off x="3657600" y="4114800"/>
            <a:ext cx="152400" cy="1752600"/>
          </a:xfrm>
          <a:prstGeom prst="rect">
            <a:avLst/>
          </a:prstGeom>
          <a:solidFill>
            <a:srgbClr val="9E6D32"/>
          </a:solidFill>
          <a:ln w="9525">
            <a:solidFill>
              <a:schemeClr val="tx1"/>
            </a:solidFill>
            <a:round/>
            <a:headEnd/>
            <a:tailEnd/>
          </a:ln>
        </p:spPr>
        <p:txBody>
          <a:bodyP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endParaRPr lang="en-US" altLang="en-US"/>
          </a:p>
        </p:txBody>
      </p:sp>
      <p:sp>
        <p:nvSpPr>
          <p:cNvPr id="32770" name="Rectangle 7">
            <a:extLst>
              <a:ext uri="{FF2B5EF4-FFF2-40B4-BE49-F238E27FC236}">
                <a16:creationId xmlns:a16="http://schemas.microsoft.com/office/drawing/2014/main" id="{1B3892C4-22EF-472C-8629-AD8D44C3BB5A}"/>
              </a:ext>
            </a:extLst>
          </p:cNvPr>
          <p:cNvSpPr>
            <a:spLocks noChangeArrowheads="1"/>
          </p:cNvSpPr>
          <p:nvPr/>
        </p:nvSpPr>
        <p:spPr bwMode="auto">
          <a:xfrm>
            <a:off x="4038600" y="3998913"/>
            <a:ext cx="152400" cy="1752600"/>
          </a:xfrm>
          <a:prstGeom prst="rect">
            <a:avLst/>
          </a:prstGeom>
          <a:solidFill>
            <a:srgbClr val="9E6D32"/>
          </a:solidFill>
          <a:ln w="9525">
            <a:solidFill>
              <a:schemeClr val="tx1"/>
            </a:solidFill>
            <a:round/>
            <a:headEnd/>
            <a:tailEnd/>
          </a:ln>
        </p:spPr>
        <p:txBody>
          <a:bodyP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endParaRPr lang="en-US" altLang="en-US"/>
          </a:p>
        </p:txBody>
      </p:sp>
      <p:sp>
        <p:nvSpPr>
          <p:cNvPr id="32771" name="Rectangle 8">
            <a:extLst>
              <a:ext uri="{FF2B5EF4-FFF2-40B4-BE49-F238E27FC236}">
                <a16:creationId xmlns:a16="http://schemas.microsoft.com/office/drawing/2014/main" id="{732DAA55-16D7-4799-B8D4-B5047CA786E7}"/>
              </a:ext>
            </a:extLst>
          </p:cNvPr>
          <p:cNvSpPr>
            <a:spLocks noChangeArrowheads="1"/>
          </p:cNvSpPr>
          <p:nvPr/>
        </p:nvSpPr>
        <p:spPr bwMode="auto">
          <a:xfrm>
            <a:off x="7848600" y="4002088"/>
            <a:ext cx="152400" cy="1752600"/>
          </a:xfrm>
          <a:prstGeom prst="rect">
            <a:avLst/>
          </a:prstGeom>
          <a:solidFill>
            <a:srgbClr val="9E6D32"/>
          </a:solidFill>
          <a:ln w="9525">
            <a:solidFill>
              <a:schemeClr val="tx1"/>
            </a:solidFill>
            <a:round/>
            <a:headEnd/>
            <a:tailEnd/>
          </a:ln>
        </p:spPr>
        <p:txBody>
          <a:bodyP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endParaRPr lang="en-US" altLang="en-US"/>
          </a:p>
        </p:txBody>
      </p:sp>
      <p:sp>
        <p:nvSpPr>
          <p:cNvPr id="32772" name="Rectangle 9">
            <a:extLst>
              <a:ext uri="{FF2B5EF4-FFF2-40B4-BE49-F238E27FC236}">
                <a16:creationId xmlns:a16="http://schemas.microsoft.com/office/drawing/2014/main" id="{0698C714-F472-48CD-A9DF-C1C3736D9DCC}"/>
              </a:ext>
            </a:extLst>
          </p:cNvPr>
          <p:cNvSpPr>
            <a:spLocks noChangeArrowheads="1"/>
          </p:cNvSpPr>
          <p:nvPr/>
        </p:nvSpPr>
        <p:spPr bwMode="auto">
          <a:xfrm>
            <a:off x="8229600" y="4114800"/>
            <a:ext cx="152400" cy="1752600"/>
          </a:xfrm>
          <a:prstGeom prst="rect">
            <a:avLst/>
          </a:prstGeom>
          <a:solidFill>
            <a:srgbClr val="9E6D32"/>
          </a:solidFill>
          <a:ln w="9525">
            <a:solidFill>
              <a:schemeClr val="tx1"/>
            </a:solidFill>
            <a:round/>
            <a:headEnd/>
            <a:tailEnd/>
          </a:ln>
        </p:spPr>
        <p:txBody>
          <a:bodyP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endParaRPr lang="en-US" altLang="en-US"/>
          </a:p>
        </p:txBody>
      </p:sp>
      <p:sp>
        <p:nvSpPr>
          <p:cNvPr id="32773" name="Can 5">
            <a:extLst>
              <a:ext uri="{FF2B5EF4-FFF2-40B4-BE49-F238E27FC236}">
                <a16:creationId xmlns:a16="http://schemas.microsoft.com/office/drawing/2014/main" id="{D2C80A84-6D6B-4D8A-BE5C-A84426DDC971}"/>
              </a:ext>
            </a:extLst>
          </p:cNvPr>
          <p:cNvSpPr>
            <a:spLocks noChangeArrowheads="1"/>
          </p:cNvSpPr>
          <p:nvPr/>
        </p:nvSpPr>
        <p:spPr bwMode="auto">
          <a:xfrm>
            <a:off x="3200400" y="3773488"/>
            <a:ext cx="5638800" cy="381000"/>
          </a:xfrm>
          <a:prstGeom prst="can">
            <a:avLst>
              <a:gd name="adj" fmla="val 50000"/>
            </a:avLst>
          </a:prstGeom>
          <a:solidFill>
            <a:srgbClr val="9E6D32"/>
          </a:solidFill>
          <a:ln w="9525">
            <a:solidFill>
              <a:schemeClr val="tx1"/>
            </a:solidFill>
            <a:round/>
            <a:headEnd/>
            <a:tailEnd/>
          </a:ln>
        </p:spPr>
        <p:txBody>
          <a:bodyP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endParaRPr lang="en-US" altLang="en-US"/>
          </a:p>
        </p:txBody>
      </p:sp>
      <p:sp>
        <p:nvSpPr>
          <p:cNvPr id="32774" name="Rectangle 4">
            <a:extLst>
              <a:ext uri="{FF2B5EF4-FFF2-40B4-BE49-F238E27FC236}">
                <a16:creationId xmlns:a16="http://schemas.microsoft.com/office/drawing/2014/main" id="{B896405F-CD2C-4884-8B0A-2BF091709729}"/>
              </a:ext>
            </a:extLst>
          </p:cNvPr>
          <p:cNvSpPr>
            <a:spLocks noChangeArrowheads="1"/>
          </p:cNvSpPr>
          <p:nvPr/>
        </p:nvSpPr>
        <p:spPr bwMode="auto">
          <a:xfrm>
            <a:off x="4957763" y="3541713"/>
            <a:ext cx="381000" cy="304800"/>
          </a:xfrm>
          <a:prstGeom prst="rect">
            <a:avLst/>
          </a:prstGeom>
          <a:solidFill>
            <a:schemeClr val="accent1"/>
          </a:solidFill>
          <a:ln w="9525">
            <a:solidFill>
              <a:schemeClr val="tx1"/>
            </a:solidFill>
            <a:miter lim="800000"/>
            <a:headEnd/>
            <a:tailEnd/>
          </a:ln>
        </p:spPr>
        <p:txBody>
          <a:bodyPr wrap="none" anchor="ct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endParaRPr lang="en-US" altLang="en-US"/>
          </a:p>
        </p:txBody>
      </p:sp>
      <p:sp>
        <p:nvSpPr>
          <p:cNvPr id="32775" name="Rectangle 6">
            <a:extLst>
              <a:ext uri="{FF2B5EF4-FFF2-40B4-BE49-F238E27FC236}">
                <a16:creationId xmlns:a16="http://schemas.microsoft.com/office/drawing/2014/main" id="{0B9BAE45-E14D-4DEC-A1E3-33C570AC42E3}"/>
              </a:ext>
            </a:extLst>
          </p:cNvPr>
          <p:cNvSpPr>
            <a:spLocks noChangeArrowheads="1"/>
          </p:cNvSpPr>
          <p:nvPr/>
        </p:nvSpPr>
        <p:spPr bwMode="auto">
          <a:xfrm>
            <a:off x="6570663" y="1712913"/>
            <a:ext cx="381000" cy="2133600"/>
          </a:xfrm>
          <a:prstGeom prst="rect">
            <a:avLst/>
          </a:prstGeom>
          <a:solidFill>
            <a:schemeClr val="accent1"/>
          </a:solidFill>
          <a:ln w="9525">
            <a:solidFill>
              <a:schemeClr val="tx1"/>
            </a:solidFill>
            <a:miter lim="800000"/>
            <a:headEnd/>
            <a:tailEnd/>
          </a:ln>
        </p:spPr>
        <p:txBody>
          <a:bodyPr wrap="none" anchor="ct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endParaRPr lang="en-US" altLang="en-US"/>
          </a:p>
        </p:txBody>
      </p:sp>
      <p:sp>
        <p:nvSpPr>
          <p:cNvPr id="11" name="TextBox 10">
            <a:extLst>
              <a:ext uri="{FF2B5EF4-FFF2-40B4-BE49-F238E27FC236}">
                <a16:creationId xmlns:a16="http://schemas.microsoft.com/office/drawing/2014/main" id="{19DD07E6-EB1E-4E53-B5B3-42E08D59E9D6}"/>
              </a:ext>
            </a:extLst>
          </p:cNvPr>
          <p:cNvSpPr txBox="1">
            <a:spLocks noChangeArrowheads="1"/>
          </p:cNvSpPr>
          <p:nvPr/>
        </p:nvSpPr>
        <p:spPr bwMode="auto">
          <a:xfrm>
            <a:off x="3995739" y="549275"/>
            <a:ext cx="36671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r>
              <a:rPr lang="en-US" altLang="en-US" sz="3200" i="1"/>
              <a:t>“because it’s taller”</a:t>
            </a:r>
          </a:p>
        </p:txBody>
      </p:sp>
      <p:sp>
        <p:nvSpPr>
          <p:cNvPr id="32778" name="TextBox 13">
            <a:extLst>
              <a:ext uri="{FF2B5EF4-FFF2-40B4-BE49-F238E27FC236}">
                <a16:creationId xmlns:a16="http://schemas.microsoft.com/office/drawing/2014/main" id="{567BA37D-A3AC-47C9-91FC-2839E0C9E7F7}"/>
              </a:ext>
            </a:extLst>
          </p:cNvPr>
          <p:cNvSpPr txBox="1">
            <a:spLocks noChangeArrowheads="1"/>
          </p:cNvSpPr>
          <p:nvPr/>
        </p:nvSpPr>
        <p:spPr bwMode="auto">
          <a:xfrm>
            <a:off x="1795464" y="2622550"/>
            <a:ext cx="19446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r>
              <a:rPr lang="en-US" altLang="en-US"/>
              <a:t>Principle: Height</a:t>
            </a:r>
          </a:p>
        </p:txBody>
      </p:sp>
      <p:sp>
        <p:nvSpPr>
          <p:cNvPr id="32779" name="TextBox 14">
            <a:extLst>
              <a:ext uri="{FF2B5EF4-FFF2-40B4-BE49-F238E27FC236}">
                <a16:creationId xmlns:a16="http://schemas.microsoft.com/office/drawing/2014/main" id="{7BDC63C0-FCE5-410A-986B-A45828976B41}"/>
              </a:ext>
            </a:extLst>
          </p:cNvPr>
          <p:cNvSpPr txBox="1">
            <a:spLocks noChangeArrowheads="1"/>
          </p:cNvSpPr>
          <p:nvPr/>
        </p:nvSpPr>
        <p:spPr bwMode="auto">
          <a:xfrm>
            <a:off x="3038475" y="5757863"/>
            <a:ext cx="604043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pPr algn="ctr"/>
            <a:r>
              <a:rPr lang="en-US" altLang="en-US" sz="2400"/>
              <a:t>If the table shakes, will these two blocks fall at the same time or will one fall first?</a:t>
            </a:r>
          </a:p>
        </p:txBody>
      </p:sp>
      <p:grpSp>
        <p:nvGrpSpPr>
          <p:cNvPr id="4" name="Group 15">
            <a:extLst>
              <a:ext uri="{FF2B5EF4-FFF2-40B4-BE49-F238E27FC236}">
                <a16:creationId xmlns:a16="http://schemas.microsoft.com/office/drawing/2014/main" id="{ACF14A13-AC65-4FC5-8DE7-7B4D8B9EB700}"/>
              </a:ext>
            </a:extLst>
          </p:cNvPr>
          <p:cNvGrpSpPr>
            <a:grpSpLocks/>
          </p:cNvGrpSpPr>
          <p:nvPr/>
        </p:nvGrpSpPr>
        <p:grpSpPr bwMode="auto">
          <a:xfrm>
            <a:off x="7699375" y="1855788"/>
            <a:ext cx="1835150" cy="493712"/>
            <a:chOff x="6973332" y="1969896"/>
            <a:chExt cx="1834630" cy="492870"/>
          </a:xfrm>
        </p:grpSpPr>
        <p:sp>
          <p:nvSpPr>
            <p:cNvPr id="17" name="Notched Right Arrow 16">
              <a:extLst>
                <a:ext uri="{FF2B5EF4-FFF2-40B4-BE49-F238E27FC236}">
                  <a16:creationId xmlns:a16="http://schemas.microsoft.com/office/drawing/2014/main" id="{C9910261-BF65-4B65-B897-F21B8B24A345}"/>
                </a:ext>
              </a:extLst>
            </p:cNvPr>
            <p:cNvSpPr/>
            <p:nvPr/>
          </p:nvSpPr>
          <p:spPr bwMode="auto">
            <a:xfrm flipH="1">
              <a:off x="6973332" y="2123620"/>
              <a:ext cx="590383" cy="339146"/>
            </a:xfrm>
            <a:prstGeom prst="notchedRightArrow">
              <a:avLst/>
            </a:prstGeom>
            <a:solidFill>
              <a:schemeClr val="bg1">
                <a:lumMod val="50000"/>
              </a:schemeClr>
            </a:solidFill>
            <a:ln w="12700" cap="flat" cmpd="sng" algn="ctr">
              <a:solidFill>
                <a:schemeClr val="tx1"/>
              </a:solidFill>
              <a:prstDash val="solid"/>
              <a:round/>
              <a:headEnd type="none" w="med" len="med"/>
              <a:tailEnd type="none" w="med" len="med"/>
            </a:ln>
            <a:effectLst/>
          </p:spPr>
          <p:txBody>
            <a:bodyPr/>
            <a:lstStyle/>
            <a:p>
              <a:pPr>
                <a:defRPr/>
              </a:pPr>
              <a:endParaRPr lang="en-US" sz="1600">
                <a:latin typeface="Times New Roman" charset="0"/>
                <a:ea typeface="ＭＳ Ｐゴシック" charset="0"/>
                <a:cs typeface="ＭＳ Ｐゴシック" charset="0"/>
              </a:endParaRPr>
            </a:p>
          </p:txBody>
        </p:sp>
        <p:sp>
          <p:nvSpPr>
            <p:cNvPr id="32785" name="TextBox 17">
              <a:extLst>
                <a:ext uri="{FF2B5EF4-FFF2-40B4-BE49-F238E27FC236}">
                  <a16:creationId xmlns:a16="http://schemas.microsoft.com/office/drawing/2014/main" id="{D3921EE3-9C22-40B7-B20A-76C9B7A38AED}"/>
                </a:ext>
              </a:extLst>
            </p:cNvPr>
            <p:cNvSpPr txBox="1">
              <a:spLocks noChangeArrowheads="1"/>
            </p:cNvSpPr>
            <p:nvPr/>
          </p:nvSpPr>
          <p:spPr bwMode="auto">
            <a:xfrm>
              <a:off x="7635707" y="1969896"/>
              <a:ext cx="1172255" cy="467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pPr>
                <a:lnSpc>
                  <a:spcPts val="1400"/>
                </a:lnSpc>
              </a:pPr>
              <a:r>
                <a:rPr lang="en-US" altLang="en-US" sz="1800"/>
                <a:t>Student prediction</a:t>
              </a:r>
            </a:p>
          </p:txBody>
        </p:sp>
      </p:grpSp>
      <p:grpSp>
        <p:nvGrpSpPr>
          <p:cNvPr id="5" name="Group 18">
            <a:extLst>
              <a:ext uri="{FF2B5EF4-FFF2-40B4-BE49-F238E27FC236}">
                <a16:creationId xmlns:a16="http://schemas.microsoft.com/office/drawing/2014/main" id="{A0CBA06B-1E55-40E1-8021-51C6EF79E250}"/>
              </a:ext>
            </a:extLst>
          </p:cNvPr>
          <p:cNvGrpSpPr>
            <a:grpSpLocks/>
          </p:cNvGrpSpPr>
          <p:nvPr/>
        </p:nvGrpSpPr>
        <p:grpSpPr bwMode="auto">
          <a:xfrm>
            <a:off x="7715250" y="2562226"/>
            <a:ext cx="1797050" cy="492125"/>
            <a:chOff x="7233833" y="4857353"/>
            <a:chExt cx="1796200" cy="492870"/>
          </a:xfrm>
        </p:grpSpPr>
        <p:sp>
          <p:nvSpPr>
            <p:cNvPr id="32782" name="Notched Right Arrow 19">
              <a:extLst>
                <a:ext uri="{FF2B5EF4-FFF2-40B4-BE49-F238E27FC236}">
                  <a16:creationId xmlns:a16="http://schemas.microsoft.com/office/drawing/2014/main" id="{B9ACC883-2030-4AA2-9457-A4228B089F0F}"/>
                </a:ext>
              </a:extLst>
            </p:cNvPr>
            <p:cNvSpPr>
              <a:spLocks noChangeArrowheads="1"/>
            </p:cNvSpPr>
            <p:nvPr/>
          </p:nvSpPr>
          <p:spPr bwMode="auto">
            <a:xfrm flipH="1">
              <a:off x="7233833" y="5010813"/>
              <a:ext cx="591171" cy="339410"/>
            </a:xfrm>
            <a:prstGeom prst="notchedRightArrow">
              <a:avLst>
                <a:gd name="adj1" fmla="val 50000"/>
                <a:gd name="adj2" fmla="val 50003"/>
              </a:avLst>
            </a:prstGeom>
            <a:solidFill>
              <a:srgbClr val="FF6600"/>
            </a:solidFill>
            <a:ln w="12700">
              <a:solidFill>
                <a:schemeClr val="tx1"/>
              </a:solidFill>
              <a:round/>
              <a:headEnd/>
              <a:tailEnd/>
            </a:ln>
          </p:spPr>
          <p:txBody>
            <a:bodyP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endParaRPr lang="en-US" altLang="en-US" sz="1600"/>
            </a:p>
          </p:txBody>
        </p:sp>
        <p:sp>
          <p:nvSpPr>
            <p:cNvPr id="32783" name="TextBox 20">
              <a:extLst>
                <a:ext uri="{FF2B5EF4-FFF2-40B4-BE49-F238E27FC236}">
                  <a16:creationId xmlns:a16="http://schemas.microsoft.com/office/drawing/2014/main" id="{156893C2-2EB1-4C78-9735-12D12102407E}"/>
                </a:ext>
              </a:extLst>
            </p:cNvPr>
            <p:cNvSpPr txBox="1">
              <a:spLocks noChangeArrowheads="1"/>
            </p:cNvSpPr>
            <p:nvPr/>
          </p:nvSpPr>
          <p:spPr bwMode="auto">
            <a:xfrm>
              <a:off x="7896208" y="4857353"/>
              <a:ext cx="1133825" cy="467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pPr>
                <a:lnSpc>
                  <a:spcPts val="1400"/>
                </a:lnSpc>
              </a:pPr>
              <a:r>
                <a:rPr lang="en-US" altLang="en-US" sz="1800"/>
                <a:t>Correct prediction</a:t>
              </a:r>
            </a:p>
          </p:txBody>
        </p:sp>
      </p:grpSp>
      <p:sp>
        <p:nvSpPr>
          <p:cNvPr id="2" name="Date Placeholder 1">
            <a:extLst>
              <a:ext uri="{FF2B5EF4-FFF2-40B4-BE49-F238E27FC236}">
                <a16:creationId xmlns:a16="http://schemas.microsoft.com/office/drawing/2014/main" id="{944EB8F0-902B-4EED-A051-6300CE66E8A4}"/>
              </a:ext>
            </a:extLst>
          </p:cNvPr>
          <p:cNvSpPr>
            <a:spLocks noGrp="1"/>
          </p:cNvSpPr>
          <p:nvPr>
            <p:ph type="dt" sz="half" idx="10"/>
          </p:nvPr>
        </p:nvSpPr>
        <p:spPr/>
        <p:txBody>
          <a:bodyPr/>
          <a:lstStyle/>
          <a:p>
            <a:r>
              <a:rPr lang="en-US" smtClean="0"/>
              <a:t>2020-02-16</a:t>
            </a:r>
            <a:endParaRPr lang="en-US"/>
          </a:p>
        </p:txBody>
      </p:sp>
      <p:sp>
        <p:nvSpPr>
          <p:cNvPr id="3" name="Footer Placeholder 2">
            <a:extLst>
              <a:ext uri="{FF2B5EF4-FFF2-40B4-BE49-F238E27FC236}">
                <a16:creationId xmlns:a16="http://schemas.microsoft.com/office/drawing/2014/main" id="{2A3E9FCA-EA9E-4722-99F0-974A32D2E324}"/>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6" name="Slide Number Placeholder 5">
            <a:extLst>
              <a:ext uri="{FF2B5EF4-FFF2-40B4-BE49-F238E27FC236}">
                <a16:creationId xmlns:a16="http://schemas.microsoft.com/office/drawing/2014/main" id="{10EF6296-27BD-4F6F-A358-CC8D8DEAE4AA}"/>
              </a:ext>
            </a:extLst>
          </p:cNvPr>
          <p:cNvSpPr>
            <a:spLocks noGrp="1"/>
          </p:cNvSpPr>
          <p:nvPr>
            <p:ph type="sldNum" sz="quarter" idx="12"/>
          </p:nvPr>
        </p:nvSpPr>
        <p:spPr/>
        <p:txBody>
          <a:bodyPr/>
          <a:lstStyle/>
          <a:p>
            <a:fld id="{4BE96267-9501-4B49-939F-F116B0669874}" type="slidenum">
              <a:rPr lang="en-US" smtClean="0"/>
              <a:t>74</a:t>
            </a:fld>
            <a:endParaRPr lang="en-US"/>
          </a:p>
        </p:txBody>
      </p:sp>
    </p:spTree>
    <p:extLst>
      <p:ext uri="{BB962C8B-B14F-4D97-AF65-F5344CB8AC3E}">
        <p14:creationId xmlns:p14="http://schemas.microsoft.com/office/powerpoint/2010/main" val="187774634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6">
            <a:extLst>
              <a:ext uri="{FF2B5EF4-FFF2-40B4-BE49-F238E27FC236}">
                <a16:creationId xmlns:a16="http://schemas.microsoft.com/office/drawing/2014/main" id="{891F55FF-FEDC-4853-BBFC-6F4D673F5E3C}"/>
              </a:ext>
            </a:extLst>
          </p:cNvPr>
          <p:cNvSpPr>
            <a:spLocks noChangeArrowheads="1"/>
          </p:cNvSpPr>
          <p:nvPr/>
        </p:nvSpPr>
        <p:spPr bwMode="auto">
          <a:xfrm>
            <a:off x="3657600" y="4114800"/>
            <a:ext cx="152400" cy="1752600"/>
          </a:xfrm>
          <a:prstGeom prst="rect">
            <a:avLst/>
          </a:prstGeom>
          <a:solidFill>
            <a:srgbClr val="9E6D32"/>
          </a:solidFill>
          <a:ln w="9525">
            <a:solidFill>
              <a:schemeClr val="tx1"/>
            </a:solidFill>
            <a:round/>
            <a:headEnd/>
            <a:tailEnd/>
          </a:ln>
        </p:spPr>
        <p:txBody>
          <a:bodyP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endParaRPr lang="en-US" altLang="en-US"/>
          </a:p>
        </p:txBody>
      </p:sp>
      <p:sp>
        <p:nvSpPr>
          <p:cNvPr id="35842" name="Rectangle 7">
            <a:extLst>
              <a:ext uri="{FF2B5EF4-FFF2-40B4-BE49-F238E27FC236}">
                <a16:creationId xmlns:a16="http://schemas.microsoft.com/office/drawing/2014/main" id="{D70F4FDF-C530-436C-AF19-2BF1B82D9ED8}"/>
              </a:ext>
            </a:extLst>
          </p:cNvPr>
          <p:cNvSpPr>
            <a:spLocks noChangeArrowheads="1"/>
          </p:cNvSpPr>
          <p:nvPr/>
        </p:nvSpPr>
        <p:spPr bwMode="auto">
          <a:xfrm>
            <a:off x="4038600" y="3998913"/>
            <a:ext cx="152400" cy="1752600"/>
          </a:xfrm>
          <a:prstGeom prst="rect">
            <a:avLst/>
          </a:prstGeom>
          <a:solidFill>
            <a:srgbClr val="9E6D32"/>
          </a:solidFill>
          <a:ln w="9525">
            <a:solidFill>
              <a:schemeClr val="tx1"/>
            </a:solidFill>
            <a:round/>
            <a:headEnd/>
            <a:tailEnd/>
          </a:ln>
        </p:spPr>
        <p:txBody>
          <a:bodyP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endParaRPr lang="en-US" altLang="en-US"/>
          </a:p>
        </p:txBody>
      </p:sp>
      <p:sp>
        <p:nvSpPr>
          <p:cNvPr id="35843" name="Rectangle 8">
            <a:extLst>
              <a:ext uri="{FF2B5EF4-FFF2-40B4-BE49-F238E27FC236}">
                <a16:creationId xmlns:a16="http://schemas.microsoft.com/office/drawing/2014/main" id="{C35E896F-E8CB-4E41-ACBF-1C5E3913B796}"/>
              </a:ext>
            </a:extLst>
          </p:cNvPr>
          <p:cNvSpPr>
            <a:spLocks noChangeArrowheads="1"/>
          </p:cNvSpPr>
          <p:nvPr/>
        </p:nvSpPr>
        <p:spPr bwMode="auto">
          <a:xfrm>
            <a:off x="7848600" y="4002088"/>
            <a:ext cx="152400" cy="1752600"/>
          </a:xfrm>
          <a:prstGeom prst="rect">
            <a:avLst/>
          </a:prstGeom>
          <a:solidFill>
            <a:srgbClr val="9E6D32"/>
          </a:solidFill>
          <a:ln w="9525">
            <a:solidFill>
              <a:schemeClr val="tx1"/>
            </a:solidFill>
            <a:round/>
            <a:headEnd/>
            <a:tailEnd/>
          </a:ln>
        </p:spPr>
        <p:txBody>
          <a:bodyP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endParaRPr lang="en-US" altLang="en-US"/>
          </a:p>
        </p:txBody>
      </p:sp>
      <p:sp>
        <p:nvSpPr>
          <p:cNvPr id="35844" name="Rectangle 9">
            <a:extLst>
              <a:ext uri="{FF2B5EF4-FFF2-40B4-BE49-F238E27FC236}">
                <a16:creationId xmlns:a16="http://schemas.microsoft.com/office/drawing/2014/main" id="{630B3164-CB62-4751-8247-4FE188EC9D34}"/>
              </a:ext>
            </a:extLst>
          </p:cNvPr>
          <p:cNvSpPr>
            <a:spLocks noChangeArrowheads="1"/>
          </p:cNvSpPr>
          <p:nvPr/>
        </p:nvSpPr>
        <p:spPr bwMode="auto">
          <a:xfrm>
            <a:off x="8229600" y="4114800"/>
            <a:ext cx="152400" cy="1752600"/>
          </a:xfrm>
          <a:prstGeom prst="rect">
            <a:avLst/>
          </a:prstGeom>
          <a:solidFill>
            <a:srgbClr val="9E6D32"/>
          </a:solidFill>
          <a:ln w="9525">
            <a:solidFill>
              <a:schemeClr val="tx1"/>
            </a:solidFill>
            <a:round/>
            <a:headEnd/>
            <a:tailEnd/>
          </a:ln>
        </p:spPr>
        <p:txBody>
          <a:bodyP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endParaRPr lang="en-US" altLang="en-US"/>
          </a:p>
        </p:txBody>
      </p:sp>
      <p:sp>
        <p:nvSpPr>
          <p:cNvPr id="35845" name="Can 5">
            <a:extLst>
              <a:ext uri="{FF2B5EF4-FFF2-40B4-BE49-F238E27FC236}">
                <a16:creationId xmlns:a16="http://schemas.microsoft.com/office/drawing/2014/main" id="{0C526FB8-69BC-4488-B40F-447C7D06E36D}"/>
              </a:ext>
            </a:extLst>
          </p:cNvPr>
          <p:cNvSpPr>
            <a:spLocks noChangeArrowheads="1"/>
          </p:cNvSpPr>
          <p:nvPr/>
        </p:nvSpPr>
        <p:spPr bwMode="auto">
          <a:xfrm>
            <a:off x="3200400" y="3773488"/>
            <a:ext cx="5638800" cy="381000"/>
          </a:xfrm>
          <a:prstGeom prst="can">
            <a:avLst>
              <a:gd name="adj" fmla="val 50000"/>
            </a:avLst>
          </a:prstGeom>
          <a:solidFill>
            <a:srgbClr val="9E6D32"/>
          </a:solidFill>
          <a:ln w="9525">
            <a:solidFill>
              <a:schemeClr val="tx1"/>
            </a:solidFill>
            <a:round/>
            <a:headEnd/>
            <a:tailEnd/>
          </a:ln>
        </p:spPr>
        <p:txBody>
          <a:bodyP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endParaRPr lang="en-US" altLang="en-US"/>
          </a:p>
        </p:txBody>
      </p:sp>
      <p:sp>
        <p:nvSpPr>
          <p:cNvPr id="35846" name="Rectangle 3">
            <a:extLst>
              <a:ext uri="{FF2B5EF4-FFF2-40B4-BE49-F238E27FC236}">
                <a16:creationId xmlns:a16="http://schemas.microsoft.com/office/drawing/2014/main" id="{A71C3DDF-79B2-4B4A-B2A2-06C497AEE0B3}"/>
              </a:ext>
            </a:extLst>
          </p:cNvPr>
          <p:cNvSpPr>
            <a:spLocks noChangeArrowheads="1"/>
          </p:cNvSpPr>
          <p:nvPr/>
        </p:nvSpPr>
        <p:spPr bwMode="auto">
          <a:xfrm>
            <a:off x="4584701" y="2111375"/>
            <a:ext cx="709613" cy="1766888"/>
          </a:xfrm>
          <a:prstGeom prst="rect">
            <a:avLst/>
          </a:prstGeom>
          <a:solidFill>
            <a:schemeClr val="accent1"/>
          </a:solidFill>
          <a:ln w="9525">
            <a:solidFill>
              <a:schemeClr val="tx1"/>
            </a:solidFill>
            <a:miter lim="800000"/>
            <a:headEnd/>
            <a:tailEnd/>
          </a:ln>
        </p:spPr>
        <p:txBody>
          <a:bodyPr wrap="none" anchor="ct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endParaRPr lang="en-US" altLang="en-US"/>
          </a:p>
        </p:txBody>
      </p:sp>
      <p:sp>
        <p:nvSpPr>
          <p:cNvPr id="35847" name="AutoShape 9">
            <a:extLst>
              <a:ext uri="{FF2B5EF4-FFF2-40B4-BE49-F238E27FC236}">
                <a16:creationId xmlns:a16="http://schemas.microsoft.com/office/drawing/2014/main" id="{72D7CD38-AB27-40A0-981E-C7DD918E221A}"/>
              </a:ext>
            </a:extLst>
          </p:cNvPr>
          <p:cNvSpPr>
            <a:spLocks noChangeArrowheads="1"/>
          </p:cNvSpPr>
          <p:nvPr/>
        </p:nvSpPr>
        <p:spPr bwMode="auto">
          <a:xfrm>
            <a:off x="6737351" y="2111375"/>
            <a:ext cx="708025" cy="1766888"/>
          </a:xfrm>
          <a:prstGeom prst="triangle">
            <a:avLst>
              <a:gd name="adj" fmla="val 50000"/>
            </a:avLst>
          </a:prstGeom>
          <a:solidFill>
            <a:schemeClr val="accent1"/>
          </a:solidFill>
          <a:ln w="9525">
            <a:solidFill>
              <a:schemeClr val="tx1"/>
            </a:solidFill>
            <a:miter lim="800000"/>
            <a:headEnd/>
            <a:tailEnd/>
          </a:ln>
        </p:spPr>
        <p:txBody>
          <a:bodyPr wrap="none" anchor="ct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endParaRPr lang="en-US" altLang="en-US"/>
          </a:p>
        </p:txBody>
      </p:sp>
      <p:sp>
        <p:nvSpPr>
          <p:cNvPr id="12" name="TextBox 11">
            <a:extLst>
              <a:ext uri="{FF2B5EF4-FFF2-40B4-BE49-F238E27FC236}">
                <a16:creationId xmlns:a16="http://schemas.microsoft.com/office/drawing/2014/main" id="{5549A7BB-9183-4D2B-AD89-7F1FDF6048BA}"/>
              </a:ext>
            </a:extLst>
          </p:cNvPr>
          <p:cNvSpPr txBox="1">
            <a:spLocks noChangeArrowheads="1"/>
          </p:cNvSpPr>
          <p:nvPr/>
        </p:nvSpPr>
        <p:spPr bwMode="auto">
          <a:xfrm>
            <a:off x="2259013" y="1019176"/>
            <a:ext cx="76628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r>
              <a:rPr lang="en-US" altLang="en-US" sz="2400"/>
              <a:t>Misconception: objects with narrow tops are less stable</a:t>
            </a:r>
          </a:p>
        </p:txBody>
      </p:sp>
      <p:sp>
        <p:nvSpPr>
          <p:cNvPr id="35850" name="TextBox 13">
            <a:extLst>
              <a:ext uri="{FF2B5EF4-FFF2-40B4-BE49-F238E27FC236}">
                <a16:creationId xmlns:a16="http://schemas.microsoft.com/office/drawing/2014/main" id="{14275F68-7442-47BB-A11C-8E80D5A2F2D3}"/>
              </a:ext>
            </a:extLst>
          </p:cNvPr>
          <p:cNvSpPr txBox="1">
            <a:spLocks noChangeArrowheads="1"/>
          </p:cNvSpPr>
          <p:nvPr/>
        </p:nvSpPr>
        <p:spPr bwMode="auto">
          <a:xfrm>
            <a:off x="1795463" y="2622550"/>
            <a:ext cx="23939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r>
              <a:rPr lang="en-US" altLang="en-US"/>
              <a:t>Principle: low weight</a:t>
            </a:r>
          </a:p>
        </p:txBody>
      </p:sp>
      <p:grpSp>
        <p:nvGrpSpPr>
          <p:cNvPr id="18" name="Group 17">
            <a:extLst>
              <a:ext uri="{FF2B5EF4-FFF2-40B4-BE49-F238E27FC236}">
                <a16:creationId xmlns:a16="http://schemas.microsoft.com/office/drawing/2014/main" id="{BB22F52E-8D1C-437E-8E52-B3CDF85B149D}"/>
              </a:ext>
            </a:extLst>
          </p:cNvPr>
          <p:cNvGrpSpPr>
            <a:grpSpLocks/>
          </p:cNvGrpSpPr>
          <p:nvPr/>
        </p:nvGrpSpPr>
        <p:grpSpPr bwMode="auto">
          <a:xfrm>
            <a:off x="7504113" y="2035176"/>
            <a:ext cx="1835150" cy="492125"/>
            <a:chOff x="6973332" y="1969896"/>
            <a:chExt cx="1834630" cy="492870"/>
          </a:xfrm>
        </p:grpSpPr>
        <p:sp>
          <p:nvSpPr>
            <p:cNvPr id="19" name="Notched Right Arrow 18">
              <a:extLst>
                <a:ext uri="{FF2B5EF4-FFF2-40B4-BE49-F238E27FC236}">
                  <a16:creationId xmlns:a16="http://schemas.microsoft.com/office/drawing/2014/main" id="{E8887734-640E-4A84-8776-4A12493D8762}"/>
                </a:ext>
              </a:extLst>
            </p:cNvPr>
            <p:cNvSpPr/>
            <p:nvPr/>
          </p:nvSpPr>
          <p:spPr bwMode="auto">
            <a:xfrm flipH="1">
              <a:off x="6973332" y="2124117"/>
              <a:ext cx="590383" cy="338649"/>
            </a:xfrm>
            <a:prstGeom prst="notchedRightArrow">
              <a:avLst/>
            </a:prstGeom>
            <a:solidFill>
              <a:schemeClr val="bg1">
                <a:lumMod val="50000"/>
              </a:schemeClr>
            </a:solidFill>
            <a:ln w="12700" cap="flat" cmpd="sng" algn="ctr">
              <a:solidFill>
                <a:schemeClr val="tx1"/>
              </a:solidFill>
              <a:prstDash val="solid"/>
              <a:round/>
              <a:headEnd type="none" w="med" len="med"/>
              <a:tailEnd type="none" w="med" len="med"/>
            </a:ln>
            <a:effectLst/>
          </p:spPr>
          <p:txBody>
            <a:bodyPr/>
            <a:lstStyle/>
            <a:p>
              <a:pPr>
                <a:defRPr/>
              </a:pPr>
              <a:endParaRPr lang="en-US" sz="1600">
                <a:latin typeface="Times New Roman" charset="0"/>
                <a:ea typeface="ＭＳ Ｐゴシック" charset="0"/>
                <a:cs typeface="ＭＳ Ｐゴシック" charset="0"/>
              </a:endParaRPr>
            </a:p>
          </p:txBody>
        </p:sp>
        <p:sp>
          <p:nvSpPr>
            <p:cNvPr id="35858" name="TextBox 19">
              <a:extLst>
                <a:ext uri="{FF2B5EF4-FFF2-40B4-BE49-F238E27FC236}">
                  <a16:creationId xmlns:a16="http://schemas.microsoft.com/office/drawing/2014/main" id="{BB8F9077-1E08-466A-9FF6-6637C4BC2CA3}"/>
                </a:ext>
              </a:extLst>
            </p:cNvPr>
            <p:cNvSpPr txBox="1">
              <a:spLocks noChangeArrowheads="1"/>
            </p:cNvSpPr>
            <p:nvPr/>
          </p:nvSpPr>
          <p:spPr bwMode="auto">
            <a:xfrm>
              <a:off x="7635707" y="1969896"/>
              <a:ext cx="1172255" cy="467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pPr>
                <a:lnSpc>
                  <a:spcPts val="1400"/>
                </a:lnSpc>
              </a:pPr>
              <a:r>
                <a:rPr lang="en-US" altLang="en-US" sz="1800"/>
                <a:t>Student prediction</a:t>
              </a:r>
            </a:p>
          </p:txBody>
        </p:sp>
      </p:grpSp>
      <p:grpSp>
        <p:nvGrpSpPr>
          <p:cNvPr id="24" name="Group 23">
            <a:extLst>
              <a:ext uri="{FF2B5EF4-FFF2-40B4-BE49-F238E27FC236}">
                <a16:creationId xmlns:a16="http://schemas.microsoft.com/office/drawing/2014/main" id="{A34C05E4-9D3B-43B7-8579-B53359B9D1C9}"/>
              </a:ext>
            </a:extLst>
          </p:cNvPr>
          <p:cNvGrpSpPr>
            <a:grpSpLocks/>
          </p:cNvGrpSpPr>
          <p:nvPr/>
        </p:nvGrpSpPr>
        <p:grpSpPr bwMode="auto">
          <a:xfrm>
            <a:off x="5453064" y="2193925"/>
            <a:ext cx="1258887" cy="787400"/>
            <a:chOff x="6875643" y="1591988"/>
            <a:chExt cx="1258917" cy="786313"/>
          </a:xfrm>
        </p:grpSpPr>
        <p:sp>
          <p:nvSpPr>
            <p:cNvPr id="35855" name="Notched Right Arrow 24">
              <a:extLst>
                <a:ext uri="{FF2B5EF4-FFF2-40B4-BE49-F238E27FC236}">
                  <a16:creationId xmlns:a16="http://schemas.microsoft.com/office/drawing/2014/main" id="{44FE0A11-F4D9-4100-AB0C-E077941F1D3A}"/>
                </a:ext>
              </a:extLst>
            </p:cNvPr>
            <p:cNvSpPr>
              <a:spLocks noChangeArrowheads="1"/>
            </p:cNvSpPr>
            <p:nvPr/>
          </p:nvSpPr>
          <p:spPr bwMode="auto">
            <a:xfrm flipH="1">
              <a:off x="6875643" y="1591988"/>
              <a:ext cx="591171" cy="339410"/>
            </a:xfrm>
            <a:prstGeom prst="notchedRightArrow">
              <a:avLst>
                <a:gd name="adj1" fmla="val 50000"/>
                <a:gd name="adj2" fmla="val 50003"/>
              </a:avLst>
            </a:prstGeom>
            <a:solidFill>
              <a:srgbClr val="FF6600"/>
            </a:solidFill>
            <a:ln w="12700">
              <a:solidFill>
                <a:schemeClr val="tx1"/>
              </a:solidFill>
              <a:round/>
              <a:headEnd/>
              <a:tailEnd/>
            </a:ln>
          </p:spPr>
          <p:txBody>
            <a:bodyP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endParaRPr lang="en-US" altLang="en-US" sz="1600"/>
            </a:p>
          </p:txBody>
        </p:sp>
        <p:sp>
          <p:nvSpPr>
            <p:cNvPr id="35856" name="TextBox 25">
              <a:extLst>
                <a:ext uri="{FF2B5EF4-FFF2-40B4-BE49-F238E27FC236}">
                  <a16:creationId xmlns:a16="http://schemas.microsoft.com/office/drawing/2014/main" id="{130B280C-0037-47F0-B306-005F19B05C36}"/>
                </a:ext>
              </a:extLst>
            </p:cNvPr>
            <p:cNvSpPr txBox="1">
              <a:spLocks noChangeArrowheads="1"/>
            </p:cNvSpPr>
            <p:nvPr/>
          </p:nvSpPr>
          <p:spPr bwMode="auto">
            <a:xfrm>
              <a:off x="7000735" y="1910652"/>
              <a:ext cx="1133825" cy="467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pPr>
                <a:lnSpc>
                  <a:spcPts val="1400"/>
                </a:lnSpc>
              </a:pPr>
              <a:r>
                <a:rPr lang="en-US" altLang="en-US" sz="1800"/>
                <a:t>Correct prediction</a:t>
              </a:r>
            </a:p>
          </p:txBody>
        </p:sp>
      </p:grpSp>
      <p:sp>
        <p:nvSpPr>
          <p:cNvPr id="35853" name="TextBox 20">
            <a:extLst>
              <a:ext uri="{FF2B5EF4-FFF2-40B4-BE49-F238E27FC236}">
                <a16:creationId xmlns:a16="http://schemas.microsoft.com/office/drawing/2014/main" id="{62B85308-14CA-48CF-B2DB-035C772DFFF6}"/>
              </a:ext>
            </a:extLst>
          </p:cNvPr>
          <p:cNvSpPr txBox="1">
            <a:spLocks noChangeArrowheads="1"/>
          </p:cNvSpPr>
          <p:nvPr/>
        </p:nvSpPr>
        <p:spPr bwMode="auto">
          <a:xfrm>
            <a:off x="3038475" y="5757863"/>
            <a:ext cx="604043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pPr algn="ctr"/>
            <a:r>
              <a:rPr lang="en-US" altLang="en-US" sz="2400"/>
              <a:t>If the table shakes, will these two blocks fall at the same time or will one fall first?</a:t>
            </a:r>
          </a:p>
        </p:txBody>
      </p:sp>
      <p:sp>
        <p:nvSpPr>
          <p:cNvPr id="22" name="TextBox 21">
            <a:extLst>
              <a:ext uri="{FF2B5EF4-FFF2-40B4-BE49-F238E27FC236}">
                <a16:creationId xmlns:a16="http://schemas.microsoft.com/office/drawing/2014/main" id="{397C675C-AB31-496E-97E7-6F686B21CA35}"/>
              </a:ext>
            </a:extLst>
          </p:cNvPr>
          <p:cNvSpPr txBox="1">
            <a:spLocks noChangeArrowheads="1"/>
          </p:cNvSpPr>
          <p:nvPr/>
        </p:nvSpPr>
        <p:spPr bwMode="auto">
          <a:xfrm>
            <a:off x="3413125" y="468314"/>
            <a:ext cx="5456238"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r>
              <a:rPr lang="en-US" altLang="en-US" sz="3200" i="1"/>
              <a:t>“because it’s pointy at the top”</a:t>
            </a:r>
          </a:p>
        </p:txBody>
      </p:sp>
      <p:sp>
        <p:nvSpPr>
          <p:cNvPr id="2" name="Date Placeholder 1">
            <a:extLst>
              <a:ext uri="{FF2B5EF4-FFF2-40B4-BE49-F238E27FC236}">
                <a16:creationId xmlns:a16="http://schemas.microsoft.com/office/drawing/2014/main" id="{A2538B7F-1CCA-4ABA-BCD8-E9885105B0E1}"/>
              </a:ext>
            </a:extLst>
          </p:cNvPr>
          <p:cNvSpPr>
            <a:spLocks noGrp="1"/>
          </p:cNvSpPr>
          <p:nvPr>
            <p:ph type="dt" sz="half" idx="10"/>
          </p:nvPr>
        </p:nvSpPr>
        <p:spPr/>
        <p:txBody>
          <a:bodyPr/>
          <a:lstStyle/>
          <a:p>
            <a:r>
              <a:rPr lang="en-US" smtClean="0"/>
              <a:t>2020-02-16</a:t>
            </a:r>
            <a:endParaRPr lang="en-US"/>
          </a:p>
        </p:txBody>
      </p:sp>
      <p:sp>
        <p:nvSpPr>
          <p:cNvPr id="3" name="Footer Placeholder 2">
            <a:extLst>
              <a:ext uri="{FF2B5EF4-FFF2-40B4-BE49-F238E27FC236}">
                <a16:creationId xmlns:a16="http://schemas.microsoft.com/office/drawing/2014/main" id="{BFDA46F9-F305-45EB-9F1B-20392B4D752F}"/>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4" name="Slide Number Placeholder 3">
            <a:extLst>
              <a:ext uri="{FF2B5EF4-FFF2-40B4-BE49-F238E27FC236}">
                <a16:creationId xmlns:a16="http://schemas.microsoft.com/office/drawing/2014/main" id="{CBB06340-26A2-43B4-91B4-559293661D49}"/>
              </a:ext>
            </a:extLst>
          </p:cNvPr>
          <p:cNvSpPr>
            <a:spLocks noGrp="1"/>
          </p:cNvSpPr>
          <p:nvPr>
            <p:ph type="sldNum" sz="quarter" idx="12"/>
          </p:nvPr>
        </p:nvSpPr>
        <p:spPr/>
        <p:txBody>
          <a:bodyPr/>
          <a:lstStyle/>
          <a:p>
            <a:fld id="{4BE96267-9501-4B49-939F-F116B0669874}" type="slidenum">
              <a:rPr lang="en-US" smtClean="0"/>
              <a:t>75</a:t>
            </a:fld>
            <a:endParaRPr lang="en-US"/>
          </a:p>
        </p:txBody>
      </p:sp>
    </p:spTree>
    <p:extLst>
      <p:ext uri="{BB962C8B-B14F-4D97-AF65-F5344CB8AC3E}">
        <p14:creationId xmlns:p14="http://schemas.microsoft.com/office/powerpoint/2010/main" val="355946532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2"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6">
            <a:extLst>
              <a:ext uri="{FF2B5EF4-FFF2-40B4-BE49-F238E27FC236}">
                <a16:creationId xmlns:a16="http://schemas.microsoft.com/office/drawing/2014/main" id="{BE8DDAB0-FAEB-444B-97E5-4BE11604F578}"/>
              </a:ext>
            </a:extLst>
          </p:cNvPr>
          <p:cNvSpPr>
            <a:spLocks noChangeArrowheads="1"/>
          </p:cNvSpPr>
          <p:nvPr/>
        </p:nvSpPr>
        <p:spPr bwMode="auto">
          <a:xfrm>
            <a:off x="3657600" y="4114800"/>
            <a:ext cx="152400" cy="1752600"/>
          </a:xfrm>
          <a:prstGeom prst="rect">
            <a:avLst/>
          </a:prstGeom>
          <a:solidFill>
            <a:srgbClr val="9E6D32"/>
          </a:solidFill>
          <a:ln w="9525">
            <a:solidFill>
              <a:schemeClr val="tx1"/>
            </a:solidFill>
            <a:round/>
            <a:headEnd/>
            <a:tailEnd/>
          </a:ln>
        </p:spPr>
        <p:txBody>
          <a:bodyP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endParaRPr lang="en-US" altLang="en-US"/>
          </a:p>
        </p:txBody>
      </p:sp>
      <p:sp>
        <p:nvSpPr>
          <p:cNvPr id="39938" name="Rectangle 7">
            <a:extLst>
              <a:ext uri="{FF2B5EF4-FFF2-40B4-BE49-F238E27FC236}">
                <a16:creationId xmlns:a16="http://schemas.microsoft.com/office/drawing/2014/main" id="{77275FCC-B685-429F-9371-F94A90DCE5F2}"/>
              </a:ext>
            </a:extLst>
          </p:cNvPr>
          <p:cNvSpPr>
            <a:spLocks noChangeArrowheads="1"/>
          </p:cNvSpPr>
          <p:nvPr/>
        </p:nvSpPr>
        <p:spPr bwMode="auto">
          <a:xfrm>
            <a:off x="4038600" y="3998913"/>
            <a:ext cx="152400" cy="1752600"/>
          </a:xfrm>
          <a:prstGeom prst="rect">
            <a:avLst/>
          </a:prstGeom>
          <a:solidFill>
            <a:srgbClr val="9E6D32"/>
          </a:solidFill>
          <a:ln w="9525">
            <a:solidFill>
              <a:schemeClr val="tx1"/>
            </a:solidFill>
            <a:round/>
            <a:headEnd/>
            <a:tailEnd/>
          </a:ln>
        </p:spPr>
        <p:txBody>
          <a:bodyP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endParaRPr lang="en-US" altLang="en-US"/>
          </a:p>
        </p:txBody>
      </p:sp>
      <p:sp>
        <p:nvSpPr>
          <p:cNvPr id="39939" name="Rectangle 8">
            <a:extLst>
              <a:ext uri="{FF2B5EF4-FFF2-40B4-BE49-F238E27FC236}">
                <a16:creationId xmlns:a16="http://schemas.microsoft.com/office/drawing/2014/main" id="{F8B6710A-0B49-46C1-A562-913A5FFF1A0E}"/>
              </a:ext>
            </a:extLst>
          </p:cNvPr>
          <p:cNvSpPr>
            <a:spLocks noChangeArrowheads="1"/>
          </p:cNvSpPr>
          <p:nvPr/>
        </p:nvSpPr>
        <p:spPr bwMode="auto">
          <a:xfrm>
            <a:off x="7848600" y="4002088"/>
            <a:ext cx="152400" cy="1752600"/>
          </a:xfrm>
          <a:prstGeom prst="rect">
            <a:avLst/>
          </a:prstGeom>
          <a:solidFill>
            <a:srgbClr val="9E6D32"/>
          </a:solidFill>
          <a:ln w="9525">
            <a:solidFill>
              <a:schemeClr val="tx1"/>
            </a:solidFill>
            <a:round/>
            <a:headEnd/>
            <a:tailEnd/>
          </a:ln>
        </p:spPr>
        <p:txBody>
          <a:bodyP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endParaRPr lang="en-US" altLang="en-US"/>
          </a:p>
        </p:txBody>
      </p:sp>
      <p:sp>
        <p:nvSpPr>
          <p:cNvPr id="39940" name="Rectangle 9">
            <a:extLst>
              <a:ext uri="{FF2B5EF4-FFF2-40B4-BE49-F238E27FC236}">
                <a16:creationId xmlns:a16="http://schemas.microsoft.com/office/drawing/2014/main" id="{D1AEC01A-E085-4952-B7A3-F379F83C8896}"/>
              </a:ext>
            </a:extLst>
          </p:cNvPr>
          <p:cNvSpPr>
            <a:spLocks noChangeArrowheads="1"/>
          </p:cNvSpPr>
          <p:nvPr/>
        </p:nvSpPr>
        <p:spPr bwMode="auto">
          <a:xfrm>
            <a:off x="8229600" y="4114800"/>
            <a:ext cx="152400" cy="1752600"/>
          </a:xfrm>
          <a:prstGeom prst="rect">
            <a:avLst/>
          </a:prstGeom>
          <a:solidFill>
            <a:srgbClr val="9E6D32"/>
          </a:solidFill>
          <a:ln w="9525">
            <a:solidFill>
              <a:schemeClr val="tx1"/>
            </a:solidFill>
            <a:round/>
            <a:headEnd/>
            <a:tailEnd/>
          </a:ln>
        </p:spPr>
        <p:txBody>
          <a:bodyP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endParaRPr lang="en-US" altLang="en-US"/>
          </a:p>
        </p:txBody>
      </p:sp>
      <p:sp>
        <p:nvSpPr>
          <p:cNvPr id="39941" name="Can 5">
            <a:extLst>
              <a:ext uri="{FF2B5EF4-FFF2-40B4-BE49-F238E27FC236}">
                <a16:creationId xmlns:a16="http://schemas.microsoft.com/office/drawing/2014/main" id="{AE5B7AEC-D704-4AF6-A4AA-D7FFC7A30660}"/>
              </a:ext>
            </a:extLst>
          </p:cNvPr>
          <p:cNvSpPr>
            <a:spLocks noChangeArrowheads="1"/>
          </p:cNvSpPr>
          <p:nvPr/>
        </p:nvSpPr>
        <p:spPr bwMode="auto">
          <a:xfrm>
            <a:off x="3200400" y="3773488"/>
            <a:ext cx="5638800" cy="381000"/>
          </a:xfrm>
          <a:prstGeom prst="can">
            <a:avLst>
              <a:gd name="adj" fmla="val 50000"/>
            </a:avLst>
          </a:prstGeom>
          <a:solidFill>
            <a:srgbClr val="9E6D32"/>
          </a:solidFill>
          <a:ln w="9525">
            <a:solidFill>
              <a:schemeClr val="tx1"/>
            </a:solidFill>
            <a:round/>
            <a:headEnd/>
            <a:tailEnd/>
          </a:ln>
        </p:spPr>
        <p:txBody>
          <a:bodyP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endParaRPr lang="en-US" altLang="en-US"/>
          </a:p>
        </p:txBody>
      </p:sp>
      <p:grpSp>
        <p:nvGrpSpPr>
          <p:cNvPr id="39942" name="Group 1">
            <a:extLst>
              <a:ext uri="{FF2B5EF4-FFF2-40B4-BE49-F238E27FC236}">
                <a16:creationId xmlns:a16="http://schemas.microsoft.com/office/drawing/2014/main" id="{A848CEBE-3BEB-403A-BBD0-6A7B7D471CD0}"/>
              </a:ext>
            </a:extLst>
          </p:cNvPr>
          <p:cNvGrpSpPr>
            <a:grpSpLocks/>
          </p:cNvGrpSpPr>
          <p:nvPr/>
        </p:nvGrpSpPr>
        <p:grpSpPr bwMode="auto">
          <a:xfrm>
            <a:off x="4537075" y="1905000"/>
            <a:ext cx="914400" cy="1981200"/>
            <a:chOff x="3048000" y="1905000"/>
            <a:chExt cx="914400" cy="1981200"/>
          </a:xfrm>
        </p:grpSpPr>
        <p:sp>
          <p:nvSpPr>
            <p:cNvPr id="39958" name="Rectangle 3">
              <a:extLst>
                <a:ext uri="{FF2B5EF4-FFF2-40B4-BE49-F238E27FC236}">
                  <a16:creationId xmlns:a16="http://schemas.microsoft.com/office/drawing/2014/main" id="{0B35B6BE-970E-4806-93C5-55D9780F596B}"/>
                </a:ext>
              </a:extLst>
            </p:cNvPr>
            <p:cNvSpPr>
              <a:spLocks noChangeArrowheads="1"/>
            </p:cNvSpPr>
            <p:nvPr/>
          </p:nvSpPr>
          <p:spPr bwMode="auto">
            <a:xfrm>
              <a:off x="3048000" y="1905000"/>
              <a:ext cx="457200" cy="1981200"/>
            </a:xfrm>
            <a:prstGeom prst="rect">
              <a:avLst/>
            </a:prstGeom>
            <a:solidFill>
              <a:schemeClr val="accent1"/>
            </a:solidFill>
            <a:ln w="9525">
              <a:solidFill>
                <a:schemeClr val="tx1"/>
              </a:solidFill>
              <a:miter lim="800000"/>
              <a:headEnd/>
              <a:tailEnd/>
            </a:ln>
          </p:spPr>
          <p:txBody>
            <a:bodyPr wrap="none" anchor="ct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endParaRPr lang="en-US" altLang="en-US"/>
            </a:p>
          </p:txBody>
        </p:sp>
        <p:sp>
          <p:nvSpPr>
            <p:cNvPr id="39959" name="Rectangle 3">
              <a:extLst>
                <a:ext uri="{FF2B5EF4-FFF2-40B4-BE49-F238E27FC236}">
                  <a16:creationId xmlns:a16="http://schemas.microsoft.com/office/drawing/2014/main" id="{025F693E-E9D2-42D6-B6B1-0122E0511AB7}"/>
                </a:ext>
              </a:extLst>
            </p:cNvPr>
            <p:cNvSpPr>
              <a:spLocks noChangeArrowheads="1"/>
            </p:cNvSpPr>
            <p:nvPr/>
          </p:nvSpPr>
          <p:spPr bwMode="auto">
            <a:xfrm>
              <a:off x="3048000" y="3505200"/>
              <a:ext cx="914400" cy="381000"/>
            </a:xfrm>
            <a:prstGeom prst="rect">
              <a:avLst/>
            </a:prstGeom>
            <a:solidFill>
              <a:schemeClr val="accent1"/>
            </a:solidFill>
            <a:ln w="9525">
              <a:solidFill>
                <a:schemeClr val="tx1"/>
              </a:solidFill>
              <a:miter lim="800000"/>
              <a:headEnd/>
              <a:tailEnd/>
            </a:ln>
          </p:spPr>
          <p:txBody>
            <a:bodyPr wrap="none" anchor="ct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endParaRPr lang="en-US" altLang="en-US"/>
            </a:p>
          </p:txBody>
        </p:sp>
        <p:sp>
          <p:nvSpPr>
            <p:cNvPr id="39960" name="Rectangle 1">
              <a:extLst>
                <a:ext uri="{FF2B5EF4-FFF2-40B4-BE49-F238E27FC236}">
                  <a16:creationId xmlns:a16="http://schemas.microsoft.com/office/drawing/2014/main" id="{8108AFBE-9F4C-494A-AE70-67A98269DB02}"/>
                </a:ext>
              </a:extLst>
            </p:cNvPr>
            <p:cNvSpPr>
              <a:spLocks noChangeArrowheads="1"/>
            </p:cNvSpPr>
            <p:nvPr/>
          </p:nvSpPr>
          <p:spPr bwMode="auto">
            <a:xfrm>
              <a:off x="3055679" y="3352800"/>
              <a:ext cx="436428" cy="265700"/>
            </a:xfrm>
            <a:prstGeom prst="rect">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endParaRPr lang="en-US" altLang="en-US"/>
            </a:p>
          </p:txBody>
        </p:sp>
      </p:grpSp>
      <p:grpSp>
        <p:nvGrpSpPr>
          <p:cNvPr id="39943" name="Group 2">
            <a:extLst>
              <a:ext uri="{FF2B5EF4-FFF2-40B4-BE49-F238E27FC236}">
                <a16:creationId xmlns:a16="http://schemas.microsoft.com/office/drawing/2014/main" id="{8D548F8E-FF41-4211-9469-90DA2ABD6D41}"/>
              </a:ext>
            </a:extLst>
          </p:cNvPr>
          <p:cNvGrpSpPr>
            <a:grpSpLocks/>
          </p:cNvGrpSpPr>
          <p:nvPr/>
        </p:nvGrpSpPr>
        <p:grpSpPr bwMode="auto">
          <a:xfrm>
            <a:off x="6572250" y="1905000"/>
            <a:ext cx="914400" cy="1981200"/>
            <a:chOff x="4876800" y="1905000"/>
            <a:chExt cx="914400" cy="1981200"/>
          </a:xfrm>
        </p:grpSpPr>
        <p:sp>
          <p:nvSpPr>
            <p:cNvPr id="39955" name="Rectangle 3">
              <a:extLst>
                <a:ext uri="{FF2B5EF4-FFF2-40B4-BE49-F238E27FC236}">
                  <a16:creationId xmlns:a16="http://schemas.microsoft.com/office/drawing/2014/main" id="{DC2E97E1-35BB-490B-9296-242760B28DE8}"/>
                </a:ext>
              </a:extLst>
            </p:cNvPr>
            <p:cNvSpPr>
              <a:spLocks noChangeArrowheads="1"/>
            </p:cNvSpPr>
            <p:nvPr/>
          </p:nvSpPr>
          <p:spPr bwMode="auto">
            <a:xfrm>
              <a:off x="5105400" y="1905000"/>
              <a:ext cx="457200" cy="1981200"/>
            </a:xfrm>
            <a:prstGeom prst="rect">
              <a:avLst/>
            </a:prstGeom>
            <a:solidFill>
              <a:schemeClr val="accent1"/>
            </a:solidFill>
            <a:ln w="9525">
              <a:solidFill>
                <a:schemeClr val="tx1"/>
              </a:solidFill>
              <a:miter lim="800000"/>
              <a:headEnd/>
              <a:tailEnd/>
            </a:ln>
          </p:spPr>
          <p:txBody>
            <a:bodyPr wrap="none" anchor="ct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endParaRPr lang="en-US" altLang="en-US"/>
            </a:p>
          </p:txBody>
        </p:sp>
        <p:sp>
          <p:nvSpPr>
            <p:cNvPr id="39956" name="Rectangle 3">
              <a:extLst>
                <a:ext uri="{FF2B5EF4-FFF2-40B4-BE49-F238E27FC236}">
                  <a16:creationId xmlns:a16="http://schemas.microsoft.com/office/drawing/2014/main" id="{CD0695B4-1DA6-4454-B208-5448500221C2}"/>
                </a:ext>
              </a:extLst>
            </p:cNvPr>
            <p:cNvSpPr>
              <a:spLocks noChangeArrowheads="1"/>
            </p:cNvSpPr>
            <p:nvPr/>
          </p:nvSpPr>
          <p:spPr bwMode="auto">
            <a:xfrm>
              <a:off x="4876800" y="3505200"/>
              <a:ext cx="914400" cy="381000"/>
            </a:xfrm>
            <a:prstGeom prst="rect">
              <a:avLst/>
            </a:prstGeom>
            <a:solidFill>
              <a:schemeClr val="accent1"/>
            </a:solidFill>
            <a:ln w="9525">
              <a:solidFill>
                <a:schemeClr val="tx1"/>
              </a:solidFill>
              <a:miter lim="800000"/>
              <a:headEnd/>
              <a:tailEnd/>
            </a:ln>
          </p:spPr>
          <p:txBody>
            <a:bodyPr wrap="none" anchor="ct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endParaRPr lang="en-US" altLang="en-US"/>
            </a:p>
          </p:txBody>
        </p:sp>
        <p:sp>
          <p:nvSpPr>
            <p:cNvPr id="39957" name="Rectangle 12">
              <a:extLst>
                <a:ext uri="{FF2B5EF4-FFF2-40B4-BE49-F238E27FC236}">
                  <a16:creationId xmlns:a16="http://schemas.microsoft.com/office/drawing/2014/main" id="{50DD7A19-5431-44D8-8EF1-DCDB61C6549A}"/>
                </a:ext>
              </a:extLst>
            </p:cNvPr>
            <p:cNvSpPr>
              <a:spLocks noChangeArrowheads="1"/>
            </p:cNvSpPr>
            <p:nvPr/>
          </p:nvSpPr>
          <p:spPr bwMode="auto">
            <a:xfrm>
              <a:off x="5116135" y="3352800"/>
              <a:ext cx="436428" cy="265700"/>
            </a:xfrm>
            <a:prstGeom prst="rect">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endParaRPr lang="en-US" altLang="en-US"/>
            </a:p>
          </p:txBody>
        </p:sp>
      </p:grpSp>
      <p:sp>
        <p:nvSpPr>
          <p:cNvPr id="19" name="TextBox 18">
            <a:extLst>
              <a:ext uri="{FF2B5EF4-FFF2-40B4-BE49-F238E27FC236}">
                <a16:creationId xmlns:a16="http://schemas.microsoft.com/office/drawing/2014/main" id="{D7196AB0-19CD-4516-B670-EC50AB22B078}"/>
              </a:ext>
            </a:extLst>
          </p:cNvPr>
          <p:cNvSpPr txBox="1">
            <a:spLocks noChangeArrowheads="1"/>
          </p:cNvSpPr>
          <p:nvPr/>
        </p:nvSpPr>
        <p:spPr bwMode="auto">
          <a:xfrm>
            <a:off x="2679701" y="369889"/>
            <a:ext cx="6430963"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pPr algn="ctr"/>
            <a:r>
              <a:rPr lang="en-US" altLang="en-US" sz="3200" i="1"/>
              <a:t>“because they both have the same amount of support”</a:t>
            </a:r>
          </a:p>
        </p:txBody>
      </p:sp>
      <p:sp>
        <p:nvSpPr>
          <p:cNvPr id="39946" name="TextBox 19">
            <a:extLst>
              <a:ext uri="{FF2B5EF4-FFF2-40B4-BE49-F238E27FC236}">
                <a16:creationId xmlns:a16="http://schemas.microsoft.com/office/drawing/2014/main" id="{617E1F20-DC7F-45BB-A971-44E50EC19285}"/>
              </a:ext>
            </a:extLst>
          </p:cNvPr>
          <p:cNvSpPr txBox="1">
            <a:spLocks noChangeArrowheads="1"/>
          </p:cNvSpPr>
          <p:nvPr/>
        </p:nvSpPr>
        <p:spPr bwMode="auto">
          <a:xfrm>
            <a:off x="1795464" y="2622550"/>
            <a:ext cx="2314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r>
              <a:rPr lang="en-US" altLang="en-US"/>
              <a:t>Principle: Symmetry</a:t>
            </a:r>
          </a:p>
        </p:txBody>
      </p:sp>
      <p:grpSp>
        <p:nvGrpSpPr>
          <p:cNvPr id="5" name="Group 31">
            <a:extLst>
              <a:ext uri="{FF2B5EF4-FFF2-40B4-BE49-F238E27FC236}">
                <a16:creationId xmlns:a16="http://schemas.microsoft.com/office/drawing/2014/main" id="{2FFEEC64-089D-456F-A252-393766706F7D}"/>
              </a:ext>
            </a:extLst>
          </p:cNvPr>
          <p:cNvGrpSpPr>
            <a:grpSpLocks/>
          </p:cNvGrpSpPr>
          <p:nvPr/>
        </p:nvGrpSpPr>
        <p:grpSpPr bwMode="auto">
          <a:xfrm>
            <a:off x="5305426" y="2732088"/>
            <a:ext cx="1260475" cy="785812"/>
            <a:chOff x="6875643" y="1591988"/>
            <a:chExt cx="1258917" cy="786313"/>
          </a:xfrm>
        </p:grpSpPr>
        <p:sp>
          <p:nvSpPr>
            <p:cNvPr id="39953" name="Notched Right Arrow 24">
              <a:extLst>
                <a:ext uri="{FF2B5EF4-FFF2-40B4-BE49-F238E27FC236}">
                  <a16:creationId xmlns:a16="http://schemas.microsoft.com/office/drawing/2014/main" id="{10A6D5AA-3CE1-46EA-9BE9-F16B2DB08595}"/>
                </a:ext>
              </a:extLst>
            </p:cNvPr>
            <p:cNvSpPr>
              <a:spLocks noChangeArrowheads="1"/>
            </p:cNvSpPr>
            <p:nvPr/>
          </p:nvSpPr>
          <p:spPr bwMode="auto">
            <a:xfrm flipH="1">
              <a:off x="6875643" y="1591988"/>
              <a:ext cx="591171" cy="339410"/>
            </a:xfrm>
            <a:prstGeom prst="notchedRightArrow">
              <a:avLst>
                <a:gd name="adj1" fmla="val 50000"/>
                <a:gd name="adj2" fmla="val 50003"/>
              </a:avLst>
            </a:prstGeom>
            <a:solidFill>
              <a:srgbClr val="FF6600"/>
            </a:solidFill>
            <a:ln w="12700">
              <a:solidFill>
                <a:schemeClr val="tx1"/>
              </a:solidFill>
              <a:round/>
              <a:headEnd/>
              <a:tailEnd/>
            </a:ln>
          </p:spPr>
          <p:txBody>
            <a:bodyP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endParaRPr lang="en-US" altLang="en-US" sz="1600"/>
            </a:p>
          </p:txBody>
        </p:sp>
        <p:sp>
          <p:nvSpPr>
            <p:cNvPr id="39954" name="TextBox 25">
              <a:extLst>
                <a:ext uri="{FF2B5EF4-FFF2-40B4-BE49-F238E27FC236}">
                  <a16:creationId xmlns:a16="http://schemas.microsoft.com/office/drawing/2014/main" id="{09F47E8A-0576-4DA1-BA8F-D09E10EE5E0E}"/>
                </a:ext>
              </a:extLst>
            </p:cNvPr>
            <p:cNvSpPr txBox="1">
              <a:spLocks noChangeArrowheads="1"/>
            </p:cNvSpPr>
            <p:nvPr/>
          </p:nvSpPr>
          <p:spPr bwMode="auto">
            <a:xfrm>
              <a:off x="7000735" y="1910652"/>
              <a:ext cx="1133825" cy="467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pPr>
                <a:lnSpc>
                  <a:spcPts val="1400"/>
                </a:lnSpc>
              </a:pPr>
              <a:r>
                <a:rPr lang="en-US" altLang="en-US" sz="1800"/>
                <a:t>Correct prediction</a:t>
              </a:r>
            </a:p>
          </p:txBody>
        </p:sp>
      </p:grpSp>
      <p:grpSp>
        <p:nvGrpSpPr>
          <p:cNvPr id="6" name="Group 30">
            <a:extLst>
              <a:ext uri="{FF2B5EF4-FFF2-40B4-BE49-F238E27FC236}">
                <a16:creationId xmlns:a16="http://schemas.microsoft.com/office/drawing/2014/main" id="{B8C6E09F-BAB3-45EA-91DA-00C2D11B41E7}"/>
              </a:ext>
            </a:extLst>
          </p:cNvPr>
          <p:cNvGrpSpPr>
            <a:grpSpLocks/>
          </p:cNvGrpSpPr>
          <p:nvPr/>
        </p:nvGrpSpPr>
        <p:grpSpPr bwMode="auto">
          <a:xfrm>
            <a:off x="5289550" y="1709738"/>
            <a:ext cx="1265238" cy="742950"/>
            <a:chOff x="6240672" y="1921056"/>
            <a:chExt cx="1264794" cy="742952"/>
          </a:xfrm>
        </p:grpSpPr>
        <p:sp>
          <p:nvSpPr>
            <p:cNvPr id="28" name="Notched Right Arrow 27">
              <a:extLst>
                <a:ext uri="{FF2B5EF4-FFF2-40B4-BE49-F238E27FC236}">
                  <a16:creationId xmlns:a16="http://schemas.microsoft.com/office/drawing/2014/main" id="{A9D196B5-4FEF-4305-995C-BAE8EB3BA31F}"/>
                </a:ext>
              </a:extLst>
            </p:cNvPr>
            <p:cNvSpPr/>
            <p:nvPr/>
          </p:nvSpPr>
          <p:spPr bwMode="auto">
            <a:xfrm flipH="1">
              <a:off x="6240672" y="2317932"/>
              <a:ext cx="591930" cy="339726"/>
            </a:xfrm>
            <a:prstGeom prst="notchedRightArrow">
              <a:avLst/>
            </a:prstGeom>
            <a:solidFill>
              <a:schemeClr val="bg1">
                <a:lumMod val="50000"/>
              </a:schemeClr>
            </a:solidFill>
            <a:ln w="12700" cap="flat" cmpd="sng" algn="ctr">
              <a:solidFill>
                <a:schemeClr val="tx1"/>
              </a:solidFill>
              <a:prstDash val="solid"/>
              <a:round/>
              <a:headEnd type="none" w="med" len="med"/>
              <a:tailEnd type="none" w="med" len="med"/>
            </a:ln>
            <a:effectLst/>
          </p:spPr>
          <p:txBody>
            <a:bodyPr/>
            <a:lstStyle/>
            <a:p>
              <a:pPr>
                <a:defRPr/>
              </a:pPr>
              <a:endParaRPr lang="en-US" sz="1600">
                <a:latin typeface="Times New Roman" charset="0"/>
                <a:ea typeface="ＭＳ Ｐゴシック" charset="0"/>
                <a:cs typeface="ＭＳ Ｐゴシック" charset="0"/>
              </a:endParaRPr>
            </a:p>
          </p:txBody>
        </p:sp>
        <p:sp>
          <p:nvSpPr>
            <p:cNvPr id="39951" name="TextBox 28">
              <a:extLst>
                <a:ext uri="{FF2B5EF4-FFF2-40B4-BE49-F238E27FC236}">
                  <a16:creationId xmlns:a16="http://schemas.microsoft.com/office/drawing/2014/main" id="{FCA5D297-ED11-47F3-B17A-240FB66E5774}"/>
                </a:ext>
              </a:extLst>
            </p:cNvPr>
            <p:cNvSpPr txBox="1">
              <a:spLocks noChangeArrowheads="1"/>
            </p:cNvSpPr>
            <p:nvPr/>
          </p:nvSpPr>
          <p:spPr bwMode="auto">
            <a:xfrm>
              <a:off x="6333211" y="1921056"/>
              <a:ext cx="1172255" cy="467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pPr>
                <a:lnSpc>
                  <a:spcPts val="1400"/>
                </a:lnSpc>
              </a:pPr>
              <a:r>
                <a:rPr lang="en-US" altLang="en-US" sz="1800"/>
                <a:t>Student prediction</a:t>
              </a:r>
            </a:p>
          </p:txBody>
        </p:sp>
        <p:sp>
          <p:nvSpPr>
            <p:cNvPr id="30" name="Notched Right Arrow 29">
              <a:extLst>
                <a:ext uri="{FF2B5EF4-FFF2-40B4-BE49-F238E27FC236}">
                  <a16:creationId xmlns:a16="http://schemas.microsoft.com/office/drawing/2014/main" id="{E8E98485-3133-4D4C-84F8-CD7366282B9A}"/>
                </a:ext>
              </a:extLst>
            </p:cNvPr>
            <p:cNvSpPr/>
            <p:nvPr/>
          </p:nvSpPr>
          <p:spPr bwMode="auto">
            <a:xfrm>
              <a:off x="6881797" y="2324282"/>
              <a:ext cx="590343" cy="339726"/>
            </a:xfrm>
            <a:prstGeom prst="notchedRightArrow">
              <a:avLst/>
            </a:prstGeom>
            <a:solidFill>
              <a:schemeClr val="bg1">
                <a:lumMod val="50000"/>
              </a:schemeClr>
            </a:solidFill>
            <a:ln w="12700" cap="flat" cmpd="sng" algn="ctr">
              <a:solidFill>
                <a:schemeClr val="tx1"/>
              </a:solidFill>
              <a:prstDash val="solid"/>
              <a:round/>
              <a:headEnd type="none" w="med" len="med"/>
              <a:tailEnd type="none" w="med" len="med"/>
            </a:ln>
            <a:effectLst/>
          </p:spPr>
          <p:txBody>
            <a:bodyPr/>
            <a:lstStyle/>
            <a:p>
              <a:pPr>
                <a:defRPr/>
              </a:pPr>
              <a:endParaRPr lang="en-US" sz="1600">
                <a:latin typeface="Times New Roman" charset="0"/>
                <a:ea typeface="ＭＳ Ｐゴシック" charset="0"/>
                <a:cs typeface="ＭＳ Ｐゴシック" charset="0"/>
              </a:endParaRPr>
            </a:p>
          </p:txBody>
        </p:sp>
      </p:grpSp>
      <p:sp>
        <p:nvSpPr>
          <p:cNvPr id="39949" name="TextBox 26">
            <a:extLst>
              <a:ext uri="{FF2B5EF4-FFF2-40B4-BE49-F238E27FC236}">
                <a16:creationId xmlns:a16="http://schemas.microsoft.com/office/drawing/2014/main" id="{2F9F53AA-8283-4527-801D-35FF805631A5}"/>
              </a:ext>
            </a:extLst>
          </p:cNvPr>
          <p:cNvSpPr txBox="1">
            <a:spLocks noChangeArrowheads="1"/>
          </p:cNvSpPr>
          <p:nvPr/>
        </p:nvSpPr>
        <p:spPr bwMode="auto">
          <a:xfrm>
            <a:off x="3038475" y="5757863"/>
            <a:ext cx="604043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pPr algn="ctr"/>
            <a:r>
              <a:rPr lang="en-US" altLang="en-US" sz="2400"/>
              <a:t>If the table shakes, will these two blocks fall at the same time or will one fall first?</a:t>
            </a:r>
          </a:p>
        </p:txBody>
      </p:sp>
      <p:sp>
        <p:nvSpPr>
          <p:cNvPr id="2" name="Date Placeholder 1">
            <a:extLst>
              <a:ext uri="{FF2B5EF4-FFF2-40B4-BE49-F238E27FC236}">
                <a16:creationId xmlns:a16="http://schemas.microsoft.com/office/drawing/2014/main" id="{34C0E08A-0882-451B-B9F3-54064C7B07FD}"/>
              </a:ext>
            </a:extLst>
          </p:cNvPr>
          <p:cNvSpPr>
            <a:spLocks noGrp="1"/>
          </p:cNvSpPr>
          <p:nvPr>
            <p:ph type="dt" sz="half" idx="10"/>
          </p:nvPr>
        </p:nvSpPr>
        <p:spPr/>
        <p:txBody>
          <a:bodyPr/>
          <a:lstStyle/>
          <a:p>
            <a:r>
              <a:rPr lang="en-US" smtClean="0"/>
              <a:t>2020-02-16</a:t>
            </a:r>
            <a:endParaRPr lang="en-US"/>
          </a:p>
        </p:txBody>
      </p:sp>
      <p:sp>
        <p:nvSpPr>
          <p:cNvPr id="3" name="Footer Placeholder 2">
            <a:extLst>
              <a:ext uri="{FF2B5EF4-FFF2-40B4-BE49-F238E27FC236}">
                <a16:creationId xmlns:a16="http://schemas.microsoft.com/office/drawing/2014/main" id="{07474E5B-B1DB-49F9-BBB3-684AFD9933A5}"/>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4" name="Slide Number Placeholder 3">
            <a:extLst>
              <a:ext uri="{FF2B5EF4-FFF2-40B4-BE49-F238E27FC236}">
                <a16:creationId xmlns:a16="http://schemas.microsoft.com/office/drawing/2014/main" id="{E94B0A12-C21B-442B-986F-E4ED7AB5DB78}"/>
              </a:ext>
            </a:extLst>
          </p:cNvPr>
          <p:cNvSpPr>
            <a:spLocks noGrp="1"/>
          </p:cNvSpPr>
          <p:nvPr>
            <p:ph type="sldNum" sz="quarter" idx="12"/>
          </p:nvPr>
        </p:nvSpPr>
        <p:spPr/>
        <p:txBody>
          <a:bodyPr/>
          <a:lstStyle/>
          <a:p>
            <a:fld id="{4BE96267-9501-4B49-939F-F116B0669874}" type="slidenum">
              <a:rPr lang="en-US" smtClean="0"/>
              <a:t>76</a:t>
            </a:fld>
            <a:endParaRPr lang="en-US"/>
          </a:p>
        </p:txBody>
      </p:sp>
    </p:spTree>
    <p:extLst>
      <p:ext uri="{BB962C8B-B14F-4D97-AF65-F5344CB8AC3E}">
        <p14:creationId xmlns:p14="http://schemas.microsoft.com/office/powerpoint/2010/main" val="130543918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6">
            <a:extLst>
              <a:ext uri="{FF2B5EF4-FFF2-40B4-BE49-F238E27FC236}">
                <a16:creationId xmlns:a16="http://schemas.microsoft.com/office/drawing/2014/main" id="{CAFC5255-E593-45BA-97AB-3BDFBBB587BF}"/>
              </a:ext>
            </a:extLst>
          </p:cNvPr>
          <p:cNvSpPr>
            <a:spLocks noChangeArrowheads="1"/>
          </p:cNvSpPr>
          <p:nvPr/>
        </p:nvSpPr>
        <p:spPr bwMode="auto">
          <a:xfrm>
            <a:off x="3657600" y="4114800"/>
            <a:ext cx="152400" cy="1752600"/>
          </a:xfrm>
          <a:prstGeom prst="rect">
            <a:avLst/>
          </a:prstGeom>
          <a:solidFill>
            <a:srgbClr val="9E6D32"/>
          </a:solidFill>
          <a:ln w="9525">
            <a:solidFill>
              <a:schemeClr val="tx1"/>
            </a:solidFill>
            <a:round/>
            <a:headEnd/>
            <a:tailEnd/>
          </a:ln>
        </p:spPr>
        <p:txBody>
          <a:bodyP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endParaRPr lang="en-US" altLang="en-US"/>
          </a:p>
        </p:txBody>
      </p:sp>
      <p:sp>
        <p:nvSpPr>
          <p:cNvPr id="44034" name="Rectangle 7">
            <a:extLst>
              <a:ext uri="{FF2B5EF4-FFF2-40B4-BE49-F238E27FC236}">
                <a16:creationId xmlns:a16="http://schemas.microsoft.com/office/drawing/2014/main" id="{C34F8647-BE4B-4550-8D8B-BFDB1C5FA1B1}"/>
              </a:ext>
            </a:extLst>
          </p:cNvPr>
          <p:cNvSpPr>
            <a:spLocks noChangeArrowheads="1"/>
          </p:cNvSpPr>
          <p:nvPr/>
        </p:nvSpPr>
        <p:spPr bwMode="auto">
          <a:xfrm>
            <a:off x="4038600" y="3998913"/>
            <a:ext cx="152400" cy="1752600"/>
          </a:xfrm>
          <a:prstGeom prst="rect">
            <a:avLst/>
          </a:prstGeom>
          <a:solidFill>
            <a:srgbClr val="9E6D32"/>
          </a:solidFill>
          <a:ln w="9525">
            <a:solidFill>
              <a:schemeClr val="tx1"/>
            </a:solidFill>
            <a:round/>
            <a:headEnd/>
            <a:tailEnd/>
          </a:ln>
        </p:spPr>
        <p:txBody>
          <a:bodyP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endParaRPr lang="en-US" altLang="en-US"/>
          </a:p>
        </p:txBody>
      </p:sp>
      <p:sp>
        <p:nvSpPr>
          <p:cNvPr id="44035" name="Rectangle 8">
            <a:extLst>
              <a:ext uri="{FF2B5EF4-FFF2-40B4-BE49-F238E27FC236}">
                <a16:creationId xmlns:a16="http://schemas.microsoft.com/office/drawing/2014/main" id="{61641F4A-6142-4756-8A4C-0E372ED2958C}"/>
              </a:ext>
            </a:extLst>
          </p:cNvPr>
          <p:cNvSpPr>
            <a:spLocks noChangeArrowheads="1"/>
          </p:cNvSpPr>
          <p:nvPr/>
        </p:nvSpPr>
        <p:spPr bwMode="auto">
          <a:xfrm>
            <a:off x="7848600" y="4002088"/>
            <a:ext cx="152400" cy="1752600"/>
          </a:xfrm>
          <a:prstGeom prst="rect">
            <a:avLst/>
          </a:prstGeom>
          <a:solidFill>
            <a:srgbClr val="9E6D32"/>
          </a:solidFill>
          <a:ln w="9525">
            <a:solidFill>
              <a:schemeClr val="tx1"/>
            </a:solidFill>
            <a:round/>
            <a:headEnd/>
            <a:tailEnd/>
          </a:ln>
        </p:spPr>
        <p:txBody>
          <a:bodyP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endParaRPr lang="en-US" altLang="en-US"/>
          </a:p>
        </p:txBody>
      </p:sp>
      <p:sp>
        <p:nvSpPr>
          <p:cNvPr id="44036" name="Rectangle 9">
            <a:extLst>
              <a:ext uri="{FF2B5EF4-FFF2-40B4-BE49-F238E27FC236}">
                <a16:creationId xmlns:a16="http://schemas.microsoft.com/office/drawing/2014/main" id="{0408202F-BDA7-4A73-974C-511E11166D9E}"/>
              </a:ext>
            </a:extLst>
          </p:cNvPr>
          <p:cNvSpPr>
            <a:spLocks noChangeArrowheads="1"/>
          </p:cNvSpPr>
          <p:nvPr/>
        </p:nvSpPr>
        <p:spPr bwMode="auto">
          <a:xfrm>
            <a:off x="8229600" y="4114800"/>
            <a:ext cx="152400" cy="1752600"/>
          </a:xfrm>
          <a:prstGeom prst="rect">
            <a:avLst/>
          </a:prstGeom>
          <a:solidFill>
            <a:srgbClr val="9E6D32"/>
          </a:solidFill>
          <a:ln w="9525">
            <a:solidFill>
              <a:schemeClr val="tx1"/>
            </a:solidFill>
            <a:round/>
            <a:headEnd/>
            <a:tailEnd/>
          </a:ln>
        </p:spPr>
        <p:txBody>
          <a:bodyP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endParaRPr lang="en-US" altLang="en-US"/>
          </a:p>
        </p:txBody>
      </p:sp>
      <p:sp>
        <p:nvSpPr>
          <p:cNvPr id="44037" name="Can 5">
            <a:extLst>
              <a:ext uri="{FF2B5EF4-FFF2-40B4-BE49-F238E27FC236}">
                <a16:creationId xmlns:a16="http://schemas.microsoft.com/office/drawing/2014/main" id="{36D28F75-1B32-4D23-9038-7C0D7BB0ABF4}"/>
              </a:ext>
            </a:extLst>
          </p:cNvPr>
          <p:cNvSpPr>
            <a:spLocks noChangeArrowheads="1"/>
          </p:cNvSpPr>
          <p:nvPr/>
        </p:nvSpPr>
        <p:spPr bwMode="auto">
          <a:xfrm>
            <a:off x="3200400" y="3773488"/>
            <a:ext cx="5638800" cy="381000"/>
          </a:xfrm>
          <a:prstGeom prst="can">
            <a:avLst>
              <a:gd name="adj" fmla="val 50000"/>
            </a:avLst>
          </a:prstGeom>
          <a:solidFill>
            <a:srgbClr val="9E6D32"/>
          </a:solidFill>
          <a:ln w="9525">
            <a:solidFill>
              <a:schemeClr val="tx1"/>
            </a:solidFill>
            <a:round/>
            <a:headEnd/>
            <a:tailEnd/>
          </a:ln>
        </p:spPr>
        <p:txBody>
          <a:bodyP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endParaRPr lang="en-US" altLang="en-US"/>
          </a:p>
        </p:txBody>
      </p:sp>
      <p:sp>
        <p:nvSpPr>
          <p:cNvPr id="44038" name="AutoShape 9">
            <a:extLst>
              <a:ext uri="{FF2B5EF4-FFF2-40B4-BE49-F238E27FC236}">
                <a16:creationId xmlns:a16="http://schemas.microsoft.com/office/drawing/2014/main" id="{D2A9275E-8533-4316-824E-47B3C65D430E}"/>
              </a:ext>
            </a:extLst>
          </p:cNvPr>
          <p:cNvSpPr>
            <a:spLocks noChangeArrowheads="1"/>
          </p:cNvSpPr>
          <p:nvPr/>
        </p:nvSpPr>
        <p:spPr bwMode="auto">
          <a:xfrm>
            <a:off x="6964363" y="2106613"/>
            <a:ext cx="868362" cy="1752600"/>
          </a:xfrm>
          <a:prstGeom prst="parallelogram">
            <a:avLst>
              <a:gd name="adj" fmla="val 18310"/>
            </a:avLst>
          </a:prstGeom>
          <a:solidFill>
            <a:schemeClr val="accent1"/>
          </a:solidFill>
          <a:ln w="9525">
            <a:solidFill>
              <a:schemeClr val="tx1"/>
            </a:solidFill>
            <a:miter lim="800000"/>
            <a:headEnd/>
            <a:tailEnd/>
          </a:ln>
        </p:spPr>
        <p:txBody>
          <a:bodyPr wrap="none" anchor="ct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endParaRPr lang="en-US" altLang="en-US"/>
          </a:p>
        </p:txBody>
      </p:sp>
      <p:sp>
        <p:nvSpPr>
          <p:cNvPr id="44039" name="Rectangle 3">
            <a:extLst>
              <a:ext uri="{FF2B5EF4-FFF2-40B4-BE49-F238E27FC236}">
                <a16:creationId xmlns:a16="http://schemas.microsoft.com/office/drawing/2014/main" id="{9651D473-2E24-47F3-9930-3C0C82CED162}"/>
              </a:ext>
            </a:extLst>
          </p:cNvPr>
          <p:cNvSpPr>
            <a:spLocks noChangeArrowheads="1"/>
          </p:cNvSpPr>
          <p:nvPr/>
        </p:nvSpPr>
        <p:spPr bwMode="auto">
          <a:xfrm>
            <a:off x="4497389" y="2106613"/>
            <a:ext cx="714375" cy="1752600"/>
          </a:xfrm>
          <a:prstGeom prst="rect">
            <a:avLst/>
          </a:prstGeom>
          <a:solidFill>
            <a:schemeClr val="accent1"/>
          </a:solidFill>
          <a:ln w="9525">
            <a:solidFill>
              <a:schemeClr val="tx1"/>
            </a:solidFill>
            <a:miter lim="800000"/>
            <a:headEnd/>
            <a:tailEnd/>
          </a:ln>
        </p:spPr>
        <p:txBody>
          <a:bodyPr wrap="none" anchor="ct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endParaRPr lang="en-US" altLang="en-US"/>
          </a:p>
        </p:txBody>
      </p:sp>
      <p:sp>
        <p:nvSpPr>
          <p:cNvPr id="44040" name="Rectangle 3">
            <a:extLst>
              <a:ext uri="{FF2B5EF4-FFF2-40B4-BE49-F238E27FC236}">
                <a16:creationId xmlns:a16="http://schemas.microsoft.com/office/drawing/2014/main" id="{6176CD37-2B9D-459D-A1F2-C5480E3399D1}"/>
              </a:ext>
            </a:extLst>
          </p:cNvPr>
          <p:cNvSpPr>
            <a:spLocks noChangeArrowheads="1"/>
          </p:cNvSpPr>
          <p:nvPr/>
        </p:nvSpPr>
        <p:spPr bwMode="auto">
          <a:xfrm>
            <a:off x="3519488" y="2106614"/>
            <a:ext cx="2673350" cy="407987"/>
          </a:xfrm>
          <a:prstGeom prst="rect">
            <a:avLst/>
          </a:prstGeom>
          <a:solidFill>
            <a:schemeClr val="accent1"/>
          </a:solidFill>
          <a:ln w="9525">
            <a:solidFill>
              <a:schemeClr val="tx1"/>
            </a:solidFill>
            <a:miter lim="800000"/>
            <a:headEnd/>
            <a:tailEnd/>
          </a:ln>
        </p:spPr>
        <p:txBody>
          <a:bodyPr wrap="none" anchor="ct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endParaRPr lang="en-US" altLang="en-US"/>
          </a:p>
        </p:txBody>
      </p:sp>
      <p:sp>
        <p:nvSpPr>
          <p:cNvPr id="44041" name="Rectangle 12">
            <a:extLst>
              <a:ext uri="{FF2B5EF4-FFF2-40B4-BE49-F238E27FC236}">
                <a16:creationId xmlns:a16="http://schemas.microsoft.com/office/drawing/2014/main" id="{549C74E2-E280-4D3B-A0D7-CF98EF740D13}"/>
              </a:ext>
            </a:extLst>
          </p:cNvPr>
          <p:cNvSpPr>
            <a:spLocks noChangeArrowheads="1"/>
          </p:cNvSpPr>
          <p:nvPr/>
        </p:nvSpPr>
        <p:spPr bwMode="auto">
          <a:xfrm>
            <a:off x="4524376" y="2232026"/>
            <a:ext cx="671513" cy="563563"/>
          </a:xfrm>
          <a:prstGeom prst="rect">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endParaRPr lang="en-US" altLang="en-US"/>
          </a:p>
        </p:txBody>
      </p:sp>
      <p:sp>
        <p:nvSpPr>
          <p:cNvPr id="14" name="TextBox 13">
            <a:extLst>
              <a:ext uri="{FF2B5EF4-FFF2-40B4-BE49-F238E27FC236}">
                <a16:creationId xmlns:a16="http://schemas.microsoft.com/office/drawing/2014/main" id="{213AF7EA-785D-4B1A-A328-857108F0A79E}"/>
              </a:ext>
            </a:extLst>
          </p:cNvPr>
          <p:cNvSpPr txBox="1">
            <a:spLocks noChangeArrowheads="1"/>
          </p:cNvSpPr>
          <p:nvPr/>
        </p:nvSpPr>
        <p:spPr bwMode="auto">
          <a:xfrm>
            <a:off x="3111501" y="549275"/>
            <a:ext cx="57832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r>
              <a:rPr lang="en-US" altLang="en-US" sz="3200" i="1"/>
              <a:t>“because it’s a little bit crooked”</a:t>
            </a:r>
          </a:p>
        </p:txBody>
      </p:sp>
      <p:sp>
        <p:nvSpPr>
          <p:cNvPr id="44044" name="TextBox 15">
            <a:extLst>
              <a:ext uri="{FF2B5EF4-FFF2-40B4-BE49-F238E27FC236}">
                <a16:creationId xmlns:a16="http://schemas.microsoft.com/office/drawing/2014/main" id="{8949C968-0BBF-454C-924C-D824F062C65C}"/>
              </a:ext>
            </a:extLst>
          </p:cNvPr>
          <p:cNvSpPr txBox="1">
            <a:spLocks noChangeArrowheads="1"/>
          </p:cNvSpPr>
          <p:nvPr/>
        </p:nvSpPr>
        <p:spPr bwMode="auto">
          <a:xfrm>
            <a:off x="1795464" y="2822575"/>
            <a:ext cx="201453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r>
              <a:rPr lang="en-US" altLang="en-US"/>
              <a:t>Principles: Symmetry and low weight</a:t>
            </a:r>
          </a:p>
        </p:txBody>
      </p:sp>
      <p:sp>
        <p:nvSpPr>
          <p:cNvPr id="20" name="TextBox 19">
            <a:extLst>
              <a:ext uri="{FF2B5EF4-FFF2-40B4-BE49-F238E27FC236}">
                <a16:creationId xmlns:a16="http://schemas.microsoft.com/office/drawing/2014/main" id="{20D47DAF-C2C5-44BC-B043-E6A4CC338A9C}"/>
              </a:ext>
            </a:extLst>
          </p:cNvPr>
          <p:cNvSpPr txBox="1">
            <a:spLocks noChangeArrowheads="1"/>
          </p:cNvSpPr>
          <p:nvPr/>
        </p:nvSpPr>
        <p:spPr bwMode="auto">
          <a:xfrm>
            <a:off x="3086101" y="1000126"/>
            <a:ext cx="60293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r>
              <a:rPr lang="en-US" altLang="en-US" sz="2400"/>
              <a:t>Students tend to reason from a single principle</a:t>
            </a:r>
          </a:p>
        </p:txBody>
      </p:sp>
      <p:grpSp>
        <p:nvGrpSpPr>
          <p:cNvPr id="21" name="Group 20">
            <a:extLst>
              <a:ext uri="{FF2B5EF4-FFF2-40B4-BE49-F238E27FC236}">
                <a16:creationId xmlns:a16="http://schemas.microsoft.com/office/drawing/2014/main" id="{D3445DAB-49D1-44A2-B4EE-5DDF899F7BDE}"/>
              </a:ext>
            </a:extLst>
          </p:cNvPr>
          <p:cNvGrpSpPr>
            <a:grpSpLocks/>
          </p:cNvGrpSpPr>
          <p:nvPr/>
        </p:nvGrpSpPr>
        <p:grpSpPr bwMode="auto">
          <a:xfrm>
            <a:off x="5305426" y="2732088"/>
            <a:ext cx="1260475" cy="785812"/>
            <a:chOff x="6875643" y="1591988"/>
            <a:chExt cx="1258917" cy="786313"/>
          </a:xfrm>
        </p:grpSpPr>
        <p:sp>
          <p:nvSpPr>
            <p:cNvPr id="44051" name="Notched Right Arrow 21">
              <a:extLst>
                <a:ext uri="{FF2B5EF4-FFF2-40B4-BE49-F238E27FC236}">
                  <a16:creationId xmlns:a16="http://schemas.microsoft.com/office/drawing/2014/main" id="{D6735E96-88D4-44B0-A7F7-DA1068372BD3}"/>
                </a:ext>
              </a:extLst>
            </p:cNvPr>
            <p:cNvSpPr>
              <a:spLocks noChangeArrowheads="1"/>
            </p:cNvSpPr>
            <p:nvPr/>
          </p:nvSpPr>
          <p:spPr bwMode="auto">
            <a:xfrm flipH="1">
              <a:off x="6875643" y="1591988"/>
              <a:ext cx="591171" cy="339410"/>
            </a:xfrm>
            <a:prstGeom prst="notchedRightArrow">
              <a:avLst>
                <a:gd name="adj1" fmla="val 50000"/>
                <a:gd name="adj2" fmla="val 50003"/>
              </a:avLst>
            </a:prstGeom>
            <a:solidFill>
              <a:srgbClr val="FF6600"/>
            </a:solidFill>
            <a:ln w="12700">
              <a:solidFill>
                <a:schemeClr val="tx1"/>
              </a:solidFill>
              <a:round/>
              <a:headEnd/>
              <a:tailEnd/>
            </a:ln>
          </p:spPr>
          <p:txBody>
            <a:bodyP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endParaRPr lang="en-US" altLang="en-US" sz="1600"/>
            </a:p>
          </p:txBody>
        </p:sp>
        <p:sp>
          <p:nvSpPr>
            <p:cNvPr id="44052" name="TextBox 22">
              <a:extLst>
                <a:ext uri="{FF2B5EF4-FFF2-40B4-BE49-F238E27FC236}">
                  <a16:creationId xmlns:a16="http://schemas.microsoft.com/office/drawing/2014/main" id="{D91ADAFF-2E98-4740-8BD7-577EF0565596}"/>
                </a:ext>
              </a:extLst>
            </p:cNvPr>
            <p:cNvSpPr txBox="1">
              <a:spLocks noChangeArrowheads="1"/>
            </p:cNvSpPr>
            <p:nvPr/>
          </p:nvSpPr>
          <p:spPr bwMode="auto">
            <a:xfrm>
              <a:off x="7000735" y="1910652"/>
              <a:ext cx="1133825" cy="467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pPr>
                <a:lnSpc>
                  <a:spcPts val="1400"/>
                </a:lnSpc>
              </a:pPr>
              <a:r>
                <a:rPr lang="en-US" altLang="en-US" sz="1800"/>
                <a:t>Correct prediction</a:t>
              </a:r>
            </a:p>
          </p:txBody>
        </p:sp>
      </p:grpSp>
      <p:grpSp>
        <p:nvGrpSpPr>
          <p:cNvPr id="24" name="Group 23">
            <a:extLst>
              <a:ext uri="{FF2B5EF4-FFF2-40B4-BE49-F238E27FC236}">
                <a16:creationId xmlns:a16="http://schemas.microsoft.com/office/drawing/2014/main" id="{3AA98F96-36D3-47C0-B980-90ED0B1D6D75}"/>
              </a:ext>
            </a:extLst>
          </p:cNvPr>
          <p:cNvGrpSpPr>
            <a:grpSpLocks/>
          </p:cNvGrpSpPr>
          <p:nvPr/>
        </p:nvGrpSpPr>
        <p:grpSpPr bwMode="auto">
          <a:xfrm>
            <a:off x="8008938" y="2490788"/>
            <a:ext cx="1835150" cy="493712"/>
            <a:chOff x="6973332" y="1969896"/>
            <a:chExt cx="1834630" cy="492870"/>
          </a:xfrm>
        </p:grpSpPr>
        <p:sp>
          <p:nvSpPr>
            <p:cNvPr id="25" name="Notched Right Arrow 24">
              <a:extLst>
                <a:ext uri="{FF2B5EF4-FFF2-40B4-BE49-F238E27FC236}">
                  <a16:creationId xmlns:a16="http://schemas.microsoft.com/office/drawing/2014/main" id="{FA39D500-DF65-4935-9491-36E2080CE81F}"/>
                </a:ext>
              </a:extLst>
            </p:cNvPr>
            <p:cNvSpPr/>
            <p:nvPr/>
          </p:nvSpPr>
          <p:spPr bwMode="auto">
            <a:xfrm flipH="1">
              <a:off x="6973332" y="2123620"/>
              <a:ext cx="590383" cy="339146"/>
            </a:xfrm>
            <a:prstGeom prst="notchedRightArrow">
              <a:avLst/>
            </a:prstGeom>
            <a:solidFill>
              <a:schemeClr val="bg1">
                <a:lumMod val="50000"/>
              </a:schemeClr>
            </a:solidFill>
            <a:ln w="12700" cap="flat" cmpd="sng" algn="ctr">
              <a:solidFill>
                <a:schemeClr val="tx1"/>
              </a:solidFill>
              <a:prstDash val="solid"/>
              <a:round/>
              <a:headEnd type="none" w="med" len="med"/>
              <a:tailEnd type="none" w="med" len="med"/>
            </a:ln>
            <a:effectLst/>
          </p:spPr>
          <p:txBody>
            <a:bodyPr/>
            <a:lstStyle/>
            <a:p>
              <a:pPr>
                <a:defRPr/>
              </a:pPr>
              <a:endParaRPr lang="en-US" sz="1600">
                <a:latin typeface="Times New Roman" charset="0"/>
                <a:ea typeface="ＭＳ Ｐゴシック" charset="0"/>
                <a:cs typeface="ＭＳ Ｐゴシック" charset="0"/>
              </a:endParaRPr>
            </a:p>
          </p:txBody>
        </p:sp>
        <p:sp>
          <p:nvSpPr>
            <p:cNvPr id="44050" name="TextBox 25">
              <a:extLst>
                <a:ext uri="{FF2B5EF4-FFF2-40B4-BE49-F238E27FC236}">
                  <a16:creationId xmlns:a16="http://schemas.microsoft.com/office/drawing/2014/main" id="{99BC7C49-CB3B-4EBB-9F48-979350261CDB}"/>
                </a:ext>
              </a:extLst>
            </p:cNvPr>
            <p:cNvSpPr txBox="1">
              <a:spLocks noChangeArrowheads="1"/>
            </p:cNvSpPr>
            <p:nvPr/>
          </p:nvSpPr>
          <p:spPr bwMode="auto">
            <a:xfrm>
              <a:off x="7635707" y="1969896"/>
              <a:ext cx="1172255" cy="467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pPr>
                <a:lnSpc>
                  <a:spcPts val="1400"/>
                </a:lnSpc>
              </a:pPr>
              <a:r>
                <a:rPr lang="en-US" altLang="en-US" sz="1800"/>
                <a:t>Student prediction</a:t>
              </a:r>
            </a:p>
          </p:txBody>
        </p:sp>
      </p:grpSp>
      <p:sp>
        <p:nvSpPr>
          <p:cNvPr id="44048" name="TextBox 26">
            <a:extLst>
              <a:ext uri="{FF2B5EF4-FFF2-40B4-BE49-F238E27FC236}">
                <a16:creationId xmlns:a16="http://schemas.microsoft.com/office/drawing/2014/main" id="{BAC8C814-AAB7-419C-A4F8-1B2B1E802E64}"/>
              </a:ext>
            </a:extLst>
          </p:cNvPr>
          <p:cNvSpPr txBox="1">
            <a:spLocks noChangeArrowheads="1"/>
          </p:cNvSpPr>
          <p:nvPr/>
        </p:nvSpPr>
        <p:spPr bwMode="auto">
          <a:xfrm>
            <a:off x="3038475" y="5757863"/>
            <a:ext cx="604043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pPr algn="ctr"/>
            <a:r>
              <a:rPr lang="en-US" altLang="en-US" sz="2400"/>
              <a:t>If the table shakes, will these two blocks fall at the same time or will one fall first?</a:t>
            </a:r>
          </a:p>
        </p:txBody>
      </p:sp>
      <p:sp>
        <p:nvSpPr>
          <p:cNvPr id="2" name="Date Placeholder 1">
            <a:extLst>
              <a:ext uri="{FF2B5EF4-FFF2-40B4-BE49-F238E27FC236}">
                <a16:creationId xmlns:a16="http://schemas.microsoft.com/office/drawing/2014/main" id="{2635EFAC-A8B8-4272-9419-A54A9B9C4BA9}"/>
              </a:ext>
            </a:extLst>
          </p:cNvPr>
          <p:cNvSpPr>
            <a:spLocks noGrp="1"/>
          </p:cNvSpPr>
          <p:nvPr>
            <p:ph type="dt" sz="half" idx="10"/>
          </p:nvPr>
        </p:nvSpPr>
        <p:spPr/>
        <p:txBody>
          <a:bodyPr/>
          <a:lstStyle/>
          <a:p>
            <a:r>
              <a:rPr lang="en-US" smtClean="0"/>
              <a:t>2020-02-16</a:t>
            </a:r>
            <a:endParaRPr lang="en-US"/>
          </a:p>
        </p:txBody>
      </p:sp>
      <p:sp>
        <p:nvSpPr>
          <p:cNvPr id="3" name="Footer Placeholder 2">
            <a:extLst>
              <a:ext uri="{FF2B5EF4-FFF2-40B4-BE49-F238E27FC236}">
                <a16:creationId xmlns:a16="http://schemas.microsoft.com/office/drawing/2014/main" id="{A45A7519-E683-4A9A-B17E-55E442ABB7D0}"/>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4" name="Slide Number Placeholder 3">
            <a:extLst>
              <a:ext uri="{FF2B5EF4-FFF2-40B4-BE49-F238E27FC236}">
                <a16:creationId xmlns:a16="http://schemas.microsoft.com/office/drawing/2014/main" id="{6EB9B940-AD60-4E82-BB22-850DCFDF7E2B}"/>
              </a:ext>
            </a:extLst>
          </p:cNvPr>
          <p:cNvSpPr>
            <a:spLocks noGrp="1"/>
          </p:cNvSpPr>
          <p:nvPr>
            <p:ph type="sldNum" sz="quarter" idx="12"/>
          </p:nvPr>
        </p:nvSpPr>
        <p:spPr/>
        <p:txBody>
          <a:bodyPr/>
          <a:lstStyle/>
          <a:p>
            <a:fld id="{4BE96267-9501-4B49-939F-F116B0669874}" type="slidenum">
              <a:rPr lang="en-US" smtClean="0"/>
              <a:t>77</a:t>
            </a:fld>
            <a:endParaRPr lang="en-US"/>
          </a:p>
        </p:txBody>
      </p:sp>
    </p:spTree>
    <p:extLst>
      <p:ext uri="{BB962C8B-B14F-4D97-AF65-F5344CB8AC3E}">
        <p14:creationId xmlns:p14="http://schemas.microsoft.com/office/powerpoint/2010/main" val="193353483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0"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6">
            <a:extLst>
              <a:ext uri="{FF2B5EF4-FFF2-40B4-BE49-F238E27FC236}">
                <a16:creationId xmlns:a16="http://schemas.microsoft.com/office/drawing/2014/main" id="{B16A52DA-2AAA-41B7-ADB2-3D5068A6817E}"/>
              </a:ext>
            </a:extLst>
          </p:cNvPr>
          <p:cNvSpPr>
            <a:spLocks noChangeArrowheads="1"/>
          </p:cNvSpPr>
          <p:nvPr/>
        </p:nvSpPr>
        <p:spPr bwMode="auto">
          <a:xfrm>
            <a:off x="3657600" y="4114800"/>
            <a:ext cx="152400" cy="1752600"/>
          </a:xfrm>
          <a:prstGeom prst="rect">
            <a:avLst/>
          </a:prstGeom>
          <a:solidFill>
            <a:srgbClr val="9E6D32"/>
          </a:solidFill>
          <a:ln w="9525">
            <a:solidFill>
              <a:schemeClr val="tx1"/>
            </a:solidFill>
            <a:round/>
            <a:headEnd/>
            <a:tailEnd/>
          </a:ln>
        </p:spPr>
        <p:txBody>
          <a:bodyP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endParaRPr lang="en-US" altLang="en-US"/>
          </a:p>
        </p:txBody>
      </p:sp>
      <p:sp>
        <p:nvSpPr>
          <p:cNvPr id="48130" name="Rectangle 7">
            <a:extLst>
              <a:ext uri="{FF2B5EF4-FFF2-40B4-BE49-F238E27FC236}">
                <a16:creationId xmlns:a16="http://schemas.microsoft.com/office/drawing/2014/main" id="{208023C1-DB4D-4D56-AA85-6BE76EE56792}"/>
              </a:ext>
            </a:extLst>
          </p:cNvPr>
          <p:cNvSpPr>
            <a:spLocks noChangeArrowheads="1"/>
          </p:cNvSpPr>
          <p:nvPr/>
        </p:nvSpPr>
        <p:spPr bwMode="auto">
          <a:xfrm>
            <a:off x="4038600" y="3998913"/>
            <a:ext cx="152400" cy="1752600"/>
          </a:xfrm>
          <a:prstGeom prst="rect">
            <a:avLst/>
          </a:prstGeom>
          <a:solidFill>
            <a:srgbClr val="9E6D32"/>
          </a:solidFill>
          <a:ln w="9525">
            <a:solidFill>
              <a:schemeClr val="tx1"/>
            </a:solidFill>
            <a:round/>
            <a:headEnd/>
            <a:tailEnd/>
          </a:ln>
        </p:spPr>
        <p:txBody>
          <a:bodyP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endParaRPr lang="en-US" altLang="en-US"/>
          </a:p>
        </p:txBody>
      </p:sp>
      <p:sp>
        <p:nvSpPr>
          <p:cNvPr id="48131" name="Rectangle 8">
            <a:extLst>
              <a:ext uri="{FF2B5EF4-FFF2-40B4-BE49-F238E27FC236}">
                <a16:creationId xmlns:a16="http://schemas.microsoft.com/office/drawing/2014/main" id="{0C39E42D-7A5A-4F71-B3B3-2E881AE3CCCA}"/>
              </a:ext>
            </a:extLst>
          </p:cNvPr>
          <p:cNvSpPr>
            <a:spLocks noChangeArrowheads="1"/>
          </p:cNvSpPr>
          <p:nvPr/>
        </p:nvSpPr>
        <p:spPr bwMode="auto">
          <a:xfrm>
            <a:off x="7848600" y="4002088"/>
            <a:ext cx="152400" cy="1752600"/>
          </a:xfrm>
          <a:prstGeom prst="rect">
            <a:avLst/>
          </a:prstGeom>
          <a:solidFill>
            <a:srgbClr val="9E6D32"/>
          </a:solidFill>
          <a:ln w="9525">
            <a:solidFill>
              <a:schemeClr val="tx1"/>
            </a:solidFill>
            <a:round/>
            <a:headEnd/>
            <a:tailEnd/>
          </a:ln>
        </p:spPr>
        <p:txBody>
          <a:bodyP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endParaRPr lang="en-US" altLang="en-US"/>
          </a:p>
        </p:txBody>
      </p:sp>
      <p:sp>
        <p:nvSpPr>
          <p:cNvPr id="48132" name="Rectangle 9">
            <a:extLst>
              <a:ext uri="{FF2B5EF4-FFF2-40B4-BE49-F238E27FC236}">
                <a16:creationId xmlns:a16="http://schemas.microsoft.com/office/drawing/2014/main" id="{417D2144-113B-410D-ACBA-CB7B5F67529B}"/>
              </a:ext>
            </a:extLst>
          </p:cNvPr>
          <p:cNvSpPr>
            <a:spLocks noChangeArrowheads="1"/>
          </p:cNvSpPr>
          <p:nvPr/>
        </p:nvSpPr>
        <p:spPr bwMode="auto">
          <a:xfrm>
            <a:off x="8229600" y="4114800"/>
            <a:ext cx="152400" cy="1752600"/>
          </a:xfrm>
          <a:prstGeom prst="rect">
            <a:avLst/>
          </a:prstGeom>
          <a:solidFill>
            <a:srgbClr val="9E6D32"/>
          </a:solidFill>
          <a:ln w="9525">
            <a:solidFill>
              <a:schemeClr val="tx1"/>
            </a:solidFill>
            <a:round/>
            <a:headEnd/>
            <a:tailEnd/>
          </a:ln>
        </p:spPr>
        <p:txBody>
          <a:bodyP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endParaRPr lang="en-US" altLang="en-US"/>
          </a:p>
        </p:txBody>
      </p:sp>
      <p:sp>
        <p:nvSpPr>
          <p:cNvPr id="48133" name="Can 5">
            <a:extLst>
              <a:ext uri="{FF2B5EF4-FFF2-40B4-BE49-F238E27FC236}">
                <a16:creationId xmlns:a16="http://schemas.microsoft.com/office/drawing/2014/main" id="{AD1E096E-B53E-4D25-AD04-8115D813DC91}"/>
              </a:ext>
            </a:extLst>
          </p:cNvPr>
          <p:cNvSpPr>
            <a:spLocks noChangeArrowheads="1"/>
          </p:cNvSpPr>
          <p:nvPr/>
        </p:nvSpPr>
        <p:spPr bwMode="auto">
          <a:xfrm>
            <a:off x="3200400" y="3773488"/>
            <a:ext cx="5638800" cy="381000"/>
          </a:xfrm>
          <a:prstGeom prst="can">
            <a:avLst>
              <a:gd name="adj" fmla="val 50000"/>
            </a:avLst>
          </a:prstGeom>
          <a:solidFill>
            <a:srgbClr val="9E6D32"/>
          </a:solidFill>
          <a:ln w="9525">
            <a:solidFill>
              <a:schemeClr val="tx1"/>
            </a:solidFill>
            <a:round/>
            <a:headEnd/>
            <a:tailEnd/>
          </a:ln>
        </p:spPr>
        <p:txBody>
          <a:bodyP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endParaRPr lang="en-US" altLang="en-US"/>
          </a:p>
        </p:txBody>
      </p:sp>
      <p:sp>
        <p:nvSpPr>
          <p:cNvPr id="48134" name="Rectangle 6">
            <a:extLst>
              <a:ext uri="{FF2B5EF4-FFF2-40B4-BE49-F238E27FC236}">
                <a16:creationId xmlns:a16="http://schemas.microsoft.com/office/drawing/2014/main" id="{9966D227-AC4C-4670-9672-4AD8D1FD5D85}"/>
              </a:ext>
            </a:extLst>
          </p:cNvPr>
          <p:cNvSpPr>
            <a:spLocks noChangeArrowheads="1"/>
          </p:cNvSpPr>
          <p:nvPr/>
        </p:nvSpPr>
        <p:spPr bwMode="auto">
          <a:xfrm>
            <a:off x="4635500" y="2057400"/>
            <a:ext cx="914400" cy="1828800"/>
          </a:xfrm>
          <a:prstGeom prst="rect">
            <a:avLst/>
          </a:prstGeom>
          <a:solidFill>
            <a:schemeClr val="accent1"/>
          </a:solidFill>
          <a:ln w="9525">
            <a:solidFill>
              <a:schemeClr val="tx1"/>
            </a:solidFill>
            <a:miter lim="800000"/>
            <a:headEnd/>
            <a:tailEnd/>
          </a:ln>
        </p:spPr>
        <p:txBody>
          <a:bodyPr wrap="none" anchor="ct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endParaRPr lang="en-US" altLang="en-US"/>
          </a:p>
        </p:txBody>
      </p:sp>
      <p:sp>
        <p:nvSpPr>
          <p:cNvPr id="48135" name="Rectangle 6">
            <a:extLst>
              <a:ext uri="{FF2B5EF4-FFF2-40B4-BE49-F238E27FC236}">
                <a16:creationId xmlns:a16="http://schemas.microsoft.com/office/drawing/2014/main" id="{26331654-8A47-42CA-BDB0-9BD33F807D5C}"/>
              </a:ext>
            </a:extLst>
          </p:cNvPr>
          <p:cNvSpPr>
            <a:spLocks noChangeArrowheads="1"/>
          </p:cNvSpPr>
          <p:nvPr/>
        </p:nvSpPr>
        <p:spPr bwMode="auto">
          <a:xfrm>
            <a:off x="6908800" y="2971800"/>
            <a:ext cx="457200" cy="914400"/>
          </a:xfrm>
          <a:prstGeom prst="rect">
            <a:avLst/>
          </a:prstGeom>
          <a:solidFill>
            <a:schemeClr val="accent1"/>
          </a:solidFill>
          <a:ln w="9525">
            <a:solidFill>
              <a:schemeClr val="tx1"/>
            </a:solidFill>
            <a:miter lim="800000"/>
            <a:headEnd/>
            <a:tailEnd/>
          </a:ln>
        </p:spPr>
        <p:txBody>
          <a:bodyPr wrap="none" anchor="ct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endParaRPr lang="en-US" altLang="en-US"/>
          </a:p>
        </p:txBody>
      </p:sp>
      <p:sp>
        <p:nvSpPr>
          <p:cNvPr id="11" name="TextBox 10">
            <a:extLst>
              <a:ext uri="{FF2B5EF4-FFF2-40B4-BE49-F238E27FC236}">
                <a16:creationId xmlns:a16="http://schemas.microsoft.com/office/drawing/2014/main" id="{8167B980-E124-4857-9D61-144C2345E146}"/>
              </a:ext>
            </a:extLst>
          </p:cNvPr>
          <p:cNvSpPr txBox="1">
            <a:spLocks noChangeArrowheads="1"/>
          </p:cNvSpPr>
          <p:nvPr/>
        </p:nvSpPr>
        <p:spPr bwMode="auto">
          <a:xfrm>
            <a:off x="4416426" y="412750"/>
            <a:ext cx="36671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r>
              <a:rPr lang="en-US" altLang="en-US" sz="3200" i="1"/>
              <a:t>“because it’s taller”</a:t>
            </a:r>
          </a:p>
        </p:txBody>
      </p:sp>
      <p:sp>
        <p:nvSpPr>
          <p:cNvPr id="48138" name="TextBox 12">
            <a:extLst>
              <a:ext uri="{FF2B5EF4-FFF2-40B4-BE49-F238E27FC236}">
                <a16:creationId xmlns:a16="http://schemas.microsoft.com/office/drawing/2014/main" id="{47EB39C3-C97A-489A-BA2F-9225D942C20B}"/>
              </a:ext>
            </a:extLst>
          </p:cNvPr>
          <p:cNvSpPr txBox="1">
            <a:spLocks noChangeArrowheads="1"/>
          </p:cNvSpPr>
          <p:nvPr/>
        </p:nvSpPr>
        <p:spPr bwMode="auto">
          <a:xfrm>
            <a:off x="1795464" y="2822576"/>
            <a:ext cx="20145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r>
              <a:rPr lang="en-US" altLang="en-US"/>
              <a:t>Principles: height and base width</a:t>
            </a:r>
          </a:p>
        </p:txBody>
      </p:sp>
      <p:sp>
        <p:nvSpPr>
          <p:cNvPr id="14" name="TextBox 13">
            <a:extLst>
              <a:ext uri="{FF2B5EF4-FFF2-40B4-BE49-F238E27FC236}">
                <a16:creationId xmlns:a16="http://schemas.microsoft.com/office/drawing/2014/main" id="{05998D66-FAAF-4730-9F6B-18D0E52D6CE0}"/>
              </a:ext>
            </a:extLst>
          </p:cNvPr>
          <p:cNvSpPr txBox="1">
            <a:spLocks noChangeArrowheads="1"/>
          </p:cNvSpPr>
          <p:nvPr/>
        </p:nvSpPr>
        <p:spPr bwMode="auto">
          <a:xfrm>
            <a:off x="3086101" y="952501"/>
            <a:ext cx="60293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r>
              <a:rPr lang="en-US" altLang="en-US" sz="2400"/>
              <a:t>Students tend to reason from a single principle</a:t>
            </a:r>
          </a:p>
        </p:txBody>
      </p:sp>
      <p:grpSp>
        <p:nvGrpSpPr>
          <p:cNvPr id="21" name="Group 20">
            <a:extLst>
              <a:ext uri="{FF2B5EF4-FFF2-40B4-BE49-F238E27FC236}">
                <a16:creationId xmlns:a16="http://schemas.microsoft.com/office/drawing/2014/main" id="{D4798DD0-33B2-4345-A48F-4DE7269C73D3}"/>
              </a:ext>
            </a:extLst>
          </p:cNvPr>
          <p:cNvGrpSpPr>
            <a:grpSpLocks/>
          </p:cNvGrpSpPr>
          <p:nvPr/>
        </p:nvGrpSpPr>
        <p:grpSpPr bwMode="auto">
          <a:xfrm>
            <a:off x="5591175" y="2944814"/>
            <a:ext cx="1282700" cy="784225"/>
            <a:chOff x="4083454" y="2945203"/>
            <a:chExt cx="1283278" cy="784347"/>
          </a:xfrm>
        </p:grpSpPr>
        <p:sp>
          <p:nvSpPr>
            <p:cNvPr id="48145" name="Notched Right Arrow 15">
              <a:extLst>
                <a:ext uri="{FF2B5EF4-FFF2-40B4-BE49-F238E27FC236}">
                  <a16:creationId xmlns:a16="http://schemas.microsoft.com/office/drawing/2014/main" id="{CFF9016E-DB36-4BBA-8CFE-B4A9AC8F4852}"/>
                </a:ext>
              </a:extLst>
            </p:cNvPr>
            <p:cNvSpPr>
              <a:spLocks noChangeArrowheads="1"/>
            </p:cNvSpPr>
            <p:nvPr/>
          </p:nvSpPr>
          <p:spPr bwMode="auto">
            <a:xfrm flipH="1">
              <a:off x="4083454" y="2945203"/>
              <a:ext cx="591171" cy="339410"/>
            </a:xfrm>
            <a:prstGeom prst="notchedRightArrow">
              <a:avLst>
                <a:gd name="adj1" fmla="val 50000"/>
                <a:gd name="adj2" fmla="val 50003"/>
              </a:avLst>
            </a:prstGeom>
            <a:solidFill>
              <a:srgbClr val="FF6600"/>
            </a:solidFill>
            <a:ln w="12700">
              <a:solidFill>
                <a:schemeClr val="tx1"/>
              </a:solidFill>
              <a:round/>
              <a:headEnd/>
              <a:tailEnd/>
            </a:ln>
          </p:spPr>
          <p:txBody>
            <a:bodyP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endParaRPr lang="en-US" altLang="en-US" sz="1600"/>
            </a:p>
          </p:txBody>
        </p:sp>
        <p:sp>
          <p:nvSpPr>
            <p:cNvPr id="48146" name="Notched Right Arrow 16">
              <a:extLst>
                <a:ext uri="{FF2B5EF4-FFF2-40B4-BE49-F238E27FC236}">
                  <a16:creationId xmlns:a16="http://schemas.microsoft.com/office/drawing/2014/main" id="{C8C35C01-9159-427B-99C0-2D8D9DFE120A}"/>
                </a:ext>
              </a:extLst>
            </p:cNvPr>
            <p:cNvSpPr>
              <a:spLocks noChangeArrowheads="1"/>
            </p:cNvSpPr>
            <p:nvPr/>
          </p:nvSpPr>
          <p:spPr bwMode="auto">
            <a:xfrm>
              <a:off x="4718416" y="2945204"/>
              <a:ext cx="591171" cy="339410"/>
            </a:xfrm>
            <a:prstGeom prst="notchedRightArrow">
              <a:avLst>
                <a:gd name="adj1" fmla="val 50000"/>
                <a:gd name="adj2" fmla="val 50003"/>
              </a:avLst>
            </a:prstGeom>
            <a:solidFill>
              <a:srgbClr val="FF6600"/>
            </a:solidFill>
            <a:ln w="12700">
              <a:solidFill>
                <a:schemeClr val="tx1"/>
              </a:solidFill>
              <a:round/>
              <a:headEnd/>
              <a:tailEnd/>
            </a:ln>
          </p:spPr>
          <p:txBody>
            <a:bodyP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endParaRPr lang="en-US" altLang="en-US" sz="1600"/>
            </a:p>
          </p:txBody>
        </p:sp>
        <p:sp>
          <p:nvSpPr>
            <p:cNvPr id="48147" name="TextBox 19">
              <a:extLst>
                <a:ext uri="{FF2B5EF4-FFF2-40B4-BE49-F238E27FC236}">
                  <a16:creationId xmlns:a16="http://schemas.microsoft.com/office/drawing/2014/main" id="{E7930814-C9F7-4DC8-8F12-D50E8BBF0AB4}"/>
                </a:ext>
              </a:extLst>
            </p:cNvPr>
            <p:cNvSpPr txBox="1">
              <a:spLocks noChangeArrowheads="1"/>
            </p:cNvSpPr>
            <p:nvPr/>
          </p:nvSpPr>
          <p:spPr bwMode="auto">
            <a:xfrm>
              <a:off x="4232907" y="3261901"/>
              <a:ext cx="1133825" cy="467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pPr>
                <a:lnSpc>
                  <a:spcPts val="1400"/>
                </a:lnSpc>
              </a:pPr>
              <a:r>
                <a:rPr lang="en-US" altLang="en-US" sz="1800"/>
                <a:t>Correct prediction</a:t>
              </a:r>
            </a:p>
          </p:txBody>
        </p:sp>
      </p:grpSp>
      <p:grpSp>
        <p:nvGrpSpPr>
          <p:cNvPr id="22" name="Group 21">
            <a:extLst>
              <a:ext uri="{FF2B5EF4-FFF2-40B4-BE49-F238E27FC236}">
                <a16:creationId xmlns:a16="http://schemas.microsoft.com/office/drawing/2014/main" id="{6ACA0AD4-1FD4-411D-8D54-FDE70C1DF785}"/>
              </a:ext>
            </a:extLst>
          </p:cNvPr>
          <p:cNvGrpSpPr>
            <a:grpSpLocks/>
          </p:cNvGrpSpPr>
          <p:nvPr/>
        </p:nvGrpSpPr>
        <p:grpSpPr bwMode="auto">
          <a:xfrm>
            <a:off x="5648325" y="1920876"/>
            <a:ext cx="1835150" cy="493713"/>
            <a:chOff x="6973332" y="1969896"/>
            <a:chExt cx="1834630" cy="492870"/>
          </a:xfrm>
        </p:grpSpPr>
        <p:sp>
          <p:nvSpPr>
            <p:cNvPr id="23" name="Notched Right Arrow 22">
              <a:extLst>
                <a:ext uri="{FF2B5EF4-FFF2-40B4-BE49-F238E27FC236}">
                  <a16:creationId xmlns:a16="http://schemas.microsoft.com/office/drawing/2014/main" id="{CE283E1A-E2F4-4D2A-9682-73ED8A7FFBD7}"/>
                </a:ext>
              </a:extLst>
            </p:cNvPr>
            <p:cNvSpPr/>
            <p:nvPr/>
          </p:nvSpPr>
          <p:spPr bwMode="auto">
            <a:xfrm flipH="1">
              <a:off x="6973332" y="2123621"/>
              <a:ext cx="590383" cy="339145"/>
            </a:xfrm>
            <a:prstGeom prst="notchedRightArrow">
              <a:avLst/>
            </a:prstGeom>
            <a:solidFill>
              <a:schemeClr val="bg1">
                <a:lumMod val="50000"/>
              </a:schemeClr>
            </a:solidFill>
            <a:ln w="12700" cap="flat" cmpd="sng" algn="ctr">
              <a:solidFill>
                <a:schemeClr val="tx1"/>
              </a:solidFill>
              <a:prstDash val="solid"/>
              <a:round/>
              <a:headEnd type="none" w="med" len="med"/>
              <a:tailEnd type="none" w="med" len="med"/>
            </a:ln>
            <a:effectLst/>
          </p:spPr>
          <p:txBody>
            <a:bodyPr/>
            <a:lstStyle/>
            <a:p>
              <a:pPr>
                <a:defRPr/>
              </a:pPr>
              <a:endParaRPr lang="en-US" sz="1600">
                <a:latin typeface="Times New Roman" charset="0"/>
                <a:ea typeface="ＭＳ Ｐゴシック" charset="0"/>
                <a:cs typeface="ＭＳ Ｐゴシック" charset="0"/>
              </a:endParaRPr>
            </a:p>
          </p:txBody>
        </p:sp>
        <p:sp>
          <p:nvSpPr>
            <p:cNvPr id="48144" name="TextBox 23">
              <a:extLst>
                <a:ext uri="{FF2B5EF4-FFF2-40B4-BE49-F238E27FC236}">
                  <a16:creationId xmlns:a16="http://schemas.microsoft.com/office/drawing/2014/main" id="{61C94FEC-4115-4F93-A58A-D129BC9BC983}"/>
                </a:ext>
              </a:extLst>
            </p:cNvPr>
            <p:cNvSpPr txBox="1">
              <a:spLocks noChangeArrowheads="1"/>
            </p:cNvSpPr>
            <p:nvPr/>
          </p:nvSpPr>
          <p:spPr bwMode="auto">
            <a:xfrm>
              <a:off x="7635707" y="1969896"/>
              <a:ext cx="1172255" cy="467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pPr>
                <a:lnSpc>
                  <a:spcPts val="1400"/>
                </a:lnSpc>
              </a:pPr>
              <a:r>
                <a:rPr lang="en-US" altLang="en-US" sz="1800"/>
                <a:t>Student prediction</a:t>
              </a:r>
            </a:p>
          </p:txBody>
        </p:sp>
      </p:grpSp>
      <p:sp>
        <p:nvSpPr>
          <p:cNvPr id="48142" name="TextBox 24">
            <a:extLst>
              <a:ext uri="{FF2B5EF4-FFF2-40B4-BE49-F238E27FC236}">
                <a16:creationId xmlns:a16="http://schemas.microsoft.com/office/drawing/2014/main" id="{E8E17658-DC67-4806-A79B-BB16C7EFA403}"/>
              </a:ext>
            </a:extLst>
          </p:cNvPr>
          <p:cNvSpPr txBox="1">
            <a:spLocks noChangeArrowheads="1"/>
          </p:cNvSpPr>
          <p:nvPr/>
        </p:nvSpPr>
        <p:spPr bwMode="auto">
          <a:xfrm>
            <a:off x="3038475" y="5757863"/>
            <a:ext cx="604043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pPr algn="ctr"/>
            <a:r>
              <a:rPr lang="en-US" altLang="en-US" sz="2400"/>
              <a:t>If the table shakes, will these two blocks fall at the same time or will one fall first?</a:t>
            </a:r>
          </a:p>
        </p:txBody>
      </p:sp>
      <p:sp>
        <p:nvSpPr>
          <p:cNvPr id="2" name="Date Placeholder 1">
            <a:extLst>
              <a:ext uri="{FF2B5EF4-FFF2-40B4-BE49-F238E27FC236}">
                <a16:creationId xmlns:a16="http://schemas.microsoft.com/office/drawing/2014/main" id="{273CE3E0-543F-435D-8E17-F35F51137142}"/>
              </a:ext>
            </a:extLst>
          </p:cNvPr>
          <p:cNvSpPr>
            <a:spLocks noGrp="1"/>
          </p:cNvSpPr>
          <p:nvPr>
            <p:ph type="dt" sz="half" idx="10"/>
          </p:nvPr>
        </p:nvSpPr>
        <p:spPr/>
        <p:txBody>
          <a:bodyPr/>
          <a:lstStyle/>
          <a:p>
            <a:r>
              <a:rPr lang="en-US" smtClean="0"/>
              <a:t>2020-02-16</a:t>
            </a:r>
            <a:endParaRPr lang="en-US"/>
          </a:p>
        </p:txBody>
      </p:sp>
      <p:sp>
        <p:nvSpPr>
          <p:cNvPr id="3" name="Footer Placeholder 2">
            <a:extLst>
              <a:ext uri="{FF2B5EF4-FFF2-40B4-BE49-F238E27FC236}">
                <a16:creationId xmlns:a16="http://schemas.microsoft.com/office/drawing/2014/main" id="{9EA7AC74-5503-41AE-9B3E-24337C7F420E}"/>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4" name="Slide Number Placeholder 3">
            <a:extLst>
              <a:ext uri="{FF2B5EF4-FFF2-40B4-BE49-F238E27FC236}">
                <a16:creationId xmlns:a16="http://schemas.microsoft.com/office/drawing/2014/main" id="{032D3865-9364-42E0-A62C-436C7A753CAA}"/>
              </a:ext>
            </a:extLst>
          </p:cNvPr>
          <p:cNvSpPr>
            <a:spLocks noGrp="1"/>
          </p:cNvSpPr>
          <p:nvPr>
            <p:ph type="sldNum" sz="quarter" idx="12"/>
          </p:nvPr>
        </p:nvSpPr>
        <p:spPr/>
        <p:txBody>
          <a:bodyPr/>
          <a:lstStyle/>
          <a:p>
            <a:fld id="{4BE96267-9501-4B49-939F-F116B0669874}" type="slidenum">
              <a:rPr lang="en-US" smtClean="0"/>
              <a:t>78</a:t>
            </a:fld>
            <a:endParaRPr lang="en-US"/>
          </a:p>
        </p:txBody>
      </p:sp>
    </p:spTree>
    <p:extLst>
      <p:ext uri="{BB962C8B-B14F-4D97-AF65-F5344CB8AC3E}">
        <p14:creationId xmlns:p14="http://schemas.microsoft.com/office/powerpoint/2010/main" val="64821221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027D5-E1E1-4589-9355-978362B0698A}"/>
              </a:ext>
            </a:extLst>
          </p:cNvPr>
          <p:cNvSpPr>
            <a:spLocks noGrp="1"/>
          </p:cNvSpPr>
          <p:nvPr>
            <p:ph type="title"/>
          </p:nvPr>
        </p:nvSpPr>
        <p:spPr/>
        <p:txBody>
          <a:bodyPr/>
          <a:lstStyle/>
          <a:p>
            <a:r>
              <a:rPr lang="en-US" altLang="en-US"/>
              <a:t>Accuracy of Students’ Predictions</a:t>
            </a:r>
          </a:p>
        </p:txBody>
      </p:sp>
      <p:graphicFrame>
        <p:nvGraphicFramePr>
          <p:cNvPr id="4" name="Content Placeholder 3">
            <a:extLst>
              <a:ext uri="{FF2B5EF4-FFF2-40B4-BE49-F238E27FC236}">
                <a16:creationId xmlns:a16="http://schemas.microsoft.com/office/drawing/2014/main" id="{2E482DEE-DBB5-4A9C-8CAE-FE4CC7234D15}"/>
              </a:ext>
            </a:extLst>
          </p:cNvPr>
          <p:cNvGraphicFramePr>
            <a:graphicFrameLocks noGrp="1"/>
          </p:cNvGraphicFramePr>
          <p:nvPr>
            <p:ph idx="1"/>
          </p:nvPr>
        </p:nvGraphicFramePr>
        <p:xfrm>
          <a:off x="838200" y="1825625"/>
          <a:ext cx="10515602" cy="1371600"/>
        </p:xfrm>
        <a:graphic>
          <a:graphicData uri="http://schemas.openxmlformats.org/drawingml/2006/table">
            <a:tbl>
              <a:tblPr firstRow="1" bandRow="1">
                <a:tableStyleId>{5C22544A-7EE6-4342-B048-85BDC9FD1C3A}</a:tableStyleId>
              </a:tblPr>
              <a:tblGrid>
                <a:gridCol w="2628903">
                  <a:extLst>
                    <a:ext uri="{9D8B030D-6E8A-4147-A177-3AD203B41FA5}">
                      <a16:colId xmlns:a16="http://schemas.microsoft.com/office/drawing/2014/main" val="20000"/>
                    </a:ext>
                  </a:extLst>
                </a:gridCol>
                <a:gridCol w="2132849">
                  <a:extLst>
                    <a:ext uri="{9D8B030D-6E8A-4147-A177-3AD203B41FA5}">
                      <a16:colId xmlns:a16="http://schemas.microsoft.com/office/drawing/2014/main" val="20001"/>
                    </a:ext>
                  </a:extLst>
                </a:gridCol>
                <a:gridCol w="2532947">
                  <a:extLst>
                    <a:ext uri="{9D8B030D-6E8A-4147-A177-3AD203B41FA5}">
                      <a16:colId xmlns:a16="http://schemas.microsoft.com/office/drawing/2014/main" val="20002"/>
                    </a:ext>
                  </a:extLst>
                </a:gridCol>
                <a:gridCol w="3220903">
                  <a:extLst>
                    <a:ext uri="{9D8B030D-6E8A-4147-A177-3AD203B41FA5}">
                      <a16:colId xmlns:a16="http://schemas.microsoft.com/office/drawing/2014/main" val="20003"/>
                    </a:ext>
                  </a:extLst>
                </a:gridCol>
              </a:tblGrid>
              <a:tr h="370840">
                <a:tc gridSpan="4">
                  <a:txBody>
                    <a:bodyPr/>
                    <a:lstStyle/>
                    <a:p>
                      <a:pPr algn="ctr"/>
                      <a:r>
                        <a:rPr lang="en-US" sz="2400" dirty="0">
                          <a:latin typeface="Verdana"/>
                          <a:cs typeface="Verdana"/>
                        </a:rPr>
                        <a:t>Single Principle</a:t>
                      </a:r>
                    </a:p>
                  </a:txBody>
                  <a:tcPr marL="129441" marR="129441"/>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0"/>
                  </a:ext>
                </a:extLst>
              </a:tr>
              <a:tr h="370840">
                <a:tc>
                  <a:txBody>
                    <a:bodyPr/>
                    <a:lstStyle/>
                    <a:p>
                      <a:pPr algn="ctr"/>
                      <a:r>
                        <a:rPr lang="en-US" sz="2400" dirty="0">
                          <a:latin typeface="Verdana"/>
                          <a:cs typeface="Verdana"/>
                        </a:rPr>
                        <a:t>Width</a:t>
                      </a:r>
                    </a:p>
                  </a:txBody>
                  <a:tcPr marL="129441" marR="129441"/>
                </a:tc>
                <a:tc>
                  <a:txBody>
                    <a:bodyPr/>
                    <a:lstStyle/>
                    <a:p>
                      <a:pPr algn="ctr"/>
                      <a:r>
                        <a:rPr lang="en-US" sz="2400" dirty="0">
                          <a:latin typeface="Verdana"/>
                          <a:cs typeface="Verdana"/>
                        </a:rPr>
                        <a:t>Height</a:t>
                      </a:r>
                    </a:p>
                  </a:txBody>
                  <a:tcPr marL="129441" marR="129441"/>
                </a:tc>
                <a:tc>
                  <a:txBody>
                    <a:bodyPr/>
                    <a:lstStyle/>
                    <a:p>
                      <a:pPr algn="ctr"/>
                      <a:r>
                        <a:rPr lang="en-US" sz="2400" dirty="0">
                          <a:latin typeface="Verdana"/>
                          <a:cs typeface="Verdana"/>
                        </a:rPr>
                        <a:t>Symmetry</a:t>
                      </a:r>
                    </a:p>
                  </a:txBody>
                  <a:tcPr marL="129441" marR="129441"/>
                </a:tc>
                <a:tc>
                  <a:txBody>
                    <a:bodyPr/>
                    <a:lstStyle/>
                    <a:p>
                      <a:pPr algn="ctr"/>
                      <a:r>
                        <a:rPr lang="en-US" sz="2400" dirty="0">
                          <a:latin typeface="Verdana"/>
                          <a:cs typeface="Verdana"/>
                        </a:rPr>
                        <a:t>Low</a:t>
                      </a:r>
                      <a:r>
                        <a:rPr lang="en-US" sz="2400" baseline="0" dirty="0">
                          <a:latin typeface="Verdana"/>
                          <a:cs typeface="Verdana"/>
                        </a:rPr>
                        <a:t> weight</a:t>
                      </a:r>
                      <a:endParaRPr lang="en-US" sz="2400" dirty="0">
                        <a:latin typeface="Verdana"/>
                        <a:cs typeface="Verdana"/>
                      </a:endParaRPr>
                    </a:p>
                  </a:txBody>
                  <a:tcPr marL="129441" marR="129441"/>
                </a:tc>
                <a:extLst>
                  <a:ext uri="{0D108BD9-81ED-4DB2-BD59-A6C34878D82A}">
                    <a16:rowId xmlns:a16="http://schemas.microsoft.com/office/drawing/2014/main" val="10001"/>
                  </a:ext>
                </a:extLst>
              </a:tr>
              <a:tr h="370840">
                <a:tc>
                  <a:txBody>
                    <a:bodyPr/>
                    <a:lstStyle/>
                    <a:p>
                      <a:pPr algn="ctr"/>
                      <a:r>
                        <a:rPr lang="en-US" sz="2400" dirty="0">
                          <a:latin typeface="Verdana"/>
                          <a:cs typeface="Verdana"/>
                        </a:rPr>
                        <a:t>79%</a:t>
                      </a:r>
                    </a:p>
                  </a:txBody>
                  <a:tcPr marL="129441" marR="129441"/>
                </a:tc>
                <a:tc>
                  <a:txBody>
                    <a:bodyPr/>
                    <a:lstStyle/>
                    <a:p>
                      <a:pPr algn="ctr"/>
                      <a:r>
                        <a:rPr lang="en-US" sz="2400" dirty="0">
                          <a:latin typeface="Verdana"/>
                          <a:cs typeface="Verdana"/>
                        </a:rPr>
                        <a:t>71%</a:t>
                      </a:r>
                    </a:p>
                  </a:txBody>
                  <a:tcPr marL="129441" marR="129441"/>
                </a:tc>
                <a:tc>
                  <a:txBody>
                    <a:bodyPr/>
                    <a:lstStyle/>
                    <a:p>
                      <a:pPr algn="ctr"/>
                      <a:r>
                        <a:rPr lang="en-US" sz="2400" dirty="0">
                          <a:latin typeface="Verdana"/>
                          <a:cs typeface="Verdana"/>
                        </a:rPr>
                        <a:t>50%</a:t>
                      </a:r>
                    </a:p>
                  </a:txBody>
                  <a:tcPr marL="129441" marR="129441"/>
                </a:tc>
                <a:tc>
                  <a:txBody>
                    <a:bodyPr/>
                    <a:lstStyle/>
                    <a:p>
                      <a:pPr algn="ctr"/>
                      <a:r>
                        <a:rPr lang="en-US" sz="2400" dirty="0">
                          <a:latin typeface="Verdana"/>
                          <a:cs typeface="Verdana"/>
                        </a:rPr>
                        <a:t>21%</a:t>
                      </a:r>
                    </a:p>
                  </a:txBody>
                  <a:tcPr marL="129441" marR="129441"/>
                </a:tc>
                <a:extLst>
                  <a:ext uri="{0D108BD9-81ED-4DB2-BD59-A6C34878D82A}">
                    <a16:rowId xmlns:a16="http://schemas.microsoft.com/office/drawing/2014/main" val="10002"/>
                  </a:ext>
                </a:extLst>
              </a:tr>
            </a:tbl>
          </a:graphicData>
        </a:graphic>
      </p:graphicFrame>
      <p:sp>
        <p:nvSpPr>
          <p:cNvPr id="7" name="Date Placeholder 6">
            <a:extLst>
              <a:ext uri="{FF2B5EF4-FFF2-40B4-BE49-F238E27FC236}">
                <a16:creationId xmlns:a16="http://schemas.microsoft.com/office/drawing/2014/main" id="{4BA41949-9A79-49F3-8A6E-808A2306E6D9}"/>
              </a:ext>
            </a:extLst>
          </p:cNvPr>
          <p:cNvSpPr>
            <a:spLocks noGrp="1"/>
          </p:cNvSpPr>
          <p:nvPr>
            <p:ph type="dt" sz="half" idx="10"/>
          </p:nvPr>
        </p:nvSpPr>
        <p:spPr/>
        <p:txBody>
          <a:bodyPr/>
          <a:lstStyle/>
          <a:p>
            <a:r>
              <a:rPr lang="en-US" smtClean="0"/>
              <a:t>2020-02-16</a:t>
            </a:r>
            <a:endParaRPr lang="en-US"/>
          </a:p>
        </p:txBody>
      </p:sp>
      <p:sp>
        <p:nvSpPr>
          <p:cNvPr id="8" name="Footer Placeholder 7">
            <a:extLst>
              <a:ext uri="{FF2B5EF4-FFF2-40B4-BE49-F238E27FC236}">
                <a16:creationId xmlns:a16="http://schemas.microsoft.com/office/drawing/2014/main" id="{A2CC4B1C-9C6C-4BF9-BB2F-AFB71BE5B3E8}"/>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10" name="Slide Number Placeholder 9">
            <a:extLst>
              <a:ext uri="{FF2B5EF4-FFF2-40B4-BE49-F238E27FC236}">
                <a16:creationId xmlns:a16="http://schemas.microsoft.com/office/drawing/2014/main" id="{918E8852-8B9E-4B86-9552-4B381144D89A}"/>
              </a:ext>
            </a:extLst>
          </p:cNvPr>
          <p:cNvSpPr>
            <a:spLocks noGrp="1"/>
          </p:cNvSpPr>
          <p:nvPr>
            <p:ph type="sldNum" sz="quarter" idx="12"/>
          </p:nvPr>
        </p:nvSpPr>
        <p:spPr/>
        <p:txBody>
          <a:bodyPr/>
          <a:lstStyle/>
          <a:p>
            <a:fld id="{4BE96267-9501-4B49-939F-F116B0669874}" type="slidenum">
              <a:rPr lang="en-US" smtClean="0"/>
              <a:t>79</a:t>
            </a:fld>
            <a:endParaRPr lang="en-US"/>
          </a:p>
        </p:txBody>
      </p:sp>
      <p:sp>
        <p:nvSpPr>
          <p:cNvPr id="5" name="Text Placeholder 4"/>
          <p:cNvSpPr>
            <a:spLocks noGrp="1"/>
          </p:cNvSpPr>
          <p:nvPr>
            <p:ph type="body" sz="quarter" idx="13"/>
          </p:nvPr>
        </p:nvSpPr>
        <p:spPr/>
        <p:txBody>
          <a:bodyPr/>
          <a:lstStyle/>
          <a:p>
            <a:endParaRPr lang="en-US"/>
          </a:p>
        </p:txBody>
      </p:sp>
      <p:graphicFrame>
        <p:nvGraphicFramePr>
          <p:cNvPr id="3" name="Table 2">
            <a:extLst>
              <a:ext uri="{FF2B5EF4-FFF2-40B4-BE49-F238E27FC236}">
                <a16:creationId xmlns:a16="http://schemas.microsoft.com/office/drawing/2014/main" id="{B6B86C57-69EC-4B23-B138-27CDF1F13183}"/>
              </a:ext>
            </a:extLst>
          </p:cNvPr>
          <p:cNvGraphicFramePr>
            <a:graphicFrameLocks noGrp="1"/>
          </p:cNvGraphicFramePr>
          <p:nvPr/>
        </p:nvGraphicFramePr>
        <p:xfrm>
          <a:off x="3070225" y="4119563"/>
          <a:ext cx="3784600" cy="1371600"/>
        </p:xfrm>
        <a:graphic>
          <a:graphicData uri="http://schemas.openxmlformats.org/drawingml/2006/table">
            <a:tbl>
              <a:tblPr firstRow="1" bandRow="1">
                <a:tableStyleId>{5C22544A-7EE6-4342-B048-85BDC9FD1C3A}</a:tableStyleId>
              </a:tblPr>
              <a:tblGrid>
                <a:gridCol w="1892300">
                  <a:extLst>
                    <a:ext uri="{9D8B030D-6E8A-4147-A177-3AD203B41FA5}">
                      <a16:colId xmlns:a16="http://schemas.microsoft.com/office/drawing/2014/main" val="20000"/>
                    </a:ext>
                  </a:extLst>
                </a:gridCol>
                <a:gridCol w="1892300">
                  <a:extLst>
                    <a:ext uri="{9D8B030D-6E8A-4147-A177-3AD203B41FA5}">
                      <a16:colId xmlns:a16="http://schemas.microsoft.com/office/drawing/2014/main" val="20001"/>
                    </a:ext>
                  </a:extLst>
                </a:gridCol>
              </a:tblGrid>
              <a:tr h="370840">
                <a:tc gridSpan="2">
                  <a:txBody>
                    <a:bodyPr/>
                    <a:lstStyle/>
                    <a:p>
                      <a:pPr algn="ctr"/>
                      <a:r>
                        <a:rPr lang="en-US" sz="2400" dirty="0">
                          <a:latin typeface="Verdana"/>
                          <a:cs typeface="Verdana"/>
                        </a:rPr>
                        <a:t>Multiple Principles</a:t>
                      </a:r>
                    </a:p>
                  </a:txBody>
                  <a:tcPr marL="91438" marR="91438"/>
                </a:tc>
                <a:tc hMerge="1">
                  <a:txBody>
                    <a:bodyPr/>
                    <a:lstStyle/>
                    <a:p>
                      <a:endParaRPr lang="en-US" dirty="0"/>
                    </a:p>
                  </a:txBody>
                  <a:tcPr/>
                </a:tc>
                <a:extLst>
                  <a:ext uri="{0D108BD9-81ED-4DB2-BD59-A6C34878D82A}">
                    <a16:rowId xmlns:a16="http://schemas.microsoft.com/office/drawing/2014/main" val="10000"/>
                  </a:ext>
                </a:extLst>
              </a:tr>
              <a:tr h="370840">
                <a:tc>
                  <a:txBody>
                    <a:bodyPr/>
                    <a:lstStyle/>
                    <a:p>
                      <a:pPr algn="ctr"/>
                      <a:r>
                        <a:rPr lang="en-US" sz="2400" dirty="0">
                          <a:latin typeface="Verdana"/>
                          <a:cs typeface="Verdana"/>
                        </a:rPr>
                        <a:t>Non-</a:t>
                      </a:r>
                      <a:r>
                        <a:rPr lang="en-US" sz="2400" dirty="0" err="1">
                          <a:latin typeface="Verdana"/>
                          <a:cs typeface="Verdana"/>
                        </a:rPr>
                        <a:t>amb</a:t>
                      </a:r>
                      <a:endParaRPr lang="en-US" sz="2400" dirty="0">
                        <a:latin typeface="Verdana"/>
                        <a:cs typeface="Verdana"/>
                      </a:endParaRPr>
                    </a:p>
                  </a:txBody>
                  <a:tcPr marL="91438" marR="91438"/>
                </a:tc>
                <a:tc>
                  <a:txBody>
                    <a:bodyPr/>
                    <a:lstStyle/>
                    <a:p>
                      <a:pPr algn="ctr"/>
                      <a:r>
                        <a:rPr lang="en-US" sz="2400" dirty="0">
                          <a:latin typeface="Verdana"/>
                          <a:cs typeface="Verdana"/>
                        </a:rPr>
                        <a:t>Ambiguous</a:t>
                      </a:r>
                    </a:p>
                  </a:txBody>
                  <a:tcPr marL="91438" marR="91438"/>
                </a:tc>
                <a:extLst>
                  <a:ext uri="{0D108BD9-81ED-4DB2-BD59-A6C34878D82A}">
                    <a16:rowId xmlns:a16="http://schemas.microsoft.com/office/drawing/2014/main" val="10001"/>
                  </a:ext>
                </a:extLst>
              </a:tr>
              <a:tr h="370840">
                <a:tc>
                  <a:txBody>
                    <a:bodyPr/>
                    <a:lstStyle/>
                    <a:p>
                      <a:pPr algn="ctr"/>
                      <a:r>
                        <a:rPr lang="en-US" sz="2400" dirty="0">
                          <a:latin typeface="Verdana"/>
                          <a:cs typeface="Verdana"/>
                        </a:rPr>
                        <a:t>60%</a:t>
                      </a:r>
                    </a:p>
                  </a:txBody>
                  <a:tcPr marL="91438" marR="91438"/>
                </a:tc>
                <a:tc>
                  <a:txBody>
                    <a:bodyPr/>
                    <a:lstStyle/>
                    <a:p>
                      <a:pPr algn="ctr"/>
                      <a:r>
                        <a:rPr lang="en-US" sz="2400" dirty="0">
                          <a:latin typeface="Verdana"/>
                          <a:cs typeface="Verdana"/>
                        </a:rPr>
                        <a:t>31%</a:t>
                      </a:r>
                    </a:p>
                  </a:txBody>
                  <a:tcPr marL="91438" marR="91438"/>
                </a:tc>
                <a:extLst>
                  <a:ext uri="{0D108BD9-81ED-4DB2-BD59-A6C34878D82A}">
                    <a16:rowId xmlns:a16="http://schemas.microsoft.com/office/drawing/2014/main" val="10002"/>
                  </a:ext>
                </a:extLst>
              </a:tr>
            </a:tbl>
          </a:graphicData>
        </a:graphic>
      </p:graphicFrame>
      <p:cxnSp>
        <p:nvCxnSpPr>
          <p:cNvPr id="9" name="Straight Arrow Connector 8">
            <a:extLst>
              <a:ext uri="{FF2B5EF4-FFF2-40B4-BE49-F238E27FC236}">
                <a16:creationId xmlns:a16="http://schemas.microsoft.com/office/drawing/2014/main" id="{D5B6F024-EDFF-484C-BBF5-66E4156098DA}"/>
              </a:ext>
            </a:extLst>
          </p:cNvPr>
          <p:cNvCxnSpPr/>
          <p:nvPr/>
        </p:nvCxnSpPr>
        <p:spPr>
          <a:xfrm flipH="1" flipV="1">
            <a:off x="6969125" y="4432300"/>
            <a:ext cx="1138238" cy="165100"/>
          </a:xfrm>
          <a:prstGeom prst="straightConnector1">
            <a:avLst/>
          </a:prstGeom>
          <a:ln w="381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50211" name="TextBox 9">
            <a:extLst>
              <a:ext uri="{FF2B5EF4-FFF2-40B4-BE49-F238E27FC236}">
                <a16:creationId xmlns:a16="http://schemas.microsoft.com/office/drawing/2014/main" id="{724EB04D-2A7F-470F-A82F-09F2DAB9C196}"/>
              </a:ext>
            </a:extLst>
          </p:cNvPr>
          <p:cNvSpPr txBox="1">
            <a:spLocks noChangeArrowheads="1"/>
          </p:cNvSpPr>
          <p:nvPr/>
        </p:nvSpPr>
        <p:spPr bwMode="auto">
          <a:xfrm>
            <a:off x="7418389" y="4597401"/>
            <a:ext cx="28162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r>
              <a:rPr lang="en-US" altLang="en-US">
                <a:latin typeface="Verdana" panose="020B0604030504040204" pitchFamily="34" charset="0"/>
              </a:rPr>
              <a:t>Requires reasoning from 2 principles</a:t>
            </a:r>
          </a:p>
        </p:txBody>
      </p:sp>
    </p:spTree>
    <p:extLst>
      <p:ext uri="{BB962C8B-B14F-4D97-AF65-F5344CB8AC3E}">
        <p14:creationId xmlns:p14="http://schemas.microsoft.com/office/powerpoint/2010/main" val="34949961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a:extLst>
              <a:ext uri="{FF2B5EF4-FFF2-40B4-BE49-F238E27FC236}">
                <a16:creationId xmlns:a16="http://schemas.microsoft.com/office/drawing/2014/main" id="{D6AC5D8E-D434-48A5-BBF7-605796AB70D2}"/>
              </a:ext>
            </a:extLst>
          </p:cNvPr>
          <p:cNvGraphicFramePr>
            <a:graphicFrameLocks noGrp="1"/>
          </p:cNvGraphicFramePr>
          <p:nvPr>
            <p:extLst>
              <p:ext uri="{D42A27DB-BD31-4B8C-83A1-F6EECF244321}">
                <p14:modId xmlns:p14="http://schemas.microsoft.com/office/powerpoint/2010/main" val="3739786529"/>
              </p:ext>
            </p:extLst>
          </p:nvPr>
        </p:nvGraphicFramePr>
        <p:xfrm>
          <a:off x="1630456" y="1490579"/>
          <a:ext cx="8931088" cy="4567079"/>
        </p:xfrm>
        <a:graphic>
          <a:graphicData uri="http://schemas.openxmlformats.org/drawingml/2006/table">
            <a:tbl>
              <a:tblPr firstRow="1" firstCol="1" bandRow="1">
                <a:tableStyleId>{2D5ABB26-0587-4C30-8999-92F81FD0307C}</a:tableStyleId>
              </a:tblPr>
              <a:tblGrid>
                <a:gridCol w="628028">
                  <a:extLst>
                    <a:ext uri="{9D8B030D-6E8A-4147-A177-3AD203B41FA5}">
                      <a16:colId xmlns:a16="http://schemas.microsoft.com/office/drawing/2014/main" val="3561318827"/>
                    </a:ext>
                  </a:extLst>
                </a:gridCol>
                <a:gridCol w="456896">
                  <a:extLst>
                    <a:ext uri="{9D8B030D-6E8A-4147-A177-3AD203B41FA5}">
                      <a16:colId xmlns:a16="http://schemas.microsoft.com/office/drawing/2014/main" val="1645843848"/>
                    </a:ext>
                  </a:extLst>
                </a:gridCol>
                <a:gridCol w="551001">
                  <a:extLst>
                    <a:ext uri="{9D8B030D-6E8A-4147-A177-3AD203B41FA5}">
                      <a16:colId xmlns:a16="http://schemas.microsoft.com/office/drawing/2014/main" val="3420988326"/>
                    </a:ext>
                  </a:extLst>
                </a:gridCol>
                <a:gridCol w="2943152">
                  <a:extLst>
                    <a:ext uri="{9D8B030D-6E8A-4147-A177-3AD203B41FA5}">
                      <a16:colId xmlns:a16="http://schemas.microsoft.com/office/drawing/2014/main" val="4126774487"/>
                    </a:ext>
                  </a:extLst>
                </a:gridCol>
                <a:gridCol w="1115441">
                  <a:extLst>
                    <a:ext uri="{9D8B030D-6E8A-4147-A177-3AD203B41FA5}">
                      <a16:colId xmlns:a16="http://schemas.microsoft.com/office/drawing/2014/main" val="3211006409"/>
                    </a:ext>
                  </a:extLst>
                </a:gridCol>
                <a:gridCol w="1790505">
                  <a:extLst>
                    <a:ext uri="{9D8B030D-6E8A-4147-A177-3AD203B41FA5}">
                      <a16:colId xmlns:a16="http://schemas.microsoft.com/office/drawing/2014/main" val="1737189493"/>
                    </a:ext>
                  </a:extLst>
                </a:gridCol>
                <a:gridCol w="1446065">
                  <a:extLst>
                    <a:ext uri="{9D8B030D-6E8A-4147-A177-3AD203B41FA5}">
                      <a16:colId xmlns:a16="http://schemas.microsoft.com/office/drawing/2014/main" val="4044193025"/>
                    </a:ext>
                  </a:extLst>
                </a:gridCol>
              </a:tblGrid>
              <a:tr h="315720">
                <a:tc>
                  <a:txBody>
                    <a:bodyPr/>
                    <a:lstStyle/>
                    <a:p>
                      <a:pPr rtl="0" fontAlgn="b"/>
                      <a:endParaRPr lang="en-US" sz="1400" b="1" dirty="0">
                        <a:effectLst/>
                      </a:endParaRPr>
                    </a:p>
                  </a:txBody>
                  <a:tcPr marL="28575" marR="28575" marT="19050" marB="19050" anchor="b">
                    <a:lnB w="12700" cap="flat" cmpd="sng" algn="ctr">
                      <a:solidFill>
                        <a:schemeClr val="tx1"/>
                      </a:solidFill>
                      <a:prstDash val="solid"/>
                      <a:round/>
                      <a:headEnd type="none" w="med" len="med"/>
                      <a:tailEnd type="none" w="med" len="med"/>
                    </a:lnB>
                    <a:solidFill>
                      <a:schemeClr val="bg1"/>
                    </a:solidFill>
                  </a:tcPr>
                </a:tc>
                <a:tc>
                  <a:txBody>
                    <a:bodyPr/>
                    <a:lstStyle/>
                    <a:p>
                      <a:pPr rtl="0" fontAlgn="b"/>
                      <a:endParaRPr lang="en-US" sz="1400" b="1" dirty="0">
                        <a:effectLst/>
                      </a:endParaRPr>
                    </a:p>
                  </a:txBody>
                  <a:tcPr marL="28575" marR="28575" marT="19050" marB="19050" anchor="b">
                    <a:lnB w="12700" cap="flat" cmpd="sng" algn="ctr">
                      <a:solidFill>
                        <a:schemeClr val="tx1"/>
                      </a:solidFill>
                      <a:prstDash val="solid"/>
                      <a:round/>
                      <a:headEnd type="none" w="med" len="med"/>
                      <a:tailEnd type="none" w="med" len="med"/>
                    </a:lnB>
                    <a:solidFill>
                      <a:schemeClr val="bg1"/>
                    </a:solidFill>
                  </a:tcPr>
                </a:tc>
                <a:tc>
                  <a:txBody>
                    <a:bodyPr/>
                    <a:lstStyle/>
                    <a:p>
                      <a:pPr rtl="0" fontAlgn="b"/>
                      <a:r>
                        <a:rPr lang="en-US" sz="1400" b="1" dirty="0">
                          <a:effectLst/>
                        </a:rPr>
                        <a:t>Week</a:t>
                      </a:r>
                    </a:p>
                  </a:txBody>
                  <a:tcPr marL="28575" marR="28575" marT="19050" marB="19050" anchor="b">
                    <a:lnB w="12700" cap="flat" cmpd="sng" algn="ctr">
                      <a:solidFill>
                        <a:schemeClr val="tx1"/>
                      </a:solidFill>
                      <a:prstDash val="solid"/>
                      <a:round/>
                      <a:headEnd type="none" w="med" len="med"/>
                      <a:tailEnd type="none" w="med" len="med"/>
                    </a:lnB>
                    <a:solidFill>
                      <a:schemeClr val="bg1"/>
                    </a:solidFill>
                  </a:tcPr>
                </a:tc>
                <a:tc>
                  <a:txBody>
                    <a:bodyPr/>
                    <a:lstStyle/>
                    <a:p>
                      <a:pPr rtl="0" fontAlgn="b"/>
                      <a:r>
                        <a:rPr lang="en-US" sz="1400" b="1" dirty="0">
                          <a:effectLst/>
                        </a:rPr>
                        <a:t>Topic</a:t>
                      </a:r>
                    </a:p>
                  </a:txBody>
                  <a:tcPr marL="28575" marR="28575" marT="19050" marB="19050" anchor="b">
                    <a:lnB w="12700" cap="flat" cmpd="sng" algn="ctr">
                      <a:solidFill>
                        <a:schemeClr val="tx1"/>
                      </a:solidFill>
                      <a:prstDash val="solid"/>
                      <a:round/>
                      <a:headEnd type="none" w="med" len="med"/>
                      <a:tailEnd type="none" w="med" len="med"/>
                    </a:lnB>
                    <a:solidFill>
                      <a:schemeClr val="bg1"/>
                    </a:solidFill>
                  </a:tcPr>
                </a:tc>
                <a:tc>
                  <a:txBody>
                    <a:bodyPr/>
                    <a:lstStyle/>
                    <a:p>
                      <a:pPr rtl="0" fontAlgn="b"/>
                      <a:r>
                        <a:rPr lang="en-US" sz="1400" b="1">
                          <a:effectLst/>
                        </a:rPr>
                        <a:t>Blogs</a:t>
                      </a:r>
                    </a:p>
                  </a:txBody>
                  <a:tcPr marL="28575" marR="28575" marT="19050" marB="19050" anchor="b">
                    <a:lnB w="12700" cap="flat" cmpd="sng" algn="ctr">
                      <a:solidFill>
                        <a:schemeClr val="tx1"/>
                      </a:solidFill>
                      <a:prstDash val="solid"/>
                      <a:round/>
                      <a:headEnd type="none" w="med" len="med"/>
                      <a:tailEnd type="none" w="med" len="med"/>
                    </a:lnB>
                    <a:solidFill>
                      <a:schemeClr val="bg1"/>
                    </a:solidFill>
                  </a:tcPr>
                </a:tc>
                <a:tc>
                  <a:txBody>
                    <a:bodyPr/>
                    <a:lstStyle/>
                    <a:p>
                      <a:pPr rtl="0" fontAlgn="b"/>
                      <a:r>
                        <a:rPr lang="en-US" sz="1400" b="1">
                          <a:effectLst/>
                        </a:rPr>
                        <a:t>Assignments</a:t>
                      </a:r>
                    </a:p>
                  </a:txBody>
                  <a:tcPr marL="28575" marR="28575" marT="19050" marB="19050" anchor="b">
                    <a:lnB w="12700" cap="flat" cmpd="sng" algn="ctr">
                      <a:solidFill>
                        <a:schemeClr val="tx1"/>
                      </a:solidFill>
                      <a:prstDash val="solid"/>
                      <a:round/>
                      <a:headEnd type="none" w="med" len="med"/>
                      <a:tailEnd type="none" w="med" len="med"/>
                    </a:lnB>
                    <a:solidFill>
                      <a:schemeClr val="bg1"/>
                    </a:solidFill>
                  </a:tcPr>
                </a:tc>
                <a:tc>
                  <a:txBody>
                    <a:bodyPr/>
                    <a:lstStyle/>
                    <a:p>
                      <a:pPr rtl="0" fontAlgn="b"/>
                      <a:r>
                        <a:rPr lang="en-US" sz="1400" b="1" dirty="0">
                          <a:effectLst/>
                        </a:rPr>
                        <a:t>Group Projects</a:t>
                      </a:r>
                    </a:p>
                  </a:txBody>
                  <a:tcPr marL="28575" marR="28575" marT="19050" marB="19050" anchor="b">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49477735"/>
                  </a:ext>
                </a:extLst>
              </a:tr>
              <a:tr h="348118">
                <a:tc>
                  <a:txBody>
                    <a:bodyPr/>
                    <a:lstStyle/>
                    <a:p>
                      <a:pPr rtl="0" fontAlgn="b"/>
                      <a:endParaRPr lang="en-US" sz="1400">
                        <a:effectLst/>
                      </a:endParaRPr>
                    </a:p>
                  </a:txBody>
                  <a:tcPr marL="28575" marR="28575" marT="19050" marB="19050" anchor="b">
                    <a:lnT w="12700" cap="flat" cmpd="sng" algn="ctr">
                      <a:solidFill>
                        <a:schemeClr val="tx1"/>
                      </a:solidFill>
                      <a:prstDash val="solid"/>
                      <a:round/>
                      <a:headEnd type="none" w="med" len="med"/>
                      <a:tailEnd type="none" w="med" len="med"/>
                    </a:lnT>
                    <a:lnB>
                      <a:noFill/>
                    </a:lnB>
                    <a:solidFill>
                      <a:schemeClr val="bg1"/>
                    </a:solidFill>
                  </a:tcPr>
                </a:tc>
                <a:tc>
                  <a:txBody>
                    <a:bodyPr/>
                    <a:lstStyle/>
                    <a:p>
                      <a:pPr algn="r" rtl="0" fontAlgn="b"/>
                      <a:r>
                        <a:rPr lang="en-US" sz="1400">
                          <a:effectLst/>
                        </a:rPr>
                        <a:t>31</a:t>
                      </a:r>
                    </a:p>
                  </a:txBody>
                  <a:tcPr marL="28575" marR="28575" marT="19050" marB="19050" anchor="b">
                    <a:lnT w="12700" cap="flat" cmpd="sng" algn="ctr">
                      <a:solidFill>
                        <a:schemeClr val="tx1"/>
                      </a:solidFill>
                      <a:prstDash val="solid"/>
                      <a:round/>
                      <a:headEnd type="none" w="med" len="med"/>
                      <a:tailEnd type="none" w="med" len="med"/>
                    </a:lnT>
                    <a:solidFill>
                      <a:schemeClr val="bg1"/>
                    </a:solidFill>
                  </a:tcPr>
                </a:tc>
                <a:tc>
                  <a:txBody>
                    <a:bodyPr/>
                    <a:lstStyle/>
                    <a:p>
                      <a:pPr algn="r" rtl="0" fontAlgn="b"/>
                      <a:r>
                        <a:rPr lang="en-US" sz="1400">
                          <a:effectLst/>
                        </a:rPr>
                        <a:t>3</a:t>
                      </a:r>
                    </a:p>
                  </a:txBody>
                  <a:tcPr marL="28575" marR="28575" marT="19050" marB="19050" anchor="b">
                    <a:lnT w="12700" cap="flat" cmpd="sng" algn="ctr">
                      <a:solidFill>
                        <a:schemeClr val="tx1"/>
                      </a:solidFill>
                      <a:prstDash val="solid"/>
                      <a:round/>
                      <a:headEnd type="none" w="med" len="med"/>
                      <a:tailEnd type="none" w="med" len="med"/>
                    </a:lnT>
                    <a:solidFill>
                      <a:schemeClr val="bg1"/>
                    </a:solidFill>
                  </a:tcPr>
                </a:tc>
                <a:tc>
                  <a:txBody>
                    <a:bodyPr/>
                    <a:lstStyle/>
                    <a:p>
                      <a:pPr rtl="0" fontAlgn="b"/>
                      <a:r>
                        <a:rPr lang="en-US" sz="1400">
                          <a:effectLst/>
                        </a:rPr>
                        <a:t>Process</a:t>
                      </a:r>
                    </a:p>
                  </a:txBody>
                  <a:tcPr marL="28575" marR="28575" marT="19050" marB="19050" anchor="b">
                    <a:lnT w="12700" cap="flat" cmpd="sng" algn="ctr">
                      <a:solidFill>
                        <a:schemeClr val="tx1"/>
                      </a:solidFill>
                      <a:prstDash val="solid"/>
                      <a:round/>
                      <a:headEnd type="none" w="med" len="med"/>
                      <a:tailEnd type="none" w="med" len="med"/>
                    </a:lnT>
                    <a:solidFill>
                      <a:schemeClr val="bg1"/>
                    </a:solidFill>
                  </a:tcPr>
                </a:tc>
                <a:tc>
                  <a:txBody>
                    <a:bodyPr/>
                    <a:lstStyle/>
                    <a:p>
                      <a:pPr rtl="0" fontAlgn="b"/>
                      <a:endParaRPr lang="en-US" sz="1400">
                        <a:effectLst/>
                      </a:endParaRPr>
                    </a:p>
                  </a:txBody>
                  <a:tcPr marL="28575" marR="28575" marT="19050" marB="19050" anchor="b">
                    <a:lnT w="12700" cap="flat" cmpd="sng" algn="ctr">
                      <a:solidFill>
                        <a:schemeClr val="tx1"/>
                      </a:solidFill>
                      <a:prstDash val="solid"/>
                      <a:round/>
                      <a:headEnd type="none" w="med" len="med"/>
                      <a:tailEnd type="none" w="med" len="med"/>
                    </a:lnT>
                    <a:solidFill>
                      <a:schemeClr val="bg1"/>
                    </a:solidFill>
                  </a:tcPr>
                </a:tc>
                <a:tc>
                  <a:txBody>
                    <a:bodyPr/>
                    <a:lstStyle/>
                    <a:p>
                      <a:pPr rtl="0" fontAlgn="b"/>
                      <a:endParaRPr lang="en-US" sz="1400">
                        <a:effectLst/>
                      </a:endParaRPr>
                    </a:p>
                  </a:txBody>
                  <a:tcPr marL="28575" marR="28575" marT="19050" marB="19050" anchor="b">
                    <a:lnT w="12700" cap="flat" cmpd="sng" algn="ctr">
                      <a:solidFill>
                        <a:schemeClr val="tx1"/>
                      </a:solidFill>
                      <a:prstDash val="solid"/>
                      <a:round/>
                      <a:headEnd type="none" w="med" len="med"/>
                      <a:tailEnd type="none" w="med" len="med"/>
                    </a:lnT>
                    <a:solidFill>
                      <a:schemeClr val="bg1"/>
                    </a:solidFill>
                  </a:tcPr>
                </a:tc>
                <a:tc>
                  <a:txBody>
                    <a:bodyPr/>
                    <a:lstStyle/>
                    <a:p>
                      <a:pPr rtl="0" fontAlgn="b"/>
                      <a:endParaRPr lang="en-US" sz="1400">
                        <a:effectLst/>
                      </a:endParaRPr>
                    </a:p>
                  </a:txBody>
                  <a:tcPr marL="28575" marR="28575" marT="19050" marB="19050" anchor="b">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1452708123"/>
                  </a:ext>
                </a:extLst>
              </a:tr>
              <a:tr h="315720">
                <a:tc>
                  <a:txBody>
                    <a:bodyPr/>
                    <a:lstStyle/>
                    <a:p>
                      <a:pPr rtl="0" fontAlgn="b"/>
                      <a:r>
                        <a:rPr lang="en-US" sz="1400">
                          <a:effectLst/>
                        </a:rPr>
                        <a:t>Feb</a:t>
                      </a:r>
                    </a:p>
                  </a:txBody>
                  <a:tcPr marL="28575" marR="28575" marT="19050" marB="1905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rtl="0" fontAlgn="b"/>
                      <a:r>
                        <a:rPr lang="en-US" sz="1400">
                          <a:effectLst/>
                        </a:rPr>
                        <a:t>2</a:t>
                      </a:r>
                    </a:p>
                  </a:txBody>
                  <a:tcPr marL="28575" marR="28575" marT="19050" marB="19050" anchor="b">
                    <a:lnL>
                      <a:noFill/>
                    </a:lnL>
                    <a:lnB w="12700" cap="flat" cmpd="sng" algn="ctr">
                      <a:solidFill>
                        <a:schemeClr val="tx1"/>
                      </a:solidFill>
                      <a:prstDash val="sysDash"/>
                      <a:round/>
                      <a:headEnd type="none" w="med" len="med"/>
                      <a:tailEnd type="none" w="med" len="med"/>
                    </a:lnB>
                    <a:solidFill>
                      <a:schemeClr val="bg1"/>
                    </a:solidFill>
                  </a:tcPr>
                </a:tc>
                <a:tc>
                  <a:txBody>
                    <a:bodyPr/>
                    <a:lstStyle/>
                    <a:p>
                      <a:pPr rtl="0" fontAlgn="b"/>
                      <a:endParaRPr lang="en-US" sz="1400">
                        <a:effectLst/>
                      </a:endParaRPr>
                    </a:p>
                  </a:txBody>
                  <a:tcPr marL="28575" marR="28575" marT="19050" marB="19050" anchor="b">
                    <a:lnB w="12700" cap="flat" cmpd="sng" algn="ctr">
                      <a:solidFill>
                        <a:schemeClr val="tx1"/>
                      </a:solidFill>
                      <a:prstDash val="sysDash"/>
                      <a:round/>
                      <a:headEnd type="none" w="med" len="med"/>
                      <a:tailEnd type="none" w="med" len="med"/>
                    </a:lnB>
                    <a:solidFill>
                      <a:schemeClr val="bg1"/>
                    </a:solidFill>
                  </a:tcPr>
                </a:tc>
                <a:tc>
                  <a:txBody>
                    <a:bodyPr/>
                    <a:lstStyle/>
                    <a:p>
                      <a:pPr rtl="0" fontAlgn="b"/>
                      <a:r>
                        <a:rPr lang="en-US" sz="1400">
                          <a:effectLst/>
                        </a:rPr>
                        <a:t>Knowledge Elicitation</a:t>
                      </a:r>
                    </a:p>
                  </a:txBody>
                  <a:tcPr marL="28575" marR="28575" marT="19050" marB="19050" anchor="b">
                    <a:lnB w="12700" cap="flat" cmpd="sng" algn="ctr">
                      <a:solidFill>
                        <a:schemeClr val="tx1"/>
                      </a:solidFill>
                      <a:prstDash val="sysDash"/>
                      <a:round/>
                      <a:headEnd type="none" w="med" len="med"/>
                      <a:tailEnd type="none" w="med" len="med"/>
                    </a:lnB>
                    <a:solidFill>
                      <a:schemeClr val="bg1"/>
                    </a:solidFill>
                  </a:tcPr>
                </a:tc>
                <a:tc>
                  <a:txBody>
                    <a:bodyPr/>
                    <a:lstStyle/>
                    <a:p>
                      <a:pPr rtl="0" fontAlgn="b"/>
                      <a:endParaRPr lang="en-US" sz="1400">
                        <a:effectLst/>
                      </a:endParaRPr>
                    </a:p>
                  </a:txBody>
                  <a:tcPr marL="28575" marR="28575" marT="19050" marB="19050" anchor="b">
                    <a:lnB w="12700" cap="flat" cmpd="sng" algn="ctr">
                      <a:solidFill>
                        <a:schemeClr val="tx1"/>
                      </a:solidFill>
                      <a:prstDash val="sysDash"/>
                      <a:round/>
                      <a:headEnd type="none" w="med" len="med"/>
                      <a:tailEnd type="none" w="med" len="med"/>
                    </a:lnB>
                    <a:solidFill>
                      <a:schemeClr val="bg1"/>
                    </a:solidFill>
                  </a:tcPr>
                </a:tc>
                <a:tc>
                  <a:txBody>
                    <a:bodyPr/>
                    <a:lstStyle/>
                    <a:p>
                      <a:pPr rtl="0" fontAlgn="b"/>
                      <a:endParaRPr lang="en-US" sz="1400">
                        <a:effectLst/>
                      </a:endParaRPr>
                    </a:p>
                  </a:txBody>
                  <a:tcPr marL="28575" marR="28575" marT="19050" marB="19050" anchor="b">
                    <a:lnB w="12700" cap="flat" cmpd="sng" algn="ctr">
                      <a:solidFill>
                        <a:schemeClr val="tx1"/>
                      </a:solidFill>
                      <a:prstDash val="sysDash"/>
                      <a:round/>
                      <a:headEnd type="none" w="med" len="med"/>
                      <a:tailEnd type="none" w="med" len="med"/>
                    </a:lnB>
                    <a:solidFill>
                      <a:schemeClr val="bg1"/>
                    </a:solidFill>
                  </a:tcPr>
                </a:tc>
                <a:tc>
                  <a:txBody>
                    <a:bodyPr/>
                    <a:lstStyle/>
                    <a:p>
                      <a:pPr rtl="0" fontAlgn="b"/>
                      <a:endParaRPr lang="en-US" sz="1400">
                        <a:effectLst/>
                      </a:endParaRPr>
                    </a:p>
                  </a:txBody>
                  <a:tcPr marL="28575" marR="28575" marT="19050" marB="19050" anchor="b">
                    <a:lnB w="12700" cap="flat" cmpd="sng" algn="ctr">
                      <a:solidFill>
                        <a:schemeClr val="tx1"/>
                      </a:solidFill>
                      <a:prstDash val="sysDash"/>
                      <a:round/>
                      <a:headEnd type="none" w="med" len="med"/>
                      <a:tailEnd type="none" w="med" len="med"/>
                    </a:lnB>
                    <a:solidFill>
                      <a:schemeClr val="bg1"/>
                    </a:solidFill>
                  </a:tcPr>
                </a:tc>
                <a:extLst>
                  <a:ext uri="{0D108BD9-81ED-4DB2-BD59-A6C34878D82A}">
                    <a16:rowId xmlns:a16="http://schemas.microsoft.com/office/drawing/2014/main" val="2313579993"/>
                  </a:ext>
                </a:extLst>
              </a:tr>
              <a:tr h="315720">
                <a:tc>
                  <a:txBody>
                    <a:bodyPr/>
                    <a:lstStyle/>
                    <a:p>
                      <a:pPr rtl="0" fontAlgn="b"/>
                      <a:endParaRPr lang="en-US" sz="1400">
                        <a:effectLst/>
                      </a:endParaRPr>
                    </a:p>
                  </a:txBody>
                  <a:tcPr marL="28575" marR="28575" marT="19050" marB="19050" anchor="b">
                    <a:lnT w="12700" cap="flat" cmpd="sng" algn="ctr">
                      <a:noFill/>
                      <a:prstDash val="solid"/>
                      <a:round/>
                      <a:headEnd type="none" w="med" len="med"/>
                      <a:tailEnd type="none" w="med" len="med"/>
                    </a:lnT>
                    <a:solidFill>
                      <a:schemeClr val="bg1"/>
                    </a:solidFill>
                  </a:tcPr>
                </a:tc>
                <a:tc>
                  <a:txBody>
                    <a:bodyPr/>
                    <a:lstStyle/>
                    <a:p>
                      <a:pPr algn="r" rtl="0" fontAlgn="b"/>
                      <a:r>
                        <a:rPr lang="en-US" sz="1400">
                          <a:effectLst/>
                        </a:rPr>
                        <a:t>7</a:t>
                      </a: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tc>
                  <a:txBody>
                    <a:bodyPr/>
                    <a:lstStyle/>
                    <a:p>
                      <a:pPr algn="r" rtl="0" fontAlgn="b"/>
                      <a:r>
                        <a:rPr lang="en-US" sz="1400">
                          <a:effectLst/>
                        </a:rPr>
                        <a:t>4</a:t>
                      </a: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tc>
                  <a:txBody>
                    <a:bodyPr/>
                    <a:lstStyle/>
                    <a:p>
                      <a:pPr rtl="0" fontAlgn="b"/>
                      <a:r>
                        <a:rPr lang="en-US" sz="1400">
                          <a:effectLst/>
                        </a:rPr>
                        <a:t>Transfer</a:t>
                      </a: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tc>
                  <a:txBody>
                    <a:bodyPr/>
                    <a:lstStyle/>
                    <a:p>
                      <a:pPr rtl="0" fontAlgn="b"/>
                      <a:r>
                        <a:rPr lang="en-US" sz="1400">
                          <a:effectLst/>
                        </a:rPr>
                        <a:t>Blog 1 In</a:t>
                      </a: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tc>
                  <a:txBody>
                    <a:bodyPr/>
                    <a:lstStyle/>
                    <a:p>
                      <a:pPr rtl="0" fontAlgn="b"/>
                      <a:r>
                        <a:rPr lang="en-US" sz="1400">
                          <a:effectLst/>
                        </a:rPr>
                        <a:t>1 Out</a:t>
                      </a: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tc>
                  <a:txBody>
                    <a:bodyPr/>
                    <a:lstStyle/>
                    <a:p>
                      <a:pPr rtl="0" fontAlgn="b"/>
                      <a:endParaRPr lang="en-US" sz="1400">
                        <a:effectLst/>
                      </a:endParaRP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extLst>
                  <a:ext uri="{0D108BD9-81ED-4DB2-BD59-A6C34878D82A}">
                    <a16:rowId xmlns:a16="http://schemas.microsoft.com/office/drawing/2014/main" val="4075655880"/>
                  </a:ext>
                </a:extLst>
              </a:tr>
              <a:tr h="315720">
                <a:tc>
                  <a:txBody>
                    <a:bodyPr/>
                    <a:lstStyle/>
                    <a:p>
                      <a:pPr rtl="0" fontAlgn="b"/>
                      <a:endParaRPr lang="en-US" sz="1400">
                        <a:effectLst/>
                      </a:endParaRPr>
                    </a:p>
                  </a:txBody>
                  <a:tcPr marL="28575" marR="28575" marT="19050" marB="19050" anchor="b">
                    <a:solidFill>
                      <a:schemeClr val="bg1"/>
                    </a:solidFill>
                  </a:tcPr>
                </a:tc>
                <a:tc>
                  <a:txBody>
                    <a:bodyPr/>
                    <a:lstStyle/>
                    <a:p>
                      <a:pPr algn="r" rtl="0" fontAlgn="b"/>
                      <a:r>
                        <a:rPr lang="en-US" sz="1400">
                          <a:effectLst/>
                        </a:rPr>
                        <a:t>9</a:t>
                      </a:r>
                    </a:p>
                  </a:txBody>
                  <a:tcPr marL="28575" marR="28575" marT="19050" marB="19050" anchor="b">
                    <a:lnB w="12700" cap="flat" cmpd="sng" algn="ctr">
                      <a:solidFill>
                        <a:schemeClr val="tx1"/>
                      </a:solidFill>
                      <a:prstDash val="sysDash"/>
                      <a:round/>
                      <a:headEnd type="none" w="med" len="med"/>
                      <a:tailEnd type="none" w="med" len="med"/>
                    </a:lnB>
                    <a:solidFill>
                      <a:schemeClr val="bg1"/>
                    </a:solidFill>
                  </a:tcPr>
                </a:tc>
                <a:tc>
                  <a:txBody>
                    <a:bodyPr/>
                    <a:lstStyle/>
                    <a:p>
                      <a:pPr rtl="0" fontAlgn="b"/>
                      <a:endParaRPr lang="en-US" sz="1400">
                        <a:effectLst/>
                      </a:endParaRPr>
                    </a:p>
                  </a:txBody>
                  <a:tcPr marL="28575" marR="28575" marT="19050" marB="19050" anchor="b">
                    <a:lnB w="12700" cap="flat" cmpd="sng" algn="ctr">
                      <a:solidFill>
                        <a:schemeClr val="tx1"/>
                      </a:solidFill>
                      <a:prstDash val="sysDash"/>
                      <a:round/>
                      <a:headEnd type="none" w="med" len="med"/>
                      <a:tailEnd type="none" w="med" len="med"/>
                    </a:lnB>
                    <a:solidFill>
                      <a:schemeClr val="bg1"/>
                    </a:solidFill>
                  </a:tcPr>
                </a:tc>
                <a:tc>
                  <a:txBody>
                    <a:bodyPr/>
                    <a:lstStyle/>
                    <a:p>
                      <a:pPr rtl="0" fontAlgn="b"/>
                      <a:r>
                        <a:rPr lang="en-US" sz="1400">
                          <a:effectLst/>
                        </a:rPr>
                        <a:t>Integration</a:t>
                      </a:r>
                    </a:p>
                  </a:txBody>
                  <a:tcPr marL="28575" marR="28575" marT="19050" marB="19050" anchor="b">
                    <a:lnB w="12700" cap="flat" cmpd="sng" algn="ctr">
                      <a:solidFill>
                        <a:schemeClr val="tx1"/>
                      </a:solidFill>
                      <a:prstDash val="sysDash"/>
                      <a:round/>
                      <a:headEnd type="none" w="med" len="med"/>
                      <a:tailEnd type="none" w="med" len="med"/>
                    </a:lnB>
                    <a:solidFill>
                      <a:schemeClr val="bg1"/>
                    </a:solidFill>
                  </a:tcPr>
                </a:tc>
                <a:tc>
                  <a:txBody>
                    <a:bodyPr/>
                    <a:lstStyle/>
                    <a:p>
                      <a:pPr rtl="0" fontAlgn="b"/>
                      <a:endParaRPr lang="en-US" sz="1400">
                        <a:effectLst/>
                      </a:endParaRPr>
                    </a:p>
                  </a:txBody>
                  <a:tcPr marL="28575" marR="28575" marT="19050" marB="19050" anchor="b">
                    <a:lnB w="12700" cap="flat" cmpd="sng" algn="ctr">
                      <a:solidFill>
                        <a:schemeClr val="tx1"/>
                      </a:solidFill>
                      <a:prstDash val="sysDash"/>
                      <a:round/>
                      <a:headEnd type="none" w="med" len="med"/>
                      <a:tailEnd type="none" w="med" len="med"/>
                    </a:lnB>
                    <a:solidFill>
                      <a:schemeClr val="bg1"/>
                    </a:solidFill>
                  </a:tcPr>
                </a:tc>
                <a:tc>
                  <a:txBody>
                    <a:bodyPr/>
                    <a:lstStyle/>
                    <a:p>
                      <a:pPr rtl="0" fontAlgn="b"/>
                      <a:endParaRPr lang="en-US" sz="1400">
                        <a:effectLst/>
                      </a:endParaRPr>
                    </a:p>
                  </a:txBody>
                  <a:tcPr marL="28575" marR="28575" marT="19050" marB="19050" anchor="b">
                    <a:lnB w="12700" cap="flat" cmpd="sng" algn="ctr">
                      <a:solidFill>
                        <a:schemeClr val="tx1"/>
                      </a:solidFill>
                      <a:prstDash val="sysDash"/>
                      <a:round/>
                      <a:headEnd type="none" w="med" len="med"/>
                      <a:tailEnd type="none" w="med" len="med"/>
                    </a:lnB>
                    <a:solidFill>
                      <a:schemeClr val="bg1"/>
                    </a:solidFill>
                  </a:tcPr>
                </a:tc>
                <a:tc>
                  <a:txBody>
                    <a:bodyPr/>
                    <a:lstStyle/>
                    <a:p>
                      <a:pPr rtl="0" fontAlgn="b"/>
                      <a:endParaRPr lang="en-US" sz="1400">
                        <a:effectLst/>
                      </a:endParaRPr>
                    </a:p>
                  </a:txBody>
                  <a:tcPr marL="28575" marR="28575" marT="19050" marB="19050" anchor="b">
                    <a:lnB w="12700" cap="flat" cmpd="sng" algn="ctr">
                      <a:solidFill>
                        <a:schemeClr val="tx1"/>
                      </a:solidFill>
                      <a:prstDash val="sysDash"/>
                      <a:round/>
                      <a:headEnd type="none" w="med" len="med"/>
                      <a:tailEnd type="none" w="med" len="med"/>
                    </a:lnB>
                    <a:solidFill>
                      <a:schemeClr val="bg1"/>
                    </a:solidFill>
                  </a:tcPr>
                </a:tc>
                <a:extLst>
                  <a:ext uri="{0D108BD9-81ED-4DB2-BD59-A6C34878D82A}">
                    <a16:rowId xmlns:a16="http://schemas.microsoft.com/office/drawing/2014/main" val="4139232979"/>
                  </a:ext>
                </a:extLst>
              </a:tr>
              <a:tr h="543388">
                <a:tc>
                  <a:txBody>
                    <a:bodyPr/>
                    <a:lstStyle/>
                    <a:p>
                      <a:pPr rtl="0" fontAlgn="b"/>
                      <a:endParaRPr lang="en-US" sz="1400">
                        <a:effectLst/>
                      </a:endParaRPr>
                    </a:p>
                  </a:txBody>
                  <a:tcPr marL="28575" marR="28575" marT="19050" marB="19050" anchor="b">
                    <a:solidFill>
                      <a:schemeClr val="bg1"/>
                    </a:solidFill>
                  </a:tcPr>
                </a:tc>
                <a:tc>
                  <a:txBody>
                    <a:bodyPr/>
                    <a:lstStyle/>
                    <a:p>
                      <a:pPr algn="r" rtl="0" fontAlgn="b"/>
                      <a:r>
                        <a:rPr lang="en-US" sz="1400">
                          <a:effectLst/>
                        </a:rPr>
                        <a:t>14</a:t>
                      </a: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tc>
                  <a:txBody>
                    <a:bodyPr/>
                    <a:lstStyle/>
                    <a:p>
                      <a:pPr algn="r" rtl="0" fontAlgn="b"/>
                      <a:r>
                        <a:rPr lang="en-US" sz="1400">
                          <a:effectLst/>
                        </a:rPr>
                        <a:t>5</a:t>
                      </a: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tc>
                  <a:txBody>
                    <a:bodyPr/>
                    <a:lstStyle/>
                    <a:p>
                      <a:pPr rtl="0" fontAlgn="b"/>
                      <a:r>
                        <a:rPr lang="en-US" sz="1400">
                          <a:effectLst/>
                        </a:rPr>
                        <a:t>Ideation</a:t>
                      </a: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tc>
                  <a:txBody>
                    <a:bodyPr/>
                    <a:lstStyle/>
                    <a:p>
                      <a:pPr rtl="0" fontAlgn="b"/>
                      <a:endParaRPr lang="en-US" sz="1400">
                        <a:effectLst/>
                      </a:endParaRP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tc>
                  <a:txBody>
                    <a:bodyPr/>
                    <a:lstStyle/>
                    <a:p>
                      <a:pPr rtl="0" fontAlgn="b"/>
                      <a:r>
                        <a:rPr lang="en-US" sz="1400">
                          <a:effectLst/>
                        </a:rPr>
                        <a:t>1 DUE; 2 Out</a:t>
                      </a: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tc>
                  <a:txBody>
                    <a:bodyPr/>
                    <a:lstStyle/>
                    <a:p>
                      <a:pPr rtl="0" fontAlgn="b"/>
                      <a:endParaRPr lang="en-US" sz="1400">
                        <a:effectLst/>
                      </a:endParaRP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extLst>
                  <a:ext uri="{0D108BD9-81ED-4DB2-BD59-A6C34878D82A}">
                    <a16:rowId xmlns:a16="http://schemas.microsoft.com/office/drawing/2014/main" val="1798913852"/>
                  </a:ext>
                </a:extLst>
              </a:tr>
              <a:tr h="315720">
                <a:tc>
                  <a:txBody>
                    <a:bodyPr/>
                    <a:lstStyle/>
                    <a:p>
                      <a:pPr rtl="0" fontAlgn="b"/>
                      <a:endParaRPr lang="en-US" sz="1400">
                        <a:effectLst/>
                      </a:endParaRPr>
                    </a:p>
                  </a:txBody>
                  <a:tcPr marL="28575" marR="28575" marT="19050" marB="19050" anchor="b">
                    <a:solidFill>
                      <a:schemeClr val="bg1"/>
                    </a:solidFill>
                  </a:tcPr>
                </a:tc>
                <a:tc>
                  <a:txBody>
                    <a:bodyPr/>
                    <a:lstStyle/>
                    <a:p>
                      <a:pPr algn="r" rtl="0" fontAlgn="b"/>
                      <a:r>
                        <a:rPr lang="en-US" sz="1400">
                          <a:effectLst/>
                        </a:rPr>
                        <a:t>16</a:t>
                      </a:r>
                    </a:p>
                  </a:txBody>
                  <a:tcPr marL="28575" marR="28575" marT="19050" marB="19050" anchor="b">
                    <a:lnB w="12700" cap="flat" cmpd="sng" algn="ctr">
                      <a:solidFill>
                        <a:schemeClr val="tx1"/>
                      </a:solidFill>
                      <a:prstDash val="sysDash"/>
                      <a:round/>
                      <a:headEnd type="none" w="med" len="med"/>
                      <a:tailEnd type="none" w="med" len="med"/>
                    </a:lnB>
                    <a:solidFill>
                      <a:schemeClr val="bg1"/>
                    </a:solidFill>
                  </a:tcPr>
                </a:tc>
                <a:tc>
                  <a:txBody>
                    <a:bodyPr/>
                    <a:lstStyle/>
                    <a:p>
                      <a:pPr rtl="0" fontAlgn="b"/>
                      <a:endParaRPr lang="en-US" sz="1400">
                        <a:effectLst/>
                      </a:endParaRPr>
                    </a:p>
                  </a:txBody>
                  <a:tcPr marL="28575" marR="28575" marT="19050" marB="19050" anchor="b">
                    <a:lnB w="12700" cap="flat" cmpd="sng" algn="ctr">
                      <a:solidFill>
                        <a:schemeClr val="tx1"/>
                      </a:solidFill>
                      <a:prstDash val="sysDash"/>
                      <a:round/>
                      <a:headEnd type="none" w="med" len="med"/>
                      <a:tailEnd type="none" w="med" len="med"/>
                    </a:lnB>
                    <a:solidFill>
                      <a:schemeClr val="bg1"/>
                    </a:solidFill>
                  </a:tcPr>
                </a:tc>
                <a:tc>
                  <a:txBody>
                    <a:bodyPr/>
                    <a:lstStyle/>
                    <a:p>
                      <a:pPr rtl="0" fontAlgn="b"/>
                      <a:r>
                        <a:rPr lang="en-US" sz="1400">
                          <a:effectLst/>
                        </a:rPr>
                        <a:t>Prototyping + Playtesting</a:t>
                      </a:r>
                    </a:p>
                  </a:txBody>
                  <a:tcPr marL="28575" marR="28575" marT="19050" marB="19050" anchor="b">
                    <a:lnB w="12700" cap="flat" cmpd="sng" algn="ctr">
                      <a:solidFill>
                        <a:schemeClr val="tx1"/>
                      </a:solidFill>
                      <a:prstDash val="sysDash"/>
                      <a:round/>
                      <a:headEnd type="none" w="med" len="med"/>
                      <a:tailEnd type="none" w="med" len="med"/>
                    </a:lnB>
                    <a:solidFill>
                      <a:schemeClr val="bg1"/>
                    </a:solidFill>
                  </a:tcPr>
                </a:tc>
                <a:tc>
                  <a:txBody>
                    <a:bodyPr/>
                    <a:lstStyle/>
                    <a:p>
                      <a:pPr rtl="0" fontAlgn="b"/>
                      <a:endParaRPr lang="en-US" sz="1400">
                        <a:effectLst/>
                      </a:endParaRPr>
                    </a:p>
                  </a:txBody>
                  <a:tcPr marL="28575" marR="28575" marT="19050" marB="19050" anchor="b">
                    <a:lnB w="12700" cap="flat" cmpd="sng" algn="ctr">
                      <a:solidFill>
                        <a:schemeClr val="tx1"/>
                      </a:solidFill>
                      <a:prstDash val="sysDash"/>
                      <a:round/>
                      <a:headEnd type="none" w="med" len="med"/>
                      <a:tailEnd type="none" w="med" len="med"/>
                    </a:lnB>
                    <a:solidFill>
                      <a:schemeClr val="bg1"/>
                    </a:solidFill>
                  </a:tcPr>
                </a:tc>
                <a:tc>
                  <a:txBody>
                    <a:bodyPr/>
                    <a:lstStyle/>
                    <a:p>
                      <a:pPr rtl="0" fontAlgn="b"/>
                      <a:r>
                        <a:rPr lang="en-US" sz="1400">
                          <a:effectLst/>
                        </a:rPr>
                        <a:t>2A DUE (Friday)</a:t>
                      </a:r>
                    </a:p>
                  </a:txBody>
                  <a:tcPr marL="28575" marR="28575" marT="19050" marB="19050" anchor="b">
                    <a:lnB w="12700" cap="flat" cmpd="sng" algn="ctr">
                      <a:solidFill>
                        <a:schemeClr val="tx1"/>
                      </a:solidFill>
                      <a:prstDash val="sysDash"/>
                      <a:round/>
                      <a:headEnd type="none" w="med" len="med"/>
                      <a:tailEnd type="none" w="med" len="med"/>
                    </a:lnB>
                    <a:solidFill>
                      <a:schemeClr val="bg1"/>
                    </a:solidFill>
                  </a:tcPr>
                </a:tc>
                <a:tc>
                  <a:txBody>
                    <a:bodyPr/>
                    <a:lstStyle/>
                    <a:p>
                      <a:pPr rtl="0" fontAlgn="b"/>
                      <a:endParaRPr lang="en-US" sz="1400">
                        <a:effectLst/>
                      </a:endParaRPr>
                    </a:p>
                  </a:txBody>
                  <a:tcPr marL="28575" marR="28575" marT="19050" marB="19050" anchor="b">
                    <a:lnB w="12700" cap="flat" cmpd="sng" algn="ctr">
                      <a:solidFill>
                        <a:schemeClr val="tx1"/>
                      </a:solidFill>
                      <a:prstDash val="sysDash"/>
                      <a:round/>
                      <a:headEnd type="none" w="med" len="med"/>
                      <a:tailEnd type="none" w="med" len="med"/>
                    </a:lnB>
                    <a:solidFill>
                      <a:schemeClr val="bg1"/>
                    </a:solidFill>
                  </a:tcPr>
                </a:tc>
                <a:extLst>
                  <a:ext uri="{0D108BD9-81ED-4DB2-BD59-A6C34878D82A}">
                    <a16:rowId xmlns:a16="http://schemas.microsoft.com/office/drawing/2014/main" val="3884977073"/>
                  </a:ext>
                </a:extLst>
              </a:tr>
              <a:tr h="559685">
                <a:tc>
                  <a:txBody>
                    <a:bodyPr/>
                    <a:lstStyle/>
                    <a:p>
                      <a:pPr rtl="0" fontAlgn="b"/>
                      <a:endParaRPr lang="en-US" sz="1400">
                        <a:effectLst/>
                      </a:endParaRPr>
                    </a:p>
                  </a:txBody>
                  <a:tcPr marL="28575" marR="28575" marT="19050" marB="19050" anchor="b">
                    <a:solidFill>
                      <a:schemeClr val="bg1"/>
                    </a:solidFill>
                  </a:tcPr>
                </a:tc>
                <a:tc>
                  <a:txBody>
                    <a:bodyPr/>
                    <a:lstStyle/>
                    <a:p>
                      <a:pPr algn="r" rtl="0" fontAlgn="b"/>
                      <a:r>
                        <a:rPr lang="en-US" sz="1400">
                          <a:effectLst/>
                        </a:rPr>
                        <a:t>21</a:t>
                      </a: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tc>
                  <a:txBody>
                    <a:bodyPr/>
                    <a:lstStyle/>
                    <a:p>
                      <a:pPr algn="r" rtl="0" fontAlgn="b"/>
                      <a:r>
                        <a:rPr lang="en-US" sz="1400">
                          <a:effectLst/>
                        </a:rPr>
                        <a:t>6</a:t>
                      </a: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tc>
                  <a:txBody>
                    <a:bodyPr/>
                    <a:lstStyle/>
                    <a:p>
                      <a:pPr rtl="0" fontAlgn="b"/>
                      <a:r>
                        <a:rPr lang="en-US" sz="1400">
                          <a:effectLst/>
                        </a:rPr>
                        <a:t>Motivation</a:t>
                      </a: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tc>
                  <a:txBody>
                    <a:bodyPr/>
                    <a:lstStyle/>
                    <a:p>
                      <a:pPr rtl="0" fontAlgn="b"/>
                      <a:endParaRPr lang="en-US" sz="1400">
                        <a:effectLst/>
                      </a:endParaRP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tc>
                  <a:txBody>
                    <a:bodyPr/>
                    <a:lstStyle/>
                    <a:p>
                      <a:pPr rtl="0" fontAlgn="b"/>
                      <a:endParaRPr lang="en-US" sz="1400">
                        <a:effectLst/>
                      </a:endParaRP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tc>
                  <a:txBody>
                    <a:bodyPr/>
                    <a:lstStyle/>
                    <a:p>
                      <a:pPr rtl="0" fontAlgn="b"/>
                      <a:r>
                        <a:rPr lang="en-US" sz="1400">
                          <a:effectLst/>
                        </a:rPr>
                        <a:t>Team Formation Survey</a:t>
                      </a: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extLst>
                  <a:ext uri="{0D108BD9-81ED-4DB2-BD59-A6C34878D82A}">
                    <a16:rowId xmlns:a16="http://schemas.microsoft.com/office/drawing/2014/main" val="3076718940"/>
                  </a:ext>
                </a:extLst>
              </a:tr>
              <a:tr h="315720">
                <a:tc>
                  <a:txBody>
                    <a:bodyPr/>
                    <a:lstStyle/>
                    <a:p>
                      <a:pPr rtl="0" fontAlgn="b"/>
                      <a:endParaRPr lang="en-US" sz="1400">
                        <a:effectLst/>
                      </a:endParaRPr>
                    </a:p>
                  </a:txBody>
                  <a:tcPr marL="28575" marR="28575" marT="19050" marB="19050" anchor="b">
                    <a:solidFill>
                      <a:schemeClr val="bg1"/>
                    </a:solidFill>
                  </a:tcPr>
                </a:tc>
                <a:tc>
                  <a:txBody>
                    <a:bodyPr/>
                    <a:lstStyle/>
                    <a:p>
                      <a:pPr algn="r" rtl="0" fontAlgn="b"/>
                      <a:r>
                        <a:rPr lang="en-US" sz="1400">
                          <a:effectLst/>
                        </a:rPr>
                        <a:t>23</a:t>
                      </a:r>
                    </a:p>
                  </a:txBody>
                  <a:tcPr marL="28575" marR="28575" marT="19050" marB="19050" anchor="b">
                    <a:lnB w="12700" cap="flat" cmpd="sng" algn="ctr">
                      <a:solidFill>
                        <a:schemeClr val="tx1"/>
                      </a:solidFill>
                      <a:prstDash val="sysDash"/>
                      <a:round/>
                      <a:headEnd type="none" w="med" len="med"/>
                      <a:tailEnd type="none" w="med" len="med"/>
                    </a:lnB>
                    <a:solidFill>
                      <a:schemeClr val="bg1"/>
                    </a:solidFill>
                  </a:tcPr>
                </a:tc>
                <a:tc>
                  <a:txBody>
                    <a:bodyPr/>
                    <a:lstStyle/>
                    <a:p>
                      <a:pPr rtl="0" fontAlgn="b"/>
                      <a:endParaRPr lang="en-US" sz="1400">
                        <a:effectLst/>
                      </a:endParaRPr>
                    </a:p>
                  </a:txBody>
                  <a:tcPr marL="28575" marR="28575" marT="19050" marB="19050" anchor="b">
                    <a:lnB w="12700" cap="flat" cmpd="sng" algn="ctr">
                      <a:solidFill>
                        <a:schemeClr val="tx1"/>
                      </a:solidFill>
                      <a:prstDash val="sysDash"/>
                      <a:round/>
                      <a:headEnd type="none" w="med" len="med"/>
                      <a:tailEnd type="none" w="med" len="med"/>
                    </a:lnB>
                    <a:solidFill>
                      <a:schemeClr val="bg1"/>
                    </a:solidFill>
                  </a:tcPr>
                </a:tc>
                <a:tc>
                  <a:txBody>
                    <a:bodyPr/>
                    <a:lstStyle/>
                    <a:p>
                      <a:pPr rtl="0" fontAlgn="b"/>
                      <a:r>
                        <a:rPr lang="en-US" sz="1400">
                          <a:effectLst/>
                        </a:rPr>
                        <a:t>In-class Playtesting</a:t>
                      </a:r>
                    </a:p>
                  </a:txBody>
                  <a:tcPr marL="28575" marR="28575" marT="19050" marB="19050" anchor="b">
                    <a:lnB w="12700" cap="flat" cmpd="sng" algn="ctr">
                      <a:solidFill>
                        <a:schemeClr val="tx1"/>
                      </a:solidFill>
                      <a:prstDash val="sysDash"/>
                      <a:round/>
                      <a:headEnd type="none" w="med" len="med"/>
                      <a:tailEnd type="none" w="med" len="med"/>
                    </a:lnB>
                    <a:solidFill>
                      <a:schemeClr val="bg1"/>
                    </a:solidFill>
                  </a:tcPr>
                </a:tc>
                <a:tc>
                  <a:txBody>
                    <a:bodyPr/>
                    <a:lstStyle/>
                    <a:p>
                      <a:pPr rtl="0" fontAlgn="b"/>
                      <a:endParaRPr lang="en-US" sz="1400">
                        <a:effectLst/>
                      </a:endParaRPr>
                    </a:p>
                  </a:txBody>
                  <a:tcPr marL="28575" marR="28575" marT="19050" marB="19050" anchor="b">
                    <a:lnB w="12700" cap="flat" cmpd="sng" algn="ctr">
                      <a:solidFill>
                        <a:schemeClr val="tx1"/>
                      </a:solidFill>
                      <a:prstDash val="sysDash"/>
                      <a:round/>
                      <a:headEnd type="none" w="med" len="med"/>
                      <a:tailEnd type="none" w="med" len="med"/>
                    </a:lnB>
                    <a:solidFill>
                      <a:schemeClr val="bg1"/>
                    </a:solidFill>
                  </a:tcPr>
                </a:tc>
                <a:tc>
                  <a:txBody>
                    <a:bodyPr/>
                    <a:lstStyle/>
                    <a:p>
                      <a:pPr rtl="0" fontAlgn="b"/>
                      <a:r>
                        <a:rPr lang="en-US" sz="1400">
                          <a:effectLst/>
                        </a:rPr>
                        <a:t>2B DUE (Friday)</a:t>
                      </a:r>
                    </a:p>
                  </a:txBody>
                  <a:tcPr marL="28575" marR="28575" marT="19050" marB="19050" anchor="b">
                    <a:lnB w="12700" cap="flat" cmpd="sng" algn="ctr">
                      <a:solidFill>
                        <a:schemeClr val="tx1"/>
                      </a:solidFill>
                      <a:prstDash val="sysDash"/>
                      <a:round/>
                      <a:headEnd type="none" w="med" len="med"/>
                      <a:tailEnd type="none" w="med" len="med"/>
                    </a:lnB>
                    <a:solidFill>
                      <a:schemeClr val="bg1"/>
                    </a:solidFill>
                  </a:tcPr>
                </a:tc>
                <a:tc>
                  <a:txBody>
                    <a:bodyPr/>
                    <a:lstStyle/>
                    <a:p>
                      <a:pPr rtl="0" fontAlgn="b"/>
                      <a:endParaRPr lang="en-US" sz="1400">
                        <a:effectLst/>
                      </a:endParaRPr>
                    </a:p>
                  </a:txBody>
                  <a:tcPr marL="28575" marR="28575" marT="19050" marB="19050" anchor="b">
                    <a:lnB w="12700" cap="flat" cmpd="sng" algn="ctr">
                      <a:solidFill>
                        <a:schemeClr val="tx1"/>
                      </a:solidFill>
                      <a:prstDash val="sysDash"/>
                      <a:round/>
                      <a:headEnd type="none" w="med" len="med"/>
                      <a:tailEnd type="none" w="med" len="med"/>
                    </a:lnB>
                    <a:solidFill>
                      <a:schemeClr val="bg1"/>
                    </a:solidFill>
                  </a:tcPr>
                </a:tc>
                <a:extLst>
                  <a:ext uri="{0D108BD9-81ED-4DB2-BD59-A6C34878D82A}">
                    <a16:rowId xmlns:a16="http://schemas.microsoft.com/office/drawing/2014/main" val="588234699"/>
                  </a:ext>
                </a:extLst>
              </a:tr>
              <a:tr h="543388">
                <a:tc>
                  <a:txBody>
                    <a:bodyPr/>
                    <a:lstStyle/>
                    <a:p>
                      <a:pPr rtl="0" fontAlgn="b"/>
                      <a:endParaRPr lang="en-US" sz="1400">
                        <a:effectLst/>
                      </a:endParaRPr>
                    </a:p>
                  </a:txBody>
                  <a:tcPr marL="28575" marR="28575" marT="19050" marB="19050" anchor="b">
                    <a:solidFill>
                      <a:schemeClr val="bg1"/>
                    </a:solidFill>
                  </a:tcPr>
                </a:tc>
                <a:tc>
                  <a:txBody>
                    <a:bodyPr/>
                    <a:lstStyle/>
                    <a:p>
                      <a:pPr algn="r" rtl="0" fontAlgn="b"/>
                      <a:r>
                        <a:rPr lang="en-US" sz="1400">
                          <a:effectLst/>
                        </a:rPr>
                        <a:t>28</a:t>
                      </a: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tc>
                  <a:txBody>
                    <a:bodyPr/>
                    <a:lstStyle/>
                    <a:p>
                      <a:pPr algn="r" rtl="0" fontAlgn="b"/>
                      <a:r>
                        <a:rPr lang="en-US" sz="1400">
                          <a:effectLst/>
                        </a:rPr>
                        <a:t>7</a:t>
                      </a: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tc>
                  <a:txBody>
                    <a:bodyPr/>
                    <a:lstStyle/>
                    <a:p>
                      <a:pPr rtl="0" fontAlgn="b"/>
                      <a:r>
                        <a:rPr lang="en-US" sz="1400">
                          <a:effectLst/>
                        </a:rPr>
                        <a:t>Pre-Production and Final Project Kick-off</a:t>
                      </a: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tc>
                  <a:txBody>
                    <a:bodyPr/>
                    <a:lstStyle/>
                    <a:p>
                      <a:pPr rtl="0" fontAlgn="b"/>
                      <a:r>
                        <a:rPr lang="en-US" sz="1400">
                          <a:effectLst/>
                        </a:rPr>
                        <a:t>Blog 2 In</a:t>
                      </a: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tc>
                  <a:txBody>
                    <a:bodyPr/>
                    <a:lstStyle/>
                    <a:p>
                      <a:pPr rtl="0" fontAlgn="b"/>
                      <a:endParaRPr lang="en-US" sz="1400">
                        <a:effectLst/>
                      </a:endParaRP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tc>
                  <a:txBody>
                    <a:bodyPr/>
                    <a:lstStyle/>
                    <a:p>
                      <a:pPr rtl="0" fontAlgn="b"/>
                      <a:r>
                        <a:rPr lang="en-US" sz="1400">
                          <a:effectLst/>
                        </a:rPr>
                        <a:t>Teams Formed (Monday)</a:t>
                      </a:r>
                    </a:p>
                  </a:txBody>
                  <a:tcPr marL="28575" marR="28575" marT="19050" marB="19050" anchor="b">
                    <a:lnT w="12700" cap="flat" cmpd="sng" algn="ctr">
                      <a:solidFill>
                        <a:schemeClr val="tx1"/>
                      </a:solidFill>
                      <a:prstDash val="sysDash"/>
                      <a:round/>
                      <a:headEnd type="none" w="med" len="med"/>
                      <a:tailEnd type="none" w="med" len="med"/>
                    </a:lnT>
                    <a:solidFill>
                      <a:schemeClr val="bg1"/>
                    </a:solidFill>
                  </a:tcPr>
                </a:tc>
                <a:extLst>
                  <a:ext uri="{0D108BD9-81ED-4DB2-BD59-A6C34878D82A}">
                    <a16:rowId xmlns:a16="http://schemas.microsoft.com/office/drawing/2014/main" val="3895443367"/>
                  </a:ext>
                </a:extLst>
              </a:tr>
              <a:tr h="559685">
                <a:tc>
                  <a:txBody>
                    <a:bodyPr/>
                    <a:lstStyle/>
                    <a:p>
                      <a:pPr rtl="0" fontAlgn="b"/>
                      <a:r>
                        <a:rPr lang="en-US" sz="1400">
                          <a:effectLst/>
                        </a:rPr>
                        <a:t>Mar</a:t>
                      </a:r>
                    </a:p>
                  </a:txBody>
                  <a:tcPr marL="28575" marR="28575" marT="19050" marB="19050" anchor="b">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400">
                          <a:effectLst/>
                        </a:rPr>
                        <a:t>2</a:t>
                      </a:r>
                    </a:p>
                  </a:txBody>
                  <a:tcPr marL="28575" marR="28575" marT="19050" marB="19050" anchor="b">
                    <a:lnB w="12700" cap="flat" cmpd="sng" algn="ctr">
                      <a:solidFill>
                        <a:schemeClr val="tx1"/>
                      </a:solidFill>
                      <a:prstDash val="solid"/>
                      <a:round/>
                      <a:headEnd type="none" w="med" len="med"/>
                      <a:tailEnd type="none" w="med" len="med"/>
                    </a:lnB>
                    <a:solidFill>
                      <a:schemeClr val="bg1"/>
                    </a:solidFill>
                  </a:tcPr>
                </a:tc>
                <a:tc>
                  <a:txBody>
                    <a:bodyPr/>
                    <a:lstStyle/>
                    <a:p>
                      <a:pPr rtl="0" fontAlgn="b"/>
                      <a:endParaRPr lang="en-US" sz="1400">
                        <a:effectLst/>
                      </a:endParaRPr>
                    </a:p>
                  </a:txBody>
                  <a:tcPr marL="28575" marR="28575" marT="19050" marB="19050" anchor="b">
                    <a:lnB w="12700" cap="flat" cmpd="sng" algn="ctr">
                      <a:solidFill>
                        <a:schemeClr val="tx1"/>
                      </a:solidFill>
                      <a:prstDash val="solid"/>
                      <a:round/>
                      <a:headEnd type="none" w="med" len="med"/>
                      <a:tailEnd type="none" w="med" len="med"/>
                    </a:lnB>
                    <a:solidFill>
                      <a:schemeClr val="bg1"/>
                    </a:solidFill>
                  </a:tcPr>
                </a:tc>
                <a:tc>
                  <a:txBody>
                    <a:bodyPr/>
                    <a:lstStyle/>
                    <a:p>
                      <a:pPr rtl="0" fontAlgn="b"/>
                      <a:r>
                        <a:rPr lang="en-US" sz="1400">
                          <a:effectLst/>
                        </a:rPr>
                        <a:t>Evaluation</a:t>
                      </a:r>
                    </a:p>
                  </a:txBody>
                  <a:tcPr marL="28575" marR="28575" marT="19050" marB="19050" anchor="b">
                    <a:lnB w="12700" cap="flat" cmpd="sng" algn="ctr">
                      <a:solidFill>
                        <a:schemeClr val="tx1"/>
                      </a:solidFill>
                      <a:prstDash val="solid"/>
                      <a:round/>
                      <a:headEnd type="none" w="med" len="med"/>
                      <a:tailEnd type="none" w="med" len="med"/>
                    </a:lnB>
                    <a:solidFill>
                      <a:schemeClr val="bg1"/>
                    </a:solidFill>
                  </a:tcPr>
                </a:tc>
                <a:tc>
                  <a:txBody>
                    <a:bodyPr/>
                    <a:lstStyle/>
                    <a:p>
                      <a:pPr rtl="0" fontAlgn="b"/>
                      <a:endParaRPr lang="en-US" sz="1400">
                        <a:effectLst/>
                      </a:endParaRPr>
                    </a:p>
                  </a:txBody>
                  <a:tcPr marL="28575" marR="28575" marT="19050" marB="19050" anchor="b">
                    <a:lnB w="12700" cap="flat" cmpd="sng" algn="ctr">
                      <a:solidFill>
                        <a:schemeClr val="tx1"/>
                      </a:solidFill>
                      <a:prstDash val="solid"/>
                      <a:round/>
                      <a:headEnd type="none" w="med" len="med"/>
                      <a:tailEnd type="none" w="med" len="med"/>
                    </a:lnB>
                    <a:solidFill>
                      <a:schemeClr val="bg1"/>
                    </a:solidFill>
                  </a:tcPr>
                </a:tc>
                <a:tc>
                  <a:txBody>
                    <a:bodyPr/>
                    <a:lstStyle/>
                    <a:p>
                      <a:pPr rtl="0" fontAlgn="b"/>
                      <a:r>
                        <a:rPr lang="en-US" sz="1400">
                          <a:effectLst/>
                        </a:rPr>
                        <a:t>2C DUE (Friday)</a:t>
                      </a:r>
                    </a:p>
                  </a:txBody>
                  <a:tcPr marL="28575" marR="28575" marT="19050" marB="19050" anchor="b">
                    <a:lnB w="12700" cap="flat" cmpd="sng" algn="ctr">
                      <a:solidFill>
                        <a:schemeClr val="tx1"/>
                      </a:solidFill>
                      <a:prstDash val="solid"/>
                      <a:round/>
                      <a:headEnd type="none" w="med" len="med"/>
                      <a:tailEnd type="none" w="med" len="med"/>
                    </a:lnB>
                    <a:solidFill>
                      <a:schemeClr val="bg1"/>
                    </a:solidFill>
                  </a:tcPr>
                </a:tc>
                <a:tc>
                  <a:txBody>
                    <a:bodyPr/>
                    <a:lstStyle/>
                    <a:p>
                      <a:pPr rtl="0" fontAlgn="b"/>
                      <a:r>
                        <a:rPr lang="en-US" sz="1400" dirty="0">
                          <a:effectLst/>
                        </a:rPr>
                        <a:t>Final Project Scoping Proposal (Friday)</a:t>
                      </a:r>
                    </a:p>
                  </a:txBody>
                  <a:tcPr marL="28575" marR="28575" marT="19050" marB="19050" anchor="b">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71856336"/>
                  </a:ext>
                </a:extLst>
              </a:tr>
            </a:tbl>
          </a:graphicData>
        </a:graphic>
      </p:graphicFrame>
      <p:sp>
        <p:nvSpPr>
          <p:cNvPr id="5" name="Title 4"/>
          <p:cNvSpPr>
            <a:spLocks noGrp="1"/>
          </p:cNvSpPr>
          <p:nvPr>
            <p:ph type="title"/>
          </p:nvPr>
        </p:nvSpPr>
        <p:spPr/>
        <p:txBody>
          <a:bodyPr/>
          <a:lstStyle/>
          <a:p>
            <a:r>
              <a:rPr lang="en-US" dirty="0" smtClean="0"/>
              <a:t>Zoom in on Act 2 </a:t>
            </a:r>
            <a:r>
              <a:rPr lang="en-US" dirty="0" smtClean="0"/>
              <a:t>Assignments</a:t>
            </a:r>
            <a:endParaRPr lang="en-US" dirty="0"/>
          </a:p>
        </p:txBody>
      </p:sp>
      <p:sp>
        <p:nvSpPr>
          <p:cNvPr id="8" name="Date Placeholder 7">
            <a:extLst>
              <a:ext uri="{FF2B5EF4-FFF2-40B4-BE49-F238E27FC236}">
                <a16:creationId xmlns:a16="http://schemas.microsoft.com/office/drawing/2014/main" id="{7D198C23-8964-49EA-8F34-3080A532F6DD}"/>
              </a:ext>
            </a:extLst>
          </p:cNvPr>
          <p:cNvSpPr>
            <a:spLocks noGrp="1"/>
          </p:cNvSpPr>
          <p:nvPr>
            <p:ph type="dt" sz="half" idx="10"/>
          </p:nvPr>
        </p:nvSpPr>
        <p:spPr/>
        <p:txBody>
          <a:bodyPr/>
          <a:lstStyle/>
          <a:p>
            <a:r>
              <a:rPr lang="en-US" smtClean="0"/>
              <a:t>2020-02-16</a:t>
            </a:r>
            <a:endParaRPr lang="en-US"/>
          </a:p>
        </p:txBody>
      </p:sp>
      <p:sp>
        <p:nvSpPr>
          <p:cNvPr id="9" name="Footer Placeholder 8">
            <a:extLst>
              <a:ext uri="{FF2B5EF4-FFF2-40B4-BE49-F238E27FC236}">
                <a16:creationId xmlns:a16="http://schemas.microsoft.com/office/drawing/2014/main" id="{E3EC7575-BB7A-4569-A500-9CD974BA8830}"/>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10" name="Slide Number Placeholder 9">
            <a:extLst>
              <a:ext uri="{FF2B5EF4-FFF2-40B4-BE49-F238E27FC236}">
                <a16:creationId xmlns:a16="http://schemas.microsoft.com/office/drawing/2014/main" id="{59AA1962-59DA-4866-92A4-73982D94948A}"/>
              </a:ext>
            </a:extLst>
          </p:cNvPr>
          <p:cNvSpPr>
            <a:spLocks noGrp="1"/>
          </p:cNvSpPr>
          <p:nvPr>
            <p:ph type="sldNum" sz="quarter" idx="12"/>
          </p:nvPr>
        </p:nvSpPr>
        <p:spPr/>
        <p:txBody>
          <a:bodyPr/>
          <a:lstStyle/>
          <a:p>
            <a:fld id="{4BE96267-9501-4B49-939F-F116B0669874}" type="slidenum">
              <a:rPr lang="en-US" smtClean="0"/>
              <a:t>8</a:t>
            </a:fld>
            <a:endParaRPr lang="en-US"/>
          </a:p>
        </p:txBody>
      </p:sp>
      <p:sp>
        <p:nvSpPr>
          <p:cNvPr id="7" name="Text Placeholder 6"/>
          <p:cNvSpPr>
            <a:spLocks noGrp="1"/>
          </p:cNvSpPr>
          <p:nvPr>
            <p:ph type="body" sz="quarter" idx="13"/>
          </p:nvPr>
        </p:nvSpPr>
        <p:spPr/>
        <p:txBody>
          <a:bodyPr/>
          <a:lstStyle/>
          <a:p>
            <a:endParaRPr lang="en-US"/>
          </a:p>
        </p:txBody>
      </p:sp>
      <p:sp>
        <p:nvSpPr>
          <p:cNvPr id="11" name="Rectangle 10"/>
          <p:cNvSpPr/>
          <p:nvPr/>
        </p:nvSpPr>
        <p:spPr>
          <a:xfrm>
            <a:off x="5503024" y="2462462"/>
            <a:ext cx="5058520" cy="1211763"/>
          </a:xfrm>
          <a:prstGeom prst="rect">
            <a:avLst/>
          </a:prstGeom>
          <a:solidFill>
            <a:schemeClr val="accent1">
              <a:alpha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Knowledge Elicitation</a:t>
            </a:r>
            <a:endParaRPr lang="en-US" sz="2400" b="1" dirty="0"/>
          </a:p>
        </p:txBody>
      </p:sp>
      <p:sp>
        <p:nvSpPr>
          <p:cNvPr id="12" name="Rectangle 11"/>
          <p:cNvSpPr/>
          <p:nvPr/>
        </p:nvSpPr>
        <p:spPr>
          <a:xfrm>
            <a:off x="5503024" y="3412434"/>
            <a:ext cx="5058520" cy="2645223"/>
          </a:xfrm>
          <a:prstGeom prst="rect">
            <a:avLst/>
          </a:prstGeom>
          <a:solidFill>
            <a:schemeClr val="accent2">
              <a:alpha val="9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b="1" dirty="0" smtClean="0"/>
              <a:t>Prototyping &amp; Playtesting</a:t>
            </a:r>
            <a:endParaRPr lang="en-US" sz="2400" b="1" dirty="0"/>
          </a:p>
        </p:txBody>
      </p:sp>
    </p:spTree>
    <p:extLst>
      <p:ext uri="{BB962C8B-B14F-4D97-AF65-F5344CB8AC3E}">
        <p14:creationId xmlns:p14="http://schemas.microsoft.com/office/powerpoint/2010/main" val="13984805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a:extLst>
              <a:ext uri="{FF2B5EF4-FFF2-40B4-BE49-F238E27FC236}">
                <a16:creationId xmlns:a16="http://schemas.microsoft.com/office/drawing/2014/main" id="{F8AA20B3-C032-44DF-873C-9F1E9A429B1F}"/>
              </a:ext>
            </a:extLst>
          </p:cNvPr>
          <p:cNvSpPr>
            <a:spLocks noGrp="1"/>
          </p:cNvSpPr>
          <p:nvPr>
            <p:ph type="title"/>
          </p:nvPr>
        </p:nvSpPr>
        <p:spPr/>
        <p:txBody>
          <a:bodyPr/>
          <a:lstStyle/>
          <a:p>
            <a:r>
              <a:rPr lang="en-US" altLang="en-US" dirty="0"/>
              <a:t>Example Non-explanations</a:t>
            </a:r>
          </a:p>
        </p:txBody>
      </p:sp>
      <p:sp>
        <p:nvSpPr>
          <p:cNvPr id="52226" name="Content Placeholder 2">
            <a:extLst>
              <a:ext uri="{FF2B5EF4-FFF2-40B4-BE49-F238E27FC236}">
                <a16:creationId xmlns:a16="http://schemas.microsoft.com/office/drawing/2014/main" id="{AE15C916-DDAA-443E-AECA-5E6F50939D06}"/>
              </a:ext>
            </a:extLst>
          </p:cNvPr>
          <p:cNvSpPr>
            <a:spLocks noGrp="1"/>
          </p:cNvSpPr>
          <p:nvPr>
            <p:ph idx="1"/>
          </p:nvPr>
        </p:nvSpPr>
        <p:spPr/>
        <p:txBody>
          <a:bodyPr/>
          <a:lstStyle/>
          <a:p>
            <a:pPr marL="0" indent="0">
              <a:buNone/>
            </a:pPr>
            <a:r>
              <a:rPr lang="en-US" altLang="en-US" dirty="0"/>
              <a:t>No explanation</a:t>
            </a:r>
          </a:p>
          <a:p>
            <a:pPr lvl="1">
              <a:buFont typeface="Segoe UI" panose="020B0502040204020203" pitchFamily="34" charset="0"/>
              <a:buChar char="–"/>
            </a:pPr>
            <a:r>
              <a:rPr lang="en-US" altLang="en-US" dirty="0"/>
              <a:t>“I just think so”</a:t>
            </a:r>
          </a:p>
          <a:p>
            <a:pPr lvl="1">
              <a:buFont typeface="Segoe UI" panose="020B0502040204020203" pitchFamily="34" charset="0"/>
              <a:buChar char="–"/>
            </a:pPr>
            <a:r>
              <a:rPr lang="en-US" altLang="en-US" dirty="0"/>
              <a:t>“I don’t know”</a:t>
            </a:r>
          </a:p>
          <a:p>
            <a:pPr lvl="1"/>
            <a:endParaRPr lang="en-US" altLang="en-US" dirty="0"/>
          </a:p>
          <a:p>
            <a:pPr marL="0" indent="0">
              <a:buNone/>
            </a:pPr>
            <a:r>
              <a:rPr lang="en-US" altLang="en-US" dirty="0"/>
              <a:t>Explanations that don’t answer “why”</a:t>
            </a:r>
          </a:p>
          <a:p>
            <a:pPr lvl="1">
              <a:buFont typeface="Segoe UI" panose="020B0502040204020203" pitchFamily="34" charset="0"/>
              <a:buChar char="–"/>
            </a:pPr>
            <a:r>
              <a:rPr lang="en-US" altLang="en-US" dirty="0"/>
              <a:t>“because it could tip over and go </a:t>
            </a:r>
            <a:r>
              <a:rPr lang="en-US" altLang="en-US" dirty="0" err="1"/>
              <a:t>whee</a:t>
            </a:r>
            <a:r>
              <a:rPr lang="en-US" altLang="en-US" dirty="0"/>
              <a:t>”</a:t>
            </a:r>
          </a:p>
          <a:p>
            <a:pPr lvl="1">
              <a:buFont typeface="Segoe UI" panose="020B0502040204020203" pitchFamily="34" charset="0"/>
              <a:buChar char="–"/>
            </a:pPr>
            <a:r>
              <a:rPr lang="en-US" altLang="en-US" dirty="0"/>
              <a:t>“it would start to fall.  it would break into a million pieces on the floor”</a:t>
            </a:r>
          </a:p>
          <a:p>
            <a:pPr lvl="1">
              <a:buFont typeface="Segoe UI" panose="020B0502040204020203" pitchFamily="34" charset="0"/>
              <a:buChar char="–"/>
            </a:pPr>
            <a:r>
              <a:rPr lang="en-US" altLang="en-US" dirty="0"/>
              <a:t>“this one go poof”</a:t>
            </a:r>
          </a:p>
        </p:txBody>
      </p:sp>
      <p:sp>
        <p:nvSpPr>
          <p:cNvPr id="4" name="Date Placeholder 3">
            <a:extLst>
              <a:ext uri="{FF2B5EF4-FFF2-40B4-BE49-F238E27FC236}">
                <a16:creationId xmlns:a16="http://schemas.microsoft.com/office/drawing/2014/main" id="{5B68268E-206D-431B-A954-6E4FA6FA3621}"/>
              </a:ext>
            </a:extLst>
          </p:cNvPr>
          <p:cNvSpPr>
            <a:spLocks noGrp="1"/>
          </p:cNvSpPr>
          <p:nvPr>
            <p:ph type="dt" sz="half" idx="10"/>
          </p:nvPr>
        </p:nvSpPr>
        <p:spPr/>
        <p:txBody>
          <a:bodyPr/>
          <a:lstStyle/>
          <a:p>
            <a:r>
              <a:rPr lang="en-US" smtClean="0"/>
              <a:t>2020-02-16</a:t>
            </a:r>
            <a:endParaRPr lang="en-US"/>
          </a:p>
        </p:txBody>
      </p:sp>
      <p:sp>
        <p:nvSpPr>
          <p:cNvPr id="5" name="Footer Placeholder 4">
            <a:extLst>
              <a:ext uri="{FF2B5EF4-FFF2-40B4-BE49-F238E27FC236}">
                <a16:creationId xmlns:a16="http://schemas.microsoft.com/office/drawing/2014/main" id="{B3FA6456-1B34-40D3-8E48-64522A55A2B0}"/>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6" name="Slide Number Placeholder 5">
            <a:extLst>
              <a:ext uri="{FF2B5EF4-FFF2-40B4-BE49-F238E27FC236}">
                <a16:creationId xmlns:a16="http://schemas.microsoft.com/office/drawing/2014/main" id="{888DE93B-DD99-442B-BBF7-FC5E3854F4B4}"/>
              </a:ext>
            </a:extLst>
          </p:cNvPr>
          <p:cNvSpPr>
            <a:spLocks noGrp="1"/>
          </p:cNvSpPr>
          <p:nvPr>
            <p:ph type="sldNum" sz="quarter" idx="12"/>
          </p:nvPr>
        </p:nvSpPr>
        <p:spPr/>
        <p:txBody>
          <a:bodyPr/>
          <a:lstStyle/>
          <a:p>
            <a:fld id="{4BE96267-9501-4B49-939F-F116B0669874}" type="slidenum">
              <a:rPr lang="en-US" smtClean="0"/>
              <a:t>80</a:t>
            </a:fld>
            <a:endParaRPr lang="en-US"/>
          </a:p>
        </p:txBody>
      </p:sp>
      <p:sp>
        <p:nvSpPr>
          <p:cNvPr id="2" name="Text Placeholder 1"/>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30709831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a:extLst>
              <a:ext uri="{FF2B5EF4-FFF2-40B4-BE49-F238E27FC236}">
                <a16:creationId xmlns:a16="http://schemas.microsoft.com/office/drawing/2014/main" id="{7B4B4D70-1FFC-40EC-93BD-13D926D19924}"/>
              </a:ext>
            </a:extLst>
          </p:cNvPr>
          <p:cNvSpPr>
            <a:spLocks noGrp="1"/>
          </p:cNvSpPr>
          <p:nvPr>
            <p:ph type="title"/>
          </p:nvPr>
        </p:nvSpPr>
        <p:spPr/>
        <p:txBody>
          <a:bodyPr/>
          <a:lstStyle/>
          <a:p>
            <a:r>
              <a:rPr lang="en-US" altLang="en-US"/>
              <a:t>Observations</a:t>
            </a:r>
          </a:p>
        </p:txBody>
      </p:sp>
      <p:sp>
        <p:nvSpPr>
          <p:cNvPr id="53250" name="Content Placeholder 2">
            <a:extLst>
              <a:ext uri="{FF2B5EF4-FFF2-40B4-BE49-F238E27FC236}">
                <a16:creationId xmlns:a16="http://schemas.microsoft.com/office/drawing/2014/main" id="{EFAE97CE-0877-4180-A116-DC823F9F668D}"/>
              </a:ext>
            </a:extLst>
          </p:cNvPr>
          <p:cNvSpPr>
            <a:spLocks noGrp="1"/>
          </p:cNvSpPr>
          <p:nvPr>
            <p:ph idx="1"/>
          </p:nvPr>
        </p:nvSpPr>
        <p:spPr/>
        <p:txBody>
          <a:bodyPr>
            <a:normAutofit fontScale="92500" lnSpcReduction="20000"/>
          </a:bodyPr>
          <a:lstStyle/>
          <a:p>
            <a:pPr marL="0" indent="0">
              <a:buNone/>
            </a:pPr>
            <a:r>
              <a:rPr lang="en-US" altLang="en-US" dirty="0"/>
              <a:t>Misconceptions</a:t>
            </a:r>
          </a:p>
          <a:p>
            <a:pPr lvl="1">
              <a:buFont typeface="Segoe UI" panose="020B0502040204020203" pitchFamily="34" charset="0"/>
              <a:buChar char="–"/>
            </a:pPr>
            <a:r>
              <a:rPr lang="en-US" altLang="en-US" dirty="0"/>
              <a:t>Heavier structures are more stable</a:t>
            </a:r>
          </a:p>
          <a:p>
            <a:pPr lvl="1">
              <a:buFont typeface="Segoe UI" panose="020B0502040204020203" pitchFamily="34" charset="0"/>
              <a:buChar char="–"/>
            </a:pPr>
            <a:r>
              <a:rPr lang="en-US" altLang="en-US" dirty="0"/>
              <a:t>Bigger structures are more stable</a:t>
            </a:r>
          </a:p>
          <a:p>
            <a:pPr lvl="1">
              <a:buFont typeface="Segoe UI" panose="020B0502040204020203" pitchFamily="34" charset="0"/>
              <a:buChar char="–"/>
            </a:pPr>
            <a:r>
              <a:rPr lang="en-US" altLang="en-US" dirty="0"/>
              <a:t>“Pointy” structures are less stable</a:t>
            </a:r>
          </a:p>
          <a:p>
            <a:pPr marL="0" indent="0">
              <a:spcBef>
                <a:spcPts val="2200"/>
              </a:spcBef>
              <a:buNone/>
            </a:pPr>
            <a:r>
              <a:rPr lang="en-US" altLang="en-US" dirty="0"/>
              <a:t>Imprecise understandings</a:t>
            </a:r>
          </a:p>
          <a:p>
            <a:pPr lvl="1">
              <a:buFont typeface="Segoe UI" panose="020B0502040204020203" pitchFamily="34" charset="0"/>
              <a:buChar char="–"/>
            </a:pPr>
            <a:r>
              <a:rPr lang="en-US" altLang="en-US" dirty="0"/>
              <a:t>“Skinny” (rather than narrow base) structures are less stable</a:t>
            </a:r>
          </a:p>
          <a:p>
            <a:pPr marL="0" indent="0">
              <a:spcBef>
                <a:spcPts val="2200"/>
              </a:spcBef>
              <a:buNone/>
            </a:pPr>
            <a:r>
              <a:rPr lang="en-US" altLang="en-US" dirty="0"/>
              <a:t>Other difficulties</a:t>
            </a:r>
          </a:p>
          <a:p>
            <a:pPr lvl="1">
              <a:buFont typeface="Segoe UI" panose="020B0502040204020203" pitchFamily="34" charset="0"/>
              <a:buChar char="–"/>
            </a:pPr>
            <a:r>
              <a:rPr lang="en-US" altLang="en-US" dirty="0"/>
              <a:t>1/3 of the sample had difficulty explaining “why”</a:t>
            </a:r>
          </a:p>
          <a:p>
            <a:pPr lvl="1">
              <a:buFont typeface="Segoe UI" panose="020B0502040204020203" pitchFamily="34" charset="0"/>
              <a:buChar char="–"/>
            </a:pPr>
            <a:r>
              <a:rPr lang="en-US" altLang="en-US" dirty="0"/>
              <a:t>Children had difficulty on multiple-principle items</a:t>
            </a:r>
          </a:p>
          <a:p>
            <a:pPr lvl="1">
              <a:buFont typeface="Segoe UI" panose="020B0502040204020203" pitchFamily="34" charset="0"/>
              <a:buChar char="–"/>
            </a:pPr>
            <a:r>
              <a:rPr lang="en-US" altLang="en-US" dirty="0"/>
              <a:t>Some children responded consistently across items with a single principle</a:t>
            </a:r>
          </a:p>
          <a:p>
            <a:pPr lvl="1">
              <a:buFont typeface="Segoe UI" panose="020B0502040204020203" pitchFamily="34" charset="0"/>
              <a:buChar char="–"/>
            </a:pPr>
            <a:r>
              <a:rPr lang="en-US" altLang="en-US" dirty="0"/>
              <a:t>It was difficult for children to reason about all 4 principles.</a:t>
            </a:r>
          </a:p>
        </p:txBody>
      </p:sp>
      <p:sp>
        <p:nvSpPr>
          <p:cNvPr id="4" name="Date Placeholder 3">
            <a:extLst>
              <a:ext uri="{FF2B5EF4-FFF2-40B4-BE49-F238E27FC236}">
                <a16:creationId xmlns:a16="http://schemas.microsoft.com/office/drawing/2014/main" id="{E489060C-59FB-42EB-BDB7-265B534F7181}"/>
              </a:ext>
            </a:extLst>
          </p:cNvPr>
          <p:cNvSpPr>
            <a:spLocks noGrp="1"/>
          </p:cNvSpPr>
          <p:nvPr>
            <p:ph type="dt" sz="half" idx="10"/>
          </p:nvPr>
        </p:nvSpPr>
        <p:spPr/>
        <p:txBody>
          <a:bodyPr/>
          <a:lstStyle/>
          <a:p>
            <a:r>
              <a:rPr lang="en-US" smtClean="0"/>
              <a:t>2020-02-16</a:t>
            </a:r>
            <a:endParaRPr lang="en-US"/>
          </a:p>
        </p:txBody>
      </p:sp>
      <p:sp>
        <p:nvSpPr>
          <p:cNvPr id="5" name="Footer Placeholder 4">
            <a:extLst>
              <a:ext uri="{FF2B5EF4-FFF2-40B4-BE49-F238E27FC236}">
                <a16:creationId xmlns:a16="http://schemas.microsoft.com/office/drawing/2014/main" id="{D45E2E3A-3943-4BB2-BCF4-B1E506B912F1}"/>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6" name="Slide Number Placeholder 5">
            <a:extLst>
              <a:ext uri="{FF2B5EF4-FFF2-40B4-BE49-F238E27FC236}">
                <a16:creationId xmlns:a16="http://schemas.microsoft.com/office/drawing/2014/main" id="{B400208B-0D12-4C2C-84A9-5996E4338C97}"/>
              </a:ext>
            </a:extLst>
          </p:cNvPr>
          <p:cNvSpPr>
            <a:spLocks noGrp="1"/>
          </p:cNvSpPr>
          <p:nvPr>
            <p:ph type="sldNum" sz="quarter" idx="12"/>
          </p:nvPr>
        </p:nvSpPr>
        <p:spPr/>
        <p:txBody>
          <a:bodyPr/>
          <a:lstStyle/>
          <a:p>
            <a:fld id="{4BE96267-9501-4B49-939F-F116B0669874}" type="slidenum">
              <a:rPr lang="en-US" smtClean="0"/>
              <a:t>81</a:t>
            </a:fld>
            <a:endParaRPr lang="en-US"/>
          </a:p>
        </p:txBody>
      </p:sp>
      <p:sp>
        <p:nvSpPr>
          <p:cNvPr id="2" name="Text Placeholder 1"/>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6124111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E2867-CE00-4384-977B-44E83112E532}"/>
              </a:ext>
            </a:extLst>
          </p:cNvPr>
          <p:cNvSpPr>
            <a:spLocks noGrp="1"/>
          </p:cNvSpPr>
          <p:nvPr>
            <p:ph type="title"/>
          </p:nvPr>
        </p:nvSpPr>
        <p:spPr/>
        <p:txBody>
          <a:bodyPr/>
          <a:lstStyle/>
          <a:p>
            <a:r>
              <a:rPr lang="en-US" dirty="0"/>
              <a:t>Design implications</a:t>
            </a:r>
          </a:p>
        </p:txBody>
      </p:sp>
      <p:sp>
        <p:nvSpPr>
          <p:cNvPr id="3" name="Content Placeholder 2">
            <a:extLst>
              <a:ext uri="{FF2B5EF4-FFF2-40B4-BE49-F238E27FC236}">
                <a16:creationId xmlns:a16="http://schemas.microsoft.com/office/drawing/2014/main" id="{5AB656F9-754E-44B9-B1F7-0CD4CECC3E7A}"/>
              </a:ext>
            </a:extLst>
          </p:cNvPr>
          <p:cNvSpPr>
            <a:spLocks noGrp="1"/>
          </p:cNvSpPr>
          <p:nvPr>
            <p:ph idx="1"/>
          </p:nvPr>
        </p:nvSpPr>
        <p:spPr/>
        <p:txBody>
          <a:bodyPr/>
          <a:lstStyle/>
          <a:p>
            <a:pPr marL="0" indent="0">
              <a:spcBef>
                <a:spcPts val="2200"/>
              </a:spcBef>
              <a:buNone/>
            </a:pPr>
            <a:r>
              <a:rPr lang="en-US" dirty="0"/>
              <a:t>Moved away from multi-principle levels</a:t>
            </a:r>
          </a:p>
          <a:p>
            <a:pPr marL="0" indent="0">
              <a:spcBef>
                <a:spcPts val="2200"/>
              </a:spcBef>
              <a:buNone/>
            </a:pPr>
            <a:r>
              <a:rPr lang="en-US" dirty="0"/>
              <a:t>Basing the game around reaching a target height (technically violating a principle) would be ok because kids were good at that already</a:t>
            </a:r>
          </a:p>
          <a:p>
            <a:pPr marL="0" indent="0">
              <a:spcBef>
                <a:spcPts val="2200"/>
              </a:spcBef>
              <a:buNone/>
            </a:pPr>
            <a:r>
              <a:rPr lang="en-US" dirty="0"/>
              <a:t>Initially moved away from including explanation based mechanics because kids were bad at formulating explanations</a:t>
            </a:r>
          </a:p>
          <a:p>
            <a:pPr lvl="1">
              <a:buFont typeface="Segoe UI" panose="020B0502040204020203" pitchFamily="34" charset="0"/>
              <a:buChar char="–"/>
            </a:pPr>
            <a:r>
              <a:rPr lang="en-US" dirty="0"/>
              <a:t>We did eventually add a more scaffolded explanation system in later</a:t>
            </a:r>
          </a:p>
        </p:txBody>
      </p:sp>
      <p:sp>
        <p:nvSpPr>
          <p:cNvPr id="4" name="Date Placeholder 3">
            <a:extLst>
              <a:ext uri="{FF2B5EF4-FFF2-40B4-BE49-F238E27FC236}">
                <a16:creationId xmlns:a16="http://schemas.microsoft.com/office/drawing/2014/main" id="{9909E612-CC18-4CEE-BA03-4D8BEA304056}"/>
              </a:ext>
            </a:extLst>
          </p:cNvPr>
          <p:cNvSpPr>
            <a:spLocks noGrp="1"/>
          </p:cNvSpPr>
          <p:nvPr>
            <p:ph type="dt" sz="half" idx="10"/>
          </p:nvPr>
        </p:nvSpPr>
        <p:spPr/>
        <p:txBody>
          <a:bodyPr/>
          <a:lstStyle/>
          <a:p>
            <a:r>
              <a:rPr lang="en-US" smtClean="0"/>
              <a:t>2020-02-16</a:t>
            </a:r>
            <a:endParaRPr lang="en-US"/>
          </a:p>
        </p:txBody>
      </p:sp>
      <p:sp>
        <p:nvSpPr>
          <p:cNvPr id="5" name="Footer Placeholder 4">
            <a:extLst>
              <a:ext uri="{FF2B5EF4-FFF2-40B4-BE49-F238E27FC236}">
                <a16:creationId xmlns:a16="http://schemas.microsoft.com/office/drawing/2014/main" id="{F6EDF2DE-861A-4ECA-A9FE-39417E5A1D0D}"/>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6" name="Slide Number Placeholder 5">
            <a:extLst>
              <a:ext uri="{FF2B5EF4-FFF2-40B4-BE49-F238E27FC236}">
                <a16:creationId xmlns:a16="http://schemas.microsoft.com/office/drawing/2014/main" id="{2244823E-61A7-4272-87B7-14F9B191054D}"/>
              </a:ext>
            </a:extLst>
          </p:cNvPr>
          <p:cNvSpPr>
            <a:spLocks noGrp="1"/>
          </p:cNvSpPr>
          <p:nvPr>
            <p:ph type="sldNum" sz="quarter" idx="12"/>
          </p:nvPr>
        </p:nvSpPr>
        <p:spPr/>
        <p:txBody>
          <a:bodyPr/>
          <a:lstStyle/>
          <a:p>
            <a:fld id="{4BE96267-9501-4B49-939F-F116B0669874}" type="slidenum">
              <a:rPr lang="en-US" smtClean="0"/>
              <a:t>82</a:t>
            </a:fld>
            <a:endParaRPr lang="en-US"/>
          </a:p>
        </p:txBody>
      </p:sp>
      <p:sp>
        <p:nvSpPr>
          <p:cNvPr id="7" name="Text Placeholder 6"/>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42837428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78187F3-5AEA-4537-8235-12A3F545D4ED}"/>
              </a:ext>
            </a:extLst>
          </p:cNvPr>
          <p:cNvPicPr>
            <a:picLocks noChangeAspect="1"/>
          </p:cNvPicPr>
          <p:nvPr/>
        </p:nvPicPr>
        <p:blipFill rotWithShape="1">
          <a:blip r:embed="rId2"/>
          <a:srcRect l="54724" t="23292" r="2606" b="4665"/>
          <a:stretch/>
        </p:blipFill>
        <p:spPr>
          <a:xfrm>
            <a:off x="1333500" y="136525"/>
            <a:ext cx="9410700" cy="6584950"/>
          </a:xfrm>
          <a:prstGeom prst="rect">
            <a:avLst/>
          </a:prstGeom>
        </p:spPr>
      </p:pic>
      <p:sp>
        <p:nvSpPr>
          <p:cNvPr id="4" name="Date Placeholder 3">
            <a:extLst>
              <a:ext uri="{FF2B5EF4-FFF2-40B4-BE49-F238E27FC236}">
                <a16:creationId xmlns:a16="http://schemas.microsoft.com/office/drawing/2014/main" id="{64D10AE2-9D9E-41E2-BF6E-4B9E9D7037F3}"/>
              </a:ext>
            </a:extLst>
          </p:cNvPr>
          <p:cNvSpPr>
            <a:spLocks noGrp="1"/>
          </p:cNvSpPr>
          <p:nvPr>
            <p:ph type="dt" sz="half" idx="10"/>
          </p:nvPr>
        </p:nvSpPr>
        <p:spPr/>
        <p:txBody>
          <a:bodyPr/>
          <a:lstStyle/>
          <a:p>
            <a:r>
              <a:rPr lang="en-US" smtClean="0"/>
              <a:t>2020-02-16</a:t>
            </a:r>
            <a:endParaRPr lang="en-US"/>
          </a:p>
        </p:txBody>
      </p:sp>
      <p:sp>
        <p:nvSpPr>
          <p:cNvPr id="5" name="Footer Placeholder 4">
            <a:extLst>
              <a:ext uri="{FF2B5EF4-FFF2-40B4-BE49-F238E27FC236}">
                <a16:creationId xmlns:a16="http://schemas.microsoft.com/office/drawing/2014/main" id="{96717630-6DC2-4B04-A83E-85145B368CF4}"/>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6" name="Slide Number Placeholder 5">
            <a:extLst>
              <a:ext uri="{FF2B5EF4-FFF2-40B4-BE49-F238E27FC236}">
                <a16:creationId xmlns:a16="http://schemas.microsoft.com/office/drawing/2014/main" id="{3F09E8E0-CC3C-4800-B33C-8003459284E9}"/>
              </a:ext>
            </a:extLst>
          </p:cNvPr>
          <p:cNvSpPr>
            <a:spLocks noGrp="1"/>
          </p:cNvSpPr>
          <p:nvPr>
            <p:ph type="sldNum" sz="quarter" idx="12"/>
          </p:nvPr>
        </p:nvSpPr>
        <p:spPr/>
        <p:txBody>
          <a:bodyPr/>
          <a:lstStyle/>
          <a:p>
            <a:fld id="{4BE96267-9501-4B49-939F-F116B0669874}" type="slidenum">
              <a:rPr lang="en-US" smtClean="0"/>
              <a:t>83</a:t>
            </a:fld>
            <a:endParaRPr lang="en-US"/>
          </a:p>
        </p:txBody>
      </p:sp>
      <p:sp>
        <p:nvSpPr>
          <p:cNvPr id="8" name="TextBox 7"/>
          <p:cNvSpPr txBox="1"/>
          <p:nvPr/>
        </p:nvSpPr>
        <p:spPr>
          <a:xfrm>
            <a:off x="838200" y="377001"/>
            <a:ext cx="2922319" cy="707886"/>
          </a:xfrm>
          <a:prstGeom prst="rect">
            <a:avLst/>
          </a:prstGeom>
          <a:noFill/>
        </p:spPr>
        <p:txBody>
          <a:bodyPr wrap="square" rtlCol="0">
            <a:spAutoFit/>
          </a:bodyPr>
          <a:lstStyle/>
          <a:p>
            <a:pPr algn="r"/>
            <a:r>
              <a:rPr lang="en-US" sz="4000" b="1" dirty="0" smtClean="0"/>
              <a:t>Iteration 2</a:t>
            </a:r>
            <a:endParaRPr lang="en-US" sz="4000" b="1" dirty="0"/>
          </a:p>
        </p:txBody>
      </p:sp>
    </p:spTree>
    <p:extLst>
      <p:ext uri="{BB962C8B-B14F-4D97-AF65-F5344CB8AC3E}">
        <p14:creationId xmlns:p14="http://schemas.microsoft.com/office/powerpoint/2010/main" val="2334648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2952"/>
            <a:ext cx="12192000" cy="68609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r>
              <a:rPr lang="en-US" smtClean="0"/>
              <a:t>2020-02-16</a:t>
            </a:r>
            <a:endParaRPr lang="en-US"/>
          </a:p>
        </p:txBody>
      </p:sp>
      <p:sp>
        <p:nvSpPr>
          <p:cNvPr id="6" name="Slide Number Placeholder 5"/>
          <p:cNvSpPr>
            <a:spLocks noGrp="1"/>
          </p:cNvSpPr>
          <p:nvPr>
            <p:ph type="sldNum" sz="quarter" idx="12"/>
          </p:nvPr>
        </p:nvSpPr>
        <p:spPr/>
        <p:txBody>
          <a:bodyPr/>
          <a:lstStyle/>
          <a:p>
            <a:fld id="{47971AED-85B2-4588-978A-6CF2A5B557E6}" type="slidenum">
              <a:rPr lang="en-US" smtClean="0"/>
              <a:t>84</a:t>
            </a:fld>
            <a:endParaRPr lang="en-US"/>
          </a:p>
        </p:txBody>
      </p:sp>
      <p:pic>
        <p:nvPicPr>
          <p:cNvPr id="7" name="media1.mp4"/>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1285700" y="260094"/>
            <a:ext cx="9629950" cy="6018720"/>
          </a:xfrm>
          <a:prstGeom prst="rect">
            <a:avLst/>
          </a:prstGeom>
          <a:ln w="12700">
            <a:miter lim="400000"/>
          </a:ln>
        </p:spPr>
      </p:pic>
      <p:sp>
        <p:nvSpPr>
          <p:cNvPr id="2" name="Footer Placeholder 1">
            <a:extLst>
              <a:ext uri="{FF2B5EF4-FFF2-40B4-BE49-F238E27FC236}">
                <a16:creationId xmlns:a16="http://schemas.microsoft.com/office/drawing/2014/main" id="{133DBEFE-5711-457D-8238-77112C621A09}"/>
              </a:ext>
            </a:extLst>
          </p:cNvPr>
          <p:cNvSpPr>
            <a:spLocks noGrp="1"/>
          </p:cNvSpPr>
          <p:nvPr>
            <p:ph type="ftr" sz="quarter" idx="11"/>
          </p:nvPr>
        </p:nvSpPr>
        <p:spPr/>
        <p:txBody>
          <a:bodyPr/>
          <a:lstStyle/>
          <a:p>
            <a:r>
              <a:rPr lang="en-US" smtClean="0"/>
              <a:t>05-418/818 | Spring 2021 | Design of Educational Games</a:t>
            </a:r>
            <a:endParaRPr lang="en-US"/>
          </a:p>
        </p:txBody>
      </p:sp>
    </p:spTree>
    <p:extLst>
      <p:ext uri="{BB962C8B-B14F-4D97-AF65-F5344CB8AC3E}">
        <p14:creationId xmlns:p14="http://schemas.microsoft.com/office/powerpoint/2010/main" val="7386610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5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7"/>
                </p:tgtEl>
              </p:cMediaNode>
            </p:video>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Different Types of Levels</a:t>
            </a:r>
            <a:endParaRPr lang="en-US" dirty="0"/>
          </a:p>
        </p:txBody>
      </p:sp>
      <p:sp>
        <p:nvSpPr>
          <p:cNvPr id="8" name="Slide Number Placeholder 7"/>
          <p:cNvSpPr>
            <a:spLocks noGrp="1"/>
          </p:cNvSpPr>
          <p:nvPr>
            <p:ph type="sldNum" sz="quarter" idx="12"/>
          </p:nvPr>
        </p:nvSpPr>
        <p:spPr/>
        <p:txBody>
          <a:bodyPr/>
          <a:lstStyle/>
          <a:p>
            <a:fld id="{E44607B3-FAC7-314E-970A-EFC151AAC22F}" type="slidenum">
              <a:rPr lang="en-US" smtClean="0"/>
              <a:pPr/>
              <a:t>85</a:t>
            </a:fld>
            <a:endParaRPr lang="en-US"/>
          </a:p>
        </p:txBody>
      </p:sp>
      <p:sp>
        <p:nvSpPr>
          <p:cNvPr id="18" name="Text Placeholder 17"/>
          <p:cNvSpPr>
            <a:spLocks noGrp="1"/>
          </p:cNvSpPr>
          <p:nvPr>
            <p:ph type="body" sz="quarter" idx="13"/>
          </p:nvPr>
        </p:nvSpPr>
        <p:spPr/>
        <p:txBody>
          <a:bodyPr/>
          <a:lstStyle/>
          <a:p>
            <a:endParaRPr lang="en-US"/>
          </a:p>
        </p:txBody>
      </p:sp>
      <p:grpSp>
        <p:nvGrpSpPr>
          <p:cNvPr id="22" name="Group 21"/>
          <p:cNvGrpSpPr/>
          <p:nvPr/>
        </p:nvGrpSpPr>
        <p:grpSpPr>
          <a:xfrm>
            <a:off x="986328" y="1614067"/>
            <a:ext cx="10219345" cy="2288941"/>
            <a:chOff x="114300" y="1614067"/>
            <a:chExt cx="10219345" cy="2288941"/>
          </a:xfrm>
        </p:grpSpPr>
        <p:grpSp>
          <p:nvGrpSpPr>
            <p:cNvPr id="6" name="Group 5"/>
            <p:cNvGrpSpPr/>
            <p:nvPr/>
          </p:nvGrpSpPr>
          <p:grpSpPr>
            <a:xfrm>
              <a:off x="2399366" y="1614067"/>
              <a:ext cx="7934279" cy="2288941"/>
              <a:chOff x="1610547" y="2690495"/>
              <a:chExt cx="6042674" cy="1470025"/>
            </a:xfrm>
          </p:grpSpPr>
          <p:pic>
            <p:nvPicPr>
              <p:cNvPr id="3" name="Picture 2" descr="}:Users:psycomp:Desktop:Screen Shot 2015-12-13 at 10.16.02 AM.png"/>
              <p:cNvPicPr/>
              <p:nvPr/>
            </p:nvPicPr>
            <p:blipFill>
              <a:blip r:embed="rId3">
                <a:extLst>
                  <a:ext uri="{28A0092B-C50C-407E-A947-70E740481C1C}">
                    <a14:useLocalDpi xmlns:a14="http://schemas.microsoft.com/office/drawing/2010/main" val="0"/>
                  </a:ext>
                </a:extLst>
              </a:blip>
              <a:srcRect/>
              <a:stretch>
                <a:fillRect/>
              </a:stretch>
            </p:blipFill>
            <p:spPr bwMode="auto">
              <a:xfrm>
                <a:off x="1610547" y="2697480"/>
                <a:ext cx="1938020" cy="1463040"/>
              </a:xfrm>
              <a:prstGeom prst="rect">
                <a:avLst/>
              </a:prstGeom>
              <a:noFill/>
              <a:ln>
                <a:solidFill>
                  <a:schemeClr val="tx1"/>
                </a:solidFill>
              </a:ln>
            </p:spPr>
          </p:pic>
          <p:pic>
            <p:nvPicPr>
              <p:cNvPr id="4" name="Picture 3" descr="}:Users:psycomp:Desktop:Screen Shot 2015-12-13 at 10.10.54 AM.png"/>
              <p:cNvPicPr/>
              <p:nvPr/>
            </p:nvPicPr>
            <p:blipFill>
              <a:blip r:embed="rId4">
                <a:extLst>
                  <a:ext uri="{28A0092B-C50C-407E-A947-70E740481C1C}">
                    <a14:useLocalDpi xmlns:a14="http://schemas.microsoft.com/office/drawing/2010/main" val="0"/>
                  </a:ext>
                </a:extLst>
              </a:blip>
              <a:srcRect/>
              <a:stretch>
                <a:fillRect/>
              </a:stretch>
            </p:blipFill>
            <p:spPr bwMode="auto">
              <a:xfrm>
                <a:off x="3663520" y="2697480"/>
                <a:ext cx="1938655" cy="1459865"/>
              </a:xfrm>
              <a:prstGeom prst="rect">
                <a:avLst/>
              </a:prstGeom>
              <a:noFill/>
              <a:ln>
                <a:solidFill>
                  <a:srgbClr val="000000"/>
                </a:solidFill>
              </a:ln>
            </p:spPr>
          </p:pic>
          <p:pic>
            <p:nvPicPr>
              <p:cNvPr id="5" name="Picture 4" descr="}:Users:psycomp:Desktop:Screen Shot 2015-12-13 at 10.52.19 AM.png"/>
              <p:cNvPicPr/>
              <p:nvPr/>
            </p:nvPicPr>
            <p:blipFill>
              <a:blip r:embed="rId5">
                <a:extLst>
                  <a:ext uri="{28A0092B-C50C-407E-A947-70E740481C1C}">
                    <a14:useLocalDpi xmlns:a14="http://schemas.microsoft.com/office/drawing/2010/main" val="0"/>
                  </a:ext>
                </a:extLst>
              </a:blip>
              <a:srcRect/>
              <a:stretch>
                <a:fillRect/>
              </a:stretch>
            </p:blipFill>
            <p:spPr bwMode="auto">
              <a:xfrm>
                <a:off x="5715201" y="2690495"/>
                <a:ext cx="1938020" cy="1466850"/>
              </a:xfrm>
              <a:prstGeom prst="rect">
                <a:avLst/>
              </a:prstGeom>
              <a:noFill/>
              <a:ln>
                <a:solidFill>
                  <a:srgbClr val="000000"/>
                </a:solidFill>
              </a:ln>
            </p:spPr>
          </p:pic>
        </p:grpSp>
        <p:sp>
          <p:nvSpPr>
            <p:cNvPr id="19" name="TextBox 18"/>
            <p:cNvSpPr txBox="1"/>
            <p:nvPr/>
          </p:nvSpPr>
          <p:spPr>
            <a:xfrm>
              <a:off x="114300" y="2466150"/>
              <a:ext cx="2281828" cy="584775"/>
            </a:xfrm>
            <a:prstGeom prst="rect">
              <a:avLst/>
            </a:prstGeom>
            <a:noFill/>
          </p:spPr>
          <p:txBody>
            <a:bodyPr wrap="square" rtlCol="0">
              <a:spAutoFit/>
            </a:bodyPr>
            <a:lstStyle/>
            <a:p>
              <a:pPr algn="ctr"/>
              <a:r>
                <a:rPr lang="en-US" sz="3200" dirty="0" smtClean="0"/>
                <a:t>Build</a:t>
              </a:r>
              <a:endParaRPr lang="en-US" sz="3200" dirty="0"/>
            </a:p>
          </p:txBody>
        </p:sp>
      </p:grpSp>
      <p:grpSp>
        <p:nvGrpSpPr>
          <p:cNvPr id="23" name="Group 22"/>
          <p:cNvGrpSpPr/>
          <p:nvPr/>
        </p:nvGrpSpPr>
        <p:grpSpPr>
          <a:xfrm>
            <a:off x="986328" y="4143973"/>
            <a:ext cx="10219345" cy="1875569"/>
            <a:chOff x="114300" y="4143973"/>
            <a:chExt cx="10219345" cy="1875569"/>
          </a:xfrm>
        </p:grpSpPr>
        <p:grpSp>
          <p:nvGrpSpPr>
            <p:cNvPr id="13" name="Group 12"/>
            <p:cNvGrpSpPr/>
            <p:nvPr/>
          </p:nvGrpSpPr>
          <p:grpSpPr>
            <a:xfrm>
              <a:off x="2392890" y="4143973"/>
              <a:ext cx="7940755" cy="1875569"/>
              <a:chOff x="1019807" y="3972653"/>
              <a:chExt cx="7940755" cy="1875569"/>
            </a:xfrm>
          </p:grpSpPr>
          <p:pic>
            <p:nvPicPr>
              <p:cNvPr id="9" name="Picture 8" descr="}:Users:psycomp:Desktop:Screen Shot 2015-12-13 at 10.14.40 AM.png"/>
              <p:cNvPicPr/>
              <p:nvPr/>
            </p:nvPicPr>
            <p:blipFill>
              <a:blip r:embed="rId6">
                <a:extLst>
                  <a:ext uri="{28A0092B-C50C-407E-A947-70E740481C1C}">
                    <a14:useLocalDpi xmlns:a14="http://schemas.microsoft.com/office/drawing/2010/main" val="0"/>
                  </a:ext>
                </a:extLst>
              </a:blip>
              <a:srcRect/>
              <a:stretch>
                <a:fillRect/>
              </a:stretch>
            </p:blipFill>
            <p:spPr bwMode="auto">
              <a:xfrm>
                <a:off x="1019807" y="3972653"/>
                <a:ext cx="2551176" cy="1875569"/>
              </a:xfrm>
              <a:prstGeom prst="rect">
                <a:avLst/>
              </a:prstGeom>
              <a:noFill/>
              <a:ln>
                <a:solidFill>
                  <a:srgbClr val="000000"/>
                </a:solidFill>
              </a:ln>
            </p:spPr>
          </p:pic>
          <p:pic>
            <p:nvPicPr>
              <p:cNvPr id="10" name="Picture 9" descr="}:Users:psycomp:Desktop:Screen Shot 2015-12-13 at 10.14.54 AM.png"/>
              <p:cNvPicPr/>
              <p:nvPr/>
            </p:nvPicPr>
            <p:blipFill>
              <a:blip r:embed="rId7">
                <a:extLst>
                  <a:ext uri="{28A0092B-C50C-407E-A947-70E740481C1C}">
                    <a14:useLocalDpi xmlns:a14="http://schemas.microsoft.com/office/drawing/2010/main" val="0"/>
                  </a:ext>
                </a:extLst>
              </a:blip>
              <a:srcRect/>
              <a:stretch>
                <a:fillRect/>
              </a:stretch>
            </p:blipFill>
            <p:spPr bwMode="auto">
              <a:xfrm>
                <a:off x="3715445" y="3972655"/>
                <a:ext cx="2551176" cy="1875567"/>
              </a:xfrm>
              <a:prstGeom prst="rect">
                <a:avLst/>
              </a:prstGeom>
              <a:noFill/>
              <a:ln>
                <a:solidFill>
                  <a:srgbClr val="000000"/>
                </a:solidFill>
              </a:ln>
            </p:spPr>
          </p:pic>
          <p:pic>
            <p:nvPicPr>
              <p:cNvPr id="11" name="Picture 10" descr="}:Users:psycomp:Desktop:Screen Shot 2015-12-13 at 10.15.08 AM.png"/>
              <p:cNvPicPr/>
              <p:nvPr/>
            </p:nvPicPr>
            <p:blipFill>
              <a:blip r:embed="rId8">
                <a:extLst>
                  <a:ext uri="{28A0092B-C50C-407E-A947-70E740481C1C}">
                    <a14:useLocalDpi xmlns:a14="http://schemas.microsoft.com/office/drawing/2010/main" val="0"/>
                  </a:ext>
                </a:extLst>
              </a:blip>
              <a:srcRect/>
              <a:stretch>
                <a:fillRect/>
              </a:stretch>
            </p:blipFill>
            <p:spPr bwMode="auto">
              <a:xfrm>
                <a:off x="6409386" y="3972653"/>
                <a:ext cx="2551176" cy="1875569"/>
              </a:xfrm>
              <a:prstGeom prst="rect">
                <a:avLst/>
              </a:prstGeom>
              <a:noFill/>
              <a:ln>
                <a:solidFill>
                  <a:srgbClr val="000000"/>
                </a:solidFill>
              </a:ln>
            </p:spPr>
          </p:pic>
        </p:grpSp>
        <p:sp>
          <p:nvSpPr>
            <p:cNvPr id="20" name="TextBox 19"/>
            <p:cNvSpPr txBox="1"/>
            <p:nvPr/>
          </p:nvSpPr>
          <p:spPr>
            <a:xfrm>
              <a:off x="114300" y="4548469"/>
              <a:ext cx="2281828" cy="1077218"/>
            </a:xfrm>
            <a:prstGeom prst="rect">
              <a:avLst/>
            </a:prstGeom>
            <a:noFill/>
          </p:spPr>
          <p:txBody>
            <a:bodyPr wrap="square" rtlCol="0">
              <a:spAutoFit/>
            </a:bodyPr>
            <a:lstStyle/>
            <a:p>
              <a:pPr algn="ctr"/>
              <a:r>
                <a:rPr lang="en-US" sz="3200" dirty="0" smtClean="0"/>
                <a:t>Contrasting Cases</a:t>
              </a:r>
              <a:endParaRPr lang="en-US" sz="3200" dirty="0"/>
            </a:p>
          </p:txBody>
        </p:sp>
      </p:grpSp>
      <p:sp>
        <p:nvSpPr>
          <p:cNvPr id="7" name="Date Placeholder 6"/>
          <p:cNvSpPr>
            <a:spLocks noGrp="1"/>
          </p:cNvSpPr>
          <p:nvPr>
            <p:ph type="dt" sz="half" idx="10"/>
          </p:nvPr>
        </p:nvSpPr>
        <p:spPr/>
        <p:txBody>
          <a:bodyPr/>
          <a:lstStyle/>
          <a:p>
            <a:r>
              <a:rPr lang="en-US" smtClean="0"/>
              <a:t>2020-02-16</a:t>
            </a:r>
            <a:endParaRPr lang="en-US"/>
          </a:p>
        </p:txBody>
      </p:sp>
      <p:sp>
        <p:nvSpPr>
          <p:cNvPr id="12" name="Footer Placeholder 11"/>
          <p:cNvSpPr>
            <a:spLocks noGrp="1"/>
          </p:cNvSpPr>
          <p:nvPr>
            <p:ph type="ftr" sz="quarter" idx="11"/>
          </p:nvPr>
        </p:nvSpPr>
        <p:spPr/>
        <p:txBody>
          <a:bodyPr/>
          <a:lstStyle/>
          <a:p>
            <a:r>
              <a:rPr lang="en-US" smtClean="0"/>
              <a:t>05-418/818 | Spring 2021 | Design of Educational Games</a:t>
            </a:r>
            <a:endParaRPr lang="en-US"/>
          </a:p>
        </p:txBody>
      </p:sp>
    </p:spTree>
    <p:extLst>
      <p:ext uri="{BB962C8B-B14F-4D97-AF65-F5344CB8AC3E}">
        <p14:creationId xmlns:p14="http://schemas.microsoft.com/office/powerpoint/2010/main" val="336351859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Users\eharpste\Documents\ENGAGE\Screenshots\Tier cg\l6\Win\ScreenShot_USER-1_LVL-cg_06_Win_7420.69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400" y="1549400"/>
            <a:ext cx="5486400" cy="41148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9892221A-7E18-4680-9DE9-8B4C671BC269}"/>
              </a:ext>
            </a:extLst>
          </p:cNvPr>
          <p:cNvSpPr>
            <a:spLocks noGrp="1"/>
          </p:cNvSpPr>
          <p:nvPr>
            <p:ph type="title"/>
          </p:nvPr>
        </p:nvSpPr>
        <p:spPr/>
        <p:txBody>
          <a:bodyPr/>
          <a:lstStyle/>
          <a:p>
            <a:r>
              <a:rPr lang="en-US" dirty="0"/>
              <a:t>Mechanical flaws in early prototypes</a:t>
            </a:r>
          </a:p>
        </p:txBody>
      </p:sp>
      <p:pic>
        <p:nvPicPr>
          <p:cNvPr id="6" name="Picture 2" descr="C:\Users\eharpste\Documents\ENGAGE\Screenshots\Tier wbB\l6\Win\ScreenShot_USER-1_LVL-wb_15_Win_6157.333.png">
            <a:extLst>
              <a:ext uri="{FF2B5EF4-FFF2-40B4-BE49-F238E27FC236}">
                <a16:creationId xmlns:a16="http://schemas.microsoft.com/office/drawing/2014/main" id="{120A54AE-6B99-41A1-AD14-6E10015313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9200" y="1549400"/>
            <a:ext cx="5486400" cy="4114800"/>
          </a:xfrm>
          <a:prstGeom prst="rect">
            <a:avLst/>
          </a:prstGeom>
          <a:noFill/>
          <a:extLst>
            <a:ext uri="{909E8E84-426E-40DD-AFC4-6F175D3DCCD1}">
              <a14:hiddenFill xmlns:a14="http://schemas.microsoft.com/office/drawing/2010/main">
                <a:solidFill>
                  <a:srgbClr val="FFFFFF"/>
                </a:solidFill>
              </a14:hiddenFill>
            </a:ext>
          </a:extLst>
        </p:spPr>
      </p:pic>
      <p:sp>
        <p:nvSpPr>
          <p:cNvPr id="5" name="Date Placeholder 4">
            <a:extLst>
              <a:ext uri="{FF2B5EF4-FFF2-40B4-BE49-F238E27FC236}">
                <a16:creationId xmlns:a16="http://schemas.microsoft.com/office/drawing/2014/main" id="{3B87EC57-D726-4188-91E1-F65903A3901C}"/>
              </a:ext>
            </a:extLst>
          </p:cNvPr>
          <p:cNvSpPr>
            <a:spLocks noGrp="1"/>
          </p:cNvSpPr>
          <p:nvPr>
            <p:ph type="dt" sz="half" idx="10"/>
          </p:nvPr>
        </p:nvSpPr>
        <p:spPr/>
        <p:txBody>
          <a:bodyPr/>
          <a:lstStyle/>
          <a:p>
            <a:r>
              <a:rPr lang="en-US" smtClean="0"/>
              <a:t>2020-02-16</a:t>
            </a:r>
            <a:endParaRPr lang="en-US"/>
          </a:p>
        </p:txBody>
      </p:sp>
      <p:sp>
        <p:nvSpPr>
          <p:cNvPr id="7" name="Footer Placeholder 6">
            <a:extLst>
              <a:ext uri="{FF2B5EF4-FFF2-40B4-BE49-F238E27FC236}">
                <a16:creationId xmlns:a16="http://schemas.microsoft.com/office/drawing/2014/main" id="{2A366C31-77B4-45D3-8D3B-20E99AB9489F}"/>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8" name="Slide Number Placeholder 7">
            <a:extLst>
              <a:ext uri="{FF2B5EF4-FFF2-40B4-BE49-F238E27FC236}">
                <a16:creationId xmlns:a16="http://schemas.microsoft.com/office/drawing/2014/main" id="{953C649F-5A83-418A-812A-1A0A6DD3881E}"/>
              </a:ext>
            </a:extLst>
          </p:cNvPr>
          <p:cNvSpPr>
            <a:spLocks noGrp="1"/>
          </p:cNvSpPr>
          <p:nvPr>
            <p:ph type="sldNum" sz="quarter" idx="12"/>
          </p:nvPr>
        </p:nvSpPr>
        <p:spPr/>
        <p:txBody>
          <a:bodyPr/>
          <a:lstStyle/>
          <a:p>
            <a:fld id="{4BE96267-9501-4B49-939F-F116B0669874}" type="slidenum">
              <a:rPr lang="en-US" smtClean="0"/>
              <a:t>86</a:t>
            </a:fld>
            <a:endParaRPr lang="en-US"/>
          </a:p>
        </p:txBody>
      </p:sp>
    </p:spTree>
    <p:extLst>
      <p:ext uri="{BB962C8B-B14F-4D97-AF65-F5344CB8AC3E}">
        <p14:creationId xmlns:p14="http://schemas.microsoft.com/office/powerpoint/2010/main" val="36632067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4D10AE2-9D9E-41E2-BF6E-4B9E9D7037F3}"/>
              </a:ext>
            </a:extLst>
          </p:cNvPr>
          <p:cNvSpPr>
            <a:spLocks noGrp="1"/>
          </p:cNvSpPr>
          <p:nvPr>
            <p:ph type="dt" sz="half" idx="10"/>
          </p:nvPr>
        </p:nvSpPr>
        <p:spPr/>
        <p:txBody>
          <a:bodyPr/>
          <a:lstStyle/>
          <a:p>
            <a:r>
              <a:rPr lang="en-US" smtClean="0"/>
              <a:t>2020-02-16</a:t>
            </a:r>
            <a:endParaRPr lang="en-US"/>
          </a:p>
        </p:txBody>
      </p:sp>
      <p:sp>
        <p:nvSpPr>
          <p:cNvPr id="5" name="Footer Placeholder 4">
            <a:extLst>
              <a:ext uri="{FF2B5EF4-FFF2-40B4-BE49-F238E27FC236}">
                <a16:creationId xmlns:a16="http://schemas.microsoft.com/office/drawing/2014/main" id="{96717630-6DC2-4B04-A83E-85145B368CF4}"/>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6" name="Slide Number Placeholder 5">
            <a:extLst>
              <a:ext uri="{FF2B5EF4-FFF2-40B4-BE49-F238E27FC236}">
                <a16:creationId xmlns:a16="http://schemas.microsoft.com/office/drawing/2014/main" id="{3F09E8E0-CC3C-4800-B33C-8003459284E9}"/>
              </a:ext>
            </a:extLst>
          </p:cNvPr>
          <p:cNvSpPr>
            <a:spLocks noGrp="1"/>
          </p:cNvSpPr>
          <p:nvPr>
            <p:ph type="sldNum" sz="quarter" idx="12"/>
          </p:nvPr>
        </p:nvSpPr>
        <p:spPr/>
        <p:txBody>
          <a:bodyPr/>
          <a:lstStyle/>
          <a:p>
            <a:fld id="{4BE96267-9501-4B49-939F-F116B0669874}" type="slidenum">
              <a:rPr lang="en-US" smtClean="0"/>
              <a:t>87</a:t>
            </a:fld>
            <a:endParaRPr lang="en-US"/>
          </a:p>
        </p:txBody>
      </p:sp>
      <p:pic>
        <p:nvPicPr>
          <p:cNvPr id="7" name="Picture 6">
            <a:extLst>
              <a:ext uri="{FF2B5EF4-FFF2-40B4-BE49-F238E27FC236}">
                <a16:creationId xmlns:a16="http://schemas.microsoft.com/office/drawing/2014/main" id="{B78187F3-5AEA-4537-8235-12A3F545D4ED}"/>
              </a:ext>
            </a:extLst>
          </p:cNvPr>
          <p:cNvPicPr>
            <a:picLocks noChangeAspect="1"/>
          </p:cNvPicPr>
          <p:nvPr/>
        </p:nvPicPr>
        <p:blipFill rotWithShape="1">
          <a:blip r:embed="rId2"/>
          <a:srcRect l="22359" t="23293" r="22361" b="7166"/>
          <a:stretch/>
        </p:blipFill>
        <p:spPr>
          <a:xfrm>
            <a:off x="0" y="0"/>
            <a:ext cx="12192000" cy="6356351"/>
          </a:xfrm>
          <a:prstGeom prst="rect">
            <a:avLst/>
          </a:prstGeom>
        </p:spPr>
      </p:pic>
      <p:sp>
        <p:nvSpPr>
          <p:cNvPr id="8" name="TextBox 7"/>
          <p:cNvSpPr txBox="1"/>
          <p:nvPr/>
        </p:nvSpPr>
        <p:spPr>
          <a:xfrm>
            <a:off x="4634841" y="377001"/>
            <a:ext cx="2922319" cy="707886"/>
          </a:xfrm>
          <a:prstGeom prst="rect">
            <a:avLst/>
          </a:prstGeom>
          <a:noFill/>
        </p:spPr>
        <p:txBody>
          <a:bodyPr wrap="square" rtlCol="0">
            <a:spAutoFit/>
          </a:bodyPr>
          <a:lstStyle/>
          <a:p>
            <a:pPr algn="r"/>
            <a:r>
              <a:rPr lang="en-US" sz="4000" b="1" dirty="0" smtClean="0"/>
              <a:t>Iteration 2</a:t>
            </a:r>
            <a:endParaRPr lang="en-US" sz="4000" b="1" dirty="0"/>
          </a:p>
        </p:txBody>
      </p:sp>
    </p:spTree>
    <p:extLst>
      <p:ext uri="{BB962C8B-B14F-4D97-AF65-F5344CB8AC3E}">
        <p14:creationId xmlns:p14="http://schemas.microsoft.com/office/powerpoint/2010/main" val="6348382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Formal </a:t>
            </a:r>
            <a:r>
              <a:rPr lang="en-US" dirty="0"/>
              <a:t>Evaluation</a:t>
            </a:r>
          </a:p>
        </p:txBody>
      </p:sp>
      <p:sp>
        <p:nvSpPr>
          <p:cNvPr id="3" name="Content Placeholder 2"/>
          <p:cNvSpPr>
            <a:spLocks noGrp="1"/>
          </p:cNvSpPr>
          <p:nvPr>
            <p:ph idx="1"/>
          </p:nvPr>
        </p:nvSpPr>
        <p:spPr/>
        <p:txBody>
          <a:bodyPr>
            <a:normAutofit/>
          </a:bodyPr>
          <a:lstStyle/>
          <a:p>
            <a:pPr indent="0">
              <a:buNone/>
            </a:pPr>
            <a:r>
              <a:rPr lang="en-US" dirty="0"/>
              <a:t>First big playtest of the game with students in classrooms</a:t>
            </a:r>
          </a:p>
          <a:p>
            <a:pPr indent="0">
              <a:buNone/>
            </a:pPr>
            <a:r>
              <a:rPr lang="en-US" dirty="0"/>
              <a:t>281 K-3 students from 2 Pittsburgh Public Schools</a:t>
            </a:r>
          </a:p>
          <a:p>
            <a:pPr indent="0">
              <a:buNone/>
            </a:pPr>
            <a:r>
              <a:rPr lang="en-US" dirty="0"/>
              <a:t>Implemented counter-balanced pre-posttest levels in-game</a:t>
            </a:r>
          </a:p>
        </p:txBody>
      </p:sp>
      <p:sp>
        <p:nvSpPr>
          <p:cNvPr id="6" name="Date Placeholder 5">
            <a:extLst>
              <a:ext uri="{FF2B5EF4-FFF2-40B4-BE49-F238E27FC236}">
                <a16:creationId xmlns:a16="http://schemas.microsoft.com/office/drawing/2014/main" id="{30F0DBFF-EA6C-48F8-B6F0-CF63268C22D0}"/>
              </a:ext>
            </a:extLst>
          </p:cNvPr>
          <p:cNvSpPr>
            <a:spLocks noGrp="1"/>
          </p:cNvSpPr>
          <p:nvPr>
            <p:ph type="dt" sz="half" idx="10"/>
          </p:nvPr>
        </p:nvSpPr>
        <p:spPr/>
        <p:txBody>
          <a:bodyPr/>
          <a:lstStyle/>
          <a:p>
            <a:r>
              <a:rPr lang="en-US" smtClean="0"/>
              <a:t>2020-02-16</a:t>
            </a:r>
            <a:endParaRPr lang="en-US"/>
          </a:p>
        </p:txBody>
      </p:sp>
      <p:sp>
        <p:nvSpPr>
          <p:cNvPr id="5" name="Footer Placeholder 4">
            <a:extLst>
              <a:ext uri="{FF2B5EF4-FFF2-40B4-BE49-F238E27FC236}">
                <a16:creationId xmlns:a16="http://schemas.microsoft.com/office/drawing/2014/main" id="{1AA8F89A-166A-4A5F-A60F-9603550B86B4}"/>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4" name="Slide Number Placeholder 3"/>
          <p:cNvSpPr>
            <a:spLocks noGrp="1"/>
          </p:cNvSpPr>
          <p:nvPr>
            <p:ph type="sldNum" sz="quarter" idx="12"/>
          </p:nvPr>
        </p:nvSpPr>
        <p:spPr/>
        <p:txBody>
          <a:bodyPr/>
          <a:lstStyle/>
          <a:p>
            <a:fld id="{A3405AB7-5ACF-46CB-848E-AC64E09C7113}" type="slidenum">
              <a:rPr lang="en-US" smtClean="0"/>
              <a:t>88</a:t>
            </a:fld>
            <a:endParaRPr lang="en-US"/>
          </a:p>
        </p:txBody>
      </p:sp>
      <p:sp>
        <p:nvSpPr>
          <p:cNvPr id="7" name="Text Placeholder 6"/>
          <p:cNvSpPr>
            <a:spLocks noGrp="1"/>
          </p:cNvSpPr>
          <p:nvPr>
            <p:ph type="body" sz="quarter" idx="13"/>
          </p:nvPr>
        </p:nvSpPr>
        <p:spPr/>
        <p:txBody>
          <a:bodyPr/>
          <a:lstStyle/>
          <a:p>
            <a:endParaRPr lang="en-US"/>
          </a:p>
        </p:txBody>
      </p:sp>
      <p:grpSp>
        <p:nvGrpSpPr>
          <p:cNvPr id="8" name="Group 7">
            <a:extLst>
              <a:ext uri="{FF2B5EF4-FFF2-40B4-BE49-F238E27FC236}">
                <a16:creationId xmlns:a16="http://schemas.microsoft.com/office/drawing/2014/main" id="{E0A18BC7-7772-4711-832D-1BB7D6218E8C}"/>
              </a:ext>
            </a:extLst>
          </p:cNvPr>
          <p:cNvGrpSpPr/>
          <p:nvPr/>
        </p:nvGrpSpPr>
        <p:grpSpPr>
          <a:xfrm>
            <a:off x="3210487" y="3819531"/>
            <a:ext cx="5771026" cy="2371275"/>
            <a:chOff x="2052320" y="2429186"/>
            <a:chExt cx="7055396" cy="2899015"/>
          </a:xfrm>
        </p:grpSpPr>
        <p:sp>
          <p:nvSpPr>
            <p:cNvPr id="9" name="Rectangle 8">
              <a:extLst>
                <a:ext uri="{FF2B5EF4-FFF2-40B4-BE49-F238E27FC236}">
                  <a16:creationId xmlns:a16="http://schemas.microsoft.com/office/drawing/2014/main" id="{BF781CAF-06F0-4BAD-AB06-CC56A1A2D244}"/>
                </a:ext>
              </a:extLst>
            </p:cNvPr>
            <p:cNvSpPr/>
            <p:nvPr/>
          </p:nvSpPr>
          <p:spPr>
            <a:xfrm>
              <a:off x="3789680" y="3544410"/>
              <a:ext cx="3515360" cy="7439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Game play</a:t>
              </a:r>
            </a:p>
            <a:p>
              <a:pPr algn="ctr"/>
              <a:r>
                <a:rPr lang="en-US" sz="1600" dirty="0"/>
                <a:t>(~40 min total)</a:t>
              </a:r>
            </a:p>
          </p:txBody>
        </p:sp>
        <p:sp>
          <p:nvSpPr>
            <p:cNvPr id="10" name="Rectangle 9">
              <a:extLst>
                <a:ext uri="{FF2B5EF4-FFF2-40B4-BE49-F238E27FC236}">
                  <a16:creationId xmlns:a16="http://schemas.microsoft.com/office/drawing/2014/main" id="{C6060696-D136-474C-A6DA-0C90D8D271EA}"/>
                </a:ext>
              </a:extLst>
            </p:cNvPr>
            <p:cNvSpPr/>
            <p:nvPr/>
          </p:nvSpPr>
          <p:spPr>
            <a:xfrm>
              <a:off x="3789680" y="2429186"/>
              <a:ext cx="1330960" cy="667494"/>
            </a:xfrm>
            <a:prstGeom prst="rect">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In-game PRE</a:t>
              </a:r>
            </a:p>
          </p:txBody>
        </p:sp>
        <p:sp>
          <p:nvSpPr>
            <p:cNvPr id="11" name="Rectangle 10">
              <a:extLst>
                <a:ext uri="{FF2B5EF4-FFF2-40B4-BE49-F238E27FC236}">
                  <a16:creationId xmlns:a16="http://schemas.microsoft.com/office/drawing/2014/main" id="{E360FA30-C1D9-4DA8-A09B-1D8440108482}"/>
                </a:ext>
              </a:extLst>
            </p:cNvPr>
            <p:cNvSpPr/>
            <p:nvPr/>
          </p:nvSpPr>
          <p:spPr>
            <a:xfrm>
              <a:off x="5974080" y="2430908"/>
              <a:ext cx="1330960" cy="667494"/>
            </a:xfrm>
            <a:prstGeom prst="rect">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In-game POST</a:t>
              </a:r>
            </a:p>
          </p:txBody>
        </p:sp>
        <p:sp>
          <p:nvSpPr>
            <p:cNvPr id="12" name="Rectangle 11">
              <a:extLst>
                <a:ext uri="{FF2B5EF4-FFF2-40B4-BE49-F238E27FC236}">
                  <a16:creationId xmlns:a16="http://schemas.microsoft.com/office/drawing/2014/main" id="{C15BEDA5-BAC3-4BE9-B858-A16EC2352CF7}"/>
                </a:ext>
              </a:extLst>
            </p:cNvPr>
            <p:cNvSpPr/>
            <p:nvPr/>
          </p:nvSpPr>
          <p:spPr>
            <a:xfrm>
              <a:off x="2052320" y="3582614"/>
              <a:ext cx="1330960" cy="667494"/>
            </a:xfrm>
            <a:prstGeom prst="re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External PRE</a:t>
              </a:r>
            </a:p>
          </p:txBody>
        </p:sp>
        <p:sp>
          <p:nvSpPr>
            <p:cNvPr id="13" name="Rectangle 12">
              <a:extLst>
                <a:ext uri="{FF2B5EF4-FFF2-40B4-BE49-F238E27FC236}">
                  <a16:creationId xmlns:a16="http://schemas.microsoft.com/office/drawing/2014/main" id="{F4DD8D47-980C-4FB3-8056-57895D1DB38A}"/>
                </a:ext>
              </a:extLst>
            </p:cNvPr>
            <p:cNvSpPr/>
            <p:nvPr/>
          </p:nvSpPr>
          <p:spPr>
            <a:xfrm>
              <a:off x="7776756" y="3620819"/>
              <a:ext cx="1330960" cy="667494"/>
            </a:xfrm>
            <a:prstGeom prst="re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External POST</a:t>
              </a:r>
            </a:p>
          </p:txBody>
        </p:sp>
        <p:cxnSp>
          <p:nvCxnSpPr>
            <p:cNvPr id="14" name="Straight Connector 13">
              <a:extLst>
                <a:ext uri="{FF2B5EF4-FFF2-40B4-BE49-F238E27FC236}">
                  <a16:creationId xmlns:a16="http://schemas.microsoft.com/office/drawing/2014/main" id="{32619791-2A47-4BBC-A9A2-CF8020496453}"/>
                </a:ext>
              </a:extLst>
            </p:cNvPr>
            <p:cNvCxnSpPr/>
            <p:nvPr/>
          </p:nvCxnSpPr>
          <p:spPr>
            <a:xfrm>
              <a:off x="2052320" y="4607560"/>
              <a:ext cx="7055396"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6BA15B2-2843-4873-B1B6-815686DDCE36}"/>
                </a:ext>
              </a:extLst>
            </p:cNvPr>
            <p:cNvCxnSpPr>
              <a:stCxn id="12" idx="2"/>
            </p:cNvCxnSpPr>
            <p:nvPr/>
          </p:nvCxnSpPr>
          <p:spPr>
            <a:xfrm>
              <a:off x="2717800" y="4250108"/>
              <a:ext cx="0" cy="672412"/>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3E3EFC3-5222-4A86-AD2D-42CEA110BE00}"/>
                </a:ext>
              </a:extLst>
            </p:cNvPr>
            <p:cNvCxnSpPr>
              <a:cxnSpLocks/>
              <a:stCxn id="13" idx="2"/>
            </p:cNvCxnSpPr>
            <p:nvPr/>
          </p:nvCxnSpPr>
          <p:spPr>
            <a:xfrm>
              <a:off x="8442236" y="4288313"/>
              <a:ext cx="0" cy="694241"/>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FCDE1E3-9023-4291-B503-33C0F8186C9D}"/>
                </a:ext>
              </a:extLst>
            </p:cNvPr>
            <p:cNvCxnSpPr>
              <a:cxnSpLocks/>
            </p:cNvCxnSpPr>
            <p:nvPr/>
          </p:nvCxnSpPr>
          <p:spPr>
            <a:xfrm>
              <a:off x="4454436" y="4260439"/>
              <a:ext cx="0" cy="694241"/>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2D6E19D-9708-4B53-9BE5-D1884F687F44}"/>
                </a:ext>
              </a:extLst>
            </p:cNvPr>
            <p:cNvCxnSpPr>
              <a:cxnSpLocks/>
            </p:cNvCxnSpPr>
            <p:nvPr/>
          </p:nvCxnSpPr>
          <p:spPr>
            <a:xfrm>
              <a:off x="6298476" y="4285706"/>
              <a:ext cx="0" cy="694241"/>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9" name="Arrow: Down 18">
              <a:extLst>
                <a:ext uri="{FF2B5EF4-FFF2-40B4-BE49-F238E27FC236}">
                  <a16:creationId xmlns:a16="http://schemas.microsoft.com/office/drawing/2014/main" id="{BD4E57AD-E883-4135-9AF2-66D6981E0ACE}"/>
                </a:ext>
              </a:extLst>
            </p:cNvPr>
            <p:cNvSpPr/>
            <p:nvPr/>
          </p:nvSpPr>
          <p:spPr>
            <a:xfrm>
              <a:off x="4000680" y="3096680"/>
              <a:ext cx="182880" cy="447730"/>
            </a:xfrm>
            <a:prstGeom prst="downArrow">
              <a:avLst/>
            </a:prstGeom>
            <a:solidFill>
              <a:schemeClr val="accent4">
                <a:lumMod val="60000"/>
                <a:lumOff val="4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Down 19">
              <a:extLst>
                <a:ext uri="{FF2B5EF4-FFF2-40B4-BE49-F238E27FC236}">
                  <a16:creationId xmlns:a16="http://schemas.microsoft.com/office/drawing/2014/main" id="{B1F63B62-F1D0-40C1-A5E6-9388E714F101}"/>
                </a:ext>
              </a:extLst>
            </p:cNvPr>
            <p:cNvSpPr/>
            <p:nvPr/>
          </p:nvSpPr>
          <p:spPr>
            <a:xfrm>
              <a:off x="6911160" y="3104115"/>
              <a:ext cx="182880" cy="447730"/>
            </a:xfrm>
            <a:prstGeom prst="downArrow">
              <a:avLst/>
            </a:prstGeom>
            <a:solidFill>
              <a:schemeClr val="accent4">
                <a:lumMod val="60000"/>
                <a:lumOff val="4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C75CB047-0120-42BA-BD88-F99532FACF24}"/>
                </a:ext>
              </a:extLst>
            </p:cNvPr>
            <p:cNvSpPr txBox="1"/>
            <p:nvPr/>
          </p:nvSpPr>
          <p:spPr>
            <a:xfrm>
              <a:off x="2301240" y="4951925"/>
              <a:ext cx="833120" cy="376274"/>
            </a:xfrm>
            <a:prstGeom prst="rect">
              <a:avLst/>
            </a:prstGeom>
            <a:noFill/>
          </p:spPr>
          <p:txBody>
            <a:bodyPr wrap="square" rtlCol="0">
              <a:spAutoFit/>
            </a:bodyPr>
            <a:lstStyle/>
            <a:p>
              <a:r>
                <a:rPr lang="en-US" sz="1400" dirty="0"/>
                <a:t>Day 1</a:t>
              </a:r>
            </a:p>
          </p:txBody>
        </p:sp>
        <p:sp>
          <p:nvSpPr>
            <p:cNvPr id="22" name="TextBox 21">
              <a:extLst>
                <a:ext uri="{FF2B5EF4-FFF2-40B4-BE49-F238E27FC236}">
                  <a16:creationId xmlns:a16="http://schemas.microsoft.com/office/drawing/2014/main" id="{F94A64A2-E815-4DD3-A25F-6A66FE7F24AE}"/>
                </a:ext>
              </a:extLst>
            </p:cNvPr>
            <p:cNvSpPr txBox="1"/>
            <p:nvPr/>
          </p:nvSpPr>
          <p:spPr>
            <a:xfrm>
              <a:off x="4037876" y="4951927"/>
              <a:ext cx="833120" cy="376274"/>
            </a:xfrm>
            <a:prstGeom prst="rect">
              <a:avLst/>
            </a:prstGeom>
            <a:noFill/>
          </p:spPr>
          <p:txBody>
            <a:bodyPr wrap="square" rtlCol="0">
              <a:spAutoFit/>
            </a:bodyPr>
            <a:lstStyle/>
            <a:p>
              <a:r>
                <a:rPr lang="en-US" sz="1400" dirty="0"/>
                <a:t>Day 2</a:t>
              </a:r>
            </a:p>
          </p:txBody>
        </p:sp>
        <p:sp>
          <p:nvSpPr>
            <p:cNvPr id="23" name="TextBox 22">
              <a:extLst>
                <a:ext uri="{FF2B5EF4-FFF2-40B4-BE49-F238E27FC236}">
                  <a16:creationId xmlns:a16="http://schemas.microsoft.com/office/drawing/2014/main" id="{647A9BBC-2657-48CE-9CF9-0143752A75ED}"/>
                </a:ext>
              </a:extLst>
            </p:cNvPr>
            <p:cNvSpPr txBox="1"/>
            <p:nvPr/>
          </p:nvSpPr>
          <p:spPr>
            <a:xfrm>
              <a:off x="5881916" y="4951927"/>
              <a:ext cx="833120" cy="376274"/>
            </a:xfrm>
            <a:prstGeom prst="rect">
              <a:avLst/>
            </a:prstGeom>
            <a:noFill/>
          </p:spPr>
          <p:txBody>
            <a:bodyPr wrap="square" rtlCol="0">
              <a:spAutoFit/>
            </a:bodyPr>
            <a:lstStyle/>
            <a:p>
              <a:r>
                <a:rPr lang="en-US" sz="1400" dirty="0"/>
                <a:t>Day 3</a:t>
              </a:r>
            </a:p>
          </p:txBody>
        </p:sp>
        <p:sp>
          <p:nvSpPr>
            <p:cNvPr id="24" name="TextBox 23">
              <a:extLst>
                <a:ext uri="{FF2B5EF4-FFF2-40B4-BE49-F238E27FC236}">
                  <a16:creationId xmlns:a16="http://schemas.microsoft.com/office/drawing/2014/main" id="{6CA36A18-CBEF-4823-9648-6978524A0190}"/>
                </a:ext>
              </a:extLst>
            </p:cNvPr>
            <p:cNvSpPr txBox="1"/>
            <p:nvPr/>
          </p:nvSpPr>
          <p:spPr>
            <a:xfrm>
              <a:off x="8025675" y="4951927"/>
              <a:ext cx="833120" cy="376274"/>
            </a:xfrm>
            <a:prstGeom prst="rect">
              <a:avLst/>
            </a:prstGeom>
            <a:noFill/>
          </p:spPr>
          <p:txBody>
            <a:bodyPr wrap="square" rtlCol="0">
              <a:spAutoFit/>
            </a:bodyPr>
            <a:lstStyle/>
            <a:p>
              <a:r>
                <a:rPr lang="en-US" sz="1400" dirty="0"/>
                <a:t>Day 4</a:t>
              </a:r>
            </a:p>
          </p:txBody>
        </p:sp>
      </p:grpSp>
    </p:spTree>
    <p:extLst>
      <p:ext uri="{BB962C8B-B14F-4D97-AF65-F5344CB8AC3E}">
        <p14:creationId xmlns:p14="http://schemas.microsoft.com/office/powerpoint/2010/main" val="25146327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9A26448A-FB61-4BB2-B627-D234B0D645BF}"/>
              </a:ext>
            </a:extLst>
          </p:cNvPr>
          <p:cNvSpPr>
            <a:spLocks noGrp="1"/>
          </p:cNvSpPr>
          <p:nvPr>
            <p:ph type="title"/>
          </p:nvPr>
        </p:nvSpPr>
        <p:spPr/>
        <p:txBody>
          <a:bodyPr/>
          <a:lstStyle/>
          <a:p>
            <a:r>
              <a:rPr lang="en-US" dirty="0"/>
              <a:t>In-Game pre-posttests</a:t>
            </a:r>
          </a:p>
        </p:txBody>
      </p:sp>
      <p:sp>
        <p:nvSpPr>
          <p:cNvPr id="4" name="Date Placeholder 3">
            <a:extLst>
              <a:ext uri="{FF2B5EF4-FFF2-40B4-BE49-F238E27FC236}">
                <a16:creationId xmlns:a16="http://schemas.microsoft.com/office/drawing/2014/main" id="{CB0FAF64-0A8A-4D39-838B-105A98A44423}"/>
              </a:ext>
            </a:extLst>
          </p:cNvPr>
          <p:cNvSpPr>
            <a:spLocks noGrp="1"/>
          </p:cNvSpPr>
          <p:nvPr>
            <p:ph type="dt" sz="half" idx="10"/>
          </p:nvPr>
        </p:nvSpPr>
        <p:spPr/>
        <p:txBody>
          <a:bodyPr/>
          <a:lstStyle/>
          <a:p>
            <a:r>
              <a:rPr lang="en-US"/>
              <a:t>8/4/2017</a:t>
            </a:r>
          </a:p>
        </p:txBody>
      </p:sp>
      <p:sp>
        <p:nvSpPr>
          <p:cNvPr id="5" name="Slide Number Placeholder 4">
            <a:extLst>
              <a:ext uri="{FF2B5EF4-FFF2-40B4-BE49-F238E27FC236}">
                <a16:creationId xmlns:a16="http://schemas.microsoft.com/office/drawing/2014/main" id="{FEA2BFDE-FEE9-4424-A74B-56CD748851C1}"/>
              </a:ext>
            </a:extLst>
          </p:cNvPr>
          <p:cNvSpPr>
            <a:spLocks noGrp="1"/>
          </p:cNvSpPr>
          <p:nvPr>
            <p:ph type="sldNum" sz="quarter" idx="12"/>
          </p:nvPr>
        </p:nvSpPr>
        <p:spPr/>
        <p:txBody>
          <a:bodyPr/>
          <a:lstStyle/>
          <a:p>
            <a:fld id="{830B521D-924E-41F4-8E64-3A294EC10C49}" type="slidenum">
              <a:rPr lang="en-US" smtClean="0"/>
              <a:t>89</a:t>
            </a:fld>
            <a:endParaRPr lang="en-US"/>
          </a:p>
        </p:txBody>
      </p:sp>
      <p:sp>
        <p:nvSpPr>
          <p:cNvPr id="13" name="Text Placeholder 12">
            <a:extLst>
              <a:ext uri="{FF2B5EF4-FFF2-40B4-BE49-F238E27FC236}">
                <a16:creationId xmlns:a16="http://schemas.microsoft.com/office/drawing/2014/main" id="{A9E91915-8B4E-4D1A-8E08-CDADD5FD11FA}"/>
              </a:ext>
            </a:extLst>
          </p:cNvPr>
          <p:cNvSpPr>
            <a:spLocks noGrp="1"/>
          </p:cNvSpPr>
          <p:nvPr>
            <p:ph type="body" sz="quarter" idx="13"/>
          </p:nvPr>
        </p:nvSpPr>
        <p:spPr/>
        <p:txBody>
          <a:bodyPr/>
          <a:lstStyle/>
          <a:p>
            <a:endParaRPr lang="en-US"/>
          </a:p>
        </p:txBody>
      </p:sp>
      <p:pic>
        <p:nvPicPr>
          <p:cNvPr id="8" name="Picture 7">
            <a:extLst>
              <a:ext uri="{FF2B5EF4-FFF2-40B4-BE49-F238E27FC236}">
                <a16:creationId xmlns:a16="http://schemas.microsoft.com/office/drawing/2014/main" id="{08035F78-D8C3-4D6E-A0A4-FD48CFD5EE4E}"/>
              </a:ext>
            </a:extLst>
          </p:cNvPr>
          <p:cNvPicPr>
            <a:picLocks noChangeAspect="1"/>
          </p:cNvPicPr>
          <p:nvPr/>
        </p:nvPicPr>
        <p:blipFill rotWithShape="1">
          <a:blip r:embed="rId2"/>
          <a:srcRect t="8674" b="5609"/>
          <a:stretch/>
        </p:blipFill>
        <p:spPr>
          <a:xfrm>
            <a:off x="781160" y="1666098"/>
            <a:ext cx="4923319" cy="3652661"/>
          </a:xfrm>
          <a:prstGeom prst="rect">
            <a:avLst/>
          </a:prstGeom>
        </p:spPr>
      </p:pic>
      <p:pic>
        <p:nvPicPr>
          <p:cNvPr id="9" name="Picture 8">
            <a:extLst>
              <a:ext uri="{FF2B5EF4-FFF2-40B4-BE49-F238E27FC236}">
                <a16:creationId xmlns:a16="http://schemas.microsoft.com/office/drawing/2014/main" id="{05C0FD3B-D3AA-4BA7-840B-ED37DC54633E}"/>
              </a:ext>
            </a:extLst>
          </p:cNvPr>
          <p:cNvPicPr>
            <a:picLocks noChangeAspect="1"/>
          </p:cNvPicPr>
          <p:nvPr/>
        </p:nvPicPr>
        <p:blipFill rotWithShape="1">
          <a:blip r:embed="rId3"/>
          <a:srcRect l="1" t="9450" r="1" b="4915"/>
          <a:stretch/>
        </p:blipFill>
        <p:spPr>
          <a:xfrm>
            <a:off x="6485639" y="1666098"/>
            <a:ext cx="4925201" cy="3652661"/>
          </a:xfrm>
          <a:prstGeom prst="rect">
            <a:avLst/>
          </a:prstGeom>
        </p:spPr>
      </p:pic>
      <p:sp>
        <p:nvSpPr>
          <p:cNvPr id="10" name="TextBox 9">
            <a:extLst>
              <a:ext uri="{FF2B5EF4-FFF2-40B4-BE49-F238E27FC236}">
                <a16:creationId xmlns:a16="http://schemas.microsoft.com/office/drawing/2014/main" id="{8EFA6343-8D4B-4A04-8B3E-3C70E24C4567}"/>
              </a:ext>
            </a:extLst>
          </p:cNvPr>
          <p:cNvSpPr txBox="1"/>
          <p:nvPr/>
        </p:nvSpPr>
        <p:spPr>
          <a:xfrm>
            <a:off x="781160" y="5318759"/>
            <a:ext cx="4923320" cy="461665"/>
          </a:xfrm>
          <a:prstGeom prst="rect">
            <a:avLst/>
          </a:prstGeom>
          <a:noFill/>
        </p:spPr>
        <p:txBody>
          <a:bodyPr wrap="square" rtlCol="0">
            <a:spAutoFit/>
          </a:bodyPr>
          <a:lstStyle/>
          <a:p>
            <a:pPr algn="ctr"/>
            <a:r>
              <a:rPr lang="en-US" sz="2400" dirty="0"/>
              <a:t>Original Level Design</a:t>
            </a:r>
          </a:p>
        </p:txBody>
      </p:sp>
      <p:sp>
        <p:nvSpPr>
          <p:cNvPr id="11" name="TextBox 10">
            <a:extLst>
              <a:ext uri="{FF2B5EF4-FFF2-40B4-BE49-F238E27FC236}">
                <a16:creationId xmlns:a16="http://schemas.microsoft.com/office/drawing/2014/main" id="{0E15CEBC-8020-4A5B-B140-649DB7F72988}"/>
              </a:ext>
            </a:extLst>
          </p:cNvPr>
          <p:cNvSpPr txBox="1"/>
          <p:nvPr/>
        </p:nvSpPr>
        <p:spPr>
          <a:xfrm>
            <a:off x="6485639" y="5318759"/>
            <a:ext cx="4925201" cy="461665"/>
          </a:xfrm>
          <a:prstGeom prst="rect">
            <a:avLst/>
          </a:prstGeom>
          <a:noFill/>
        </p:spPr>
        <p:txBody>
          <a:bodyPr wrap="square" rtlCol="0">
            <a:spAutoFit/>
          </a:bodyPr>
          <a:lstStyle/>
          <a:p>
            <a:pPr algn="ctr"/>
            <a:r>
              <a:rPr lang="en-US" sz="2400" dirty="0"/>
              <a:t>Pre-posttest Level Design</a:t>
            </a:r>
          </a:p>
        </p:txBody>
      </p:sp>
    </p:spTree>
    <p:extLst>
      <p:ext uri="{BB962C8B-B14F-4D97-AF65-F5344CB8AC3E}">
        <p14:creationId xmlns:p14="http://schemas.microsoft.com/office/powerpoint/2010/main" val="32784571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666FB47-65F6-48F3-AEF4-57A4DC0D02DA}"/>
              </a:ext>
            </a:extLst>
          </p:cNvPr>
          <p:cNvSpPr>
            <a:spLocks noGrp="1"/>
          </p:cNvSpPr>
          <p:nvPr>
            <p:ph type="ctrTitle"/>
          </p:nvPr>
        </p:nvSpPr>
        <p:spPr/>
        <p:txBody>
          <a:bodyPr/>
          <a:lstStyle/>
          <a:p>
            <a:r>
              <a:rPr lang="en-US" dirty="0" smtClean="0"/>
              <a:t>Design Processes</a:t>
            </a:r>
            <a:endParaRPr lang="en-US" dirty="0"/>
          </a:p>
        </p:txBody>
      </p:sp>
      <p:sp>
        <p:nvSpPr>
          <p:cNvPr id="4" name="Date Placeholder 3">
            <a:extLst>
              <a:ext uri="{FF2B5EF4-FFF2-40B4-BE49-F238E27FC236}">
                <a16:creationId xmlns:a16="http://schemas.microsoft.com/office/drawing/2014/main" id="{791DAEF7-77EB-4BD5-BC3C-779BD0CAE4DB}"/>
              </a:ext>
            </a:extLst>
          </p:cNvPr>
          <p:cNvSpPr>
            <a:spLocks noGrp="1"/>
          </p:cNvSpPr>
          <p:nvPr>
            <p:ph type="dt" sz="half" idx="10"/>
          </p:nvPr>
        </p:nvSpPr>
        <p:spPr/>
        <p:txBody>
          <a:bodyPr/>
          <a:lstStyle/>
          <a:p>
            <a:r>
              <a:rPr lang="en-US" smtClean="0"/>
              <a:t>2020-02-16</a:t>
            </a:r>
            <a:endParaRPr lang="en-US"/>
          </a:p>
        </p:txBody>
      </p:sp>
      <p:sp>
        <p:nvSpPr>
          <p:cNvPr id="5" name="Footer Placeholder 4">
            <a:extLst>
              <a:ext uri="{FF2B5EF4-FFF2-40B4-BE49-F238E27FC236}">
                <a16:creationId xmlns:a16="http://schemas.microsoft.com/office/drawing/2014/main" id="{E1E8291C-CF02-45CF-BF30-976F60BA2392}"/>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6" name="Slide Number Placeholder 5">
            <a:extLst>
              <a:ext uri="{FF2B5EF4-FFF2-40B4-BE49-F238E27FC236}">
                <a16:creationId xmlns:a16="http://schemas.microsoft.com/office/drawing/2014/main" id="{1B19264C-DD0C-41EF-BEFE-4E073D9CC313}"/>
              </a:ext>
            </a:extLst>
          </p:cNvPr>
          <p:cNvSpPr>
            <a:spLocks noGrp="1"/>
          </p:cNvSpPr>
          <p:nvPr>
            <p:ph type="sldNum" sz="quarter" idx="12"/>
          </p:nvPr>
        </p:nvSpPr>
        <p:spPr/>
        <p:txBody>
          <a:bodyPr/>
          <a:lstStyle/>
          <a:p>
            <a:fld id="{4BE96267-9501-4B49-939F-F116B0669874}" type="slidenum">
              <a:rPr lang="en-US" smtClean="0"/>
              <a:t>9</a:t>
            </a:fld>
            <a:endParaRPr lang="en-US"/>
          </a:p>
        </p:txBody>
      </p:sp>
    </p:spTree>
    <p:extLst>
      <p:ext uri="{BB962C8B-B14F-4D97-AF65-F5344CB8AC3E}">
        <p14:creationId xmlns:p14="http://schemas.microsoft.com/office/powerpoint/2010/main" val="32937691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Principle-Relevant Metrics (PRMs)</a:t>
            </a:r>
          </a:p>
        </p:txBody>
      </p:sp>
      <p:sp>
        <p:nvSpPr>
          <p:cNvPr id="3" name="Date Placeholder 2">
            <a:extLst>
              <a:ext uri="{FF2B5EF4-FFF2-40B4-BE49-F238E27FC236}">
                <a16:creationId xmlns:a16="http://schemas.microsoft.com/office/drawing/2014/main" id="{398802A5-6DFC-4E4B-9D47-DDED74FA04C1}"/>
              </a:ext>
            </a:extLst>
          </p:cNvPr>
          <p:cNvSpPr>
            <a:spLocks noGrp="1"/>
          </p:cNvSpPr>
          <p:nvPr>
            <p:ph type="dt" sz="half" idx="10"/>
          </p:nvPr>
        </p:nvSpPr>
        <p:spPr/>
        <p:txBody>
          <a:bodyPr/>
          <a:lstStyle/>
          <a:p>
            <a:r>
              <a:rPr lang="en-US" smtClean="0"/>
              <a:t>2020-02-16</a:t>
            </a:r>
            <a:endParaRPr lang="en-US"/>
          </a:p>
        </p:txBody>
      </p:sp>
      <p:sp>
        <p:nvSpPr>
          <p:cNvPr id="4" name="Slide Number Placeholder 3"/>
          <p:cNvSpPr>
            <a:spLocks noGrp="1"/>
          </p:cNvSpPr>
          <p:nvPr>
            <p:ph type="sldNum" sz="quarter" idx="12"/>
          </p:nvPr>
        </p:nvSpPr>
        <p:spPr/>
        <p:txBody>
          <a:bodyPr/>
          <a:lstStyle/>
          <a:p>
            <a:fld id="{A3405AB7-5ACF-46CB-848E-AC64E09C7113}" type="slidenum">
              <a:rPr lang="en-US" smtClean="0"/>
              <a:t>90</a:t>
            </a:fld>
            <a:endParaRPr lang="en-US"/>
          </a:p>
        </p:txBody>
      </p:sp>
      <p:grpSp>
        <p:nvGrpSpPr>
          <p:cNvPr id="5" name="Group 4"/>
          <p:cNvGrpSpPr>
            <a:grpSpLocks noChangeAspect="1"/>
          </p:cNvGrpSpPr>
          <p:nvPr/>
        </p:nvGrpSpPr>
        <p:grpSpPr>
          <a:xfrm>
            <a:off x="2002171" y="1932390"/>
            <a:ext cx="2067119" cy="3331140"/>
            <a:chOff x="922363" y="2851729"/>
            <a:chExt cx="1828800" cy="2947091"/>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363" y="2851729"/>
              <a:ext cx="1828800" cy="2420126"/>
            </a:xfrm>
            <a:prstGeom prst="rect">
              <a:avLst/>
            </a:prstGeom>
          </p:spPr>
        </p:pic>
        <p:cxnSp>
          <p:nvCxnSpPr>
            <p:cNvPr id="10" name="Straight Connector 9"/>
            <p:cNvCxnSpPr/>
            <p:nvPr/>
          </p:nvCxnSpPr>
          <p:spPr>
            <a:xfrm flipV="1">
              <a:off x="927277" y="5407895"/>
              <a:ext cx="1783080" cy="1036"/>
            </a:xfrm>
            <a:prstGeom prst="line">
              <a:avLst/>
            </a:prstGeom>
            <a:ln w="63500">
              <a:solidFill>
                <a:schemeClr val="accent3"/>
              </a:solidFill>
              <a:prstDash val="solid"/>
            </a:ln>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a:off x="2717978" y="5316455"/>
              <a:ext cx="0" cy="195072"/>
            </a:xfrm>
            <a:prstGeom prst="line">
              <a:avLst/>
            </a:prstGeom>
            <a:ln w="635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948672" y="5316455"/>
              <a:ext cx="0" cy="182880"/>
            </a:xfrm>
            <a:prstGeom prst="line">
              <a:avLst/>
            </a:prstGeom>
            <a:ln w="635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061260" y="5444839"/>
              <a:ext cx="1551007" cy="353981"/>
            </a:xfrm>
            <a:prstGeom prst="rect">
              <a:avLst/>
            </a:prstGeom>
          </p:spPr>
          <p:txBody>
            <a:bodyPr wrap="square" rtlCol="0">
              <a:spAutoFit/>
            </a:bodyPr>
            <a:lstStyle/>
            <a:p>
              <a:pPr algn="ctr"/>
              <a:r>
                <a:rPr lang="en-US" sz="2000" dirty="0">
                  <a:latin typeface="Segoe UI" panose="020B0502040204020203" pitchFamily="34" charset="0"/>
                  <a:ea typeface="Segoe UI" panose="020B0502040204020203" pitchFamily="34" charset="0"/>
                  <a:cs typeface="Segoe UI" panose="020B0502040204020203" pitchFamily="34" charset="0"/>
                </a:rPr>
                <a:t>Base Width</a:t>
              </a:r>
            </a:p>
          </p:txBody>
        </p:sp>
      </p:grpSp>
      <p:grpSp>
        <p:nvGrpSpPr>
          <p:cNvPr id="19" name="Group 18">
            <a:extLst>
              <a:ext uri="{FF2B5EF4-FFF2-40B4-BE49-F238E27FC236}">
                <a16:creationId xmlns:a16="http://schemas.microsoft.com/office/drawing/2014/main" id="{DBA0190C-0692-49FE-8840-C10A047E7C95}"/>
              </a:ext>
            </a:extLst>
          </p:cNvPr>
          <p:cNvGrpSpPr/>
          <p:nvPr/>
        </p:nvGrpSpPr>
        <p:grpSpPr>
          <a:xfrm>
            <a:off x="4547459" y="1947779"/>
            <a:ext cx="2824882" cy="3330814"/>
            <a:chOff x="4547459" y="1947779"/>
            <a:chExt cx="2824882" cy="3330814"/>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5601" y="1947779"/>
              <a:ext cx="2088595" cy="2763924"/>
            </a:xfrm>
            <a:prstGeom prst="rect">
              <a:avLst/>
            </a:prstGeom>
          </p:spPr>
        </p:pic>
        <p:cxnSp>
          <p:nvCxnSpPr>
            <p:cNvPr id="23" name="Straight Connector 22"/>
            <p:cNvCxnSpPr/>
            <p:nvPr/>
          </p:nvCxnSpPr>
          <p:spPr>
            <a:xfrm flipH="1">
              <a:off x="5534377" y="3770499"/>
              <a:ext cx="0" cy="941204"/>
            </a:xfrm>
            <a:prstGeom prst="line">
              <a:avLst/>
            </a:prstGeom>
            <a:solidFill>
              <a:schemeClr val="accent1"/>
            </a:solidFill>
            <a:ln w="635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1" name="Oval 20"/>
            <p:cNvSpPr/>
            <p:nvPr/>
          </p:nvSpPr>
          <p:spPr>
            <a:xfrm>
              <a:off x="5403840" y="3732265"/>
              <a:ext cx="261074" cy="261074"/>
            </a:xfrm>
            <a:prstGeom prst="ellipse">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p:cNvSpPr txBox="1"/>
            <p:nvPr/>
          </p:nvSpPr>
          <p:spPr>
            <a:xfrm>
              <a:off x="4547459" y="4909261"/>
              <a:ext cx="2824882" cy="369332"/>
            </a:xfrm>
            <a:prstGeom prst="rect">
              <a:avLst/>
            </a:prstGeom>
          </p:spPr>
          <p:txBody>
            <a:bodyPr wrap="square" rtlCol="0">
              <a:spAutoFit/>
            </a:bodyPr>
            <a:lstStyle/>
            <a:p>
              <a:pPr algn="ctr"/>
              <a:r>
                <a:rPr lang="en-US" dirty="0">
                  <a:latin typeface="Segoe UI" panose="020B0502040204020203" pitchFamily="34" charset="0"/>
                  <a:ea typeface="Segoe UI" panose="020B0502040204020203" pitchFamily="34" charset="0"/>
                  <a:cs typeface="Segoe UI" panose="020B0502040204020203" pitchFamily="34" charset="0"/>
                </a:rPr>
                <a:t>Center of Mass Height</a:t>
              </a:r>
            </a:p>
          </p:txBody>
        </p:sp>
      </p:grpSp>
      <p:grpSp>
        <p:nvGrpSpPr>
          <p:cNvPr id="18" name="Group 17">
            <a:extLst>
              <a:ext uri="{FF2B5EF4-FFF2-40B4-BE49-F238E27FC236}">
                <a16:creationId xmlns:a16="http://schemas.microsoft.com/office/drawing/2014/main" id="{8847090D-4B96-4045-A547-350C11CAD93C}"/>
              </a:ext>
            </a:extLst>
          </p:cNvPr>
          <p:cNvGrpSpPr/>
          <p:nvPr/>
        </p:nvGrpSpPr>
        <p:grpSpPr>
          <a:xfrm>
            <a:off x="7850511" y="1785157"/>
            <a:ext cx="2339318" cy="3897630"/>
            <a:chOff x="7850511" y="1785157"/>
            <a:chExt cx="2339318" cy="389763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6589" y="1785157"/>
              <a:ext cx="2187161" cy="2894358"/>
            </a:xfrm>
            <a:prstGeom prst="rect">
              <a:avLst/>
            </a:prstGeom>
          </p:spPr>
        </p:pic>
        <p:sp>
          <p:nvSpPr>
            <p:cNvPr id="25" name="TextBox 24"/>
            <p:cNvSpPr txBox="1"/>
            <p:nvPr/>
          </p:nvSpPr>
          <p:spPr>
            <a:xfrm>
              <a:off x="7850511" y="4886396"/>
              <a:ext cx="2339318" cy="369332"/>
            </a:xfrm>
            <a:prstGeom prst="rect">
              <a:avLst/>
            </a:prstGeom>
          </p:spPr>
          <p:txBody>
            <a:bodyPr wrap="square" rtlCol="0">
              <a:spAutoFit/>
            </a:bodyPr>
            <a:lstStyle/>
            <a:p>
              <a:pPr algn="ctr"/>
              <a:r>
                <a:rPr lang="en-US" dirty="0">
                  <a:latin typeface="Segoe UI" panose="020B0502040204020203" pitchFamily="34" charset="0"/>
                  <a:ea typeface="Segoe UI" panose="020B0502040204020203" pitchFamily="34" charset="0"/>
                  <a:cs typeface="Segoe UI" panose="020B0502040204020203" pitchFamily="34" charset="0"/>
                </a:rPr>
                <a:t>Symmetry Angle</a:t>
              </a:r>
            </a:p>
          </p:txBody>
        </p:sp>
        <p:cxnSp>
          <p:nvCxnSpPr>
            <p:cNvPr id="26" name="Straight Connector 25"/>
            <p:cNvCxnSpPr>
              <a:cxnSpLocks/>
            </p:cNvCxnSpPr>
            <p:nvPr/>
          </p:nvCxnSpPr>
          <p:spPr>
            <a:xfrm flipH="1">
              <a:off x="9020170" y="2064860"/>
              <a:ext cx="5940" cy="2580366"/>
            </a:xfrm>
            <a:prstGeom prst="line">
              <a:avLst/>
            </a:prstGeom>
            <a:ln w="6350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cxnSpLocks/>
            </p:cNvCxnSpPr>
            <p:nvPr/>
          </p:nvCxnSpPr>
          <p:spPr>
            <a:xfrm>
              <a:off x="8599006" y="3816245"/>
              <a:ext cx="421164" cy="828980"/>
            </a:xfrm>
            <a:prstGeom prst="line">
              <a:avLst/>
            </a:prstGeom>
            <a:ln w="63500" cap="rnd">
              <a:solidFill>
                <a:schemeClr val="accent2"/>
              </a:solidFill>
              <a:prstDash val="solid"/>
              <a:round/>
            </a:ln>
          </p:spPr>
          <p:style>
            <a:lnRef idx="1">
              <a:schemeClr val="accent1"/>
            </a:lnRef>
            <a:fillRef idx="0">
              <a:schemeClr val="accent1"/>
            </a:fillRef>
            <a:effectRef idx="0">
              <a:schemeClr val="accent1"/>
            </a:effectRef>
            <a:fontRef idx="minor">
              <a:schemeClr val="tx1"/>
            </a:fontRef>
          </p:style>
        </p:cxnSp>
        <p:sp>
          <p:nvSpPr>
            <p:cNvPr id="45" name="Arc 44"/>
            <p:cNvSpPr/>
            <p:nvPr/>
          </p:nvSpPr>
          <p:spPr>
            <a:xfrm>
              <a:off x="8016181" y="3659604"/>
              <a:ext cx="2023124" cy="2023183"/>
            </a:xfrm>
            <a:prstGeom prst="arc">
              <a:avLst>
                <a:gd name="adj1" fmla="val 14531026"/>
                <a:gd name="adj2" fmla="val 16257143"/>
              </a:avLst>
            </a:prstGeom>
            <a:ln w="63500">
              <a:solidFill>
                <a:schemeClr val="accent2"/>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Oval 26"/>
            <p:cNvSpPr/>
            <p:nvPr/>
          </p:nvSpPr>
          <p:spPr>
            <a:xfrm>
              <a:off x="8431931" y="3619566"/>
              <a:ext cx="273395" cy="273395"/>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Footer Placeholder 8">
            <a:extLst>
              <a:ext uri="{FF2B5EF4-FFF2-40B4-BE49-F238E27FC236}">
                <a16:creationId xmlns:a16="http://schemas.microsoft.com/office/drawing/2014/main" id="{870DC61F-AF9F-4B64-BC59-0EDEAF6F1D3B}"/>
              </a:ext>
            </a:extLst>
          </p:cNvPr>
          <p:cNvSpPr>
            <a:spLocks noGrp="1"/>
          </p:cNvSpPr>
          <p:nvPr>
            <p:ph type="ftr" sz="quarter" idx="11"/>
          </p:nvPr>
        </p:nvSpPr>
        <p:spPr/>
        <p:txBody>
          <a:bodyPr/>
          <a:lstStyle/>
          <a:p>
            <a:r>
              <a:rPr lang="en-US" smtClean="0"/>
              <a:t>05-418/818 | Spring 2021 | Design of Educational Games</a:t>
            </a:r>
            <a:endParaRPr lang="en-US"/>
          </a:p>
        </p:txBody>
      </p:sp>
    </p:spTree>
    <p:extLst>
      <p:ext uri="{BB962C8B-B14F-4D97-AF65-F5344CB8AC3E}">
        <p14:creationId xmlns:p14="http://schemas.microsoft.com/office/powerpoint/2010/main" val="6958780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In-Game Pre-posttest Results</a:t>
            </a:r>
          </a:p>
        </p:txBody>
      </p:sp>
      <p:sp>
        <p:nvSpPr>
          <p:cNvPr id="3" name="Date Placeholder 2">
            <a:extLst>
              <a:ext uri="{FF2B5EF4-FFF2-40B4-BE49-F238E27FC236}">
                <a16:creationId xmlns:a16="http://schemas.microsoft.com/office/drawing/2014/main" id="{9912EF10-D022-44C7-96A6-F39620713202}"/>
              </a:ext>
            </a:extLst>
          </p:cNvPr>
          <p:cNvSpPr>
            <a:spLocks noGrp="1"/>
          </p:cNvSpPr>
          <p:nvPr>
            <p:ph type="dt" sz="half" idx="10"/>
          </p:nvPr>
        </p:nvSpPr>
        <p:spPr/>
        <p:txBody>
          <a:bodyPr/>
          <a:lstStyle/>
          <a:p>
            <a:r>
              <a:rPr lang="en-US" smtClean="0"/>
              <a:t>2020-02-16</a:t>
            </a:r>
            <a:endParaRPr lang="en-US" dirty="0"/>
          </a:p>
        </p:txBody>
      </p:sp>
      <p:sp>
        <p:nvSpPr>
          <p:cNvPr id="4" name="Slide Number Placeholder 3"/>
          <p:cNvSpPr>
            <a:spLocks noGrp="1"/>
          </p:cNvSpPr>
          <p:nvPr>
            <p:ph type="sldNum" sz="quarter" idx="12"/>
          </p:nvPr>
        </p:nvSpPr>
        <p:spPr/>
        <p:txBody>
          <a:bodyPr/>
          <a:lstStyle/>
          <a:p>
            <a:fld id="{A3405AB7-5ACF-46CB-848E-AC64E09C7113}" type="slidenum">
              <a:rPr lang="en-US" smtClean="0"/>
              <a:t>91</a:t>
            </a:fld>
            <a:endParaRPr lang="en-US" dirty="0"/>
          </a:p>
        </p:txBody>
      </p:sp>
      <p:sp>
        <p:nvSpPr>
          <p:cNvPr id="9" name="Left Brace 8"/>
          <p:cNvSpPr/>
          <p:nvPr/>
        </p:nvSpPr>
        <p:spPr>
          <a:xfrm rot="16200000">
            <a:off x="2308768" y="4625244"/>
            <a:ext cx="350518" cy="1341312"/>
          </a:xfrm>
          <a:prstGeom prst="lef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 name="Left Brace 9"/>
          <p:cNvSpPr/>
          <p:nvPr/>
        </p:nvSpPr>
        <p:spPr>
          <a:xfrm rot="16200000">
            <a:off x="10188401" y="4701997"/>
            <a:ext cx="350519" cy="1187804"/>
          </a:xfrm>
          <a:prstGeom prst="lef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2" name="TextBox 11"/>
          <p:cNvSpPr txBox="1"/>
          <p:nvPr/>
        </p:nvSpPr>
        <p:spPr>
          <a:xfrm>
            <a:off x="1971846" y="5698054"/>
            <a:ext cx="1024359" cy="307777"/>
          </a:xfrm>
          <a:prstGeom prst="rect">
            <a:avLst/>
          </a:prstGeom>
          <a:noFill/>
        </p:spPr>
        <p:txBody>
          <a:bodyPr wrap="square" rtlCol="0">
            <a:spAutoFit/>
          </a:bodyPr>
          <a:lstStyle/>
          <a:p>
            <a:pPr algn="ctr"/>
            <a:r>
              <a:rPr lang="en-US" sz="1400" dirty="0">
                <a:latin typeface="Segoe UI" panose="020B0502040204020203" pitchFamily="34" charset="0"/>
                <a:ea typeface="Segoe UI" panose="020B0502040204020203" pitchFamily="34" charset="0"/>
                <a:cs typeface="Segoe UI" panose="020B0502040204020203" pitchFamily="34" charset="0"/>
              </a:rPr>
              <a:t>** </a:t>
            </a:r>
            <a:r>
              <a:rPr lang="en-US" sz="1400" i="1" dirty="0">
                <a:latin typeface="Segoe UI" panose="020B0502040204020203" pitchFamily="34" charset="0"/>
                <a:ea typeface="Segoe UI" panose="020B0502040204020203" pitchFamily="34" charset="0"/>
                <a:cs typeface="Segoe UI" panose="020B0502040204020203" pitchFamily="34" charset="0"/>
              </a:rPr>
              <a:t>p </a:t>
            </a:r>
            <a:r>
              <a:rPr lang="en-US" sz="1400" dirty="0">
                <a:latin typeface="Segoe UI" panose="020B0502040204020203" pitchFamily="34" charset="0"/>
                <a:ea typeface="Segoe UI" panose="020B0502040204020203" pitchFamily="34" charset="0"/>
                <a:cs typeface="Segoe UI" panose="020B0502040204020203" pitchFamily="34" charset="0"/>
              </a:rPr>
              <a:t>&lt; .01</a:t>
            </a:r>
          </a:p>
        </p:txBody>
      </p:sp>
      <p:sp>
        <p:nvSpPr>
          <p:cNvPr id="13" name="TextBox 12"/>
          <p:cNvSpPr txBox="1"/>
          <p:nvPr/>
        </p:nvSpPr>
        <p:spPr>
          <a:xfrm>
            <a:off x="9851480" y="5605977"/>
            <a:ext cx="1024359" cy="307777"/>
          </a:xfrm>
          <a:prstGeom prst="rect">
            <a:avLst/>
          </a:prstGeom>
          <a:noFill/>
        </p:spPr>
        <p:txBody>
          <a:bodyPr wrap="square" rtlCol="0">
            <a:spAutoFit/>
          </a:bodyPr>
          <a:lstStyle/>
          <a:p>
            <a:pPr algn="ctr"/>
            <a:r>
              <a:rPr lang="en-US" sz="1400" dirty="0">
                <a:latin typeface="Segoe UI" panose="020B0502040204020203" pitchFamily="34" charset="0"/>
                <a:ea typeface="Segoe UI" panose="020B0502040204020203" pitchFamily="34" charset="0"/>
                <a:cs typeface="Segoe UI" panose="020B0502040204020203" pitchFamily="34" charset="0"/>
              </a:rPr>
              <a:t>* </a:t>
            </a:r>
            <a:r>
              <a:rPr lang="en-US" sz="1400" i="1" dirty="0">
                <a:latin typeface="Segoe UI" panose="020B0502040204020203" pitchFamily="34" charset="0"/>
                <a:ea typeface="Segoe UI" panose="020B0502040204020203" pitchFamily="34" charset="0"/>
                <a:cs typeface="Segoe UI" panose="020B0502040204020203" pitchFamily="34" charset="0"/>
              </a:rPr>
              <a:t>p</a:t>
            </a:r>
            <a:r>
              <a:rPr lang="en-US" sz="1400" dirty="0">
                <a:latin typeface="Segoe UI" panose="020B0502040204020203" pitchFamily="34" charset="0"/>
                <a:ea typeface="Segoe UI" panose="020B0502040204020203" pitchFamily="34" charset="0"/>
                <a:cs typeface="Segoe UI" panose="020B0502040204020203" pitchFamily="34" charset="0"/>
              </a:rPr>
              <a:t> &lt; .05</a:t>
            </a:r>
          </a:p>
        </p:txBody>
      </p:sp>
      <p:pic>
        <p:nvPicPr>
          <p:cNvPr id="21" name="Picture 20">
            <a:extLst>
              <a:ext uri="{FF2B5EF4-FFF2-40B4-BE49-F238E27FC236}">
                <a16:creationId xmlns:a16="http://schemas.microsoft.com/office/drawing/2014/main" id="{E8B93AF3-F555-4FBF-A00F-5F9B0418CB73}"/>
              </a:ext>
            </a:extLst>
          </p:cNvPr>
          <p:cNvPicPr>
            <a:picLocks noChangeAspect="1"/>
          </p:cNvPicPr>
          <p:nvPr/>
        </p:nvPicPr>
        <p:blipFill rotWithShape="1">
          <a:blip r:embed="rId3">
            <a:extLst>
              <a:ext uri="{28A0092B-C50C-407E-A947-70E740481C1C}">
                <a14:useLocalDpi xmlns:a14="http://schemas.microsoft.com/office/drawing/2010/main" val="0"/>
              </a:ext>
            </a:extLst>
          </a:blip>
          <a:srcRect r="22972"/>
          <a:stretch/>
        </p:blipFill>
        <p:spPr>
          <a:xfrm>
            <a:off x="441960" y="1737360"/>
            <a:ext cx="3474720" cy="3383280"/>
          </a:xfrm>
          <a:prstGeom prst="rect">
            <a:avLst/>
          </a:prstGeom>
        </p:spPr>
      </p:pic>
      <p:pic>
        <p:nvPicPr>
          <p:cNvPr id="23" name="Picture 22">
            <a:extLst>
              <a:ext uri="{FF2B5EF4-FFF2-40B4-BE49-F238E27FC236}">
                <a16:creationId xmlns:a16="http://schemas.microsoft.com/office/drawing/2014/main" id="{3927FCDF-56DB-4577-B6CF-E4BA01752C1C}"/>
              </a:ext>
            </a:extLst>
          </p:cNvPr>
          <p:cNvPicPr>
            <a:picLocks noChangeAspect="1"/>
          </p:cNvPicPr>
          <p:nvPr/>
        </p:nvPicPr>
        <p:blipFill rotWithShape="1">
          <a:blip r:embed="rId4">
            <a:extLst>
              <a:ext uri="{28A0092B-C50C-407E-A947-70E740481C1C}">
                <a14:useLocalDpi xmlns:a14="http://schemas.microsoft.com/office/drawing/2010/main" val="0"/>
              </a:ext>
            </a:extLst>
          </a:blip>
          <a:srcRect r="22973"/>
          <a:stretch/>
        </p:blipFill>
        <p:spPr>
          <a:xfrm>
            <a:off x="8275320" y="1737360"/>
            <a:ext cx="3474720" cy="3383280"/>
          </a:xfrm>
          <a:prstGeom prst="rect">
            <a:avLst/>
          </a:prstGeom>
        </p:spPr>
      </p:pic>
      <p:pic>
        <p:nvPicPr>
          <p:cNvPr id="25" name="Picture 24">
            <a:extLst>
              <a:ext uri="{FF2B5EF4-FFF2-40B4-BE49-F238E27FC236}">
                <a16:creationId xmlns:a16="http://schemas.microsoft.com/office/drawing/2014/main" id="{21EADA80-4818-4757-918E-BC8FE671EFE6}"/>
              </a:ext>
            </a:extLst>
          </p:cNvPr>
          <p:cNvPicPr>
            <a:picLocks noChangeAspect="1"/>
          </p:cNvPicPr>
          <p:nvPr/>
        </p:nvPicPr>
        <p:blipFill rotWithShape="1">
          <a:blip r:embed="rId5">
            <a:extLst>
              <a:ext uri="{28A0092B-C50C-407E-A947-70E740481C1C}">
                <a14:useLocalDpi xmlns:a14="http://schemas.microsoft.com/office/drawing/2010/main" val="0"/>
              </a:ext>
            </a:extLst>
          </a:blip>
          <a:srcRect r="22973"/>
          <a:stretch/>
        </p:blipFill>
        <p:spPr>
          <a:xfrm>
            <a:off x="4358640" y="1737360"/>
            <a:ext cx="3474720" cy="3383280"/>
          </a:xfrm>
          <a:prstGeom prst="rect">
            <a:avLst/>
          </a:prstGeom>
        </p:spPr>
      </p:pic>
      <p:sp>
        <p:nvSpPr>
          <p:cNvPr id="5" name="Footer Placeholder 4">
            <a:extLst>
              <a:ext uri="{FF2B5EF4-FFF2-40B4-BE49-F238E27FC236}">
                <a16:creationId xmlns:a16="http://schemas.microsoft.com/office/drawing/2014/main" id="{494F4F5A-21F1-43D9-8976-E2D6070D0830}"/>
              </a:ext>
            </a:extLst>
          </p:cNvPr>
          <p:cNvSpPr>
            <a:spLocks noGrp="1"/>
          </p:cNvSpPr>
          <p:nvPr>
            <p:ph type="ftr" sz="quarter" idx="11"/>
          </p:nvPr>
        </p:nvSpPr>
        <p:spPr/>
        <p:txBody>
          <a:bodyPr/>
          <a:lstStyle/>
          <a:p>
            <a:r>
              <a:rPr lang="en-US" smtClean="0"/>
              <a:t>05-418/818 | Spring 2021 | Design of Educational Games</a:t>
            </a:r>
            <a:endParaRPr lang="en-US"/>
          </a:p>
        </p:txBody>
      </p:sp>
    </p:spTree>
    <p:extLst>
      <p:ext uri="{BB962C8B-B14F-4D97-AF65-F5344CB8AC3E}">
        <p14:creationId xmlns:p14="http://schemas.microsoft.com/office/powerpoint/2010/main" val="20773698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F3E55-67DD-4528-88FB-6C11F21ACE59}"/>
              </a:ext>
            </a:extLst>
          </p:cNvPr>
          <p:cNvSpPr>
            <a:spLocks noGrp="1"/>
          </p:cNvSpPr>
          <p:nvPr>
            <p:ph type="title"/>
          </p:nvPr>
        </p:nvSpPr>
        <p:spPr/>
        <p:txBody>
          <a:bodyPr/>
          <a:lstStyle/>
          <a:p>
            <a:r>
              <a:rPr lang="en-US" smtClean="0"/>
              <a:t>Principles Predictive of Success?</a:t>
            </a:r>
            <a:endParaRPr lang="en-US" dirty="0"/>
          </a:p>
        </p:txBody>
      </p:sp>
      <p:sp>
        <p:nvSpPr>
          <p:cNvPr id="12" name="Content Placeholder 11">
            <a:extLst>
              <a:ext uri="{FF2B5EF4-FFF2-40B4-BE49-F238E27FC236}">
                <a16:creationId xmlns:a16="http://schemas.microsoft.com/office/drawing/2014/main" id="{4FC8778A-B3AB-498B-9AE4-1B61B87F39DD}"/>
              </a:ext>
            </a:extLst>
          </p:cNvPr>
          <p:cNvSpPr>
            <a:spLocks noGrp="1"/>
          </p:cNvSpPr>
          <p:nvPr>
            <p:ph sz="half" idx="1"/>
          </p:nvPr>
        </p:nvSpPr>
        <p:spPr/>
        <p:txBody>
          <a:bodyPr anchor="t">
            <a:noAutofit/>
          </a:bodyPr>
          <a:lstStyle/>
          <a:p>
            <a:pPr marL="0" indent="0">
              <a:spcBef>
                <a:spcPts val="2200"/>
              </a:spcBef>
              <a:buNone/>
            </a:pPr>
            <a:r>
              <a:rPr lang="en-US" sz="2400" dirty="0" smtClean="0"/>
              <a:t>Can you predict whether a tower would stand, or fall based on the principle-relevant metrics?</a:t>
            </a:r>
          </a:p>
          <a:p>
            <a:pPr marL="0" indent="0">
              <a:spcBef>
                <a:spcPts val="2200"/>
              </a:spcBef>
              <a:buNone/>
            </a:pPr>
            <a:r>
              <a:rPr lang="en-US" sz="2400" dirty="0" smtClean="0"/>
              <a:t>If not, then the game may be giving misleading or confusing feedback to learners</a:t>
            </a:r>
          </a:p>
          <a:p>
            <a:pPr marL="0" indent="0">
              <a:spcBef>
                <a:spcPts val="2200"/>
              </a:spcBef>
              <a:buNone/>
            </a:pPr>
            <a:r>
              <a:rPr lang="en-US" sz="2400" dirty="0" smtClean="0"/>
              <a:t>Ran a regression analysis predicting success from the PRMs of a solution</a:t>
            </a:r>
          </a:p>
          <a:p>
            <a:pPr marL="0" indent="0">
              <a:spcBef>
                <a:spcPts val="2200"/>
              </a:spcBef>
              <a:buNone/>
            </a:pPr>
            <a:r>
              <a:rPr lang="en-US" sz="2400" dirty="0" smtClean="0"/>
              <a:t>Found that Base Width and Symmetry Angle are good, COM Height not so much</a:t>
            </a:r>
          </a:p>
          <a:p>
            <a:pPr>
              <a:spcBef>
                <a:spcPts val="2200"/>
              </a:spcBef>
            </a:pPr>
            <a:endParaRPr lang="en-US" sz="2400" dirty="0"/>
          </a:p>
        </p:txBody>
      </p:sp>
      <p:graphicFrame>
        <p:nvGraphicFramePr>
          <p:cNvPr id="13" name="Content Placeholder 5">
            <a:extLst>
              <a:ext uri="{FF2B5EF4-FFF2-40B4-BE49-F238E27FC236}">
                <a16:creationId xmlns:a16="http://schemas.microsoft.com/office/drawing/2014/main" id="{6BEB561B-BE56-43EB-A100-F136B509CD25}"/>
              </a:ext>
            </a:extLst>
          </p:cNvPr>
          <p:cNvGraphicFramePr>
            <a:graphicFrameLocks noGrp="1"/>
          </p:cNvGraphicFramePr>
          <p:nvPr>
            <p:ph sz="half" idx="2"/>
            <p:extLst>
              <p:ext uri="{D42A27DB-BD31-4B8C-83A1-F6EECF244321}">
                <p14:modId xmlns:p14="http://schemas.microsoft.com/office/powerpoint/2010/main" val="1392054360"/>
              </p:ext>
            </p:extLst>
          </p:nvPr>
        </p:nvGraphicFramePr>
        <p:xfrm>
          <a:off x="6609521" y="2607503"/>
          <a:ext cx="4475455" cy="1747294"/>
        </p:xfrm>
        <a:graphic>
          <a:graphicData uri="http://schemas.openxmlformats.org/drawingml/2006/table">
            <a:tbl>
              <a:tblPr firstRow="1" firstCol="1">
                <a:tableStyleId>{5C22544A-7EE6-4342-B048-85BDC9FD1C3A}</a:tableStyleId>
              </a:tblPr>
              <a:tblGrid>
                <a:gridCol w="1812195">
                  <a:extLst>
                    <a:ext uri="{9D8B030D-6E8A-4147-A177-3AD203B41FA5}">
                      <a16:colId xmlns:a16="http://schemas.microsoft.com/office/drawing/2014/main" val="2951423639"/>
                    </a:ext>
                  </a:extLst>
                </a:gridCol>
                <a:gridCol w="843049">
                  <a:extLst>
                    <a:ext uri="{9D8B030D-6E8A-4147-A177-3AD203B41FA5}">
                      <a16:colId xmlns:a16="http://schemas.microsoft.com/office/drawing/2014/main" val="2496844305"/>
                    </a:ext>
                  </a:extLst>
                </a:gridCol>
                <a:gridCol w="634089">
                  <a:extLst>
                    <a:ext uri="{9D8B030D-6E8A-4147-A177-3AD203B41FA5}">
                      <a16:colId xmlns:a16="http://schemas.microsoft.com/office/drawing/2014/main" val="3694909896"/>
                    </a:ext>
                  </a:extLst>
                </a:gridCol>
                <a:gridCol w="864667">
                  <a:extLst>
                    <a:ext uri="{9D8B030D-6E8A-4147-A177-3AD203B41FA5}">
                      <a16:colId xmlns:a16="http://schemas.microsoft.com/office/drawing/2014/main" val="976980359"/>
                    </a:ext>
                  </a:extLst>
                </a:gridCol>
                <a:gridCol w="321455">
                  <a:extLst>
                    <a:ext uri="{9D8B030D-6E8A-4147-A177-3AD203B41FA5}">
                      <a16:colId xmlns:a16="http://schemas.microsoft.com/office/drawing/2014/main" val="3106733120"/>
                    </a:ext>
                  </a:extLst>
                </a:gridCol>
              </a:tblGrid>
              <a:tr h="374236">
                <a:tc>
                  <a:txBody>
                    <a:bodyPr/>
                    <a:lstStyle/>
                    <a:p>
                      <a:pPr marL="0" marR="0" algn="l">
                        <a:lnSpc>
                          <a:spcPct val="107000"/>
                        </a:lnSpc>
                        <a:spcBef>
                          <a:spcPts val="0"/>
                        </a:spcBef>
                        <a:spcAft>
                          <a:spcPts val="0"/>
                        </a:spcAft>
                      </a:pPr>
                      <a:r>
                        <a:rPr lang="en-US" sz="1600" dirty="0">
                          <a:solidFill>
                            <a:sysClr val="windowText" lastClr="000000"/>
                          </a:solidFill>
                          <a:effectLst/>
                        </a:rPr>
                        <a:t>Coefficient</a:t>
                      </a:r>
                      <a:endParaRPr lang="en-US" sz="1600" dirty="0">
                        <a:solidFill>
                          <a:sysClr val="windowText" lastClr="000000"/>
                        </a:solidFill>
                        <a:effectLst/>
                        <a:latin typeface="Segoe UI Light" panose="020B0502040204020203" pitchFamily="34" charset="0"/>
                        <a:ea typeface="Times New Roman" panose="02020603050405020304" pitchFamily="18" charset="0"/>
                        <a:cs typeface="Times New Roman" panose="02020603050405020304" pitchFamily="18" charset="0"/>
                      </a:endParaRPr>
                    </a:p>
                  </a:txBody>
                  <a:tcPr marL="17347" marR="17347"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r">
                        <a:lnSpc>
                          <a:spcPct val="107000"/>
                        </a:lnSpc>
                        <a:spcBef>
                          <a:spcPts val="0"/>
                        </a:spcBef>
                        <a:spcAft>
                          <a:spcPts val="0"/>
                        </a:spcAft>
                      </a:pPr>
                      <a:r>
                        <a:rPr lang="en-US" sz="1600" dirty="0">
                          <a:solidFill>
                            <a:sysClr val="windowText" lastClr="000000"/>
                          </a:solidFill>
                          <a:effectLst/>
                        </a:rPr>
                        <a:t>B</a:t>
                      </a:r>
                      <a:endParaRPr lang="en-US" sz="1600" dirty="0">
                        <a:solidFill>
                          <a:sysClr val="windowText" lastClr="000000"/>
                        </a:solidFill>
                        <a:effectLst/>
                        <a:latin typeface="Segoe UI Light" panose="020B0502040204020203" pitchFamily="34" charset="0"/>
                        <a:ea typeface="Times New Roman" panose="02020603050405020304" pitchFamily="18" charset="0"/>
                        <a:cs typeface="Times New Roman" panose="02020603050405020304" pitchFamily="18" charset="0"/>
                      </a:endParaRPr>
                    </a:p>
                  </a:txBody>
                  <a:tcPr marL="17347" marR="17347"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r">
                        <a:lnSpc>
                          <a:spcPct val="107000"/>
                        </a:lnSpc>
                        <a:spcBef>
                          <a:spcPts val="0"/>
                        </a:spcBef>
                        <a:spcAft>
                          <a:spcPts val="0"/>
                        </a:spcAft>
                      </a:pPr>
                      <a:r>
                        <a:rPr lang="en-US" sz="1600" dirty="0">
                          <a:solidFill>
                            <a:sysClr val="windowText" lastClr="000000"/>
                          </a:solidFill>
                          <a:effectLst/>
                        </a:rPr>
                        <a:t>SE B</a:t>
                      </a:r>
                      <a:endParaRPr lang="en-US" sz="1600" dirty="0">
                        <a:solidFill>
                          <a:sysClr val="windowText" lastClr="000000"/>
                        </a:solidFill>
                        <a:effectLst/>
                        <a:latin typeface="Segoe UI Light" panose="020B0502040204020203" pitchFamily="34" charset="0"/>
                        <a:ea typeface="Times New Roman" panose="02020603050405020304" pitchFamily="18" charset="0"/>
                        <a:cs typeface="Times New Roman" panose="02020603050405020304" pitchFamily="18" charset="0"/>
                      </a:endParaRPr>
                    </a:p>
                  </a:txBody>
                  <a:tcPr marL="17347" marR="17347"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marR="0" algn="r">
                        <a:lnSpc>
                          <a:spcPct val="107000"/>
                        </a:lnSpc>
                        <a:spcBef>
                          <a:spcPts val="0"/>
                        </a:spcBef>
                        <a:spcAft>
                          <a:spcPts val="0"/>
                        </a:spcAft>
                      </a:pPr>
                      <a:r>
                        <a:rPr lang="en-US" sz="1600" i="1" dirty="0">
                          <a:solidFill>
                            <a:sysClr val="windowText" lastClr="000000"/>
                          </a:solidFill>
                          <a:effectLst/>
                        </a:rPr>
                        <a:t>p</a:t>
                      </a:r>
                      <a:endParaRPr lang="en-US" sz="1600" i="1" dirty="0">
                        <a:solidFill>
                          <a:sysClr val="windowText" lastClr="000000"/>
                        </a:solidFill>
                        <a:effectLst/>
                        <a:latin typeface="Segoe UI Light" panose="020B0502040204020203" pitchFamily="34" charset="0"/>
                        <a:ea typeface="Times New Roman" panose="02020603050405020304" pitchFamily="18" charset="0"/>
                        <a:cs typeface="Times New Roman" panose="02020603050405020304" pitchFamily="18" charset="0"/>
                      </a:endParaRPr>
                    </a:p>
                  </a:txBody>
                  <a:tcPr marL="17347" marR="17347"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496143018"/>
                  </a:ext>
                </a:extLst>
              </a:tr>
              <a:tr h="390939">
                <a:tc>
                  <a:txBody>
                    <a:bodyPr/>
                    <a:lstStyle/>
                    <a:p>
                      <a:pPr marL="0" marR="0" algn="l">
                        <a:lnSpc>
                          <a:spcPct val="107000"/>
                        </a:lnSpc>
                        <a:spcBef>
                          <a:spcPts val="0"/>
                        </a:spcBef>
                        <a:spcAft>
                          <a:spcPts val="0"/>
                        </a:spcAft>
                      </a:pPr>
                      <a:r>
                        <a:rPr lang="en-US" sz="1600" dirty="0">
                          <a:solidFill>
                            <a:sysClr val="windowText" lastClr="000000"/>
                          </a:solidFill>
                          <a:effectLst/>
                        </a:rPr>
                        <a:t>(Intercept)</a:t>
                      </a:r>
                      <a:endParaRPr lang="en-US" sz="1600" dirty="0">
                        <a:solidFill>
                          <a:sysClr val="windowText" lastClr="000000"/>
                        </a:solidFill>
                        <a:effectLst/>
                        <a:latin typeface="Segoe UI Light" panose="020B0502040204020203" pitchFamily="34" charset="0"/>
                        <a:ea typeface="Times New Roman" panose="02020603050405020304" pitchFamily="18" charset="0"/>
                        <a:cs typeface="Times New Roman" panose="02020603050405020304" pitchFamily="18" charset="0"/>
                      </a:endParaRPr>
                    </a:p>
                  </a:txBody>
                  <a:tcPr marL="17347" marR="17347" marT="0" marB="0" anchor="ctr">
                    <a:lnT w="12700" cap="flat" cmpd="sng" algn="ctr">
                      <a:solidFill>
                        <a:schemeClr val="tx1"/>
                      </a:solidFill>
                      <a:prstDash val="solid"/>
                      <a:round/>
                      <a:headEnd type="none" w="med" len="med"/>
                      <a:tailEnd type="none" w="med" len="med"/>
                    </a:lnT>
                    <a:noFill/>
                  </a:tcPr>
                </a:tc>
                <a:tc>
                  <a:txBody>
                    <a:bodyPr/>
                    <a:lstStyle/>
                    <a:p>
                      <a:pPr marL="0" marR="0" algn="r">
                        <a:lnSpc>
                          <a:spcPct val="107000"/>
                        </a:lnSpc>
                        <a:spcBef>
                          <a:spcPts val="0"/>
                        </a:spcBef>
                        <a:spcAft>
                          <a:spcPts val="0"/>
                        </a:spcAft>
                      </a:pPr>
                      <a:r>
                        <a:rPr lang="en-US" sz="1600" dirty="0">
                          <a:effectLst/>
                        </a:rPr>
                        <a:t>1.08</a:t>
                      </a:r>
                      <a:endParaRPr lang="en-US" sz="1600" dirty="0">
                        <a:effectLst/>
                        <a:latin typeface="Segoe UI Light" panose="020B0502040204020203" pitchFamily="34" charset="0"/>
                        <a:ea typeface="Times New Roman" panose="02020603050405020304" pitchFamily="18" charset="0"/>
                        <a:cs typeface="Times New Roman" panose="02020603050405020304" pitchFamily="18" charset="0"/>
                      </a:endParaRPr>
                    </a:p>
                  </a:txBody>
                  <a:tcPr marL="17347" marR="17347" marT="0" marB="0" anchor="ctr">
                    <a:lnT w="12700" cap="flat" cmpd="sng" algn="ctr">
                      <a:solidFill>
                        <a:schemeClr val="tx1"/>
                      </a:solidFill>
                      <a:prstDash val="solid"/>
                      <a:round/>
                      <a:headEnd type="none" w="med" len="med"/>
                      <a:tailEnd type="none" w="med" len="med"/>
                    </a:lnT>
                    <a:noFill/>
                  </a:tcPr>
                </a:tc>
                <a:tc>
                  <a:txBody>
                    <a:bodyPr/>
                    <a:lstStyle/>
                    <a:p>
                      <a:pPr marL="0" marR="0" algn="r">
                        <a:lnSpc>
                          <a:spcPct val="107000"/>
                        </a:lnSpc>
                        <a:spcBef>
                          <a:spcPts val="0"/>
                        </a:spcBef>
                        <a:spcAft>
                          <a:spcPts val="0"/>
                        </a:spcAft>
                      </a:pPr>
                      <a:r>
                        <a:rPr lang="en-US" sz="1600" dirty="0">
                          <a:effectLst/>
                        </a:rPr>
                        <a:t>0.45</a:t>
                      </a:r>
                      <a:endParaRPr lang="en-US" sz="1600" dirty="0">
                        <a:effectLst/>
                        <a:latin typeface="Segoe UI Light" panose="020B0502040204020203" pitchFamily="34" charset="0"/>
                        <a:ea typeface="Times New Roman" panose="02020603050405020304" pitchFamily="18" charset="0"/>
                        <a:cs typeface="Times New Roman" panose="02020603050405020304" pitchFamily="18" charset="0"/>
                      </a:endParaRPr>
                    </a:p>
                  </a:txBody>
                  <a:tcPr marL="17347" marR="17347" marT="0" marB="0" anchor="ctr">
                    <a:lnT w="12700" cap="flat" cmpd="sng" algn="ctr">
                      <a:solidFill>
                        <a:schemeClr val="tx1"/>
                      </a:solidFill>
                      <a:prstDash val="solid"/>
                      <a:round/>
                      <a:headEnd type="none" w="med" len="med"/>
                      <a:tailEnd type="none" w="med" len="med"/>
                    </a:lnT>
                    <a:noFill/>
                  </a:tcPr>
                </a:tc>
                <a:tc gridSpan="2">
                  <a:txBody>
                    <a:bodyPr/>
                    <a:lstStyle/>
                    <a:p>
                      <a:pPr marL="0" marR="0" algn="ctr">
                        <a:lnSpc>
                          <a:spcPct val="107000"/>
                        </a:lnSpc>
                        <a:spcBef>
                          <a:spcPts val="0"/>
                        </a:spcBef>
                        <a:spcAft>
                          <a:spcPts val="0"/>
                        </a:spcAft>
                      </a:pPr>
                      <a:r>
                        <a:rPr lang="en-US" sz="1600" dirty="0">
                          <a:effectLst/>
                        </a:rPr>
                        <a:t>-</a:t>
                      </a:r>
                      <a:endParaRPr lang="en-US" sz="1600" dirty="0">
                        <a:effectLst/>
                        <a:latin typeface="Segoe UI Light" panose="020B0502040204020203" pitchFamily="34" charset="0"/>
                        <a:ea typeface="Times New Roman" panose="02020603050405020304" pitchFamily="18" charset="0"/>
                        <a:cs typeface="Times New Roman" panose="02020603050405020304" pitchFamily="18" charset="0"/>
                      </a:endParaRPr>
                    </a:p>
                  </a:txBody>
                  <a:tcPr marL="17347" marR="17347" marT="0" marB="0" anchor="ctr">
                    <a:lnT w="12700" cap="flat" cmpd="sng" algn="ctr">
                      <a:solidFill>
                        <a:schemeClr val="tx1"/>
                      </a:solidFill>
                      <a:prstDash val="solid"/>
                      <a:round/>
                      <a:headEnd type="none" w="med" len="med"/>
                      <a:tailEnd type="none" w="med" len="med"/>
                    </a:lnT>
                    <a:noFill/>
                  </a:tcPr>
                </a:tc>
                <a:tc hMerge="1">
                  <a:txBody>
                    <a:bodyPr/>
                    <a:lstStyle/>
                    <a:p>
                      <a:endParaRPr lang="en-US"/>
                    </a:p>
                  </a:txBody>
                  <a:tcPr/>
                </a:tc>
                <a:extLst>
                  <a:ext uri="{0D108BD9-81ED-4DB2-BD59-A6C34878D82A}">
                    <a16:rowId xmlns:a16="http://schemas.microsoft.com/office/drawing/2014/main" val="443760731"/>
                  </a:ext>
                </a:extLst>
              </a:tr>
              <a:tr h="364435">
                <a:tc>
                  <a:txBody>
                    <a:bodyPr/>
                    <a:lstStyle/>
                    <a:p>
                      <a:pPr marL="0" marR="0" algn="l">
                        <a:lnSpc>
                          <a:spcPct val="107000"/>
                        </a:lnSpc>
                        <a:spcBef>
                          <a:spcPts val="0"/>
                        </a:spcBef>
                        <a:spcAft>
                          <a:spcPts val="0"/>
                        </a:spcAft>
                      </a:pPr>
                      <a:r>
                        <a:rPr lang="en-US" sz="1600" dirty="0">
                          <a:solidFill>
                            <a:schemeClr val="accent3"/>
                          </a:solidFill>
                          <a:effectLst/>
                        </a:rPr>
                        <a:t>Base Width</a:t>
                      </a:r>
                      <a:endParaRPr lang="en-US" sz="1600" dirty="0">
                        <a:solidFill>
                          <a:schemeClr val="accent3"/>
                        </a:solidFill>
                        <a:effectLst/>
                        <a:latin typeface="Segoe UI Light" panose="020B0502040204020203" pitchFamily="34" charset="0"/>
                        <a:ea typeface="Times New Roman" panose="02020603050405020304" pitchFamily="18" charset="0"/>
                        <a:cs typeface="Times New Roman" panose="02020603050405020304" pitchFamily="18" charset="0"/>
                      </a:endParaRPr>
                    </a:p>
                  </a:txBody>
                  <a:tcPr marL="17347" marR="17347" marT="0" marB="0" anchor="ctr">
                    <a:noFill/>
                  </a:tcPr>
                </a:tc>
                <a:tc>
                  <a:txBody>
                    <a:bodyPr/>
                    <a:lstStyle/>
                    <a:p>
                      <a:pPr marL="0" marR="0" algn="r">
                        <a:lnSpc>
                          <a:spcPct val="107000"/>
                        </a:lnSpc>
                        <a:spcBef>
                          <a:spcPts val="0"/>
                        </a:spcBef>
                        <a:spcAft>
                          <a:spcPts val="0"/>
                        </a:spcAft>
                      </a:pPr>
                      <a:r>
                        <a:rPr lang="en-US" sz="1600" dirty="0">
                          <a:effectLst/>
                        </a:rPr>
                        <a:t>0.14</a:t>
                      </a:r>
                      <a:endParaRPr lang="en-US" sz="1600" dirty="0">
                        <a:effectLst/>
                        <a:latin typeface="Segoe UI Light" panose="020B0502040204020203" pitchFamily="34" charset="0"/>
                        <a:ea typeface="Times New Roman" panose="02020603050405020304" pitchFamily="18" charset="0"/>
                        <a:cs typeface="Times New Roman" panose="02020603050405020304" pitchFamily="18" charset="0"/>
                      </a:endParaRPr>
                    </a:p>
                  </a:txBody>
                  <a:tcPr marL="17347" marR="17347" marT="0" marB="0" anchor="ctr">
                    <a:noFill/>
                  </a:tcPr>
                </a:tc>
                <a:tc>
                  <a:txBody>
                    <a:bodyPr/>
                    <a:lstStyle/>
                    <a:p>
                      <a:pPr marL="0" marR="0" algn="r">
                        <a:lnSpc>
                          <a:spcPct val="107000"/>
                        </a:lnSpc>
                        <a:spcBef>
                          <a:spcPts val="0"/>
                        </a:spcBef>
                        <a:spcAft>
                          <a:spcPts val="0"/>
                        </a:spcAft>
                      </a:pPr>
                      <a:r>
                        <a:rPr lang="en-US" sz="1600" dirty="0">
                          <a:effectLst/>
                        </a:rPr>
                        <a:t>0.03</a:t>
                      </a:r>
                      <a:endParaRPr lang="en-US" sz="1600" dirty="0">
                        <a:effectLst/>
                        <a:latin typeface="Segoe UI Light" panose="020B0502040204020203" pitchFamily="34" charset="0"/>
                        <a:ea typeface="Times New Roman" panose="02020603050405020304" pitchFamily="18" charset="0"/>
                        <a:cs typeface="Times New Roman" panose="02020603050405020304" pitchFamily="18" charset="0"/>
                      </a:endParaRPr>
                    </a:p>
                  </a:txBody>
                  <a:tcPr marL="17347" marR="17347" marT="0" marB="0" anchor="ctr">
                    <a:noFill/>
                  </a:tcPr>
                </a:tc>
                <a:tc>
                  <a:txBody>
                    <a:bodyPr/>
                    <a:lstStyle/>
                    <a:p>
                      <a:pPr marL="0" marR="0" algn="r">
                        <a:lnSpc>
                          <a:spcPct val="107000"/>
                        </a:lnSpc>
                        <a:spcBef>
                          <a:spcPts val="0"/>
                        </a:spcBef>
                        <a:spcAft>
                          <a:spcPts val="0"/>
                        </a:spcAft>
                      </a:pPr>
                      <a:r>
                        <a:rPr lang="en-US" sz="1600" dirty="0">
                          <a:effectLst/>
                        </a:rPr>
                        <a:t>&lt; 0.001 </a:t>
                      </a:r>
                      <a:endParaRPr lang="en-US" sz="1600" dirty="0">
                        <a:effectLst/>
                        <a:latin typeface="Segoe UI Light" panose="020B0502040204020203" pitchFamily="34" charset="0"/>
                        <a:ea typeface="Times New Roman" panose="02020603050405020304" pitchFamily="18" charset="0"/>
                        <a:cs typeface="Times New Roman" panose="02020603050405020304" pitchFamily="18" charset="0"/>
                      </a:endParaRPr>
                    </a:p>
                  </a:txBody>
                  <a:tcPr marL="17347" marR="17347" marT="0" marB="0" anchor="ctr">
                    <a:noFill/>
                  </a:tcPr>
                </a:tc>
                <a:tc>
                  <a:txBody>
                    <a:bodyPr/>
                    <a:lstStyle/>
                    <a:p>
                      <a:pPr marL="0" marR="0" algn="l">
                        <a:lnSpc>
                          <a:spcPct val="107000"/>
                        </a:lnSpc>
                        <a:spcBef>
                          <a:spcPts val="0"/>
                        </a:spcBef>
                        <a:spcAft>
                          <a:spcPts val="0"/>
                        </a:spcAft>
                      </a:pPr>
                      <a:r>
                        <a:rPr lang="en-US" sz="1600" dirty="0">
                          <a:effectLst/>
                        </a:rPr>
                        <a:t>***</a:t>
                      </a:r>
                      <a:endParaRPr lang="en-US" sz="1600" dirty="0">
                        <a:effectLst/>
                        <a:latin typeface="Segoe UI Light" panose="020B0502040204020203" pitchFamily="34" charset="0"/>
                        <a:ea typeface="Times New Roman" panose="02020603050405020304" pitchFamily="18" charset="0"/>
                        <a:cs typeface="Times New Roman" panose="02020603050405020304" pitchFamily="18" charset="0"/>
                      </a:endParaRPr>
                    </a:p>
                  </a:txBody>
                  <a:tcPr marL="0" marR="0" marT="0" marB="0" anchor="ctr">
                    <a:noFill/>
                  </a:tcPr>
                </a:tc>
                <a:extLst>
                  <a:ext uri="{0D108BD9-81ED-4DB2-BD59-A6C34878D82A}">
                    <a16:rowId xmlns:a16="http://schemas.microsoft.com/office/drawing/2014/main" val="3070445076"/>
                  </a:ext>
                </a:extLst>
              </a:tr>
              <a:tr h="324678">
                <a:tc>
                  <a:txBody>
                    <a:bodyPr/>
                    <a:lstStyle/>
                    <a:p>
                      <a:pPr marL="0" marR="0" algn="l">
                        <a:lnSpc>
                          <a:spcPct val="107000"/>
                        </a:lnSpc>
                        <a:spcBef>
                          <a:spcPts val="0"/>
                        </a:spcBef>
                        <a:spcAft>
                          <a:spcPts val="0"/>
                        </a:spcAft>
                      </a:pPr>
                      <a:r>
                        <a:rPr lang="en-US" sz="1600" dirty="0">
                          <a:solidFill>
                            <a:schemeClr val="accent1"/>
                          </a:solidFill>
                          <a:effectLst/>
                        </a:rPr>
                        <a:t>COM Height</a:t>
                      </a:r>
                      <a:endParaRPr lang="en-US" sz="1600" dirty="0">
                        <a:solidFill>
                          <a:schemeClr val="accent1"/>
                        </a:solidFill>
                        <a:effectLst/>
                        <a:latin typeface="Segoe UI Light" panose="020B0502040204020203" pitchFamily="34" charset="0"/>
                        <a:ea typeface="Times New Roman" panose="02020603050405020304" pitchFamily="18" charset="0"/>
                        <a:cs typeface="Times New Roman" panose="02020603050405020304" pitchFamily="18" charset="0"/>
                      </a:endParaRPr>
                    </a:p>
                  </a:txBody>
                  <a:tcPr marL="17347" marR="17347" marT="0" marB="0" anchor="ctr">
                    <a:noFill/>
                  </a:tcPr>
                </a:tc>
                <a:tc>
                  <a:txBody>
                    <a:bodyPr/>
                    <a:lstStyle/>
                    <a:p>
                      <a:pPr marL="0" marR="0" algn="r">
                        <a:lnSpc>
                          <a:spcPct val="107000"/>
                        </a:lnSpc>
                        <a:spcBef>
                          <a:spcPts val="0"/>
                        </a:spcBef>
                        <a:spcAft>
                          <a:spcPts val="0"/>
                        </a:spcAft>
                      </a:pPr>
                      <a:r>
                        <a:rPr lang="en-US" sz="1600" dirty="0">
                          <a:effectLst/>
                        </a:rPr>
                        <a:t>-0.05</a:t>
                      </a:r>
                      <a:endParaRPr lang="en-US" sz="1600" dirty="0">
                        <a:effectLst/>
                        <a:latin typeface="Segoe UI Light" panose="020B0502040204020203" pitchFamily="34" charset="0"/>
                        <a:ea typeface="Times New Roman" panose="02020603050405020304" pitchFamily="18" charset="0"/>
                        <a:cs typeface="Times New Roman" panose="02020603050405020304" pitchFamily="18" charset="0"/>
                      </a:endParaRPr>
                    </a:p>
                  </a:txBody>
                  <a:tcPr marL="17347" marR="17347" marT="0" marB="0" anchor="ctr">
                    <a:noFill/>
                  </a:tcPr>
                </a:tc>
                <a:tc>
                  <a:txBody>
                    <a:bodyPr/>
                    <a:lstStyle/>
                    <a:p>
                      <a:pPr marL="0" marR="0" algn="r">
                        <a:lnSpc>
                          <a:spcPct val="107000"/>
                        </a:lnSpc>
                        <a:spcBef>
                          <a:spcPts val="0"/>
                        </a:spcBef>
                        <a:spcAft>
                          <a:spcPts val="0"/>
                        </a:spcAft>
                      </a:pPr>
                      <a:r>
                        <a:rPr lang="en-US" sz="1600" dirty="0">
                          <a:effectLst/>
                        </a:rPr>
                        <a:t>0.05</a:t>
                      </a:r>
                      <a:endParaRPr lang="en-US" sz="1600" dirty="0">
                        <a:effectLst/>
                        <a:latin typeface="Segoe UI Light" panose="020B0502040204020203" pitchFamily="34" charset="0"/>
                        <a:ea typeface="Times New Roman" panose="02020603050405020304" pitchFamily="18" charset="0"/>
                        <a:cs typeface="Times New Roman" panose="02020603050405020304" pitchFamily="18" charset="0"/>
                      </a:endParaRPr>
                    </a:p>
                  </a:txBody>
                  <a:tcPr marL="17347" marR="17347" marT="0" marB="0" anchor="ctr">
                    <a:noFill/>
                  </a:tcPr>
                </a:tc>
                <a:tc>
                  <a:txBody>
                    <a:bodyPr/>
                    <a:lstStyle/>
                    <a:p>
                      <a:pPr marL="0" marR="0" algn="r">
                        <a:lnSpc>
                          <a:spcPct val="107000"/>
                        </a:lnSpc>
                        <a:spcBef>
                          <a:spcPts val="0"/>
                        </a:spcBef>
                        <a:spcAft>
                          <a:spcPts val="0"/>
                        </a:spcAft>
                      </a:pPr>
                      <a:r>
                        <a:rPr lang="en-US" sz="1600" dirty="0">
                          <a:effectLst/>
                        </a:rPr>
                        <a:t>0.295</a:t>
                      </a:r>
                      <a:endParaRPr lang="en-US" sz="1600" dirty="0">
                        <a:effectLst/>
                        <a:latin typeface="Segoe UI Light" panose="020B0502040204020203" pitchFamily="34" charset="0"/>
                        <a:ea typeface="Times New Roman" panose="02020603050405020304" pitchFamily="18" charset="0"/>
                        <a:cs typeface="Times New Roman" panose="02020603050405020304" pitchFamily="18" charset="0"/>
                      </a:endParaRPr>
                    </a:p>
                  </a:txBody>
                  <a:tcPr marL="17347" marR="17347" marT="0" marB="0" anchor="ctr">
                    <a:noFill/>
                  </a:tcPr>
                </a:tc>
                <a:tc>
                  <a:txBody>
                    <a:bodyPr/>
                    <a:lstStyle/>
                    <a:p>
                      <a:pPr>
                        <a:lnSpc>
                          <a:spcPct val="107000"/>
                        </a:lnSpc>
                      </a:pPr>
                      <a:endParaRPr lang="en-US" sz="2000" dirty="0">
                        <a:effectLst/>
                        <a:latin typeface="Calibri" panose="020F0502020204030204" pitchFamily="34" charset="0"/>
                      </a:endParaRPr>
                    </a:p>
                  </a:txBody>
                  <a:tcPr marL="0" marR="0" marT="0" marB="0" anchor="ctr">
                    <a:noFill/>
                  </a:tcPr>
                </a:tc>
                <a:extLst>
                  <a:ext uri="{0D108BD9-81ED-4DB2-BD59-A6C34878D82A}">
                    <a16:rowId xmlns:a16="http://schemas.microsoft.com/office/drawing/2014/main" val="1268869977"/>
                  </a:ext>
                </a:extLst>
              </a:tr>
              <a:tr h="291548">
                <a:tc>
                  <a:txBody>
                    <a:bodyPr/>
                    <a:lstStyle/>
                    <a:p>
                      <a:pPr marL="0" marR="0" algn="l">
                        <a:lnSpc>
                          <a:spcPct val="107000"/>
                        </a:lnSpc>
                        <a:spcBef>
                          <a:spcPts val="0"/>
                        </a:spcBef>
                        <a:spcAft>
                          <a:spcPts val="0"/>
                        </a:spcAft>
                      </a:pPr>
                      <a:r>
                        <a:rPr lang="en-US" sz="1600" dirty="0">
                          <a:solidFill>
                            <a:schemeClr val="accent2"/>
                          </a:solidFill>
                          <a:effectLst/>
                        </a:rPr>
                        <a:t>Symmetry Angle</a:t>
                      </a:r>
                      <a:endParaRPr lang="en-US" sz="1600" dirty="0">
                        <a:solidFill>
                          <a:schemeClr val="accent2"/>
                        </a:solidFill>
                        <a:effectLst/>
                        <a:latin typeface="Segoe UI Light" panose="020B0502040204020203" pitchFamily="34" charset="0"/>
                        <a:ea typeface="Times New Roman" panose="02020603050405020304" pitchFamily="18" charset="0"/>
                        <a:cs typeface="Times New Roman" panose="02020603050405020304" pitchFamily="18" charset="0"/>
                      </a:endParaRPr>
                    </a:p>
                  </a:txBody>
                  <a:tcPr marL="17347" marR="17347" marT="0" marB="0" anchor="ctr">
                    <a:lnB w="12700" cap="flat" cmpd="sng" algn="ctr">
                      <a:solidFill>
                        <a:schemeClr val="tx1"/>
                      </a:solidFill>
                      <a:prstDash val="solid"/>
                      <a:round/>
                      <a:headEnd type="none" w="med" len="med"/>
                      <a:tailEnd type="none" w="med" len="med"/>
                    </a:lnB>
                    <a:noFill/>
                  </a:tcPr>
                </a:tc>
                <a:tc>
                  <a:txBody>
                    <a:bodyPr/>
                    <a:lstStyle/>
                    <a:p>
                      <a:pPr marL="0" marR="0" algn="r">
                        <a:lnSpc>
                          <a:spcPct val="107000"/>
                        </a:lnSpc>
                        <a:spcBef>
                          <a:spcPts val="0"/>
                        </a:spcBef>
                        <a:spcAft>
                          <a:spcPts val="0"/>
                        </a:spcAft>
                      </a:pPr>
                      <a:r>
                        <a:rPr lang="en-US" sz="1600" dirty="0">
                          <a:effectLst/>
                        </a:rPr>
                        <a:t>0.05</a:t>
                      </a:r>
                      <a:endParaRPr lang="en-US" sz="1600" dirty="0">
                        <a:effectLst/>
                        <a:latin typeface="Segoe UI Light" panose="020B0502040204020203" pitchFamily="34" charset="0"/>
                        <a:ea typeface="Times New Roman" panose="02020603050405020304" pitchFamily="18" charset="0"/>
                        <a:cs typeface="Times New Roman" panose="02020603050405020304" pitchFamily="18" charset="0"/>
                      </a:endParaRPr>
                    </a:p>
                  </a:txBody>
                  <a:tcPr marL="17347" marR="17347" marT="0" marB="0" anchor="ctr">
                    <a:lnB w="12700" cap="flat" cmpd="sng" algn="ctr">
                      <a:solidFill>
                        <a:schemeClr val="tx1"/>
                      </a:solidFill>
                      <a:prstDash val="solid"/>
                      <a:round/>
                      <a:headEnd type="none" w="med" len="med"/>
                      <a:tailEnd type="none" w="med" len="med"/>
                    </a:lnB>
                    <a:noFill/>
                  </a:tcPr>
                </a:tc>
                <a:tc>
                  <a:txBody>
                    <a:bodyPr/>
                    <a:lstStyle/>
                    <a:p>
                      <a:pPr marL="0" marR="0" algn="r">
                        <a:lnSpc>
                          <a:spcPct val="107000"/>
                        </a:lnSpc>
                        <a:spcBef>
                          <a:spcPts val="0"/>
                        </a:spcBef>
                        <a:spcAft>
                          <a:spcPts val="0"/>
                        </a:spcAft>
                      </a:pPr>
                      <a:r>
                        <a:rPr lang="en-US" sz="1600" dirty="0">
                          <a:effectLst/>
                        </a:rPr>
                        <a:t>0.01</a:t>
                      </a:r>
                      <a:endParaRPr lang="en-US" sz="1600" dirty="0">
                        <a:effectLst/>
                        <a:latin typeface="Segoe UI Light" panose="020B0502040204020203" pitchFamily="34" charset="0"/>
                        <a:ea typeface="Times New Roman" panose="02020603050405020304" pitchFamily="18" charset="0"/>
                        <a:cs typeface="Times New Roman" panose="02020603050405020304" pitchFamily="18" charset="0"/>
                      </a:endParaRPr>
                    </a:p>
                  </a:txBody>
                  <a:tcPr marL="17347" marR="17347" marT="0" marB="0" anchor="ctr">
                    <a:lnB w="12700" cap="flat" cmpd="sng" algn="ctr">
                      <a:solidFill>
                        <a:schemeClr val="tx1"/>
                      </a:solidFill>
                      <a:prstDash val="solid"/>
                      <a:round/>
                      <a:headEnd type="none" w="med" len="med"/>
                      <a:tailEnd type="none" w="med" len="med"/>
                    </a:lnB>
                    <a:noFill/>
                  </a:tcPr>
                </a:tc>
                <a:tc>
                  <a:txBody>
                    <a:bodyPr/>
                    <a:lstStyle/>
                    <a:p>
                      <a:pPr marL="0" marR="0" algn="r">
                        <a:lnSpc>
                          <a:spcPct val="107000"/>
                        </a:lnSpc>
                        <a:spcBef>
                          <a:spcPts val="0"/>
                        </a:spcBef>
                        <a:spcAft>
                          <a:spcPts val="0"/>
                        </a:spcAft>
                      </a:pPr>
                      <a:r>
                        <a:rPr lang="en-US" sz="1600" dirty="0">
                          <a:effectLst/>
                        </a:rPr>
                        <a:t>&lt; 0.001 </a:t>
                      </a:r>
                      <a:endParaRPr lang="en-US" sz="1600" dirty="0">
                        <a:effectLst/>
                        <a:latin typeface="Segoe UI Light" panose="020B0502040204020203" pitchFamily="34" charset="0"/>
                        <a:ea typeface="Times New Roman" panose="02020603050405020304" pitchFamily="18" charset="0"/>
                        <a:cs typeface="Times New Roman" panose="02020603050405020304" pitchFamily="18" charset="0"/>
                      </a:endParaRPr>
                    </a:p>
                  </a:txBody>
                  <a:tcPr marL="17347" marR="17347" marT="0" marB="0" anchor="ctr">
                    <a:lnB w="12700" cap="flat" cmpd="sng" algn="ctr">
                      <a:solidFill>
                        <a:schemeClr val="tx1"/>
                      </a:solidFill>
                      <a:prstDash val="solid"/>
                      <a:round/>
                      <a:headEnd type="none" w="med" len="med"/>
                      <a:tailEnd type="none" w="med" len="med"/>
                    </a:lnB>
                    <a:noFill/>
                  </a:tcPr>
                </a:tc>
                <a:tc>
                  <a:txBody>
                    <a:bodyPr/>
                    <a:lstStyle/>
                    <a:p>
                      <a:pPr marL="0" marR="0" algn="l">
                        <a:lnSpc>
                          <a:spcPct val="107000"/>
                        </a:lnSpc>
                        <a:spcBef>
                          <a:spcPts val="0"/>
                        </a:spcBef>
                        <a:spcAft>
                          <a:spcPts val="0"/>
                        </a:spcAft>
                      </a:pPr>
                      <a:r>
                        <a:rPr lang="en-US" sz="1600" dirty="0">
                          <a:effectLst/>
                        </a:rPr>
                        <a:t>***</a:t>
                      </a:r>
                      <a:endParaRPr lang="en-US" sz="1600" dirty="0">
                        <a:effectLst/>
                        <a:latin typeface="Segoe UI Light" panose="020B0502040204020203" pitchFamily="34" charset="0"/>
                        <a:ea typeface="Times New Roman" panose="02020603050405020304" pitchFamily="18" charset="0"/>
                        <a:cs typeface="Times New Roman" panose="02020603050405020304" pitchFamily="18" charset="0"/>
                      </a:endParaRPr>
                    </a:p>
                  </a:txBody>
                  <a:tcPr marL="0" marR="0" marT="0" marB="0"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30815622"/>
                  </a:ext>
                </a:extLst>
              </a:tr>
            </a:tbl>
          </a:graphicData>
        </a:graphic>
      </p:graphicFrame>
      <p:sp>
        <p:nvSpPr>
          <p:cNvPr id="4" name="Date Placeholder 3">
            <a:extLst>
              <a:ext uri="{FF2B5EF4-FFF2-40B4-BE49-F238E27FC236}">
                <a16:creationId xmlns:a16="http://schemas.microsoft.com/office/drawing/2014/main" id="{93F24663-FB95-4A0A-9D7B-2FFDBB02ACA7}"/>
              </a:ext>
            </a:extLst>
          </p:cNvPr>
          <p:cNvSpPr>
            <a:spLocks noGrp="1"/>
          </p:cNvSpPr>
          <p:nvPr>
            <p:ph type="dt" sz="half" idx="10"/>
          </p:nvPr>
        </p:nvSpPr>
        <p:spPr/>
        <p:txBody>
          <a:bodyPr/>
          <a:lstStyle/>
          <a:p>
            <a:r>
              <a:rPr lang="en-US" smtClean="0"/>
              <a:t>2020-02-16</a:t>
            </a:r>
            <a:endParaRPr lang="en-US"/>
          </a:p>
        </p:txBody>
      </p:sp>
      <p:sp>
        <p:nvSpPr>
          <p:cNvPr id="14" name="Footer Placeholder 13">
            <a:extLst>
              <a:ext uri="{FF2B5EF4-FFF2-40B4-BE49-F238E27FC236}">
                <a16:creationId xmlns:a16="http://schemas.microsoft.com/office/drawing/2014/main" id="{84BA8733-F67E-4152-83CE-FA1CD921EC40}"/>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5" name="Slide Number Placeholder 4">
            <a:extLst>
              <a:ext uri="{FF2B5EF4-FFF2-40B4-BE49-F238E27FC236}">
                <a16:creationId xmlns:a16="http://schemas.microsoft.com/office/drawing/2014/main" id="{EA89A4A4-5636-4CF8-AF2C-69DA85A2D8EC}"/>
              </a:ext>
            </a:extLst>
          </p:cNvPr>
          <p:cNvSpPr>
            <a:spLocks noGrp="1"/>
          </p:cNvSpPr>
          <p:nvPr>
            <p:ph type="sldNum" sz="quarter" idx="12"/>
          </p:nvPr>
        </p:nvSpPr>
        <p:spPr/>
        <p:txBody>
          <a:bodyPr/>
          <a:lstStyle/>
          <a:p>
            <a:fld id="{830B521D-924E-41F4-8E64-3A294EC10C49}" type="slidenum">
              <a:rPr lang="en-US" smtClean="0"/>
              <a:t>92</a:t>
            </a:fld>
            <a:endParaRPr lang="en-US"/>
          </a:p>
        </p:txBody>
      </p:sp>
    </p:spTree>
    <p:extLst>
      <p:ext uri="{BB962C8B-B14F-4D97-AF65-F5344CB8AC3E}">
        <p14:creationId xmlns:p14="http://schemas.microsoft.com/office/powerpoint/2010/main" val="16195653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Issues we found</a:t>
            </a:r>
          </a:p>
        </p:txBody>
      </p:sp>
      <p:sp>
        <p:nvSpPr>
          <p:cNvPr id="11" name="Content Placeholder 10">
            <a:extLst>
              <a:ext uri="{FF2B5EF4-FFF2-40B4-BE49-F238E27FC236}">
                <a16:creationId xmlns:a16="http://schemas.microsoft.com/office/drawing/2014/main" id="{0D62F3A8-B58A-4759-89A0-6AC67FCC01CE}"/>
              </a:ext>
            </a:extLst>
          </p:cNvPr>
          <p:cNvSpPr>
            <a:spLocks noGrp="1"/>
          </p:cNvSpPr>
          <p:nvPr>
            <p:ph sz="half" idx="1"/>
          </p:nvPr>
        </p:nvSpPr>
        <p:spPr/>
        <p:txBody>
          <a:bodyPr>
            <a:normAutofit lnSpcReduction="10000"/>
          </a:bodyPr>
          <a:lstStyle/>
          <a:p>
            <a:pPr marL="0" indent="0">
              <a:spcBef>
                <a:spcPts val="2200"/>
              </a:spcBef>
              <a:buNone/>
            </a:pPr>
            <a:r>
              <a:rPr lang="en-US" dirty="0" smtClean="0"/>
              <a:t>Students don’t seem to learn the low-center of mass principle very well</a:t>
            </a:r>
          </a:p>
          <a:p>
            <a:pPr marL="0" indent="0">
              <a:spcBef>
                <a:spcPts val="2200"/>
              </a:spcBef>
              <a:buNone/>
            </a:pPr>
            <a:r>
              <a:rPr lang="en-US" dirty="0" smtClean="0"/>
              <a:t>Did some fancy ML pattern analysis and found:</a:t>
            </a:r>
            <a:endParaRPr lang="en-US" dirty="0"/>
          </a:p>
          <a:p>
            <a:pPr lvl="1">
              <a:spcBef>
                <a:spcPts val="600"/>
              </a:spcBef>
            </a:pPr>
            <a:r>
              <a:rPr lang="en-US" dirty="0" smtClean="0"/>
              <a:t>Micro-faults in towers </a:t>
            </a:r>
            <a:r>
              <a:rPr lang="en-US" dirty="0"/>
              <a:t>are </a:t>
            </a:r>
            <a:r>
              <a:rPr lang="en-US" dirty="0" smtClean="0"/>
              <a:t>predictive </a:t>
            </a:r>
            <a:r>
              <a:rPr lang="en-US" dirty="0"/>
              <a:t>of success and </a:t>
            </a:r>
            <a:r>
              <a:rPr lang="en-US" dirty="0" smtClean="0"/>
              <a:t>failure</a:t>
            </a:r>
          </a:p>
          <a:p>
            <a:pPr lvl="1">
              <a:spcBef>
                <a:spcPts val="600"/>
              </a:spcBef>
            </a:pPr>
            <a:r>
              <a:rPr lang="en-US" dirty="0" smtClean="0"/>
              <a:t>Principles are based on whole structures</a:t>
            </a:r>
          </a:p>
          <a:p>
            <a:pPr marL="0" indent="0">
              <a:spcBef>
                <a:spcPts val="2200"/>
              </a:spcBef>
              <a:buNone/>
            </a:pPr>
            <a:r>
              <a:rPr lang="en-US" dirty="0" smtClean="0"/>
              <a:t>How </a:t>
            </a:r>
            <a:r>
              <a:rPr lang="en-US" dirty="0"/>
              <a:t>might we fix these things</a:t>
            </a:r>
            <a:r>
              <a:rPr lang="en-US" dirty="0" smtClean="0"/>
              <a:t>?</a:t>
            </a:r>
            <a:endParaRPr lang="en-US" dirty="0"/>
          </a:p>
        </p:txBody>
      </p:sp>
      <p:sp>
        <p:nvSpPr>
          <p:cNvPr id="8" name="Date Placeholder 7">
            <a:extLst>
              <a:ext uri="{FF2B5EF4-FFF2-40B4-BE49-F238E27FC236}">
                <a16:creationId xmlns:a16="http://schemas.microsoft.com/office/drawing/2014/main" id="{6192A246-2DD8-4AE4-A421-090678B6907D}"/>
              </a:ext>
            </a:extLst>
          </p:cNvPr>
          <p:cNvSpPr>
            <a:spLocks noGrp="1"/>
          </p:cNvSpPr>
          <p:nvPr>
            <p:ph type="dt" sz="half" idx="10"/>
          </p:nvPr>
        </p:nvSpPr>
        <p:spPr/>
        <p:txBody>
          <a:bodyPr/>
          <a:lstStyle/>
          <a:p>
            <a:r>
              <a:rPr lang="en-US" smtClean="0"/>
              <a:t>2020-02-16</a:t>
            </a:r>
            <a:endParaRPr lang="en-US"/>
          </a:p>
        </p:txBody>
      </p:sp>
      <p:sp>
        <p:nvSpPr>
          <p:cNvPr id="10" name="Footer Placeholder 9">
            <a:extLst>
              <a:ext uri="{FF2B5EF4-FFF2-40B4-BE49-F238E27FC236}">
                <a16:creationId xmlns:a16="http://schemas.microsoft.com/office/drawing/2014/main" id="{4C1FA149-B915-44F3-A3D5-FB97FF782D5C}"/>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4" name="Slide Number Placeholder 3"/>
          <p:cNvSpPr>
            <a:spLocks noGrp="1"/>
          </p:cNvSpPr>
          <p:nvPr>
            <p:ph type="sldNum" sz="quarter" idx="12"/>
          </p:nvPr>
        </p:nvSpPr>
        <p:spPr/>
        <p:txBody>
          <a:bodyPr/>
          <a:lstStyle/>
          <a:p>
            <a:fld id="{A3405AB7-5ACF-46CB-848E-AC64E09C7113}" type="slidenum">
              <a:rPr lang="en-US" smtClean="0"/>
              <a:t>93</a:t>
            </a:fld>
            <a:endParaRPr lang="en-US"/>
          </a:p>
        </p:txBody>
      </p:sp>
      <p:grpSp>
        <p:nvGrpSpPr>
          <p:cNvPr id="17" name="Group 16">
            <a:extLst>
              <a:ext uri="{FF2B5EF4-FFF2-40B4-BE49-F238E27FC236}">
                <a16:creationId xmlns:a16="http://schemas.microsoft.com/office/drawing/2014/main" id="{42997A5C-37C4-4D52-A3AF-842B1AA1054C}"/>
              </a:ext>
            </a:extLst>
          </p:cNvPr>
          <p:cNvGrpSpPr/>
          <p:nvPr/>
        </p:nvGrpSpPr>
        <p:grpSpPr>
          <a:xfrm>
            <a:off x="6096000" y="2382946"/>
            <a:ext cx="5257800" cy="3331503"/>
            <a:chOff x="312593" y="960120"/>
            <a:chExt cx="8518815" cy="5224571"/>
          </a:xfrm>
        </p:grpSpPr>
        <p:pic>
          <p:nvPicPr>
            <p:cNvPr id="18" name="Picture 17" descr="C:\Users\eharpste\Documents\~Publications\Published\2014 CHI Alignment Paper\Working Files\bad-good-features.png">
              <a:extLst>
                <a:ext uri="{FF2B5EF4-FFF2-40B4-BE49-F238E27FC236}">
                  <a16:creationId xmlns:a16="http://schemas.microsoft.com/office/drawing/2014/main" id="{F8497131-3537-4685-B884-D354F52A178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2593" y="960120"/>
              <a:ext cx="8518815" cy="4937760"/>
            </a:xfrm>
            <a:prstGeom prst="rect">
              <a:avLst/>
            </a:prstGeom>
            <a:noFill/>
            <a:ln>
              <a:noFill/>
            </a:ln>
          </p:spPr>
        </p:pic>
        <p:sp>
          <p:nvSpPr>
            <p:cNvPr id="19" name="TextBox 18">
              <a:extLst>
                <a:ext uri="{FF2B5EF4-FFF2-40B4-BE49-F238E27FC236}">
                  <a16:creationId xmlns:a16="http://schemas.microsoft.com/office/drawing/2014/main" id="{796453B5-0B69-4D71-BA76-FA3602AC1484}"/>
                </a:ext>
              </a:extLst>
            </p:cNvPr>
            <p:cNvSpPr txBox="1"/>
            <p:nvPr/>
          </p:nvSpPr>
          <p:spPr>
            <a:xfrm>
              <a:off x="1085851" y="5595908"/>
              <a:ext cx="4194811" cy="579198"/>
            </a:xfrm>
            <a:prstGeom prst="rect">
              <a:avLst/>
            </a:prstGeom>
            <a:noFill/>
          </p:spPr>
          <p:txBody>
            <a:bodyPr wrap="square" rtlCol="0">
              <a:spAutoFit/>
            </a:bodyPr>
            <a:lstStyle/>
            <a:p>
              <a:pPr algn="ctr"/>
              <a:r>
                <a:rPr lang="en-US" b="1" dirty="0">
                  <a:latin typeface="Segoe UI" panose="020B0502040204020203" pitchFamily="34" charset="0"/>
                  <a:ea typeface="Segoe UI" panose="020B0502040204020203" pitchFamily="34" charset="0"/>
                  <a:cs typeface="Segoe UI" panose="020B0502040204020203" pitchFamily="34" charset="0"/>
                </a:rPr>
                <a:t>Failure</a:t>
              </a:r>
            </a:p>
          </p:txBody>
        </p:sp>
        <p:sp>
          <p:nvSpPr>
            <p:cNvPr id="20" name="TextBox 19">
              <a:extLst>
                <a:ext uri="{FF2B5EF4-FFF2-40B4-BE49-F238E27FC236}">
                  <a16:creationId xmlns:a16="http://schemas.microsoft.com/office/drawing/2014/main" id="{6BA01979-A7CD-46EC-88F3-B6BC87C80849}"/>
                </a:ext>
              </a:extLst>
            </p:cNvPr>
            <p:cNvSpPr txBox="1"/>
            <p:nvPr/>
          </p:nvSpPr>
          <p:spPr>
            <a:xfrm>
              <a:off x="6457950" y="5605493"/>
              <a:ext cx="1744980" cy="579198"/>
            </a:xfrm>
            <a:prstGeom prst="rect">
              <a:avLst/>
            </a:prstGeom>
            <a:noFill/>
          </p:spPr>
          <p:txBody>
            <a:bodyPr wrap="square" rtlCol="0">
              <a:spAutoFit/>
            </a:bodyPr>
            <a:lstStyle/>
            <a:p>
              <a:r>
                <a:rPr lang="en-US" b="1" dirty="0">
                  <a:latin typeface="Segoe UI" panose="020B0502040204020203" pitchFamily="34" charset="0"/>
                  <a:ea typeface="Segoe UI" panose="020B0502040204020203" pitchFamily="34" charset="0"/>
                  <a:cs typeface="Segoe UI" panose="020B0502040204020203" pitchFamily="34" charset="0"/>
                </a:rPr>
                <a:t>Success</a:t>
              </a:r>
            </a:p>
          </p:txBody>
        </p:sp>
      </p:grpSp>
    </p:spTree>
    <p:extLst>
      <p:ext uri="{BB962C8B-B14F-4D97-AF65-F5344CB8AC3E}">
        <p14:creationId xmlns:p14="http://schemas.microsoft.com/office/powerpoint/2010/main" val="32692606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dirty="0" smtClean="0"/>
              <a:t>How might you address this micro-fault issue?</a:t>
            </a:r>
            <a:endParaRPr lang="en-US" dirty="0"/>
          </a:p>
        </p:txBody>
      </p:sp>
      <p:sp>
        <p:nvSpPr>
          <p:cNvPr id="10" name="Content Placeholder 9"/>
          <p:cNvSpPr>
            <a:spLocks noGrp="1"/>
          </p:cNvSpPr>
          <p:nvPr>
            <p:ph idx="1"/>
          </p:nvPr>
        </p:nvSpPr>
        <p:spPr/>
        <p:txBody>
          <a:bodyPr/>
          <a:lstStyle/>
          <a:p>
            <a:r>
              <a:rPr lang="en-US" dirty="0" smtClean="0"/>
              <a:t>Maybe replace the spaceship with an alien</a:t>
            </a:r>
          </a:p>
          <a:p>
            <a:r>
              <a:rPr lang="en-US" dirty="0" smtClean="0"/>
              <a:t>We could show them the center of mass</a:t>
            </a:r>
          </a:p>
          <a:p>
            <a:r>
              <a:rPr lang="en-US" dirty="0" smtClean="0"/>
              <a:t>You could give the alien tools to attach all the blocks together</a:t>
            </a:r>
          </a:p>
          <a:p>
            <a:endParaRPr lang="en-US" dirty="0"/>
          </a:p>
        </p:txBody>
      </p:sp>
      <p:sp>
        <p:nvSpPr>
          <p:cNvPr id="5" name="Date Placeholder 4"/>
          <p:cNvSpPr>
            <a:spLocks noGrp="1"/>
          </p:cNvSpPr>
          <p:nvPr>
            <p:ph type="dt" sz="half" idx="10"/>
          </p:nvPr>
        </p:nvSpPr>
        <p:spPr/>
        <p:txBody>
          <a:bodyPr/>
          <a:lstStyle/>
          <a:p>
            <a:r>
              <a:rPr lang="en-US" smtClean="0"/>
              <a:t>2020-02-16</a:t>
            </a:r>
            <a:endParaRPr lang="en-US"/>
          </a:p>
        </p:txBody>
      </p:sp>
      <p:sp>
        <p:nvSpPr>
          <p:cNvPr id="6" name="Footer Placeholder 5"/>
          <p:cNvSpPr>
            <a:spLocks noGrp="1"/>
          </p:cNvSpPr>
          <p:nvPr>
            <p:ph type="ftr" sz="quarter" idx="11"/>
          </p:nvPr>
        </p:nvSpPr>
        <p:spPr/>
        <p:txBody>
          <a:bodyPr/>
          <a:lstStyle/>
          <a:p>
            <a:r>
              <a:rPr lang="en-US" smtClean="0"/>
              <a:t>05-418/818 | Spring 2021 | Design of Educational Games</a:t>
            </a:r>
            <a:endParaRPr lang="en-US"/>
          </a:p>
        </p:txBody>
      </p:sp>
      <p:sp>
        <p:nvSpPr>
          <p:cNvPr id="7" name="Slide Number Placeholder 6"/>
          <p:cNvSpPr>
            <a:spLocks noGrp="1"/>
          </p:cNvSpPr>
          <p:nvPr>
            <p:ph type="sldNum" sz="quarter" idx="12"/>
          </p:nvPr>
        </p:nvSpPr>
        <p:spPr/>
        <p:txBody>
          <a:bodyPr/>
          <a:lstStyle/>
          <a:p>
            <a:fld id="{4BE96267-9501-4B49-939F-F116B0669874}" type="slidenum">
              <a:rPr lang="en-US" smtClean="0"/>
              <a:t>94</a:t>
            </a:fld>
            <a:endParaRPr lang="en-US"/>
          </a:p>
        </p:txBody>
      </p:sp>
    </p:spTree>
    <p:extLst>
      <p:ext uri="{BB962C8B-B14F-4D97-AF65-F5344CB8AC3E}">
        <p14:creationId xmlns:p14="http://schemas.microsoft.com/office/powerpoint/2010/main" val="367382836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Continued Iterations…</a:t>
            </a:r>
            <a:endParaRPr lang="en-US" dirty="0"/>
          </a:p>
        </p:txBody>
      </p:sp>
      <p:sp>
        <p:nvSpPr>
          <p:cNvPr id="9" name="Content Placeholder 8"/>
          <p:cNvSpPr>
            <a:spLocks noGrp="1"/>
          </p:cNvSpPr>
          <p:nvPr>
            <p:ph sz="half" idx="1"/>
          </p:nvPr>
        </p:nvSpPr>
        <p:spPr/>
        <p:txBody>
          <a:bodyPr>
            <a:normAutofit fontScale="92500"/>
          </a:bodyPr>
          <a:lstStyle/>
          <a:p>
            <a:pPr marL="0" indent="0">
              <a:buNone/>
            </a:pPr>
            <a:r>
              <a:rPr lang="en-US" dirty="0" smtClean="0"/>
              <a:t>Explored several more iterations:</a:t>
            </a:r>
          </a:p>
          <a:p>
            <a:pPr lvl="1"/>
            <a:r>
              <a:rPr lang="en-US" dirty="0" smtClean="0"/>
              <a:t>Introduced self-explanation mechanics</a:t>
            </a:r>
          </a:p>
          <a:p>
            <a:pPr lvl="2"/>
            <a:r>
              <a:rPr lang="en-US" dirty="0"/>
              <a:t>I</a:t>
            </a:r>
            <a:r>
              <a:rPr lang="en-US" dirty="0" smtClean="0"/>
              <a:t>mproved learning </a:t>
            </a:r>
            <a:r>
              <a:rPr lang="en-US" dirty="0">
                <a:sym typeface="Wingdings" panose="05000000000000000000" pitchFamily="2" charset="2"/>
              </a:rPr>
              <a:t></a:t>
            </a:r>
            <a:endParaRPr lang="en-US" dirty="0" smtClean="0"/>
          </a:p>
          <a:p>
            <a:pPr lvl="1"/>
            <a:r>
              <a:rPr lang="en-US" dirty="0" smtClean="0"/>
              <a:t>Explore several design variations to fix micro-faults issue </a:t>
            </a:r>
          </a:p>
          <a:p>
            <a:pPr lvl="2"/>
            <a:r>
              <a:rPr lang="en-US" dirty="0" smtClean="0"/>
              <a:t>Did not improve learning </a:t>
            </a:r>
            <a:r>
              <a:rPr lang="en-US" dirty="0" smtClean="0">
                <a:sym typeface="Wingdings" panose="05000000000000000000" pitchFamily="2" charset="2"/>
              </a:rPr>
              <a:t></a:t>
            </a:r>
            <a:endParaRPr lang="en-US" dirty="0" smtClean="0"/>
          </a:p>
          <a:p>
            <a:pPr lvl="1"/>
            <a:endParaRPr lang="en-US" dirty="0" smtClean="0"/>
          </a:p>
          <a:p>
            <a:pPr marL="0" indent="0">
              <a:buNone/>
            </a:pPr>
            <a:r>
              <a:rPr lang="en-US" dirty="0" smtClean="0"/>
              <a:t>Ultimately the project ended and the game is stuck where we left it</a:t>
            </a:r>
          </a:p>
          <a:p>
            <a:pPr lvl="1"/>
            <a:endParaRPr lang="en-US" dirty="0"/>
          </a:p>
        </p:txBody>
      </p:sp>
      <p:sp>
        <p:nvSpPr>
          <p:cNvPr id="15" name="Content Placeholder 14"/>
          <p:cNvSpPr>
            <a:spLocks noGrp="1"/>
          </p:cNvSpPr>
          <p:nvPr>
            <p:ph sz="half" idx="2"/>
          </p:nvPr>
        </p:nvSpPr>
        <p:spPr/>
        <p:txBody>
          <a:bodyPr>
            <a:normAutofit fontScale="92500"/>
          </a:bodyPr>
          <a:lstStyle/>
          <a:p>
            <a:endParaRPr lang="en-US"/>
          </a:p>
        </p:txBody>
      </p:sp>
      <p:sp>
        <p:nvSpPr>
          <p:cNvPr id="5" name="Date Placeholder 4"/>
          <p:cNvSpPr>
            <a:spLocks noGrp="1"/>
          </p:cNvSpPr>
          <p:nvPr>
            <p:ph type="dt" sz="half" idx="10"/>
          </p:nvPr>
        </p:nvSpPr>
        <p:spPr/>
        <p:txBody>
          <a:bodyPr/>
          <a:lstStyle/>
          <a:p>
            <a:r>
              <a:rPr lang="en-US" smtClean="0"/>
              <a:t>2020-02-16</a:t>
            </a:r>
            <a:endParaRPr lang="en-US" dirty="0"/>
          </a:p>
        </p:txBody>
      </p:sp>
      <p:sp>
        <p:nvSpPr>
          <p:cNvPr id="6" name="Footer Placeholder 5"/>
          <p:cNvSpPr>
            <a:spLocks noGrp="1"/>
          </p:cNvSpPr>
          <p:nvPr>
            <p:ph type="ftr" sz="quarter" idx="11"/>
          </p:nvPr>
        </p:nvSpPr>
        <p:spPr/>
        <p:txBody>
          <a:bodyPr/>
          <a:lstStyle/>
          <a:p>
            <a:r>
              <a:rPr lang="en-US" smtClean="0"/>
              <a:t>05-418/818 | Spring 2021 | Design of Educational Games</a:t>
            </a:r>
            <a:endParaRPr lang="en-US"/>
          </a:p>
        </p:txBody>
      </p:sp>
      <p:sp>
        <p:nvSpPr>
          <p:cNvPr id="7" name="Slide Number Placeholder 6"/>
          <p:cNvSpPr>
            <a:spLocks noGrp="1"/>
          </p:cNvSpPr>
          <p:nvPr>
            <p:ph type="sldNum" sz="quarter" idx="12"/>
          </p:nvPr>
        </p:nvSpPr>
        <p:spPr/>
        <p:txBody>
          <a:bodyPr/>
          <a:lstStyle/>
          <a:p>
            <a:fld id="{4BE96267-9501-4B49-939F-F116B0669874}" type="slidenum">
              <a:rPr lang="en-US" smtClean="0"/>
              <a:t>95</a:t>
            </a:fld>
            <a:endParaRPr lang="en-US"/>
          </a:p>
        </p:txBody>
      </p:sp>
      <p:graphicFrame>
        <p:nvGraphicFramePr>
          <p:cNvPr id="13" name="Object 12"/>
          <p:cNvGraphicFramePr>
            <a:graphicFrameLocks noChangeAspect="1"/>
          </p:cNvGraphicFramePr>
          <p:nvPr>
            <p:extLst>
              <p:ext uri="{D42A27DB-BD31-4B8C-83A1-F6EECF244321}">
                <p14:modId xmlns:p14="http://schemas.microsoft.com/office/powerpoint/2010/main" val="649955867"/>
              </p:ext>
            </p:extLst>
          </p:nvPr>
        </p:nvGraphicFramePr>
        <p:xfrm>
          <a:off x="6172200" y="1825625"/>
          <a:ext cx="6616700" cy="4255603"/>
        </p:xfrm>
        <a:graphic>
          <a:graphicData uri="http://schemas.openxmlformats.org/presentationml/2006/ole">
            <mc:AlternateContent xmlns:mc="http://schemas.openxmlformats.org/markup-compatibility/2006">
              <mc:Choice xmlns:v="urn:schemas-microsoft-com:vml" Requires="v">
                <p:oleObj spid="_x0000_s1044" name="Document" r:id="rId3" imgW="5940848" imgH="3828321" progId="Word.Document.12">
                  <p:embed/>
                </p:oleObj>
              </mc:Choice>
              <mc:Fallback>
                <p:oleObj name="Document" r:id="rId3" imgW="5940848" imgH="3828321" progId="Word.Document.12">
                  <p:embed/>
                  <p:pic>
                    <p:nvPicPr>
                      <p:cNvPr id="2" name="Object 1"/>
                      <p:cNvPicPr/>
                      <p:nvPr/>
                    </p:nvPicPr>
                    <p:blipFill>
                      <a:blip r:embed="rId4"/>
                      <a:stretch>
                        <a:fillRect/>
                      </a:stretch>
                    </p:blipFill>
                    <p:spPr>
                      <a:xfrm>
                        <a:off x="6172200" y="1825625"/>
                        <a:ext cx="6616700" cy="4255603"/>
                      </a:xfrm>
                      <a:prstGeom prst="rect">
                        <a:avLst/>
                      </a:prstGeom>
                    </p:spPr>
                  </p:pic>
                </p:oleObj>
              </mc:Fallback>
            </mc:AlternateContent>
          </a:graphicData>
        </a:graphic>
      </p:graphicFrame>
    </p:spTree>
    <p:extLst>
      <p:ext uri="{BB962C8B-B14F-4D97-AF65-F5344CB8AC3E}">
        <p14:creationId xmlns:p14="http://schemas.microsoft.com/office/powerpoint/2010/main" val="20217519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8E8C142-87D9-487B-9EB8-63C715D0405B}"/>
              </a:ext>
            </a:extLst>
          </p:cNvPr>
          <p:cNvSpPr>
            <a:spLocks noGrp="1"/>
          </p:cNvSpPr>
          <p:nvPr>
            <p:ph type="dt" sz="half" idx="10"/>
          </p:nvPr>
        </p:nvSpPr>
        <p:spPr/>
        <p:txBody>
          <a:bodyPr/>
          <a:lstStyle/>
          <a:p>
            <a:r>
              <a:rPr lang="en-US" smtClean="0"/>
              <a:t>2020-02-16</a:t>
            </a:r>
            <a:endParaRPr lang="en-US"/>
          </a:p>
        </p:txBody>
      </p:sp>
      <p:sp>
        <p:nvSpPr>
          <p:cNvPr id="5" name="Footer Placeholder 4">
            <a:extLst>
              <a:ext uri="{FF2B5EF4-FFF2-40B4-BE49-F238E27FC236}">
                <a16:creationId xmlns:a16="http://schemas.microsoft.com/office/drawing/2014/main" id="{67C35C51-85DA-43EE-88FD-B0EE9EBC7CFF}"/>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6" name="Slide Number Placeholder 5">
            <a:extLst>
              <a:ext uri="{FF2B5EF4-FFF2-40B4-BE49-F238E27FC236}">
                <a16:creationId xmlns:a16="http://schemas.microsoft.com/office/drawing/2014/main" id="{6A904F94-4107-4A46-88F1-115198E6121F}"/>
              </a:ext>
            </a:extLst>
          </p:cNvPr>
          <p:cNvSpPr>
            <a:spLocks noGrp="1"/>
          </p:cNvSpPr>
          <p:nvPr>
            <p:ph type="sldNum" sz="quarter" idx="12"/>
          </p:nvPr>
        </p:nvSpPr>
        <p:spPr/>
        <p:txBody>
          <a:bodyPr/>
          <a:lstStyle/>
          <a:p>
            <a:fld id="{4BE96267-9501-4B49-939F-F116B0669874}" type="slidenum">
              <a:rPr lang="en-US" smtClean="0"/>
              <a:t>96</a:t>
            </a:fld>
            <a:endParaRPr lang="en-US"/>
          </a:p>
        </p:txBody>
      </p:sp>
      <p:pic>
        <p:nvPicPr>
          <p:cNvPr id="7" name="Picture 4" descr="Image result for mario question block">
            <a:extLst>
              <a:ext uri="{FF2B5EF4-FFF2-40B4-BE49-F238E27FC236}">
                <a16:creationId xmlns:a16="http://schemas.microsoft.com/office/drawing/2014/main" id="{5E1515CC-5515-46BA-911E-AA9B5E33DC3E}"/>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3917950" y="1253331"/>
            <a:ext cx="4356100"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8102219"/>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686AD6D-FA3A-4984-9CD2-DE9B6AC524FA}"/>
              </a:ext>
            </a:extLst>
          </p:cNvPr>
          <p:cNvSpPr>
            <a:spLocks noGrp="1"/>
          </p:cNvSpPr>
          <p:nvPr>
            <p:ph type="ctrTitle"/>
          </p:nvPr>
        </p:nvSpPr>
        <p:spPr/>
        <p:txBody>
          <a:bodyPr/>
          <a:lstStyle/>
          <a:p>
            <a:r>
              <a:rPr lang="en-US" dirty="0"/>
              <a:t>Practicalities of Ed Game Design</a:t>
            </a:r>
          </a:p>
        </p:txBody>
      </p:sp>
      <p:sp>
        <p:nvSpPr>
          <p:cNvPr id="3" name="Date Placeholder 2">
            <a:extLst>
              <a:ext uri="{FF2B5EF4-FFF2-40B4-BE49-F238E27FC236}">
                <a16:creationId xmlns:a16="http://schemas.microsoft.com/office/drawing/2014/main" id="{0BDF53D9-6B42-4080-8069-6419CA79010D}"/>
              </a:ext>
            </a:extLst>
          </p:cNvPr>
          <p:cNvSpPr>
            <a:spLocks noGrp="1"/>
          </p:cNvSpPr>
          <p:nvPr>
            <p:ph type="dt" sz="half" idx="10"/>
          </p:nvPr>
        </p:nvSpPr>
        <p:spPr/>
        <p:txBody>
          <a:bodyPr/>
          <a:lstStyle/>
          <a:p>
            <a:r>
              <a:rPr lang="en-US" smtClean="0"/>
              <a:t>2020-02-16</a:t>
            </a:r>
            <a:endParaRPr lang="en-US"/>
          </a:p>
        </p:txBody>
      </p:sp>
      <p:sp>
        <p:nvSpPr>
          <p:cNvPr id="4" name="Footer Placeholder 3">
            <a:extLst>
              <a:ext uri="{FF2B5EF4-FFF2-40B4-BE49-F238E27FC236}">
                <a16:creationId xmlns:a16="http://schemas.microsoft.com/office/drawing/2014/main" id="{9CEEF1E3-EE62-4C1C-8367-490200191680}"/>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5" name="Slide Number Placeholder 4">
            <a:extLst>
              <a:ext uri="{FF2B5EF4-FFF2-40B4-BE49-F238E27FC236}">
                <a16:creationId xmlns:a16="http://schemas.microsoft.com/office/drawing/2014/main" id="{222DE713-7F9F-4F3D-8C4E-391A25E22CD7}"/>
              </a:ext>
            </a:extLst>
          </p:cNvPr>
          <p:cNvSpPr>
            <a:spLocks noGrp="1"/>
          </p:cNvSpPr>
          <p:nvPr>
            <p:ph type="sldNum" sz="quarter" idx="12"/>
          </p:nvPr>
        </p:nvSpPr>
        <p:spPr/>
        <p:txBody>
          <a:bodyPr/>
          <a:lstStyle/>
          <a:p>
            <a:fld id="{4BE96267-9501-4B49-939F-F116B0669874}" type="slidenum">
              <a:rPr lang="en-US" smtClean="0"/>
              <a:t>97</a:t>
            </a:fld>
            <a:endParaRPr lang="en-US"/>
          </a:p>
        </p:txBody>
      </p:sp>
    </p:spTree>
    <p:extLst>
      <p:ext uri="{BB962C8B-B14F-4D97-AF65-F5344CB8AC3E}">
        <p14:creationId xmlns:p14="http://schemas.microsoft.com/office/powerpoint/2010/main" val="3058512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EE5FB-0694-4416-83B5-524B2E4928EE}"/>
              </a:ext>
            </a:extLst>
          </p:cNvPr>
          <p:cNvSpPr>
            <a:spLocks noGrp="1"/>
          </p:cNvSpPr>
          <p:nvPr>
            <p:ph type="title"/>
          </p:nvPr>
        </p:nvSpPr>
        <p:spPr/>
        <p:txBody>
          <a:bodyPr>
            <a:noAutofit/>
          </a:bodyPr>
          <a:lstStyle/>
          <a:p>
            <a:r>
              <a:rPr lang="en-US" sz="3200" dirty="0"/>
              <a:t>Game Development Primer and</a:t>
            </a:r>
            <a:br>
              <a:rPr lang="en-US" sz="3200" dirty="0"/>
            </a:br>
            <a:r>
              <a:rPr lang="en-US" sz="3200" dirty="0"/>
              <a:t>Production Considerations</a:t>
            </a:r>
          </a:p>
        </p:txBody>
      </p:sp>
      <p:sp>
        <p:nvSpPr>
          <p:cNvPr id="4" name="Date Placeholder 3">
            <a:extLst>
              <a:ext uri="{FF2B5EF4-FFF2-40B4-BE49-F238E27FC236}">
                <a16:creationId xmlns:a16="http://schemas.microsoft.com/office/drawing/2014/main" id="{1D5DCDE1-8ECA-4346-821D-9A92972888D5}"/>
              </a:ext>
            </a:extLst>
          </p:cNvPr>
          <p:cNvSpPr>
            <a:spLocks noGrp="1"/>
          </p:cNvSpPr>
          <p:nvPr>
            <p:ph type="dt" sz="half" idx="10"/>
          </p:nvPr>
        </p:nvSpPr>
        <p:spPr/>
        <p:txBody>
          <a:bodyPr/>
          <a:lstStyle/>
          <a:p>
            <a:r>
              <a:rPr lang="en-US" smtClean="0"/>
              <a:t>2020-02-16</a:t>
            </a:r>
            <a:endParaRPr lang="en-US"/>
          </a:p>
        </p:txBody>
      </p:sp>
      <p:sp>
        <p:nvSpPr>
          <p:cNvPr id="5" name="Footer Placeholder 4">
            <a:extLst>
              <a:ext uri="{FF2B5EF4-FFF2-40B4-BE49-F238E27FC236}">
                <a16:creationId xmlns:a16="http://schemas.microsoft.com/office/drawing/2014/main" id="{82CC0D62-568D-4A8E-B9B3-F1762497E564}"/>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6" name="Slide Number Placeholder 5">
            <a:extLst>
              <a:ext uri="{FF2B5EF4-FFF2-40B4-BE49-F238E27FC236}">
                <a16:creationId xmlns:a16="http://schemas.microsoft.com/office/drawing/2014/main" id="{E10019B4-795C-477A-91CB-9C6D4A703B33}"/>
              </a:ext>
            </a:extLst>
          </p:cNvPr>
          <p:cNvSpPr>
            <a:spLocks noGrp="1"/>
          </p:cNvSpPr>
          <p:nvPr>
            <p:ph type="sldNum" sz="quarter" idx="12"/>
          </p:nvPr>
        </p:nvSpPr>
        <p:spPr/>
        <p:txBody>
          <a:bodyPr/>
          <a:lstStyle/>
          <a:p>
            <a:fld id="{4BE96267-9501-4B49-939F-F116B0669874}" type="slidenum">
              <a:rPr lang="en-US" smtClean="0"/>
              <a:t>98</a:t>
            </a:fld>
            <a:endParaRPr lang="en-US"/>
          </a:p>
        </p:txBody>
      </p:sp>
      <p:sp>
        <p:nvSpPr>
          <p:cNvPr id="2049" name="Rectangle 2048">
            <a:extLst>
              <a:ext uri="{FF2B5EF4-FFF2-40B4-BE49-F238E27FC236}">
                <a16:creationId xmlns:a16="http://schemas.microsoft.com/office/drawing/2014/main" id="{29304912-3612-4144-9D5C-B4635FA9252A}"/>
              </a:ext>
            </a:extLst>
          </p:cNvPr>
          <p:cNvSpPr/>
          <p:nvPr/>
        </p:nvSpPr>
        <p:spPr>
          <a:xfrm>
            <a:off x="6021038" y="4925113"/>
            <a:ext cx="5751862" cy="646331"/>
          </a:xfrm>
          <a:prstGeom prst="rect">
            <a:avLst/>
          </a:prstGeom>
        </p:spPr>
        <p:txBody>
          <a:bodyPr wrap="square">
            <a:spAutoFit/>
          </a:bodyPr>
          <a:lstStyle/>
          <a:p>
            <a:r>
              <a:rPr lang="en-US" sz="1200" dirty="0" err="1"/>
              <a:t>Culyba</a:t>
            </a:r>
            <a:r>
              <a:rPr lang="en-US" sz="1200" dirty="0"/>
              <a:t>, S. H. (2018). </a:t>
            </a:r>
            <a:r>
              <a:rPr lang="en-US" sz="1200" i="1" dirty="0"/>
              <a:t>The Transformational Framework: A process tool for the development of Transformational games</a:t>
            </a:r>
            <a:r>
              <a:rPr lang="en-US" sz="1200" dirty="0"/>
              <a:t>. Retrieved from http://press.etc.cmu.edu/index.php/product/the-transformational-framework/</a:t>
            </a:r>
            <a:endParaRPr lang="en-US" sz="1200" dirty="0">
              <a:effectLst/>
            </a:endParaRPr>
          </a:p>
        </p:txBody>
      </p:sp>
      <p:sp>
        <p:nvSpPr>
          <p:cNvPr id="28" name="TextBox 27">
            <a:extLst>
              <a:ext uri="{FF2B5EF4-FFF2-40B4-BE49-F238E27FC236}">
                <a16:creationId xmlns:a16="http://schemas.microsoft.com/office/drawing/2014/main" id="{46C6ACFD-D612-4B23-9801-BF2992D2A8B1}"/>
              </a:ext>
            </a:extLst>
          </p:cNvPr>
          <p:cNvSpPr txBox="1"/>
          <p:nvPr/>
        </p:nvSpPr>
        <p:spPr>
          <a:xfrm>
            <a:off x="6922311" y="3986516"/>
            <a:ext cx="1444240" cy="646331"/>
          </a:xfrm>
          <a:prstGeom prst="rect">
            <a:avLst/>
          </a:prstGeom>
          <a:noFill/>
        </p:spPr>
        <p:txBody>
          <a:bodyPr wrap="square" rtlCol="0">
            <a:spAutoFit/>
          </a:bodyPr>
          <a:lstStyle/>
          <a:p>
            <a:pPr algn="ctr"/>
            <a:r>
              <a:rPr lang="en-US" dirty="0"/>
              <a:t>Sabrina </a:t>
            </a:r>
            <a:r>
              <a:rPr lang="en-US" dirty="0" err="1"/>
              <a:t>Culyba</a:t>
            </a:r>
            <a:endParaRPr lang="en-US" dirty="0"/>
          </a:p>
        </p:txBody>
      </p:sp>
      <p:pic>
        <p:nvPicPr>
          <p:cNvPr id="12" name="Picture 2" descr="http://press.etc.cmu.edu/wp-content/uploads/2018/09/Cover.png">
            <a:extLst>
              <a:ext uri="{FF2B5EF4-FFF2-40B4-BE49-F238E27FC236}">
                <a16:creationId xmlns:a16="http://schemas.microsoft.com/office/drawing/2014/main" id="{B1DF4FDB-1206-4EE6-833E-25C34A8FE600}"/>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975885" y="1876403"/>
            <a:ext cx="2436749" cy="38404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0" name="Picture 2" descr="Image result for sabrina culyba">
            <a:extLst>
              <a:ext uri="{FF2B5EF4-FFF2-40B4-BE49-F238E27FC236}">
                <a16:creationId xmlns:a16="http://schemas.microsoft.com/office/drawing/2014/main" id="{A6B8F59D-18BE-4007-988E-B590B0202F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1444" y="1876403"/>
            <a:ext cx="2085975" cy="2085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43285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71BF6-89A8-4B73-BA5D-D8CCB84477A1}"/>
              </a:ext>
            </a:extLst>
          </p:cNvPr>
          <p:cNvSpPr>
            <a:spLocks noGrp="1"/>
          </p:cNvSpPr>
          <p:nvPr>
            <p:ph type="title"/>
          </p:nvPr>
        </p:nvSpPr>
        <p:spPr/>
        <p:txBody>
          <a:bodyPr/>
          <a:lstStyle/>
          <a:p>
            <a:pPr algn="r"/>
            <a:r>
              <a:rPr lang="en-US" dirty="0"/>
              <a:t>Some Quick Context</a:t>
            </a:r>
          </a:p>
        </p:txBody>
      </p:sp>
      <p:sp>
        <p:nvSpPr>
          <p:cNvPr id="5" name="Date Placeholder 4">
            <a:extLst>
              <a:ext uri="{FF2B5EF4-FFF2-40B4-BE49-F238E27FC236}">
                <a16:creationId xmlns:a16="http://schemas.microsoft.com/office/drawing/2014/main" id="{BD76EDF6-FDE3-447E-9329-0C16CED7885A}"/>
              </a:ext>
            </a:extLst>
          </p:cNvPr>
          <p:cNvSpPr>
            <a:spLocks noGrp="1"/>
          </p:cNvSpPr>
          <p:nvPr>
            <p:ph type="dt" sz="half" idx="10"/>
          </p:nvPr>
        </p:nvSpPr>
        <p:spPr/>
        <p:txBody>
          <a:bodyPr/>
          <a:lstStyle/>
          <a:p>
            <a:r>
              <a:rPr lang="en-US" smtClean="0"/>
              <a:t>2020-02-16</a:t>
            </a:r>
            <a:endParaRPr lang="en-US"/>
          </a:p>
        </p:txBody>
      </p:sp>
      <p:sp>
        <p:nvSpPr>
          <p:cNvPr id="6" name="Footer Placeholder 5">
            <a:extLst>
              <a:ext uri="{FF2B5EF4-FFF2-40B4-BE49-F238E27FC236}">
                <a16:creationId xmlns:a16="http://schemas.microsoft.com/office/drawing/2014/main" id="{AC1DA095-55E1-42EF-9260-8211E85DCD6C}"/>
              </a:ext>
            </a:extLst>
          </p:cNvPr>
          <p:cNvSpPr>
            <a:spLocks noGrp="1"/>
          </p:cNvSpPr>
          <p:nvPr>
            <p:ph type="ftr" sz="quarter" idx="11"/>
          </p:nvPr>
        </p:nvSpPr>
        <p:spPr/>
        <p:txBody>
          <a:bodyPr/>
          <a:lstStyle/>
          <a:p>
            <a:r>
              <a:rPr lang="en-US" smtClean="0"/>
              <a:t>05-418/818 | Spring 2021 | Design of Educational Games</a:t>
            </a:r>
            <a:endParaRPr lang="en-US"/>
          </a:p>
        </p:txBody>
      </p:sp>
      <p:sp>
        <p:nvSpPr>
          <p:cNvPr id="7" name="Slide Number Placeholder 6">
            <a:extLst>
              <a:ext uri="{FF2B5EF4-FFF2-40B4-BE49-F238E27FC236}">
                <a16:creationId xmlns:a16="http://schemas.microsoft.com/office/drawing/2014/main" id="{1BD49774-FD63-46AC-8001-E54C65B99733}"/>
              </a:ext>
            </a:extLst>
          </p:cNvPr>
          <p:cNvSpPr>
            <a:spLocks noGrp="1"/>
          </p:cNvSpPr>
          <p:nvPr>
            <p:ph type="sldNum" sz="quarter" idx="12"/>
          </p:nvPr>
        </p:nvSpPr>
        <p:spPr/>
        <p:txBody>
          <a:bodyPr/>
          <a:lstStyle/>
          <a:p>
            <a:fld id="{4BE96267-9501-4B49-939F-F116B0669874}" type="slidenum">
              <a:rPr lang="en-US" smtClean="0"/>
              <a:t>99</a:t>
            </a:fld>
            <a:endParaRPr lang="en-US"/>
          </a:p>
        </p:txBody>
      </p:sp>
      <p:pic>
        <p:nvPicPr>
          <p:cNvPr id="8" name="Picture 7">
            <a:extLst>
              <a:ext uri="{FF2B5EF4-FFF2-40B4-BE49-F238E27FC236}">
                <a16:creationId xmlns:a16="http://schemas.microsoft.com/office/drawing/2014/main" id="{6BD282D1-0254-4A0E-8E81-9FF5CA4249C1}"/>
              </a:ext>
            </a:extLst>
          </p:cNvPr>
          <p:cNvPicPr>
            <a:picLocks noChangeAspect="1"/>
          </p:cNvPicPr>
          <p:nvPr/>
        </p:nvPicPr>
        <p:blipFill>
          <a:blip r:embed="rId2"/>
          <a:stretch>
            <a:fillRect/>
          </a:stretch>
        </p:blipFill>
        <p:spPr>
          <a:xfrm>
            <a:off x="0" y="0"/>
            <a:ext cx="5048127" cy="6858000"/>
          </a:xfrm>
          <a:prstGeom prst="rect">
            <a:avLst/>
          </a:prstGeom>
        </p:spPr>
      </p:pic>
      <p:sp>
        <p:nvSpPr>
          <p:cNvPr id="9" name="Right Brace 8">
            <a:extLst>
              <a:ext uri="{FF2B5EF4-FFF2-40B4-BE49-F238E27FC236}">
                <a16:creationId xmlns:a16="http://schemas.microsoft.com/office/drawing/2014/main" id="{74113DFC-ABD1-43B6-8FAF-7334E39A90D7}"/>
              </a:ext>
            </a:extLst>
          </p:cNvPr>
          <p:cNvSpPr/>
          <p:nvPr/>
        </p:nvSpPr>
        <p:spPr>
          <a:xfrm>
            <a:off x="5054354" y="1206500"/>
            <a:ext cx="1314573" cy="4635500"/>
          </a:xfrm>
          <a:prstGeom prst="rightBrace">
            <a:avLst>
              <a:gd name="adj1" fmla="val 88636"/>
              <a:gd name="adj2" fmla="val 50000"/>
            </a:avLst>
          </a:prstGeom>
          <a:ln w="635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a:extLst>
              <a:ext uri="{FF2B5EF4-FFF2-40B4-BE49-F238E27FC236}">
                <a16:creationId xmlns:a16="http://schemas.microsoft.com/office/drawing/2014/main" id="{4DD0AD78-E797-45AA-BE51-F51D2E698034}"/>
              </a:ext>
            </a:extLst>
          </p:cNvPr>
          <p:cNvSpPr txBox="1"/>
          <p:nvPr/>
        </p:nvSpPr>
        <p:spPr>
          <a:xfrm>
            <a:off x="6680200" y="3377684"/>
            <a:ext cx="1930400" cy="400110"/>
          </a:xfrm>
          <a:prstGeom prst="rect">
            <a:avLst/>
          </a:prstGeom>
          <a:noFill/>
        </p:spPr>
        <p:txBody>
          <a:bodyPr wrap="square" rtlCol="0">
            <a:spAutoFit/>
          </a:bodyPr>
          <a:lstStyle/>
          <a:p>
            <a:r>
              <a:rPr lang="en-US" sz="2000" dirty="0"/>
              <a:t>You read these</a:t>
            </a:r>
          </a:p>
        </p:txBody>
      </p:sp>
    </p:spTree>
    <p:extLst>
      <p:ext uri="{BB962C8B-B14F-4D97-AF65-F5344CB8AC3E}">
        <p14:creationId xmlns:p14="http://schemas.microsoft.com/office/powerpoint/2010/main" val="11882745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ColorBrewer12">
      <a:dk1>
        <a:sysClr val="windowText" lastClr="000000"/>
      </a:dk1>
      <a:lt1>
        <a:sysClr val="window" lastClr="FFFFFF"/>
      </a:lt1>
      <a:dk2>
        <a:srgbClr val="44546A"/>
      </a:dk2>
      <a:lt2>
        <a:srgbClr val="E7E6E6"/>
      </a:lt2>
      <a:accent1>
        <a:srgbClr val="1F78B4"/>
      </a:accent1>
      <a:accent2>
        <a:srgbClr val="33A02C"/>
      </a:accent2>
      <a:accent3>
        <a:srgbClr val="E31A1C"/>
      </a:accent3>
      <a:accent4>
        <a:srgbClr val="FF7F00"/>
      </a:accent4>
      <a:accent5>
        <a:srgbClr val="6A3D99"/>
      </a:accent5>
      <a:accent6>
        <a:srgbClr val="FFFF33"/>
      </a:accent6>
      <a:hlink>
        <a:srgbClr val="0563C1"/>
      </a:hlink>
      <a:folHlink>
        <a:srgbClr val="954F72"/>
      </a:folHlink>
    </a:clrScheme>
    <a:fontScheme name="Custom 2">
      <a:majorFont>
        <a:latin typeface="Century Gothic"/>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48778</TotalTime>
  <Words>5682</Words>
  <Application>Microsoft Office PowerPoint</Application>
  <PresentationFormat>Widescreen</PresentationFormat>
  <Paragraphs>1141</Paragraphs>
  <Slides>107</Slides>
  <Notes>21</Notes>
  <HiddenSlides>0</HiddenSlides>
  <MMClips>1</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107</vt:i4>
      </vt:variant>
    </vt:vector>
  </HeadingPairs>
  <TitlesOfParts>
    <vt:vector size="119" baseType="lpstr">
      <vt:lpstr>MS PGothic</vt:lpstr>
      <vt:lpstr>MS PGothic</vt:lpstr>
      <vt:lpstr>Arial</vt:lpstr>
      <vt:lpstr>Calibri</vt:lpstr>
      <vt:lpstr>Century Gothic</vt:lpstr>
      <vt:lpstr>Segoe UI</vt:lpstr>
      <vt:lpstr>Segoe UI Light</vt:lpstr>
      <vt:lpstr>Times New Roman</vt:lpstr>
      <vt:lpstr>Verdana</vt:lpstr>
      <vt:lpstr>Wingdings</vt:lpstr>
      <vt:lpstr>Office Theme</vt:lpstr>
      <vt:lpstr>Document</vt:lpstr>
      <vt:lpstr>5 – Educational Game Design Process</vt:lpstr>
      <vt:lpstr>Announcements</vt:lpstr>
      <vt:lpstr>Any Questions about Crit Post Assignments?</vt:lpstr>
      <vt:lpstr>Plan for Today</vt:lpstr>
      <vt:lpstr>3 Wisdoms of Educational Game Design</vt:lpstr>
      <vt:lpstr>PowerPoint Presentation</vt:lpstr>
      <vt:lpstr>Zoom in on Act 2 Topics</vt:lpstr>
      <vt:lpstr>Zoom in on Act 2 Assignments</vt:lpstr>
      <vt:lpstr>Design Processes</vt:lpstr>
      <vt:lpstr>The General Challenge of Design</vt:lpstr>
      <vt:lpstr>PowerPoint Presentation</vt:lpstr>
      <vt:lpstr>What design processes are you familiar with, what are their steps?</vt:lpstr>
      <vt:lpstr>PowerPoint Presentation</vt:lpstr>
      <vt:lpstr>A Playful Production Process</vt:lpstr>
      <vt:lpstr>Thoughts on PPP?</vt:lpstr>
      <vt:lpstr>A Playful Production Process</vt:lpstr>
      <vt:lpstr>Preproduction vs Production</vt:lpstr>
      <vt:lpstr>Unique features in PPP</vt:lpstr>
      <vt:lpstr>Unique features in PPP</vt:lpstr>
      <vt:lpstr>Unique features in PPP</vt:lpstr>
      <vt:lpstr>PPP in this course</vt:lpstr>
      <vt:lpstr>PPP in this course</vt:lpstr>
      <vt:lpstr>The process we’ll use in this course</vt:lpstr>
      <vt:lpstr>The process we’ll use in this course</vt:lpstr>
      <vt:lpstr>Tandem Transformational Games Design</vt:lpstr>
      <vt:lpstr>Tandem Transformational Game Design</vt:lpstr>
      <vt:lpstr>Thoughts on Tandem?</vt:lpstr>
      <vt:lpstr>My Take</vt:lpstr>
      <vt:lpstr>PowerPoint Presentation</vt:lpstr>
      <vt:lpstr>PowerPoint Presentation</vt:lpstr>
      <vt:lpstr>Game-Driven Goal Delineation</vt:lpstr>
      <vt:lpstr>Where Can you Find Learning Objectives?</vt:lpstr>
      <vt:lpstr>Common Sources of Objectives</vt:lpstr>
      <vt:lpstr>How can you refine learning objectives?</vt:lpstr>
      <vt:lpstr>Knowledge Elicitation</vt:lpstr>
      <vt:lpstr>PowerPoint Presentation</vt:lpstr>
      <vt:lpstr>Goal-Driven Game Design</vt:lpstr>
      <vt:lpstr>PowerPoint Presentation</vt:lpstr>
      <vt:lpstr>What did you think? (Less Talk More Rock)</vt:lpstr>
      <vt:lpstr>PowerPoint Presentation</vt:lpstr>
      <vt:lpstr>PowerPoint Presentation</vt:lpstr>
      <vt:lpstr>PowerPoint Presentation</vt:lpstr>
      <vt:lpstr>PowerPoint Presentation</vt:lpstr>
      <vt:lpstr>Talking about game ideas in words is hard</vt:lpstr>
      <vt:lpstr>Does this sound like a good idea for a game?</vt:lpstr>
      <vt:lpstr>PowerPoint Presentation</vt:lpstr>
      <vt:lpstr>What about this idea?</vt:lpstr>
      <vt:lpstr>PowerPoint Presentation</vt:lpstr>
      <vt:lpstr>Talk vs Rock in Third Order Design</vt:lpstr>
      <vt:lpstr>Prototyping and Playtesting</vt:lpstr>
      <vt:lpstr>PowerPoint Presentation</vt:lpstr>
      <vt:lpstr>Alignment</vt:lpstr>
      <vt:lpstr>Alignment with the EDGE Framework</vt:lpstr>
      <vt:lpstr>Any surprising elements or notable holes to the approach? </vt:lpstr>
      <vt:lpstr>PowerPoint Presentation</vt:lpstr>
      <vt:lpstr>ENGAGE</vt:lpstr>
      <vt:lpstr>RumbleBlocks Iteration 1</vt:lpstr>
      <vt:lpstr>PowerPoint Presentation</vt:lpstr>
      <vt:lpstr>Funder Requirements</vt:lpstr>
      <vt:lpstr>Goals for Science Process &amp; Content from National Research Council Framework</vt:lpstr>
      <vt:lpstr>Structure-Building Context</vt:lpstr>
      <vt:lpstr>Early interactions with kids</vt:lpstr>
      <vt:lpstr>Early interactions with kids</vt:lpstr>
      <vt:lpstr>Early interactions with kids</vt:lpstr>
      <vt:lpstr>Initial Educational Objectives  Science Content</vt:lpstr>
      <vt:lpstr>PowerPoint Presentation</vt:lpstr>
      <vt:lpstr>Early Game Demos</vt:lpstr>
      <vt:lpstr>Early Game Demos</vt:lpstr>
      <vt:lpstr>PowerPoint Presentation</vt:lpstr>
      <vt:lpstr>Aligning Design Concepts with Stated Goals</vt:lpstr>
      <vt:lpstr>RumbleBlocks Iteration 2</vt:lpstr>
      <vt:lpstr>PowerPoint Presentation</vt:lpstr>
      <vt:lpstr>More Formal Knowledge Elicitation</vt:lpstr>
      <vt:lpstr>PowerPoint Presentation</vt:lpstr>
      <vt:lpstr>PowerPoint Presentation</vt:lpstr>
      <vt:lpstr>PowerPoint Presentation</vt:lpstr>
      <vt:lpstr>PowerPoint Presentation</vt:lpstr>
      <vt:lpstr>PowerPoint Presentation</vt:lpstr>
      <vt:lpstr>Accuracy of Students’ Predictions</vt:lpstr>
      <vt:lpstr>Example Non-explanations</vt:lpstr>
      <vt:lpstr>Observations</vt:lpstr>
      <vt:lpstr>Design implications</vt:lpstr>
      <vt:lpstr>PowerPoint Presentation</vt:lpstr>
      <vt:lpstr>PowerPoint Presentation</vt:lpstr>
      <vt:lpstr>Different Types of Levels</vt:lpstr>
      <vt:lpstr>Mechanical flaws in early prototypes</vt:lpstr>
      <vt:lpstr>PowerPoint Presentation</vt:lpstr>
      <vt:lpstr>Formal Evaluation</vt:lpstr>
      <vt:lpstr>In-Game pre-posttests</vt:lpstr>
      <vt:lpstr>Principle-Relevant Metrics (PRMs)</vt:lpstr>
      <vt:lpstr>In-Game Pre-posttest Results</vt:lpstr>
      <vt:lpstr>Principles Predictive of Success?</vt:lpstr>
      <vt:lpstr>Issues we found</vt:lpstr>
      <vt:lpstr>How might you address this micro-fault issue?</vt:lpstr>
      <vt:lpstr>Continued Iterations…</vt:lpstr>
      <vt:lpstr>PowerPoint Presentation</vt:lpstr>
      <vt:lpstr>Practicalities of Ed Game Design</vt:lpstr>
      <vt:lpstr>Game Development Primer and Production Considerations</vt:lpstr>
      <vt:lpstr>Some Quick Context</vt:lpstr>
      <vt:lpstr>Other thoughts (Culyba)</vt:lpstr>
      <vt:lpstr>Game Dev Timeline</vt:lpstr>
      <vt:lpstr>The Game Development Team</vt:lpstr>
      <vt:lpstr>What you should ask for as a developer</vt:lpstr>
      <vt:lpstr>Doing More with Less…</vt:lpstr>
      <vt:lpstr>Additional Considerations</vt:lpstr>
      <vt:lpstr>For next time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Design of Educational Games</dc:title>
  <dc:creator>Erik Harpstead</dc:creator>
  <cp:lastModifiedBy>Erik Harpstead</cp:lastModifiedBy>
  <cp:revision>667</cp:revision>
  <dcterms:created xsi:type="dcterms:W3CDTF">2018-01-16T20:15:15Z</dcterms:created>
  <dcterms:modified xsi:type="dcterms:W3CDTF">2023-01-31T21:01:18Z</dcterms:modified>
</cp:coreProperties>
</file>