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1"/>
  </p:sldMasterIdLst>
  <p:notesMasterIdLst>
    <p:notesMasterId r:id="rId83"/>
  </p:notesMasterIdLst>
  <p:handoutMasterIdLst>
    <p:handoutMasterId r:id="rId84"/>
  </p:handoutMasterIdLst>
  <p:sldIdLst>
    <p:sldId id="256" r:id="rId2"/>
    <p:sldId id="1358" r:id="rId3"/>
    <p:sldId id="1416" r:id="rId4"/>
    <p:sldId id="1474" r:id="rId5"/>
    <p:sldId id="1518" r:id="rId6"/>
    <p:sldId id="1541" r:id="rId7"/>
    <p:sldId id="1493" r:id="rId8"/>
    <p:sldId id="1523" r:id="rId9"/>
    <p:sldId id="1502" r:id="rId10"/>
    <p:sldId id="1592" r:id="rId11"/>
    <p:sldId id="1498" r:id="rId12"/>
    <p:sldId id="1524" r:id="rId13"/>
    <p:sldId id="1500" r:id="rId14"/>
    <p:sldId id="1501" r:id="rId15"/>
    <p:sldId id="1597" r:id="rId16"/>
    <p:sldId id="1593" r:id="rId17"/>
    <p:sldId id="1473" r:id="rId18"/>
    <p:sldId id="1525" r:id="rId19"/>
    <p:sldId id="1526" r:id="rId20"/>
    <p:sldId id="1529" r:id="rId21"/>
    <p:sldId id="1527" r:id="rId22"/>
    <p:sldId id="1528" r:id="rId23"/>
    <p:sldId id="1530" r:id="rId24"/>
    <p:sldId id="1531" r:id="rId25"/>
    <p:sldId id="1532" r:id="rId26"/>
    <p:sldId id="1533" r:id="rId27"/>
    <p:sldId id="1534" r:id="rId28"/>
    <p:sldId id="1535" r:id="rId29"/>
    <p:sldId id="1536" r:id="rId30"/>
    <p:sldId id="1595" r:id="rId31"/>
    <p:sldId id="1543" r:id="rId32"/>
    <p:sldId id="1544" r:id="rId33"/>
    <p:sldId id="1546" r:id="rId34"/>
    <p:sldId id="1547" r:id="rId35"/>
    <p:sldId id="1548" r:id="rId36"/>
    <p:sldId id="1549" r:id="rId37"/>
    <p:sldId id="1550" r:id="rId38"/>
    <p:sldId id="1551" r:id="rId39"/>
    <p:sldId id="1552" r:id="rId40"/>
    <p:sldId id="1553" r:id="rId41"/>
    <p:sldId id="1598" r:id="rId42"/>
    <p:sldId id="1554" r:id="rId43"/>
    <p:sldId id="1555" r:id="rId44"/>
    <p:sldId id="1556" r:id="rId45"/>
    <p:sldId id="1557" r:id="rId46"/>
    <p:sldId id="1558" r:id="rId47"/>
    <p:sldId id="1559" r:id="rId48"/>
    <p:sldId id="1560" r:id="rId49"/>
    <p:sldId id="1561" r:id="rId50"/>
    <p:sldId id="1563" r:id="rId51"/>
    <p:sldId id="1564" r:id="rId52"/>
    <p:sldId id="1565" r:id="rId53"/>
    <p:sldId id="1566" r:id="rId54"/>
    <p:sldId id="1567" r:id="rId55"/>
    <p:sldId id="1568" r:id="rId56"/>
    <p:sldId id="1569" r:id="rId57"/>
    <p:sldId id="1570" r:id="rId58"/>
    <p:sldId id="1571" r:id="rId59"/>
    <p:sldId id="1572" r:id="rId60"/>
    <p:sldId id="1573" r:id="rId61"/>
    <p:sldId id="1574" r:id="rId62"/>
    <p:sldId id="1575" r:id="rId63"/>
    <p:sldId id="1576" r:id="rId64"/>
    <p:sldId id="1577" r:id="rId65"/>
    <p:sldId id="1578" r:id="rId66"/>
    <p:sldId id="1579" r:id="rId67"/>
    <p:sldId id="1580" r:id="rId68"/>
    <p:sldId id="1581" r:id="rId69"/>
    <p:sldId id="1582" r:id="rId70"/>
    <p:sldId id="1583" r:id="rId71"/>
    <p:sldId id="1584" r:id="rId72"/>
    <p:sldId id="1596" r:id="rId73"/>
    <p:sldId id="1586" r:id="rId74"/>
    <p:sldId id="1587" r:id="rId75"/>
    <p:sldId id="1588" r:id="rId76"/>
    <p:sldId id="1589" r:id="rId77"/>
    <p:sldId id="1590" r:id="rId78"/>
    <p:sldId id="1591" r:id="rId79"/>
    <p:sldId id="1585" r:id="rId80"/>
    <p:sldId id="1293" r:id="rId81"/>
    <p:sldId id="379" r:id="rId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rt" id="{3BAF07BA-4ECF-4C98-8595-28D1B1B57D0D}">
          <p14:sldIdLst>
            <p14:sldId id="256"/>
            <p14:sldId id="1358"/>
            <p14:sldId id="1416"/>
          </p14:sldIdLst>
        </p14:section>
        <p14:section name="Prototyping" id="{08EB3525-F9A9-4DDB-8376-38B17C4842AA}">
          <p14:sldIdLst>
            <p14:sldId id="1474"/>
            <p14:sldId id="1518"/>
            <p14:sldId id="1541"/>
            <p14:sldId id="1493"/>
            <p14:sldId id="1523"/>
            <p14:sldId id="1502"/>
            <p14:sldId id="1592"/>
            <p14:sldId id="1498"/>
            <p14:sldId id="1524"/>
            <p14:sldId id="1500"/>
            <p14:sldId id="1501"/>
            <p14:sldId id="1597"/>
            <p14:sldId id="1593"/>
          </p14:sldIdLst>
        </p14:section>
        <p14:section name="Prototyping Paper digitally" id="{C7AE6A67-41A4-4A96-85AF-D4CE9CE9F45D}">
          <p14:sldIdLst>
            <p14:sldId id="1473"/>
            <p14:sldId id="1525"/>
            <p14:sldId id="1526"/>
            <p14:sldId id="1529"/>
            <p14:sldId id="1527"/>
            <p14:sldId id="1528"/>
            <p14:sldId id="1530"/>
            <p14:sldId id="1531"/>
            <p14:sldId id="1532"/>
            <p14:sldId id="1533"/>
            <p14:sldId id="1534"/>
            <p14:sldId id="1535"/>
            <p14:sldId id="1536"/>
            <p14:sldId id="1595"/>
          </p14:sldIdLst>
        </p14:section>
        <p14:section name="Lets Design a Game" id="{7BAD8E25-7455-4361-B089-412BA0538834}">
          <p14:sldIdLst>
            <p14:sldId id="1543"/>
            <p14:sldId id="1544"/>
            <p14:sldId id="1546"/>
          </p14:sldIdLst>
        </p14:section>
        <p14:section name="Why" id="{2FF520C8-EBB3-4A8A-BF56-0EAE7C7218B1}">
          <p14:sldIdLst>
            <p14:sldId id="1547"/>
            <p14:sldId id="1548"/>
            <p14:sldId id="1549"/>
            <p14:sldId id="1550"/>
            <p14:sldId id="1551"/>
            <p14:sldId id="1552"/>
            <p14:sldId id="1553"/>
          </p14:sldIdLst>
        </p14:section>
        <p14:section name="When" id="{D5224112-422C-455C-A88C-110FF60F3F20}">
          <p14:sldIdLst>
            <p14:sldId id="1598"/>
            <p14:sldId id="1554"/>
            <p14:sldId id="1555"/>
          </p14:sldIdLst>
        </p14:section>
        <p14:section name="Who" id="{D8866317-5C94-44BA-AD32-EAB50C7DB44C}">
          <p14:sldIdLst>
            <p14:sldId id="1556"/>
            <p14:sldId id="1557"/>
            <p14:sldId id="1558"/>
            <p14:sldId id="1559"/>
          </p14:sldIdLst>
        </p14:section>
        <p14:section name="How" id="{3760FD76-9379-4617-B44C-CB1A25CE19AC}">
          <p14:sldIdLst>
            <p14:sldId id="1560"/>
            <p14:sldId id="1561"/>
            <p14:sldId id="1563"/>
            <p14:sldId id="1564"/>
            <p14:sldId id="1565"/>
            <p14:sldId id="1566"/>
            <p14:sldId id="1567"/>
            <p14:sldId id="1568"/>
            <p14:sldId id="1569"/>
            <p14:sldId id="1570"/>
            <p14:sldId id="1571"/>
            <p14:sldId id="1572"/>
            <p14:sldId id="1573"/>
            <p14:sldId id="1574"/>
            <p14:sldId id="1575"/>
            <p14:sldId id="1576"/>
            <p14:sldId id="1577"/>
            <p14:sldId id="1578"/>
            <p14:sldId id="1579"/>
            <p14:sldId id="1580"/>
            <p14:sldId id="1581"/>
            <p14:sldId id="1582"/>
            <p14:sldId id="1583"/>
            <p14:sldId id="1584"/>
            <p14:sldId id="1596"/>
            <p14:sldId id="1586"/>
            <p14:sldId id="1587"/>
            <p14:sldId id="1588"/>
            <p14:sldId id="1589"/>
            <p14:sldId id="1590"/>
            <p14:sldId id="1591"/>
            <p14:sldId id="1585"/>
          </p14:sldIdLst>
        </p14:section>
        <p14:section name="End" id="{67861A8B-7186-483F-BBA8-00B3A06A9635}">
          <p14:sldIdLst>
            <p14:sldId id="1293"/>
            <p14:sldId id="37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ncent Aleven" initials="VA" lastIdx="16" clrIdx="0"/>
  <p:cmAuthor id="2" name="Vincent Aleven" initials="SoCS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0"/>
    <a:srgbClr val="71D3D1"/>
    <a:srgbClr val="2E3235"/>
    <a:srgbClr val="14110F"/>
    <a:srgbClr val="161B2E"/>
    <a:srgbClr val="0D122A"/>
    <a:srgbClr val="342F35"/>
    <a:srgbClr val="6E77FD"/>
    <a:srgbClr val="77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16" autoAdjust="0"/>
    <p:restoredTop sz="92848" autoAdjust="0"/>
  </p:normalViewPr>
  <p:slideViewPr>
    <p:cSldViewPr snapToGrid="0">
      <p:cViewPr varScale="1">
        <p:scale>
          <a:sx n="154" d="100"/>
          <a:sy n="154" d="100"/>
        </p:scale>
        <p:origin x="55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2280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handoutMaster" Target="handoutMasters/handoutMaster1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CF163F9-C889-4D68-BA7C-958783134C1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52576F-8FF4-42FF-925F-A1331C8AF42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07E48-60C0-4E5A-AE70-08D61B08AE1A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71E5F2-9ECE-4E0D-871A-142DB551A9F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60666A-5ABE-4FA1-BC6A-CE121C6E0F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D0BDE5-DA8A-4378-B83B-51EA93272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706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E1A3C-3053-4E19-BDA5-5FB368113932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90E7FF-258F-4893-9AEA-89A170167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21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0E7FF-258F-4893-9AEA-89A1701674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589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Ephemeral</a:t>
            </a:r>
          </a:p>
          <a:p>
            <a:r>
              <a:rPr lang="en-US" dirty="0"/>
              <a:t>Unpredictable </a:t>
            </a:r>
          </a:p>
          <a:p>
            <a:r>
              <a:rPr lang="en-US" dirty="0"/>
              <a:t>Invisible</a:t>
            </a:r>
          </a:p>
          <a:p>
            <a:r>
              <a:rPr lang="en-US" dirty="0"/>
              <a:t>Are we screwed?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140BE-BFE7-4E5C-9FEE-F1112F4EB3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391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0E7FF-258F-4893-9AEA-89A17016747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581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0E7FF-258F-4893-9AEA-89A17016747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48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0E7FF-258F-4893-9AEA-89A17016747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658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0E7FF-258F-4893-9AEA-89A17016747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805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Eben</a:t>
            </a:r>
            <a:r>
              <a:rPr lang="en-US" dirty="0"/>
              <a:t> used to tell this story from </a:t>
            </a:r>
            <a:r>
              <a:rPr lang="en-US" dirty="0" err="1"/>
              <a:t>Simcoach</a:t>
            </a:r>
            <a:r>
              <a:rPr lang="en-US" dirty="0"/>
              <a:t> about a man who had never used a mouse before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0E7FF-258F-4893-9AEA-89A17016747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972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Measure-then-record</a:t>
            </a:r>
          </a:p>
          <a:p>
            <a:r>
              <a:rPr lang="en-US" dirty="0"/>
              <a:t>Record-then-measure</a:t>
            </a:r>
          </a:p>
          <a:p>
            <a:pPr lvl="1"/>
            <a:r>
              <a:rPr lang="en-US" dirty="0"/>
              <a:t>Record-to-measure</a:t>
            </a:r>
          </a:p>
          <a:p>
            <a:pPr lvl="1"/>
            <a:r>
              <a:rPr lang="en-US" dirty="0"/>
              <a:t>Record-to-capture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21E1B-C95B-42A1-BE36-5FC2D7B108AD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359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0E7FF-258F-4893-9AEA-89A170167471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29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0368C-7392-4304-BF42-7F1D9B5045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90C8-2C26-4365-B198-6458467E1D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A59B6-7B42-4F35-A13D-352B3D473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971E9-5F29-4FD1-A1DB-C8533DAD6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011B4-310F-4BF1-9A30-C608ED11A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581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B2CA9-9D7E-4C35-B212-EFFC6C2D8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BD87B-0125-42AA-9FC6-3BB35CA66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3FC2F-09D8-40A8-B10B-2FDB259DB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F52D0-FDF2-47A4-8113-4954951E6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4442A-453E-435F-BD38-A0E2BCECA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208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DF48C-91C5-4DF3-B326-3544AAA13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A0823-F04F-47A2-93F0-DEA19CC0D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D1019A-0B9C-4B13-ABC4-0A362744E3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F84DF-F5B4-453E-82BB-29C84B883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CD8138-596B-4DFB-8A4E-6A5E9D151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E42E92-E920-419E-88AE-CC21E2863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41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hir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DF48C-91C5-4DF3-B326-3544AAA13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A0823-F04F-47A2-93F0-DEA19CC0D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7315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D1019A-0B9C-4B13-ABC4-0A362744E3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10600" y="1825625"/>
            <a:ext cx="2743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F84DF-F5B4-453E-82BB-29C84B883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CD8138-596B-4DFB-8A4E-6A5E9D151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E42E92-E920-419E-88AE-CC21E2863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932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hird Left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A0823-F04F-47A2-93F0-DEA19CC0D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65125"/>
            <a:ext cx="7315200" cy="58118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D1019A-0B9C-4B13-ABC4-0A362744E3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10600" y="365125"/>
            <a:ext cx="2743200" cy="58118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F84DF-F5B4-453E-82BB-29C84B883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CD8138-596B-4DFB-8A4E-6A5E9D151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E42E92-E920-419E-88AE-CC21E2863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68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hir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DF48C-91C5-4DF3-B326-3544AAA13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A0823-F04F-47A2-93F0-DEA19CC0D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743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D1019A-0B9C-4B13-ABC4-0A362744E3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38600" y="1825625"/>
            <a:ext cx="7315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F84DF-F5B4-453E-82BB-29C84B883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CD8138-596B-4DFB-8A4E-6A5E9D151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E42E92-E920-419E-88AE-CC21E2863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136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hird Right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A0823-F04F-47A2-93F0-DEA19CC0D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65125"/>
            <a:ext cx="2743200" cy="58118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D1019A-0B9C-4B13-ABC4-0A362744E3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38600" y="365125"/>
            <a:ext cx="7315200" cy="58118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F84DF-F5B4-453E-82BB-29C84B883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CD8138-596B-4DFB-8A4E-6A5E9D151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E42E92-E920-419E-88AE-CC21E2863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34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6A2A2-49D4-486F-AAF2-7F344EEC7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772C1-3E29-4F92-AC22-E7B30F13C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CE229C-7277-4481-A362-1F4A7BE061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E5E213-945D-4603-ADCC-88F1ACDCB8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7A9399-1682-45EE-8A76-286737C34C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B7639B-1819-410A-8003-2534B3B6E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B3E9CF-DF5C-46B5-AEB0-959E4E376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66FDD3-3302-4E32-8BD3-96F1B7ADC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948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3B617-A7B8-41E3-B835-BF95BF9DA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E94ACF-D995-4B61-A2FB-94D73CE6E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12AEB0-A948-4552-8F67-4431FCC36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50CF4E-3EF3-43B3-916D-CEE810E20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8200" y="5939161"/>
            <a:ext cx="10515600" cy="237802"/>
          </a:xfrm>
        </p:spPr>
        <p:txBody>
          <a:bodyPr>
            <a:noAutofit/>
          </a:bodyPr>
          <a:lstStyle>
            <a:lvl1pPr marL="0" indent="0" algn="r">
              <a:buNone/>
              <a:defRPr sz="12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1119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6BF235-8B43-4826-8CFB-4E1B7B08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967B37-12D0-46AF-A8CD-B83E91F4D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D735A4-2356-4032-ADBE-F1D425EF4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783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1EB90-146E-4100-B5A5-8B2211B3F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2B1F2-AA72-4FA4-AD86-DCD450C51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41A302-C111-4BE7-9CD8-47FBA00050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AC9A8E-86C1-49F2-B9F5-200D05600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E12CAE-5FF3-440F-8828-36AB695B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D8D88E-7DAD-4918-A841-3D94E406D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42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0368C-7392-4304-BF42-7F1D9B5045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A59B6-7B42-4F35-A13D-352B3D473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971E9-5F29-4FD1-A1DB-C8533DAD6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011B4-310F-4BF1-9A30-C608ED11A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878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B3917-28D5-4F0E-BFAB-D2607706B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C7AA04-524C-40D8-97FD-5113596482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CE5F11-6EF4-42FA-8DC7-C477366656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77D15C-D9C0-487F-B336-82339246E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A1672-F267-4808-BB4C-5B78CCE83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99A0F-AC61-4678-BD93-83145D8E0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255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0EDC8-FA4D-421A-A5CC-B08A3B751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41E1CB-11D2-47D8-8F95-E6ECD502E0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F3B1D-8023-4776-9EDB-728C85B73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531EC-AE97-4668-B6C9-802BF62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E1FA5-D972-461C-AD6C-A5F2DA49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2428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DAB074-0102-4E95-9A84-C82EE42BB5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02AA6-0E25-4DFF-9860-C3961546E0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A47A5-A5D6-499C-A722-8438D60AE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94E8D-E4C2-4154-B580-91A2A64D5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EEAFE-9551-4D5B-AD1C-5990DA012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402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929515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067421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B521D-924E-41F4-8E64-3A294EC10C4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38200" y="6079351"/>
            <a:ext cx="10515600" cy="273049"/>
          </a:xfrm>
        </p:spPr>
        <p:txBody>
          <a:bodyPr>
            <a:noAutofit/>
          </a:bodyPr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6582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1D58D-BC80-4B7A-8AA4-ECC513F12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C1D16-3028-440F-AC7E-A62A2C983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135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1F702-59F6-4552-BFED-709291519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B5FEF-1897-41CA-B328-6E5310B65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6B7A2-0E31-4F9E-B7E7-2B4E95F1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8200" y="5939161"/>
            <a:ext cx="10515600" cy="237802"/>
          </a:xfrm>
        </p:spPr>
        <p:txBody>
          <a:bodyPr>
            <a:noAutofit/>
          </a:bodyPr>
          <a:lstStyle>
            <a:lvl1pPr marL="0" indent="0" algn="r">
              <a:buNone/>
              <a:defRPr sz="12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2894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udent Inp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1D58D-BC80-4B7A-8AA4-ECC513F12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406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C1D16-3028-440F-AC7E-A62A2C983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532"/>
            <a:ext cx="10515600" cy="5183431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>
                <a:solidFill>
                  <a:schemeClr val="accent5"/>
                </a:solidFill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accent5"/>
                </a:solidFill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accent5"/>
                </a:solidFill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accent5"/>
                </a:solidFill>
              </a:defRPr>
            </a:lvl4pPr>
            <a:lvl5pPr marL="2171700" indent="-342900">
              <a:buFont typeface="+mj-lt"/>
              <a:buAutoNum type="arabicPeriod"/>
              <a:defRPr sz="16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1F702-59F6-4552-BFED-709291519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B5FEF-1897-41CA-B328-6E5310B65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6B7A2-0E31-4F9E-B7E7-2B4E95F1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058B80-86AC-4EC6-BB3A-D55E10D6FD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79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Pu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1F702-59F6-4552-BFED-709291519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B5FEF-1897-41CA-B328-6E5310B65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6B7A2-0E31-4F9E-B7E7-2B4E95F1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058B80-86AC-4EC6-BB3A-D55E10D6FD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9801225" y="365125"/>
            <a:ext cx="1552575" cy="628650"/>
          </a:xfrm>
        </p:spPr>
        <p:txBody>
          <a:bodyPr anchor="ctr"/>
          <a:lstStyle>
            <a:lvl1pPr marL="0" indent="0" algn="r">
              <a:buNone/>
              <a:defRPr sz="2400"/>
            </a:lvl1pPr>
          </a:lstStyle>
          <a:p>
            <a:pPr lvl="0"/>
            <a:r>
              <a:rPr lang="en-US" dirty="0" smtClean="0"/>
              <a:t>Timing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DD0368C-7392-4304-BF42-7F1D9B5045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3901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Discus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1D58D-BC80-4B7A-8AA4-ECC513F12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963025" cy="628406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C1D16-3028-440F-AC7E-A62A2C983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532"/>
            <a:ext cx="10515600" cy="5183431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>
                <a:solidFill>
                  <a:schemeClr val="accent4"/>
                </a:solidFill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accent4"/>
                </a:solidFill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accent4"/>
                </a:solidFill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2171700" indent="-342900"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</a:t>
            </a:r>
            <a:r>
              <a:rPr lang="en-US" dirty="0" smtClean="0"/>
              <a:t>level</a:t>
            </a:r>
            <a:endParaRPr lang="en-US" dirty="0"/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1F702-59F6-4552-BFED-709291519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B5FEF-1897-41CA-B328-6E5310B65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6B7A2-0E31-4F9E-B7E7-2B4E95F1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058B80-86AC-4EC6-BB3A-D55E10D6FD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9801225" y="365125"/>
            <a:ext cx="1552575" cy="628650"/>
          </a:xfrm>
        </p:spPr>
        <p:txBody>
          <a:bodyPr anchor="ctr"/>
          <a:lstStyle>
            <a:lvl1pPr marL="0" indent="0" algn="r">
              <a:buNone/>
              <a:defRPr sz="2400"/>
            </a:lvl1pPr>
          </a:lstStyle>
          <a:p>
            <a:pPr lvl="0"/>
            <a:r>
              <a:rPr lang="en-US" dirty="0" smtClean="0"/>
              <a:t>Timing</a:t>
            </a:r>
          </a:p>
        </p:txBody>
      </p:sp>
    </p:spTree>
    <p:extLst>
      <p:ext uri="{BB962C8B-B14F-4D97-AF65-F5344CB8AC3E}">
        <p14:creationId xmlns:p14="http://schemas.microsoft.com/office/powerpoint/2010/main" val="1577697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Input 2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1D58D-BC80-4B7A-8AA4-ECC513F12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406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C1D16-3028-440F-AC7E-A62A2C983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8658"/>
            <a:ext cx="5257800" cy="4818306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>
                <a:solidFill>
                  <a:schemeClr val="accent5"/>
                </a:solidFill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accent5"/>
                </a:solidFill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accent5"/>
                </a:solidFill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accent5"/>
                </a:solidFill>
              </a:defRPr>
            </a:lvl4pPr>
            <a:lvl5pPr marL="2171700" indent="-342900">
              <a:buFont typeface="+mj-lt"/>
              <a:buAutoNum type="arabicPeriod"/>
              <a:defRPr sz="16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1F702-59F6-4552-BFED-709291519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B5FEF-1897-41CA-B328-6E5310B65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6B7A2-0E31-4F9E-B7E7-2B4E95F1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058B80-86AC-4EC6-BB3A-D55E10D6FD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6F3CC88-D8F5-4F38-B9B9-0063DF4FC4C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0" y="1362074"/>
            <a:ext cx="5257800" cy="4814888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>
                <a:solidFill>
                  <a:schemeClr val="accent5"/>
                </a:solidFill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accent5"/>
                </a:solidFill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accent5"/>
                </a:solidFill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accent5"/>
                </a:solidFill>
              </a:defRPr>
            </a:lvl4pPr>
            <a:lvl5pPr marL="2171700" indent="-342900">
              <a:buFont typeface="+mj-lt"/>
              <a:buAutoNum type="arabicPeriod"/>
              <a:defRPr sz="16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C0E4946-2ADE-4E84-955F-1754575070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993775"/>
            <a:ext cx="5257800" cy="36512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189BC5ED-C640-47D8-A474-7E90C59FFF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6000" y="996706"/>
            <a:ext cx="5257800" cy="36512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2241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ba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7058B80-86AC-4EC6-BB3A-D55E10D6FD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058B80-86AC-4EC6-BB3A-D55E10D6FD8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 w="3175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5743575" y="160020"/>
            <a:ext cx="809626" cy="6547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1D58D-BC80-4B7A-8AA4-ECC513F12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406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C1D16-3028-440F-AC7E-A62A2C983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8658"/>
            <a:ext cx="5257800" cy="4818306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>
                <a:solidFill>
                  <a:schemeClr val="accent5"/>
                </a:solidFill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accent5"/>
                </a:solidFill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accent5"/>
                </a:solidFill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accent5"/>
                </a:solidFill>
              </a:defRPr>
            </a:lvl4pPr>
            <a:lvl5pPr marL="2171700" indent="-342900">
              <a:buFont typeface="+mj-lt"/>
              <a:buAutoNum type="arabicPeriod"/>
              <a:defRPr sz="16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1F702-59F6-4552-BFED-709291519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B5FEF-1897-41CA-B328-6E5310B65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6B7A2-0E31-4F9E-B7E7-2B4E95F1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6F3CC88-D8F5-4F38-B9B9-0063DF4FC4C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0" y="1362074"/>
            <a:ext cx="5257800" cy="4814888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>
                <a:solidFill>
                  <a:schemeClr val="accent4"/>
                </a:solidFill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accent4"/>
                </a:solidFill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accent4"/>
                </a:solidFill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2171700" indent="-342900"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C0E4946-2ADE-4E84-955F-1754575070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993775"/>
            <a:ext cx="5257800" cy="36512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189BC5ED-C640-47D8-A474-7E90C59FFF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6000" y="996706"/>
            <a:ext cx="5257800" cy="36512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483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Input Trans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1D58D-BC80-4B7A-8AA4-ECC513F12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406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C1D16-3028-440F-AC7E-A62A2C983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532"/>
            <a:ext cx="5257800" cy="518343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1F702-59F6-4552-BFED-709291519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B5FEF-1897-41CA-B328-6E5310B65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6B7A2-0E31-4F9E-B7E7-2B4E95F1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058B80-86AC-4EC6-BB3A-D55E10D6FD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6F3CC88-D8F5-4F38-B9B9-0063DF4FC4C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0" y="993531"/>
            <a:ext cx="5257800" cy="518343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5"/>
                </a:solidFill>
              </a:defRPr>
            </a:lvl1pPr>
            <a:lvl2pPr>
              <a:defRPr sz="2000">
                <a:solidFill>
                  <a:schemeClr val="accent5"/>
                </a:solidFill>
              </a:defRPr>
            </a:lvl2pPr>
            <a:lvl3pPr>
              <a:defRPr sz="1800">
                <a:solidFill>
                  <a:schemeClr val="accent5"/>
                </a:solidFill>
              </a:defRPr>
            </a:lvl3pPr>
            <a:lvl4pPr>
              <a:defRPr sz="1600">
                <a:solidFill>
                  <a:schemeClr val="accent5"/>
                </a:solidFill>
              </a:defRPr>
            </a:lvl4pPr>
            <a:lvl5pPr>
              <a:defRPr sz="16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2341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36C19-F6BA-43D3-ACE3-ECFAAAF2D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7B91B-0F0E-443C-ACE4-2139FD5DB9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B2F1EB-4941-47AB-B00A-FBB8530DBF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AF5604-9C2A-4958-91A6-2A1F2DE0C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66066B-685D-429B-9EDD-6E5369DD0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909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73" r:id="rId5"/>
    <p:sldLayoutId id="2147483669" r:id="rId6"/>
    <p:sldLayoutId id="2147483665" r:id="rId7"/>
    <p:sldLayoutId id="2147483671" r:id="rId8"/>
    <p:sldLayoutId id="2147483666" r:id="rId9"/>
    <p:sldLayoutId id="2147483651" r:id="rId10"/>
    <p:sldLayoutId id="2147483652" r:id="rId11"/>
    <p:sldLayoutId id="2147483667" r:id="rId12"/>
    <p:sldLayoutId id="2147483674" r:id="rId13"/>
    <p:sldLayoutId id="2147483668" r:id="rId14"/>
    <p:sldLayoutId id="2147483675" r:id="rId15"/>
    <p:sldLayoutId id="2147483653" r:id="rId16"/>
    <p:sldLayoutId id="2147483654" r:id="rId17"/>
    <p:sldLayoutId id="2147483655" r:id="rId18"/>
    <p:sldLayoutId id="2147483656" r:id="rId19"/>
    <p:sldLayoutId id="2147483657" r:id="rId20"/>
    <p:sldLayoutId id="2147483658" r:id="rId21"/>
    <p:sldLayoutId id="2147483659" r:id="rId22"/>
    <p:sldLayoutId id="2147483662" r:id="rId23"/>
    <p:sldLayoutId id="2147483663" r:id="rId24"/>
    <p:sldLayoutId id="2147483677" r:id="rId2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Segoe UI" panose="020B0502040204020203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egoe UI" panose="020B0502040204020203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egoe UI" panose="020B0502040204020203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egoe UI" panose="020B0502040204020203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egoe UI" panose="020B0502040204020203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hegamecrafter.com/publish/products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boardgamegeek.com/boardgame/144797/argent-consortium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hegamecrafter.com/publish/products" TargetMode="Externa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hegamecrafter.com/publish/products" TargetMode="Externa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kenney.nl/assets" TargetMode="External"/><Relationship Id="rId2" Type="http://schemas.openxmlformats.org/officeDocument/2006/relationships/hyperlink" Target="https://www.thegamecrafter.com/publish/products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game-icons.net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evthRoKoE1o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dcvault.com/play/1024300/Board-Game-Design-Day-The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youtu.be/30jGWna4-Ns?list=PL2JiZAV5BmDULhRvaW7CgwicEUIgKqQ4N&amp;t=231" TargetMode="Externa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.jpeg"/><Relationship Id="rId4" Type="http://schemas.openxmlformats.org/officeDocument/2006/relationships/hyperlink" Target="https://www.youtube.com/watch?v=QyMsF31NdNc" TargetMode="Externa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hegamecrafter.com/publish/products" TargetMode="Externa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hyperlink" Target="https://edugames.design/feedback" TargetMode="Externa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0B78E-2F00-42B7-80D1-D054633F54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ctr">
            <a:normAutofit/>
          </a:bodyPr>
          <a:lstStyle/>
          <a:p>
            <a:pPr marL="1379538" indent="-1379538"/>
            <a:r>
              <a:rPr lang="en-US" dirty="0" smtClean="0"/>
              <a:t>10 – Prototyping + Playtesting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14AFE1-85AB-455F-8967-B7BC71A07C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Design of Educational Games</a:t>
            </a:r>
          </a:p>
          <a:p>
            <a:r>
              <a:rPr lang="en-US" dirty="0"/>
              <a:t>05418/05818 Human-Computer Interaction Institute</a:t>
            </a:r>
          </a:p>
          <a:p>
            <a:endParaRPr lang="en-US" dirty="0"/>
          </a:p>
          <a:p>
            <a:r>
              <a:rPr lang="en-US" dirty="0"/>
              <a:t>Erik Harpstead</a:t>
            </a:r>
          </a:p>
        </p:txBody>
      </p:sp>
    </p:spTree>
    <p:extLst>
      <p:ext uri="{BB962C8B-B14F-4D97-AF65-F5344CB8AC3E}">
        <p14:creationId xmlns:p14="http://schemas.microsoft.com/office/powerpoint/2010/main" val="110928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A2D96-F1FD-4359-ACBD-F4E17AA69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 </a:t>
            </a:r>
            <a:r>
              <a:rPr lang="en-US" dirty="0" smtClean="0"/>
              <a:t>for Paper </a:t>
            </a:r>
            <a:r>
              <a:rPr lang="en-US" dirty="0"/>
              <a:t>Prototyping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A04A2-A260-4A87-B092-700BD62AA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Index cards, </a:t>
            </a:r>
            <a:r>
              <a:rPr lang="en-US" dirty="0"/>
              <a:t>pencils, and </a:t>
            </a:r>
            <a:r>
              <a:rPr lang="en-US" dirty="0" smtClean="0"/>
              <a:t>dice</a:t>
            </a:r>
          </a:p>
          <a:p>
            <a:r>
              <a:rPr lang="en-US" dirty="0"/>
              <a:t>Blank Board game Pieces</a:t>
            </a:r>
          </a:p>
          <a:p>
            <a:pPr lvl="1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www.thegamecrafter.com/publish/products</a:t>
            </a:r>
            <a:endParaRPr lang="en-US" dirty="0"/>
          </a:p>
          <a:p>
            <a:r>
              <a:rPr lang="en-US" dirty="0"/>
              <a:t>Other Board Games</a:t>
            </a:r>
          </a:p>
          <a:p>
            <a:pPr lvl="1"/>
            <a:r>
              <a:rPr lang="en-US" dirty="0"/>
              <a:t>Monopoly</a:t>
            </a:r>
          </a:p>
          <a:p>
            <a:pPr lvl="1"/>
            <a:r>
              <a:rPr lang="en-US" dirty="0" err="1"/>
              <a:t>Ameritrash</a:t>
            </a:r>
            <a:r>
              <a:rPr lang="en-US" dirty="0"/>
              <a:t> Board Games are great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13C07-BA35-434F-999C-B21A24508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876F0-A017-48F4-B066-50AD1CC64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00FEC-1B0F-4387-845B-814161F7A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0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718141-44A0-4894-ADF3-BB590790F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DCC47-047A-4D4D-A94F-CC904378E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F82A8-DAB1-405E-ACDF-DBF94808D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11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044061A-858A-4EB3-AB50-FBD2F34CD60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275"/>
            <a:ext cx="7099300" cy="5324475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79EE53-A062-4FEA-9168-A16117031E73}"/>
              </a:ext>
            </a:extLst>
          </p:cNvPr>
          <p:cNvSpPr txBox="1"/>
          <p:nvPr/>
        </p:nvSpPr>
        <p:spPr>
          <a:xfrm>
            <a:off x="168365" y="5729591"/>
            <a:ext cx="5840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3"/>
              </a:rPr>
              <a:t>https://boardgamegeek.com/boardgame/144797/argent-consortium</a:t>
            </a:r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19C9E0-6CF0-4084-B939-093744CA23ED}"/>
              </a:ext>
            </a:extLst>
          </p:cNvPr>
          <p:cNvSpPr txBox="1"/>
          <p:nvPr/>
        </p:nvSpPr>
        <p:spPr>
          <a:xfrm>
            <a:off x="7423484" y="433137"/>
            <a:ext cx="445168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Argent: The Consortium</a:t>
            </a:r>
          </a:p>
          <a:p>
            <a:r>
              <a:rPr lang="en-US" dirty="0"/>
              <a:t>Contents: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6 Player boards (2 sided)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15 University tiles (2 sided)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133 Cards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/>
              <a:t>30 Spell cards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/>
              <a:t>6 Starting Spells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/>
              <a:t>19 Voter cards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/>
              <a:t>35 Vault cards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/>
              <a:t>32 Supporter cards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/>
              <a:t>6 Round tracker cards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/>
              <a:t>5 Bell tower cards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30 Intelligence/Wisdom tokens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50 Mana tokens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40 Gold tokens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1 First player token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5 Room lock tokens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20 Merit badge tokens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42 Loyalty badge tokens (7 each color)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30 Mage pawns (5 each color)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60 Knowledge cubes (10 each color)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6 Influence trackers (1 each color)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5 Mage power reference cards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Rulebook</a:t>
            </a:r>
          </a:p>
        </p:txBody>
      </p:sp>
    </p:spTree>
    <p:extLst>
      <p:ext uri="{BB962C8B-B14F-4D97-AF65-F5344CB8AC3E}">
        <p14:creationId xmlns:p14="http://schemas.microsoft.com/office/powerpoint/2010/main" val="55382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A2D96-F1FD-4359-ACBD-F4E17AA69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 for Paper Prototyping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A04A2-A260-4A87-B092-700BD62AA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Paper, pencils, and </a:t>
            </a:r>
            <a:r>
              <a:rPr lang="en-US" dirty="0" smtClean="0"/>
              <a:t>dice</a:t>
            </a:r>
          </a:p>
          <a:p>
            <a:r>
              <a:rPr lang="en-US" dirty="0"/>
              <a:t>Blank Board game Pieces</a:t>
            </a:r>
          </a:p>
          <a:p>
            <a:pPr lvl="1"/>
            <a:r>
              <a:rPr lang="en-US" dirty="0">
                <a:hlinkClick r:id="rId2"/>
              </a:rPr>
              <a:t>https://www.thegamecrafter.com/publish/products</a:t>
            </a:r>
            <a:endParaRPr lang="en-US" dirty="0"/>
          </a:p>
          <a:p>
            <a:r>
              <a:rPr lang="en-US" dirty="0" smtClean="0"/>
              <a:t>Other </a:t>
            </a:r>
            <a:r>
              <a:rPr lang="en-US" dirty="0"/>
              <a:t>Board Games</a:t>
            </a:r>
          </a:p>
          <a:p>
            <a:pPr lvl="1"/>
            <a:r>
              <a:rPr lang="en-US" dirty="0"/>
              <a:t>Monopoly</a:t>
            </a:r>
          </a:p>
          <a:p>
            <a:pPr lvl="1"/>
            <a:r>
              <a:rPr lang="en-US" dirty="0" err="1"/>
              <a:t>Ameritrash</a:t>
            </a:r>
            <a:r>
              <a:rPr lang="en-US" dirty="0"/>
              <a:t> Games are great</a:t>
            </a:r>
          </a:p>
          <a:p>
            <a:r>
              <a:rPr lang="en-US" dirty="0"/>
              <a:t>Rapid prototyping tools</a:t>
            </a:r>
          </a:p>
          <a:p>
            <a:pPr lvl="1"/>
            <a:r>
              <a:rPr lang="en-US" dirty="0"/>
              <a:t>Laser cutters, 3D printers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13C07-BA35-434F-999C-B21A24508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876F0-A017-48F4-B066-50AD1CC64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00FEC-1B0F-4387-845B-814161F7A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4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0D0010B-3350-4A42-BE87-1B76BBE9C55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00" y="-1"/>
            <a:ext cx="9163201" cy="687365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052E7-F080-4D63-AB2E-F6A0776B2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F8380-0755-4708-8431-C11B03400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B5ACC-02C8-4786-B0A8-B01D0A8B1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41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A2D96-F1FD-4359-ACBD-F4E17AA69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 for Paper Prototyping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A04A2-A260-4A87-B092-700BD62AA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Paper, pencils, and </a:t>
            </a:r>
            <a:r>
              <a:rPr lang="en-US" dirty="0" smtClean="0"/>
              <a:t>dice</a:t>
            </a:r>
          </a:p>
          <a:p>
            <a:r>
              <a:rPr lang="en-US" dirty="0"/>
              <a:t>Blank Board game Pieces</a:t>
            </a:r>
          </a:p>
          <a:p>
            <a:pPr lvl="1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www.thegamecrafter.com/publish/products</a:t>
            </a:r>
            <a:endParaRPr lang="en-US" dirty="0"/>
          </a:p>
          <a:p>
            <a:r>
              <a:rPr lang="en-US" dirty="0"/>
              <a:t>Other Board Games</a:t>
            </a:r>
          </a:p>
          <a:p>
            <a:pPr lvl="1"/>
            <a:r>
              <a:rPr lang="en-US" dirty="0"/>
              <a:t>Monopoly</a:t>
            </a:r>
          </a:p>
          <a:p>
            <a:pPr lvl="1"/>
            <a:r>
              <a:rPr lang="en-US" dirty="0" err="1"/>
              <a:t>Ameritrash</a:t>
            </a:r>
            <a:r>
              <a:rPr lang="en-US" dirty="0"/>
              <a:t> Games are great</a:t>
            </a:r>
          </a:p>
          <a:p>
            <a:r>
              <a:rPr lang="en-US" dirty="0"/>
              <a:t>Rapid prototyping tools</a:t>
            </a:r>
          </a:p>
          <a:p>
            <a:pPr lvl="1"/>
            <a:r>
              <a:rPr lang="en-US" dirty="0"/>
              <a:t>Laser </a:t>
            </a:r>
            <a:r>
              <a:rPr lang="en-US" dirty="0" smtClean="0"/>
              <a:t>cutters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13C07-BA35-434F-999C-B21A24508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876F0-A017-48F4-B066-50AD1CC64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00FEC-1B0F-4387-845B-814161F7A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14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77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A2D96-F1FD-4359-ACBD-F4E17AA69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 for Paper Prototyping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A04A2-A260-4A87-B092-700BD62AA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Paper, pencils, and </a:t>
            </a:r>
            <a:r>
              <a:rPr lang="en-US" dirty="0" smtClean="0"/>
              <a:t>dice</a:t>
            </a:r>
          </a:p>
          <a:p>
            <a:r>
              <a:rPr lang="en-US" dirty="0"/>
              <a:t>Blank Board game Pieces</a:t>
            </a:r>
          </a:p>
          <a:p>
            <a:pPr lvl="1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www.thegamecrafter.com/publish/products</a:t>
            </a:r>
            <a:endParaRPr lang="en-US" dirty="0"/>
          </a:p>
          <a:p>
            <a:r>
              <a:rPr lang="en-US" dirty="0"/>
              <a:t>Other Board Games</a:t>
            </a:r>
          </a:p>
          <a:p>
            <a:pPr lvl="1"/>
            <a:r>
              <a:rPr lang="en-US" dirty="0"/>
              <a:t>Monopoly</a:t>
            </a:r>
          </a:p>
          <a:p>
            <a:pPr lvl="1"/>
            <a:r>
              <a:rPr lang="en-US" dirty="0" err="1"/>
              <a:t>Ameritrash</a:t>
            </a:r>
            <a:r>
              <a:rPr lang="en-US" dirty="0"/>
              <a:t> Games are great</a:t>
            </a:r>
          </a:p>
          <a:p>
            <a:r>
              <a:rPr lang="en-US" dirty="0"/>
              <a:t>Rapid prototyping tools</a:t>
            </a:r>
          </a:p>
          <a:p>
            <a:pPr lvl="1"/>
            <a:r>
              <a:rPr lang="en-US" dirty="0"/>
              <a:t>Laser </a:t>
            </a:r>
            <a:r>
              <a:rPr lang="en-US" dirty="0" smtClean="0"/>
              <a:t>cutters</a:t>
            </a:r>
          </a:p>
          <a:p>
            <a:r>
              <a:rPr lang="en-US" dirty="0"/>
              <a:t>Programmer Art”</a:t>
            </a:r>
          </a:p>
          <a:p>
            <a:pPr lvl="1"/>
            <a:r>
              <a:rPr lang="en-US" dirty="0">
                <a:hlinkClick r:id="rId3"/>
              </a:rPr>
              <a:t>http://kenney.nl/assets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http://game-icons.net</a:t>
            </a:r>
            <a:r>
              <a:rPr lang="en-US" dirty="0" smtClean="0">
                <a:hlinkClick r:id="rId4"/>
              </a:rPr>
              <a:t>/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13C07-BA35-434F-999C-B21A24508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876F0-A017-48F4-B066-50AD1CC64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00FEC-1B0F-4387-845B-814161F7A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15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31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98"/>
            <a:ext cx="12192001" cy="655621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1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Paper Prototyping Digitally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Normally we emphasize paper prototyping in this class but the hybrid format makes that hard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A number possible solutions to this problem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17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54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Playingcards.io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8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34" y="460829"/>
            <a:ext cx="12216268" cy="593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2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379C62A-973F-4E6E-8511-E5B377C78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50FA4F-4DFE-47D3-BACF-763F18E15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Assignment 2A due Friday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Working </a:t>
            </a:r>
            <a:r>
              <a:rPr lang="en-US" dirty="0" smtClean="0"/>
              <a:t>on getting grades back on existing assignments</a:t>
            </a:r>
          </a:p>
          <a:p>
            <a:pPr lvl="1">
              <a:spcBef>
                <a:spcPts val="0"/>
              </a:spcBef>
            </a:pPr>
            <a:r>
              <a:rPr lang="en-US" dirty="0" err="1" smtClean="0"/>
              <a:t>Crit</a:t>
            </a:r>
            <a:r>
              <a:rPr lang="en-US" dirty="0" smtClean="0"/>
              <a:t> 1 Grades will be released </a:t>
            </a:r>
            <a:r>
              <a:rPr lang="en-US" dirty="0" smtClean="0"/>
              <a:t>next week</a:t>
            </a:r>
            <a:endParaRPr lang="en-US" dirty="0" smtClean="0"/>
          </a:p>
          <a:p>
            <a:pPr lvl="1">
              <a:spcBef>
                <a:spcPts val="0"/>
              </a:spcBef>
            </a:pPr>
            <a:endParaRPr lang="en-US" dirty="0" smtClean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153205-AA31-4B90-A37D-1D0283C73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68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Playingcards.io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Pros</a:t>
            </a:r>
          </a:p>
          <a:p>
            <a:pPr lvl="1"/>
            <a:r>
              <a:rPr lang="en-US" dirty="0" smtClean="0"/>
              <a:t>Free</a:t>
            </a:r>
          </a:p>
          <a:p>
            <a:pPr lvl="1"/>
            <a:r>
              <a:rPr lang="en-US" dirty="0" smtClean="0"/>
              <a:t>Easy to playtest</a:t>
            </a:r>
          </a:p>
          <a:p>
            <a:pPr lvl="1"/>
            <a:r>
              <a:rPr lang="en-US" dirty="0" smtClean="0"/>
              <a:t>Implements common game structures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Cons</a:t>
            </a:r>
          </a:p>
          <a:p>
            <a:pPr lvl="1"/>
            <a:r>
              <a:rPr lang="en-US" dirty="0" smtClean="0"/>
              <a:t>Hard to do non-card based mechanics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2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Miro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5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0" y="453572"/>
            <a:ext cx="12193860" cy="595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7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Miro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Pros</a:t>
            </a:r>
          </a:p>
          <a:p>
            <a:pPr lvl="1"/>
            <a:r>
              <a:rPr lang="en-US" dirty="0" smtClean="0"/>
              <a:t>Free</a:t>
            </a:r>
          </a:p>
          <a:p>
            <a:pPr lvl="1"/>
            <a:r>
              <a:rPr lang="en-US" dirty="0" smtClean="0"/>
              <a:t>Flexible shared space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Cons</a:t>
            </a:r>
          </a:p>
          <a:p>
            <a:pPr lvl="1"/>
            <a:r>
              <a:rPr lang="en-US" dirty="0" smtClean="0"/>
              <a:t>Doesn’t have structures for common game pieces</a:t>
            </a:r>
          </a:p>
          <a:p>
            <a:pPr lvl="1"/>
            <a:r>
              <a:rPr lang="en-US" dirty="0" smtClean="0"/>
              <a:t>Hard to do some verbs like shuffling cards or drawing from a set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9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Tabletop Simulator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24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25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375"/>
            <a:ext cx="12192000" cy="593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8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Tabletop Simulator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Pros</a:t>
            </a:r>
          </a:p>
          <a:p>
            <a:pPr lvl="1"/>
            <a:r>
              <a:rPr lang="en-US" dirty="0" smtClean="0"/>
              <a:t>Easy to implement a number of different games</a:t>
            </a:r>
          </a:p>
          <a:p>
            <a:pPr lvl="1"/>
            <a:r>
              <a:rPr lang="en-US" dirty="0" smtClean="0"/>
              <a:t>Can easily spawn in new elements for prototyping</a:t>
            </a:r>
          </a:p>
          <a:p>
            <a:pPr lvl="1"/>
            <a:endParaRPr lang="en-US" dirty="0" smtClean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Cons</a:t>
            </a:r>
          </a:p>
          <a:p>
            <a:pPr lvl="1"/>
            <a:r>
              <a:rPr lang="en-US" dirty="0" smtClean="0"/>
              <a:t>Not free</a:t>
            </a:r>
          </a:p>
          <a:p>
            <a:pPr lvl="1"/>
            <a:r>
              <a:rPr lang="en-US" dirty="0" smtClean="0"/>
              <a:t>Non-browser software</a:t>
            </a:r>
          </a:p>
          <a:p>
            <a:pPr lvl="1"/>
            <a:r>
              <a:rPr lang="en-US" dirty="0" err="1" smtClean="0"/>
              <a:t>Playtesters</a:t>
            </a:r>
            <a:r>
              <a:rPr lang="en-US" dirty="0" smtClean="0"/>
              <a:t> also need to own the game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9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Tabletopia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22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375"/>
            <a:ext cx="12192000" cy="59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9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Tabletoptopia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Pros</a:t>
            </a:r>
          </a:p>
          <a:p>
            <a:pPr lvl="1"/>
            <a:r>
              <a:rPr lang="en-US" dirty="0" smtClean="0"/>
              <a:t>Can implement a wide range of game concepts</a:t>
            </a:r>
          </a:p>
          <a:p>
            <a:pPr lvl="1"/>
            <a:r>
              <a:rPr lang="en-US" dirty="0" smtClean="0"/>
              <a:t>Options for free playtesting within additional software</a:t>
            </a:r>
          </a:p>
          <a:p>
            <a:pPr lvl="1"/>
            <a:endParaRPr lang="en-US" dirty="0" smtClean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Cons</a:t>
            </a:r>
          </a:p>
          <a:p>
            <a:pPr lvl="1"/>
            <a:r>
              <a:rPr lang="en-US" dirty="0" smtClean="0"/>
              <a:t>Editor experience goes through an approval pipeline</a:t>
            </a:r>
          </a:p>
          <a:p>
            <a:pPr lvl="1"/>
            <a:r>
              <a:rPr lang="en-US" dirty="0" smtClean="0"/>
              <a:t>Limited capacity for rapid prototyping</a:t>
            </a:r>
          </a:p>
          <a:p>
            <a:pPr lvl="1"/>
            <a:r>
              <a:rPr lang="en-US" dirty="0" smtClean="0"/>
              <a:t>Basically wants you to have already designed the game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08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28946-46FA-46FE-98C9-6FF712043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0A746-3EC5-4D4A-9ED3-8BD8AC73E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Prototyping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Playtesting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Do a playtesting activity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17C98-72B4-4DCE-85C5-EE8F1E6A0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14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8C142-87D9-487B-9EB8-63C715D04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35C51-85DA-43EE-88FD-B0EE9EBC7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04F94-4107-4A46-88F1-115198E61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4" descr="Image result for mario question block">
            <a:extLst>
              <a:ext uri="{FF2B5EF4-FFF2-40B4-BE49-F238E27FC236}">
                <a16:creationId xmlns:a16="http://schemas.microsoft.com/office/drawing/2014/main" id="{5E1515CC-5515-46BA-911E-AA9B5E33DC3E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50" y="1253331"/>
            <a:ext cx="435610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71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Playtesting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8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Playtesting can be an Emotional Experience</a:t>
            </a:r>
            <a:endParaRPr lang="en-US" sz="3600" dirty="0"/>
          </a:p>
        </p:txBody>
      </p:sp>
      <p:pic>
        <p:nvPicPr>
          <p:cNvPr id="9" name="evthRoKoE1o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19579" y="1690688"/>
            <a:ext cx="7552841" cy="424847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32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Original: https://www.tiktok.com/@tired_actor/video/6912855387788102918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3704" y="3168593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You as the designer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051773" y="3307092"/>
            <a:ext cx="1510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Your Player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23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Playtesting can be an Emotional Experience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2200"/>
              </a:spcBef>
              <a:buNone/>
            </a:pPr>
            <a:r>
              <a:rPr lang="en-US" dirty="0"/>
              <a:t>Inviting criticism of your work is intimidating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/>
              <a:t>Finding people you can ask for feedback is hard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/>
              <a:t>G</a:t>
            </a:r>
            <a:r>
              <a:rPr lang="en-US" dirty="0" smtClean="0"/>
              <a:t>etting </a:t>
            </a:r>
            <a:r>
              <a:rPr lang="en-US" dirty="0"/>
              <a:t>negative feedback sucks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33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94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DC21D58-F7A6-4858-9366-D42FE34DD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it?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FDC64C0-6032-4A67-BE97-1AD0C71D7D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“This was also a sure way to settle any design arguments. It became obvious that any personal opinion you had given really didn’t mean anything, at least not until the next play-test session. Just because you were sure something was going to be fun didn’t make it so; the play-testers could still show up and demonstrate just how wrong you really were.”</a:t>
            </a:r>
          </a:p>
          <a:p>
            <a:pPr marL="0" indent="0">
              <a:buNone/>
            </a:pPr>
            <a:r>
              <a:rPr lang="en-US" dirty="0"/>
              <a:t>-Ken Birdwell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66023-3156-4928-931B-C10205D80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67BA7-AA37-49B5-92A0-6FBBDF713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F9577-FDFC-4352-83EE-55DACF766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067355-0A17-47EB-978C-4B092B8DC495}"/>
              </a:ext>
            </a:extLst>
          </p:cNvPr>
          <p:cNvSpPr txBox="1"/>
          <p:nvPr/>
        </p:nvSpPr>
        <p:spPr>
          <a:xfrm>
            <a:off x="1376855" y="5807631"/>
            <a:ext cx="10815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https://www.gamedeveloper.com/design/the-cabal-valve-s-design-process-for-creating-i-half-life-i-</a:t>
            </a:r>
          </a:p>
        </p:txBody>
      </p:sp>
    </p:spTree>
    <p:extLst>
      <p:ext uri="{BB962C8B-B14F-4D97-AF65-F5344CB8AC3E}">
        <p14:creationId xmlns:p14="http://schemas.microsoft.com/office/powerpoint/2010/main" val="3484582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0FB04D-6B25-4B1D-B126-BCFEABCCA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</a:t>
            </a:r>
            <a:r>
              <a:rPr lang="en-US" dirty="0" smtClean="0"/>
              <a:t>playtest</a:t>
            </a:r>
            <a:r>
              <a:rPr lang="en-US" dirty="0"/>
              <a:t>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 would suck even more if we produced a thing that didn’t work</a:t>
            </a:r>
          </a:p>
          <a:p>
            <a:r>
              <a:rPr lang="en-US" dirty="0" smtClean="0"/>
              <a:t>To make it good you have </a:t>
            </a:r>
            <a:r>
              <a:rPr lang="en-US" dirty="0" err="1" smtClean="0"/>
              <a:t>ot</a:t>
            </a:r>
            <a:r>
              <a:rPr lang="en-US" dirty="0" smtClean="0"/>
              <a:t> have it suck a lot first</a:t>
            </a:r>
          </a:p>
          <a:p>
            <a:r>
              <a:rPr lang="en-US" dirty="0" smtClean="0"/>
              <a:t>To challenge assumptions or test assumptions we have</a:t>
            </a:r>
          </a:p>
          <a:p>
            <a:r>
              <a:rPr lang="en-US" dirty="0" smtClean="0"/>
              <a:t>To prove to yourself or investor that it’s work actually making  0r that you can make it</a:t>
            </a:r>
          </a:p>
          <a:p>
            <a:r>
              <a:rPr lang="en-US" dirty="0" smtClean="0"/>
              <a:t>Test the motivation if its enough</a:t>
            </a:r>
          </a:p>
          <a:p>
            <a:pPr lvl="1"/>
            <a:r>
              <a:rPr lang="en-US" dirty="0" smtClean="0"/>
              <a:t>Also accessibility</a:t>
            </a:r>
          </a:p>
          <a:p>
            <a:pPr lvl="1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90DA29-94B4-4A3C-AC83-79EEDD59A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347F9-B30B-4F67-BB9F-4249AE4F7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B1F38-E9EE-4262-B46D-3B13587C3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B521D-924E-41F4-8E64-3A294EC10C49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53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DD9D9-3949-4D98-B2DC-8EE29FBA1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Playtesting with a Purpose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FB208-86D8-4FD5-BB12-C4CEC8262C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2200"/>
              </a:spcBef>
              <a:buNone/>
            </a:pPr>
            <a:r>
              <a:rPr lang="en-US" dirty="0"/>
              <a:t>Have a plan for why you are playtesting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/>
              <a:t>3 high-level purposes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469C9-8BC4-454F-BF04-8D0BA797E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4FD3CC-4B10-4400-9C76-F9ED93F01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A02C8-00CD-4F7F-8ECC-35FB97A73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2F225C-CF88-46B8-B947-F85E38E098F6}"/>
              </a:ext>
            </a:extLst>
          </p:cNvPr>
          <p:cNvSpPr/>
          <p:nvPr/>
        </p:nvSpPr>
        <p:spPr>
          <a:xfrm>
            <a:off x="4790161" y="5576799"/>
            <a:ext cx="656363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/>
              <a:t>Judeth</a:t>
            </a:r>
            <a:r>
              <a:rPr lang="en-US" sz="1100" dirty="0"/>
              <a:t> Oden Choi, Jodi Forlizzi, Michael Christel, Rachel Moeller, Mackenzie Bates, and Jessica Hammer. 2016. Playtesting with a Purpose. In </a:t>
            </a:r>
            <a:r>
              <a:rPr lang="en-US" sz="1100" i="1" dirty="0"/>
              <a:t>Proceedings of the 2016 Annual Symposium on Computer-Human Interaction in Play - CHI PLAY ’16</a:t>
            </a:r>
            <a:r>
              <a:rPr lang="en-US" sz="1100" dirty="0"/>
              <a:t>, 254–265. https://doi.org/10.1145/2967934.2968103</a:t>
            </a:r>
          </a:p>
        </p:txBody>
      </p:sp>
    </p:spTree>
    <p:extLst>
      <p:ext uri="{BB962C8B-B14F-4D97-AF65-F5344CB8AC3E}">
        <p14:creationId xmlns:p14="http://schemas.microsoft.com/office/powerpoint/2010/main" val="372045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DD9D9-3949-4D98-B2DC-8EE29FBA1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Playtesting with a Purpose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FB208-86D8-4FD5-BB12-C4CEC8262C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Explore</a:t>
            </a:r>
          </a:p>
          <a:p>
            <a:pPr lvl="1"/>
            <a:r>
              <a:rPr lang="en-US" dirty="0"/>
              <a:t>Understanding your players</a:t>
            </a:r>
          </a:p>
          <a:p>
            <a:pPr lvl="1"/>
            <a:r>
              <a:rPr lang="en-US" dirty="0"/>
              <a:t>Mapping out a design space</a:t>
            </a:r>
          </a:p>
          <a:p>
            <a:pPr lvl="1"/>
            <a:r>
              <a:rPr lang="en-US" dirty="0"/>
              <a:t>Searching for your core experience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469C9-8BC4-454F-BF04-8D0BA797E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4FD3CC-4B10-4400-9C76-F9ED93F01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A02C8-00CD-4F7F-8ECC-35FB97A73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2F225C-CF88-46B8-B947-F85E38E098F6}"/>
              </a:ext>
            </a:extLst>
          </p:cNvPr>
          <p:cNvSpPr/>
          <p:nvPr/>
        </p:nvSpPr>
        <p:spPr>
          <a:xfrm>
            <a:off x="4790161" y="5576799"/>
            <a:ext cx="656363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/>
              <a:t>Judeth</a:t>
            </a:r>
            <a:r>
              <a:rPr lang="en-US" sz="1100" dirty="0"/>
              <a:t> Oden Choi, Jodi Forlizzi, Michael Christel, Rachel Moeller, Mackenzie Bates, and Jessica Hammer. 2016. Playtesting with a Purpose. In </a:t>
            </a:r>
            <a:r>
              <a:rPr lang="en-US" sz="1100" i="1" dirty="0"/>
              <a:t>Proceedings of the 2016 Annual Symposium on Computer-Human Interaction in Play - CHI PLAY ’16</a:t>
            </a:r>
            <a:r>
              <a:rPr lang="en-US" sz="1100" dirty="0"/>
              <a:t>, 254–265. https://doi.org/10.1145/2967934.2968103</a:t>
            </a:r>
          </a:p>
        </p:txBody>
      </p:sp>
    </p:spTree>
    <p:extLst>
      <p:ext uri="{BB962C8B-B14F-4D97-AF65-F5344CB8AC3E}">
        <p14:creationId xmlns:p14="http://schemas.microsoft.com/office/powerpoint/2010/main" val="238665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DD9D9-3949-4D98-B2DC-8EE29FBA1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Playtesting with a Purpose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FB208-86D8-4FD5-BB12-C4CEC8262C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2200"/>
              </a:spcBef>
              <a:buNone/>
            </a:pPr>
            <a:r>
              <a:rPr lang="en-US" dirty="0"/>
              <a:t>Explore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/>
              <a:t>Refine</a:t>
            </a:r>
          </a:p>
          <a:p>
            <a:pPr lvl="1"/>
            <a:r>
              <a:rPr lang="en-US" dirty="0"/>
              <a:t>Iterate on an existing experience</a:t>
            </a:r>
          </a:p>
          <a:p>
            <a:pPr lvl="1"/>
            <a:r>
              <a:rPr lang="en-US" dirty="0"/>
              <a:t>Hone in on player experience goals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469C9-8BC4-454F-BF04-8D0BA797E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4FD3CC-4B10-4400-9C76-F9ED93F01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A02C8-00CD-4F7F-8ECC-35FB97A73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2F225C-CF88-46B8-B947-F85E38E098F6}"/>
              </a:ext>
            </a:extLst>
          </p:cNvPr>
          <p:cNvSpPr/>
          <p:nvPr/>
        </p:nvSpPr>
        <p:spPr>
          <a:xfrm>
            <a:off x="4790161" y="5576799"/>
            <a:ext cx="656363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/>
              <a:t>Judeth</a:t>
            </a:r>
            <a:r>
              <a:rPr lang="en-US" sz="1100" dirty="0"/>
              <a:t> Oden Choi, Jodi Forlizzi, Michael Christel, Rachel Moeller, Mackenzie Bates, and Jessica Hammer. 2016. Playtesting with a Purpose. In </a:t>
            </a:r>
            <a:r>
              <a:rPr lang="en-US" sz="1100" i="1" dirty="0"/>
              <a:t>Proceedings of the 2016 Annual Symposium on Computer-Human Interaction in Play - CHI PLAY ’16</a:t>
            </a:r>
            <a:r>
              <a:rPr lang="en-US" sz="1100" dirty="0"/>
              <a:t>, 254–265. https://doi.org/10.1145/2967934.2968103</a:t>
            </a:r>
          </a:p>
        </p:txBody>
      </p:sp>
    </p:spTree>
    <p:extLst>
      <p:ext uri="{BB962C8B-B14F-4D97-AF65-F5344CB8AC3E}">
        <p14:creationId xmlns:p14="http://schemas.microsoft.com/office/powerpoint/2010/main" val="163245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DD9D9-3949-4D98-B2DC-8EE29FBA1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Playtesting with a Purpose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FB208-86D8-4FD5-BB12-C4CEC8262C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2200"/>
              </a:spcBef>
              <a:buNone/>
            </a:pPr>
            <a:r>
              <a:rPr lang="en-US" dirty="0"/>
              <a:t>Explore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/>
              <a:t>Refine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/>
              <a:t>Prove</a:t>
            </a:r>
          </a:p>
          <a:p>
            <a:pPr lvl="1"/>
            <a:r>
              <a:rPr lang="en-US" dirty="0"/>
              <a:t>Communicating to stakeholders</a:t>
            </a:r>
          </a:p>
          <a:p>
            <a:pPr lvl="1"/>
            <a:r>
              <a:rPr lang="en-US" dirty="0"/>
              <a:t>Evaluating claims of efficacy or experience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469C9-8BC4-454F-BF04-8D0BA797E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4FD3CC-4B10-4400-9C76-F9ED93F01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A02C8-00CD-4F7F-8ECC-35FB97A73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2F225C-CF88-46B8-B947-F85E38E098F6}"/>
              </a:ext>
            </a:extLst>
          </p:cNvPr>
          <p:cNvSpPr/>
          <p:nvPr/>
        </p:nvSpPr>
        <p:spPr>
          <a:xfrm>
            <a:off x="4790161" y="5576799"/>
            <a:ext cx="656363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/>
              <a:t>Judeth</a:t>
            </a:r>
            <a:r>
              <a:rPr lang="en-US" sz="1100" dirty="0"/>
              <a:t> Oden Choi, Jodi Forlizzi, Michael Christel, Rachel Moeller, Mackenzie Bates, and Jessica Hammer. 2016. Playtesting with a Purpose. In </a:t>
            </a:r>
            <a:r>
              <a:rPr lang="en-US" sz="1100" i="1" dirty="0"/>
              <a:t>Proceedings of the 2016 Annual Symposium on Computer-Human Interaction in Play - CHI PLAY ’16</a:t>
            </a:r>
            <a:r>
              <a:rPr lang="en-US" sz="1100" dirty="0"/>
              <a:t>, 254–265. https://doi.org/10.1145/2967934.2968103</a:t>
            </a:r>
          </a:p>
        </p:txBody>
      </p:sp>
    </p:spTree>
    <p:extLst>
      <p:ext uri="{BB962C8B-B14F-4D97-AF65-F5344CB8AC3E}">
        <p14:creationId xmlns:p14="http://schemas.microsoft.com/office/powerpoint/2010/main" val="225010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8E0CE80-AE2C-47BB-883D-F091EFBB2A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Prototyping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7227A-B30D-4D38-AF96-912E6745C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1C9FA-4194-49E0-903B-729321B3E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FF0F9-4DDE-4AC0-9230-AB3AAE5AA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9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E38A9-8BDB-45F7-A49A-6B5A8AE4B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Playtesting with a Purpose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ECB26B-A38D-47BB-85F0-437C7926F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1F0AC-AC86-4767-8BF6-4C481F047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F0561-C759-42E4-AAF1-F5AAF1468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2F97FB-D9D5-43B8-A3E5-244471713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513" y="1377969"/>
            <a:ext cx="6416975" cy="482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9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When should you playtest?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76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1B383-5345-4DDD-951C-EBB55D5F3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should you playtest?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E3BFD54-FA70-4874-8186-09AC7BA39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When </a:t>
            </a:r>
            <a:r>
              <a:rPr lang="en-US" dirty="0"/>
              <a:t>you have a question you need </a:t>
            </a:r>
            <a:r>
              <a:rPr lang="en-US" dirty="0" smtClean="0"/>
              <a:t>answered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Prototypes ask questions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Playtests answer them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402B4-C131-4779-9872-D700AD1E3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63A8DE-30A1-4430-972D-A8833B023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73DD1-D20F-4927-93AB-A60C4B4F2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93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402B4-C131-4779-9872-D700AD1E3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smtClean="0"/>
              <a:t>2023-02-16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63A8DE-30A1-4430-972D-A8833B023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73DD1-D20F-4927-93AB-A60C4B4F2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BE96267-9501-4B49-939F-F116B0669874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1026" name="Picture 2" descr="Image result for tracy fulteron design spiral&quot;">
            <a:extLst>
              <a:ext uri="{FF2B5EF4-FFF2-40B4-BE49-F238E27FC236}">
                <a16:creationId xmlns:a16="http://schemas.microsoft.com/office/drawing/2014/main" id="{4861C606-58F6-4599-9FBA-93D81287E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882" y="130110"/>
            <a:ext cx="5062236" cy="659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90F49C9-394D-459B-8AA1-A5159F1C38EE}"/>
              </a:ext>
            </a:extLst>
          </p:cNvPr>
          <p:cNvSpPr/>
          <p:nvPr/>
        </p:nvSpPr>
        <p:spPr>
          <a:xfrm>
            <a:off x="732512" y="130110"/>
            <a:ext cx="7878088" cy="2023015"/>
          </a:xfrm>
          <a:prstGeom prst="rect">
            <a:avLst/>
          </a:prstGeom>
          <a:solidFill>
            <a:schemeClr val="accent1">
              <a:alpha val="50000"/>
            </a:schemeClr>
          </a:solidFill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Explore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9850AE-100A-46F5-996A-F7AB08783244}"/>
              </a:ext>
            </a:extLst>
          </p:cNvPr>
          <p:cNvSpPr/>
          <p:nvPr/>
        </p:nvSpPr>
        <p:spPr>
          <a:xfrm>
            <a:off x="732512" y="914399"/>
            <a:ext cx="7878088" cy="4367719"/>
          </a:xfrm>
          <a:prstGeom prst="rect">
            <a:avLst/>
          </a:prstGeom>
          <a:solidFill>
            <a:schemeClr val="accent2">
              <a:alpha val="50000"/>
            </a:schemeClr>
          </a:solidFill>
          <a:ln w="635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Refine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975CA8-6835-4889-8C80-CD4659454E55}"/>
              </a:ext>
            </a:extLst>
          </p:cNvPr>
          <p:cNvSpPr/>
          <p:nvPr/>
        </p:nvSpPr>
        <p:spPr>
          <a:xfrm>
            <a:off x="732512" y="4328808"/>
            <a:ext cx="7878088" cy="2529191"/>
          </a:xfrm>
          <a:prstGeom prst="rect">
            <a:avLst/>
          </a:prstGeom>
          <a:solidFill>
            <a:schemeClr val="accent4">
              <a:alpha val="50000"/>
            </a:schemeClr>
          </a:solidFill>
          <a:ln w="635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Prove</a:t>
            </a:r>
          </a:p>
        </p:txBody>
      </p:sp>
    </p:spTree>
    <p:extLst>
      <p:ext uri="{BB962C8B-B14F-4D97-AF65-F5344CB8AC3E}">
        <p14:creationId xmlns:p14="http://schemas.microsoft.com/office/powerpoint/2010/main" val="124169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A4C32-1AFE-494D-970C-0E5C06030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/>
          <a:lstStyle/>
          <a:p>
            <a:r>
              <a:rPr lang="en-US" dirty="0"/>
              <a:t>Who do you playtest with?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2178F3-104A-4107-8E81-AEB41BC065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7DCD96-D11C-4DEB-937A-1519DED29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E333B7-B45A-4758-9DC3-FC0408D06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BE96267-9501-4B49-939F-F116B0669874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09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DDD19-C9A8-4ABC-B175-758051634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are your testers?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C2C62-8F6A-4639-9A96-3881DAC2C7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Ideal: represent your target audience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/>
              <a:t>Depending on goal:</a:t>
            </a:r>
          </a:p>
          <a:p>
            <a:pPr lvl="1"/>
            <a:r>
              <a:rPr lang="en-US" dirty="0"/>
              <a:t>Non-representative players</a:t>
            </a:r>
          </a:p>
          <a:p>
            <a:pPr lvl="1"/>
            <a:r>
              <a:rPr lang="en-US" dirty="0"/>
              <a:t>Stakeholders (clients, trainers, parents,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Other </a:t>
            </a:r>
            <a:r>
              <a:rPr lang="en-US" dirty="0" smtClean="0"/>
              <a:t>Designers / Developers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20900-6708-4DEE-B4EA-2E54CF19B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53A68-C120-451A-9CBD-08B356D8F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B3C4E-DE5C-455E-8BE0-AE47B4C11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2E7FB7-91CB-4704-BEE3-F584EBF5A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5570" y="1646238"/>
            <a:ext cx="4123981" cy="312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C7F7A-211A-4270-B9BD-9F3D84B92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</a:t>
            </a:r>
            <a:r>
              <a:rPr lang="en-US" dirty="0" smtClean="0"/>
              <a:t>testing </a:t>
            </a:r>
            <a:r>
              <a:rPr lang="en-US" dirty="0" smtClean="0"/>
              <a:t>sessions?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Similar to recommendations for Knowledge Elicitation</a:t>
            </a:r>
          </a:p>
          <a:p>
            <a:pPr marL="457200" lvl="1" indent="0">
              <a:buNone/>
            </a:pPr>
            <a:r>
              <a:rPr lang="en-US" dirty="0" smtClean="0"/>
              <a:t>&gt;0</a:t>
            </a:r>
          </a:p>
          <a:p>
            <a:pPr marL="457200" lvl="1" indent="0">
              <a:buNone/>
            </a:pPr>
            <a:r>
              <a:rPr lang="en-US" dirty="0" smtClean="0"/>
              <a:t>~3 until you are no longer surprised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If you plan to support multiple player counts you should test the different sizes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00419F-9435-4908-A183-5F9731FA7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623EC-6421-4877-8650-2D988378B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EA34C-B5F5-42CB-94EB-303D718EB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77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Repeat vs Fresh Testers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“Tissue Tests” of the first time player experience only work once per player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Game designs can be volatile in early stages so fresh tests are less important</a:t>
            </a:r>
          </a:p>
          <a:p>
            <a:pPr lvl="1"/>
            <a:r>
              <a:rPr lang="en-US" dirty="0" smtClean="0"/>
              <a:t>Repeat early stage testers can also be great design partners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True first-time test are more important in later stages (particular for refining rulebooks or tutorials)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47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9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A0F38BA-9F91-4F01-9637-FB9CA414EF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do you playtest?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7CEB8-2EAE-4ECC-8515-D4AC8EAC6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84442-1079-4ECB-AA37-9E04DEA19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2B54C-0DF4-4F9E-AA63-C0B9220BA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6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A1B5E-A48D-4627-9DD4-8983BD32F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you playtest?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5FDF9-A53F-4CC4-9943-00F6F71F9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2200"/>
              </a:spcBef>
              <a:buNone/>
            </a:pPr>
            <a:r>
              <a:rPr lang="en-US" dirty="0"/>
              <a:t>Setting goals and asking questions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/>
              <a:t>Choosing appropriate methods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/>
              <a:t>Capturing and applying data to an iterative design process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6852D-A4C8-4561-95C9-46B6CB1FD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6377B-5D9C-42D8-AAA2-CDCCFE936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4FCF4-4201-4961-B9F5-C4368AA59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6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D7208E36-B8A9-4521-8DD6-42078F857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Prototypes Ask Questions</a:t>
            </a:r>
            <a:endParaRPr lang="en-US" sz="36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6FC8AA-F1B1-4B77-9815-8D3C9C55A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618620-FDDD-4D05-9156-9FAB5D92B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8115CB-8786-4D8A-8DBF-F34BC04B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71AED-85B2-4588-978A-6CF2A5B557E6}" type="slidenum">
              <a:rPr lang="en-US" smtClean="0"/>
              <a:t>5</a:t>
            </a:fld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9D3F808-2168-4D47-9DC8-A23D528801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25A2758-3A7D-4FF0-86D8-22F42C1D3A5D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2438400" y="3341123"/>
            <a:ext cx="70338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6160539-16F0-4F8E-8D54-B5CAB1760D2A}"/>
              </a:ext>
            </a:extLst>
          </p:cNvPr>
          <p:cNvCxnSpPr>
            <a:cxnSpLocks/>
            <a:endCxn id="12" idx="2"/>
          </p:cNvCxnSpPr>
          <p:nvPr/>
        </p:nvCxnSpPr>
        <p:spPr>
          <a:xfrm>
            <a:off x="5791200" y="3341123"/>
            <a:ext cx="6096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8EBBD25-A93D-4CDE-B91B-6FC1CF1625BB}"/>
              </a:ext>
            </a:extLst>
          </p:cNvPr>
          <p:cNvCxnSpPr>
            <a:stCxn id="12" idx="6"/>
          </p:cNvCxnSpPr>
          <p:nvPr/>
        </p:nvCxnSpPr>
        <p:spPr>
          <a:xfrm>
            <a:off x="8229600" y="3341123"/>
            <a:ext cx="731520" cy="1167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BCAA7C5-2A7D-4959-BEFB-1F0B7C436E54}"/>
              </a:ext>
            </a:extLst>
          </p:cNvPr>
          <p:cNvSpPr/>
          <p:nvPr/>
        </p:nvSpPr>
        <p:spPr>
          <a:xfrm>
            <a:off x="609600" y="2426723"/>
            <a:ext cx="1828800" cy="1828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Game Mechanics </a:t>
            </a:r>
          </a:p>
          <a:p>
            <a:pPr algn="ctr"/>
            <a:r>
              <a:rPr lang="en-US" dirty="0" smtClean="0"/>
              <a:t>and Systems</a:t>
            </a:r>
            <a:endParaRPr lang="en-US" dirty="0"/>
          </a:p>
        </p:txBody>
      </p:sp>
      <p:sp>
        <p:nvSpPr>
          <p:cNvPr id="12" name="Smiley Face 11">
            <a:extLst>
              <a:ext uri="{FF2B5EF4-FFF2-40B4-BE49-F238E27FC236}">
                <a16:creationId xmlns:a16="http://schemas.microsoft.com/office/drawing/2014/main" id="{A4B0C7CA-5520-4DA2-9006-04C08E238D8A}"/>
              </a:ext>
            </a:extLst>
          </p:cNvPr>
          <p:cNvSpPr/>
          <p:nvPr/>
        </p:nvSpPr>
        <p:spPr>
          <a:xfrm>
            <a:off x="6400800" y="2426723"/>
            <a:ext cx="1828800" cy="1828800"/>
          </a:xfrm>
          <a:prstGeom prst="smileyFac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Player Experience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4BDF6FB7-C9DC-4B73-AE95-70B9C7E7EFFE}"/>
              </a:ext>
            </a:extLst>
          </p:cNvPr>
          <p:cNvSpPr/>
          <p:nvPr/>
        </p:nvSpPr>
        <p:spPr>
          <a:xfrm>
            <a:off x="8909538" y="2426723"/>
            <a:ext cx="2743200" cy="1828800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Knowledge</a:t>
            </a:r>
          </a:p>
          <a:p>
            <a:pPr algn="ctr"/>
            <a:r>
              <a:rPr lang="en-US" dirty="0"/>
              <a:t>Change</a:t>
            </a:r>
          </a:p>
        </p:txBody>
      </p:sp>
      <p:sp>
        <p:nvSpPr>
          <p:cNvPr id="18" name="Explosion: 8 Points 17">
            <a:extLst>
              <a:ext uri="{FF2B5EF4-FFF2-40B4-BE49-F238E27FC236}">
                <a16:creationId xmlns:a16="http://schemas.microsoft.com/office/drawing/2014/main" id="{FDBC5309-67F6-4E58-B176-91E24F148F71}"/>
              </a:ext>
            </a:extLst>
          </p:cNvPr>
          <p:cNvSpPr/>
          <p:nvPr/>
        </p:nvSpPr>
        <p:spPr>
          <a:xfrm>
            <a:off x="3048000" y="2426723"/>
            <a:ext cx="2743200" cy="1828800"/>
          </a:xfrm>
          <a:prstGeom prst="irregularSeal1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Dynamic</a:t>
            </a:r>
          </a:p>
          <a:p>
            <a:pPr algn="ctr"/>
            <a:r>
              <a:rPr lang="en-US" dirty="0" smtClean="0"/>
              <a:t>Gameplay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981371" y="4255524"/>
            <a:ext cx="203200" cy="868019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791200" y="5164947"/>
            <a:ext cx="241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4"/>
                </a:solidFill>
              </a:rPr>
              <a:t>Does the player experience look the way we want it to?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06600" y="1461496"/>
            <a:ext cx="2700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4"/>
                </a:solidFill>
              </a:rPr>
              <a:t>How well does our core mechanics work?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8286" y="5015956"/>
            <a:ext cx="241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4"/>
                </a:solidFill>
              </a:rPr>
              <a:t>Is the currency system balanced?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05614" y="1487078"/>
            <a:ext cx="241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4"/>
                </a:solidFill>
              </a:rPr>
              <a:t>What do players do with our rules?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239738" y="988719"/>
            <a:ext cx="241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5"/>
                </a:solidFill>
              </a:rPr>
              <a:t>Do players learn from playing our game?</a:t>
            </a:r>
            <a:endParaRPr lang="en-US" b="1" dirty="0">
              <a:solidFill>
                <a:schemeClr val="accent5"/>
              </a:solidFill>
            </a:endParaRPr>
          </a:p>
        </p:txBody>
      </p:sp>
      <p:cxnSp>
        <p:nvCxnSpPr>
          <p:cNvPr id="16" name="Straight Arrow Connector 15"/>
          <p:cNvCxnSpPr>
            <a:stCxn id="25" idx="2"/>
          </p:cNvCxnSpPr>
          <p:nvPr/>
        </p:nvCxnSpPr>
        <p:spPr>
          <a:xfrm flipH="1">
            <a:off x="5588000" y="2133409"/>
            <a:ext cx="624114" cy="479162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24" idx="0"/>
          </p:cNvCxnSpPr>
          <p:nvPr/>
        </p:nvCxnSpPr>
        <p:spPr>
          <a:xfrm flipH="1" flipV="1">
            <a:off x="1625600" y="3985238"/>
            <a:ext cx="379186" cy="1030718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2104571" y="2161335"/>
            <a:ext cx="1106715" cy="451236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6" idx="2"/>
          </p:cNvCxnSpPr>
          <p:nvPr/>
        </p:nvCxnSpPr>
        <p:spPr>
          <a:xfrm flipH="1">
            <a:off x="10440307" y="1912049"/>
            <a:ext cx="5931" cy="947265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286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/>
      <p:bldP spid="24" grpId="0"/>
      <p:bldP spid="25" grpId="0"/>
      <p:bldP spid="2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63431-0085-4B44-8AFA-DF7E202F6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for the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52D84-65E6-4ABF-A361-9E5D965BE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do you want to know about?</a:t>
            </a:r>
          </a:p>
          <a:p>
            <a:pPr lvl="1"/>
            <a:r>
              <a:rPr lang="en-US" dirty="0"/>
              <a:t>Aesthetics players experience?</a:t>
            </a:r>
          </a:p>
          <a:p>
            <a:pPr lvl="1"/>
            <a:r>
              <a:rPr lang="en-US" dirty="0"/>
              <a:t>Learning Objectives?</a:t>
            </a:r>
          </a:p>
          <a:p>
            <a:pPr lvl="1"/>
            <a:r>
              <a:rPr lang="en-US" dirty="0"/>
              <a:t>Is the game balanced?</a:t>
            </a:r>
          </a:p>
          <a:p>
            <a:pPr lvl="1"/>
            <a:r>
              <a:rPr lang="en-US" dirty="0"/>
              <a:t>Does this new mechanic work</a:t>
            </a:r>
            <a:r>
              <a:rPr lang="en-US" dirty="0" smtClean="0"/>
              <a:t>?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Questions for each playtest</a:t>
            </a:r>
          </a:p>
          <a:p>
            <a:pPr lvl="1"/>
            <a:r>
              <a:rPr lang="en-US" dirty="0" smtClean="0"/>
              <a:t>More specific = better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E0C7D-7278-4310-BFF2-9615D213D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2C7E4-EBB8-4497-B47D-D61CEFB0C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31DE6F-22F7-4A8E-8CDF-C103BD2A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89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102DB-6E62-4DF7-BC42-D93CA9845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Plenty of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D2BD8-B3FB-4212-8ED6-4E3DEDB0ED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sz="4000" dirty="0"/>
              <a:t>Observation</a:t>
            </a:r>
          </a:p>
          <a:p>
            <a:r>
              <a:rPr lang="en-US" sz="4000" dirty="0"/>
              <a:t>Focus Groups</a:t>
            </a:r>
          </a:p>
          <a:p>
            <a:r>
              <a:rPr lang="en-US" sz="4000" dirty="0"/>
              <a:t>Surveys</a:t>
            </a:r>
          </a:p>
          <a:p>
            <a:r>
              <a:rPr lang="en-US" sz="4000" dirty="0"/>
              <a:t>1-on-1 Interviews</a:t>
            </a:r>
          </a:p>
          <a:p>
            <a:r>
              <a:rPr lang="en-US" sz="4000" dirty="0"/>
              <a:t>Creative Activities</a:t>
            </a:r>
          </a:p>
          <a:p>
            <a:r>
              <a:rPr lang="en-US" sz="4000" dirty="0"/>
              <a:t>Think </a:t>
            </a:r>
            <a:r>
              <a:rPr lang="en-US" sz="4000" dirty="0" err="1"/>
              <a:t>Alouds</a:t>
            </a:r>
            <a:endParaRPr lang="en-US" sz="4000" dirty="0"/>
          </a:p>
          <a:p>
            <a:r>
              <a:rPr lang="en-US" sz="4000" dirty="0"/>
              <a:t>A/B Tests</a:t>
            </a:r>
          </a:p>
          <a:p>
            <a:r>
              <a:rPr lang="en-US" sz="4000" dirty="0"/>
              <a:t>Pre/Post Testing</a:t>
            </a:r>
          </a:p>
          <a:p>
            <a:r>
              <a:rPr lang="en-US" sz="4000" dirty="0"/>
              <a:t>Self Report</a:t>
            </a:r>
          </a:p>
          <a:p>
            <a:pPr lvl="1"/>
            <a:r>
              <a:rPr lang="en-US" sz="3600" dirty="0"/>
              <a:t>Video closet</a:t>
            </a:r>
          </a:p>
          <a:p>
            <a:pPr lvl="1"/>
            <a:r>
              <a:rPr lang="en-US" sz="3600" dirty="0"/>
              <a:t>Blog</a:t>
            </a:r>
          </a:p>
          <a:p>
            <a:pPr lvl="1"/>
            <a:endParaRPr lang="en-US" sz="3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9C7E2-DBD8-4DBD-988F-48CC1E803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D1CD9-4986-4C9A-AD40-358D10CE7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F3C4EC-3077-4A94-9755-CE20AB1A2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12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102DB-6E62-4DF7-BC42-D93CA9845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Plenty of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D2BD8-B3FB-4212-8ED6-4E3DEDB0ED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sz="4000" dirty="0"/>
              <a:t>Observation</a:t>
            </a:r>
          </a:p>
          <a:p>
            <a:r>
              <a:rPr lang="en-US" sz="4000" dirty="0"/>
              <a:t>Focus Groups</a:t>
            </a:r>
          </a:p>
          <a:p>
            <a:r>
              <a:rPr lang="en-US" sz="4000" dirty="0"/>
              <a:t>Surveys</a:t>
            </a:r>
          </a:p>
          <a:p>
            <a:r>
              <a:rPr lang="en-US" sz="4000" dirty="0"/>
              <a:t>1-on-1 Interviews</a:t>
            </a:r>
          </a:p>
          <a:p>
            <a:r>
              <a:rPr lang="en-US" sz="4000" dirty="0"/>
              <a:t>Creative Activities</a:t>
            </a:r>
          </a:p>
          <a:p>
            <a:r>
              <a:rPr lang="en-US" sz="4000" dirty="0"/>
              <a:t>Think </a:t>
            </a:r>
            <a:r>
              <a:rPr lang="en-US" sz="4000" dirty="0" err="1"/>
              <a:t>Alouds</a:t>
            </a:r>
            <a:endParaRPr lang="en-US" sz="4000" dirty="0"/>
          </a:p>
          <a:p>
            <a:r>
              <a:rPr lang="en-US" sz="4000" dirty="0"/>
              <a:t>A/B Tests</a:t>
            </a:r>
          </a:p>
          <a:p>
            <a:r>
              <a:rPr lang="en-US" sz="4000" dirty="0"/>
              <a:t>Pre/Post Testing</a:t>
            </a:r>
          </a:p>
          <a:p>
            <a:r>
              <a:rPr lang="en-US" sz="4000" dirty="0"/>
              <a:t>Self Report</a:t>
            </a:r>
          </a:p>
          <a:p>
            <a:pPr lvl="1"/>
            <a:r>
              <a:rPr lang="en-US" sz="3600" dirty="0"/>
              <a:t>Video closet</a:t>
            </a:r>
          </a:p>
          <a:p>
            <a:pPr lvl="1"/>
            <a:r>
              <a:rPr lang="en-US" sz="3600" dirty="0"/>
              <a:t>Blog</a:t>
            </a:r>
          </a:p>
          <a:p>
            <a:pPr lvl="1"/>
            <a:endParaRPr lang="en-US" sz="3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9C7E2-DBD8-4DBD-988F-48CC1E803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D1CD9-4986-4C9A-AD40-358D10CE7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F3C4EC-3077-4A94-9755-CE20AB1A2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7765D7-D82E-4A7A-A19E-416287DD52DC}"/>
              </a:ext>
            </a:extLst>
          </p:cNvPr>
          <p:cNvSpPr/>
          <p:nvPr/>
        </p:nvSpPr>
        <p:spPr>
          <a:xfrm>
            <a:off x="632298" y="5194570"/>
            <a:ext cx="3861881" cy="680936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C48259-21D3-4DF7-A7EA-6B737F81736C}"/>
              </a:ext>
            </a:extLst>
          </p:cNvPr>
          <p:cNvSpPr txBox="1"/>
          <p:nvPr/>
        </p:nvSpPr>
        <p:spPr>
          <a:xfrm>
            <a:off x="5894964" y="5194570"/>
            <a:ext cx="2715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talked about these in Knowledge Elicitation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137049-01DB-4745-AD0F-1ED7C4EE0A53}"/>
              </a:ext>
            </a:extLst>
          </p:cNvPr>
          <p:cNvSpPr/>
          <p:nvPr/>
        </p:nvSpPr>
        <p:spPr>
          <a:xfrm>
            <a:off x="632298" y="3848910"/>
            <a:ext cx="4601184" cy="680936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76D972A-70D8-441C-B702-7B7E61443288}"/>
              </a:ext>
            </a:extLst>
          </p:cNvPr>
          <p:cNvCxnSpPr>
            <a:stCxn id="8" idx="1"/>
            <a:endCxn id="9" idx="3"/>
          </p:cNvCxnSpPr>
          <p:nvPr/>
        </p:nvCxnSpPr>
        <p:spPr>
          <a:xfrm flipH="1" flipV="1">
            <a:off x="5233482" y="4189378"/>
            <a:ext cx="661482" cy="1328358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6EE2FA7-1254-4BDA-8559-B33785FAFAD1}"/>
              </a:ext>
            </a:extLst>
          </p:cNvPr>
          <p:cNvCxnSpPr>
            <a:stCxn id="8" idx="1"/>
            <a:endCxn id="7" idx="3"/>
          </p:cNvCxnSpPr>
          <p:nvPr/>
        </p:nvCxnSpPr>
        <p:spPr>
          <a:xfrm flipH="1">
            <a:off x="4494179" y="5517736"/>
            <a:ext cx="1400785" cy="17302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061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102DB-6E62-4DF7-BC42-D93CA9845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Plenty of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D2BD8-B3FB-4212-8ED6-4E3DEDB0ED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sz="4000" dirty="0"/>
              <a:t>Observation</a:t>
            </a:r>
          </a:p>
          <a:p>
            <a:r>
              <a:rPr lang="en-US" sz="4000" dirty="0"/>
              <a:t>Focus Groups</a:t>
            </a:r>
          </a:p>
          <a:p>
            <a:r>
              <a:rPr lang="en-US" sz="4000" dirty="0"/>
              <a:t>Surveys</a:t>
            </a:r>
          </a:p>
          <a:p>
            <a:r>
              <a:rPr lang="en-US" sz="4000" dirty="0"/>
              <a:t>1-on-1 Interviews</a:t>
            </a:r>
          </a:p>
          <a:p>
            <a:r>
              <a:rPr lang="en-US" sz="4000" dirty="0"/>
              <a:t>Creative Activities</a:t>
            </a:r>
          </a:p>
          <a:p>
            <a:r>
              <a:rPr lang="en-US" sz="4000" dirty="0"/>
              <a:t>Think </a:t>
            </a:r>
            <a:r>
              <a:rPr lang="en-US" sz="4000" dirty="0" err="1"/>
              <a:t>Alouds</a:t>
            </a:r>
            <a:endParaRPr lang="en-US" sz="4000" dirty="0"/>
          </a:p>
          <a:p>
            <a:r>
              <a:rPr lang="en-US" sz="4000" dirty="0"/>
              <a:t>A/B Tests</a:t>
            </a:r>
          </a:p>
          <a:p>
            <a:r>
              <a:rPr lang="en-US" sz="4000" dirty="0"/>
              <a:t>Pre/Post Testing</a:t>
            </a:r>
          </a:p>
          <a:p>
            <a:r>
              <a:rPr lang="en-US" sz="4000" dirty="0"/>
              <a:t>Self Report</a:t>
            </a:r>
          </a:p>
          <a:p>
            <a:pPr lvl="1"/>
            <a:r>
              <a:rPr lang="en-US" sz="3600" dirty="0"/>
              <a:t>Video closet</a:t>
            </a:r>
          </a:p>
          <a:p>
            <a:pPr lvl="1"/>
            <a:r>
              <a:rPr lang="en-US" sz="3600" dirty="0"/>
              <a:t>Blog</a:t>
            </a:r>
          </a:p>
          <a:p>
            <a:pPr lvl="1"/>
            <a:endParaRPr lang="en-US" sz="3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9C7E2-DBD8-4DBD-988F-48CC1E803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D1CD9-4986-4C9A-AD40-358D10CE7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F3C4EC-3077-4A94-9755-CE20AB1A2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7765D7-D82E-4A7A-A19E-416287DD52DC}"/>
              </a:ext>
            </a:extLst>
          </p:cNvPr>
          <p:cNvSpPr/>
          <p:nvPr/>
        </p:nvSpPr>
        <p:spPr>
          <a:xfrm>
            <a:off x="5953327" y="1870075"/>
            <a:ext cx="4335294" cy="1233048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C48259-21D3-4DF7-A7EA-6B737F81736C}"/>
              </a:ext>
            </a:extLst>
          </p:cNvPr>
          <p:cNvSpPr txBox="1"/>
          <p:nvPr/>
        </p:nvSpPr>
        <p:spPr>
          <a:xfrm>
            <a:off x="8712740" y="1179294"/>
            <a:ext cx="2454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We’ll talk about these with Evaluation</a:t>
            </a:r>
          </a:p>
        </p:txBody>
      </p:sp>
    </p:spTree>
    <p:extLst>
      <p:ext uri="{BB962C8B-B14F-4D97-AF65-F5344CB8AC3E}">
        <p14:creationId xmlns:p14="http://schemas.microsoft.com/office/powerpoint/2010/main" val="35018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102DB-6E62-4DF7-BC42-D93CA9845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Plenty of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D2BD8-B3FB-4212-8ED6-4E3DEDB0ED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sz="4000" dirty="0"/>
              <a:t>Observation</a:t>
            </a:r>
          </a:p>
          <a:p>
            <a:r>
              <a:rPr lang="en-US" sz="4000" dirty="0"/>
              <a:t>Focus Groups</a:t>
            </a:r>
          </a:p>
          <a:p>
            <a:r>
              <a:rPr lang="en-US" sz="4000" dirty="0"/>
              <a:t>Surveys</a:t>
            </a:r>
          </a:p>
          <a:p>
            <a:r>
              <a:rPr lang="en-US" sz="4000" dirty="0"/>
              <a:t>1-on-1 Interviews</a:t>
            </a:r>
          </a:p>
          <a:p>
            <a:r>
              <a:rPr lang="en-US" sz="4000" dirty="0"/>
              <a:t>Creative Activities</a:t>
            </a:r>
          </a:p>
          <a:p>
            <a:r>
              <a:rPr lang="en-US" sz="4000" dirty="0"/>
              <a:t>Think </a:t>
            </a:r>
            <a:r>
              <a:rPr lang="en-US" sz="4000" dirty="0" err="1"/>
              <a:t>Alouds</a:t>
            </a:r>
            <a:endParaRPr lang="en-US" sz="4000" dirty="0"/>
          </a:p>
          <a:p>
            <a:r>
              <a:rPr lang="en-US" sz="4000" dirty="0"/>
              <a:t>A/B Tests</a:t>
            </a:r>
          </a:p>
          <a:p>
            <a:r>
              <a:rPr lang="en-US" sz="4000" dirty="0"/>
              <a:t>Pre/Post Testing</a:t>
            </a:r>
          </a:p>
          <a:p>
            <a:r>
              <a:rPr lang="en-US" sz="4000" dirty="0"/>
              <a:t>Self Report</a:t>
            </a:r>
          </a:p>
          <a:p>
            <a:pPr lvl="1"/>
            <a:r>
              <a:rPr lang="en-US" sz="3600" dirty="0"/>
              <a:t>Video closet</a:t>
            </a:r>
          </a:p>
          <a:p>
            <a:pPr lvl="1"/>
            <a:r>
              <a:rPr lang="en-US" sz="3600" dirty="0"/>
              <a:t>Blog</a:t>
            </a:r>
          </a:p>
          <a:p>
            <a:pPr lvl="1"/>
            <a:endParaRPr lang="en-US" sz="3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9C7E2-DBD8-4DBD-988F-48CC1E803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D1CD9-4986-4C9A-AD40-358D10CE7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F3C4EC-3077-4A94-9755-CE20AB1A2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7765D7-D82E-4A7A-A19E-416287DD52DC}"/>
              </a:ext>
            </a:extLst>
          </p:cNvPr>
          <p:cNvSpPr/>
          <p:nvPr/>
        </p:nvSpPr>
        <p:spPr>
          <a:xfrm>
            <a:off x="690664" y="1767208"/>
            <a:ext cx="3861881" cy="680936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C48259-21D3-4DF7-A7EA-6B737F81736C}"/>
              </a:ext>
            </a:extLst>
          </p:cNvPr>
          <p:cNvSpPr txBox="1"/>
          <p:nvPr/>
        </p:nvSpPr>
        <p:spPr>
          <a:xfrm>
            <a:off x="690664" y="1397876"/>
            <a:ext cx="3252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Mostly focus on these today</a:t>
            </a:r>
          </a:p>
        </p:txBody>
      </p:sp>
    </p:spTree>
    <p:extLst>
      <p:ext uri="{BB962C8B-B14F-4D97-AF65-F5344CB8AC3E}">
        <p14:creationId xmlns:p14="http://schemas.microsoft.com/office/powerpoint/2010/main" val="15719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3BAE9-2424-4E24-887D-8EE31A05C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0B72E-B47A-4A31-8EBB-AA5772DC54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Watch someone play your game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Don’t say anything (sit on your hands)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Take notes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46862-A06F-4756-B3F2-3F84D1931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EEC2D-DDB2-4B70-BD37-A13D8502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15636-4259-4D9B-AFD6-F7529D6A7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3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3BAE9-2424-4E24-887D-8EE31A05C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0B72E-B47A-4A31-8EBB-AA5772DC54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2200"/>
              </a:spcBef>
              <a:buNone/>
            </a:pPr>
            <a:r>
              <a:rPr lang="en-US" dirty="0"/>
              <a:t>Introductions (~2-3 min)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/>
              <a:t>Warm-up Discussion (~5min)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/>
              <a:t>Play Session (~15-20 min)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/>
              <a:t>Discussion of Experience (~15-20 min)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46862-A06F-4756-B3F2-3F84D1931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EEC2D-DDB2-4B70-BD37-A13D8502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15636-4259-4D9B-AFD6-F7529D6A7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9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4966F-1240-4D53-8C0A-EA87A314E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 vs. Interview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59E72-6F90-4DBF-817D-1515D9E3E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Look </a:t>
            </a:r>
            <a:r>
              <a:rPr lang="en-US" dirty="0"/>
              <a:t>at what the person is actually doing</a:t>
            </a:r>
          </a:p>
          <a:p>
            <a:pPr lvl="1"/>
            <a:r>
              <a:rPr lang="en-US" dirty="0"/>
              <a:t>More reliable than what they report afterwards</a:t>
            </a:r>
          </a:p>
          <a:p>
            <a:pPr lvl="1"/>
            <a:r>
              <a:rPr lang="en-US" dirty="0"/>
              <a:t>There can be a substantial </a:t>
            </a:r>
            <a:r>
              <a:rPr lang="en-US" dirty="0" smtClean="0"/>
              <a:t>disconnect between what players say and what they do </a:t>
            </a:r>
            <a:r>
              <a:rPr lang="en-US" dirty="0"/>
              <a:t>(e.g., frustration during game play, positive comments afterwards)</a:t>
            </a:r>
          </a:p>
          <a:p>
            <a:pPr lvl="1"/>
            <a:r>
              <a:rPr lang="en-US" dirty="0"/>
              <a:t>Triangulate from multiple </a:t>
            </a:r>
            <a:r>
              <a:rPr lang="en-US" dirty="0" smtClean="0"/>
              <a:t>sources where possible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D1EBE-DFA4-4339-BD85-73C564E7F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2E6FB-D19F-4117-B36F-5C1719A76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45974-E3FF-48FB-9DCF-51EF9EB58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90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4966F-1240-4D53-8C0A-EA87A314E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Should You Provide Help?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59E72-6F90-4DBF-817D-1515D9E3E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PPP says no but I think recommendations are more </a:t>
            </a:r>
            <a:r>
              <a:rPr lang="en-US" dirty="0"/>
              <a:t>mixed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Basic idea: “You </a:t>
            </a:r>
            <a:r>
              <a:rPr lang="en-US" dirty="0"/>
              <a:t>don’t come in the box”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But be </a:t>
            </a:r>
            <a:r>
              <a:rPr lang="en-US" dirty="0"/>
              <a:t>mindful of insight vs time</a:t>
            </a:r>
          </a:p>
          <a:p>
            <a:pPr lvl="1"/>
            <a:r>
              <a:rPr lang="en-US" dirty="0"/>
              <a:t>Seeing players struggle can be helpful</a:t>
            </a:r>
          </a:p>
          <a:p>
            <a:pPr lvl="1"/>
            <a:r>
              <a:rPr lang="en-US" dirty="0"/>
              <a:t>Players getting no where is not helpful</a:t>
            </a:r>
          </a:p>
          <a:p>
            <a:pPr lvl="1"/>
            <a:r>
              <a:rPr lang="en-US" dirty="0"/>
              <a:t>Have back ups ready to adjust on the fly</a:t>
            </a:r>
          </a:p>
          <a:p>
            <a:pPr lvl="1"/>
            <a:r>
              <a:rPr lang="en-US" dirty="0"/>
              <a:t>Make digital prototypes adaptable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D1EBE-DFA4-4339-BD85-73C564E7F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2E6FB-D19F-4117-B36F-5C1719A76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45974-E3FF-48FB-9DCF-51EF9EB58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79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30E52-3265-456D-9700-CC8FCF074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Collecting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3048B-5D88-4C04-B882-C8C17286D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Several Main Sources of Data</a:t>
            </a:r>
          </a:p>
          <a:p>
            <a:pPr lvl="1"/>
            <a:r>
              <a:rPr lang="en-US" dirty="0" smtClean="0"/>
              <a:t>Recording Observations</a:t>
            </a:r>
          </a:p>
          <a:p>
            <a:pPr lvl="1"/>
            <a:r>
              <a:rPr lang="en-US" dirty="0" smtClean="0"/>
              <a:t>Gameplay Telemetry</a:t>
            </a:r>
            <a:endParaRPr lang="en-US" dirty="0"/>
          </a:p>
          <a:p>
            <a:pPr lvl="1"/>
            <a:r>
              <a:rPr lang="en-US" dirty="0"/>
              <a:t>Asking Players Questions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0B027-02B5-4C4A-8172-F8D741101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5710A-1EA1-42E5-A660-55098DD0C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5858A-F159-4D08-8F3D-29B8803EA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59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34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Kinds </a:t>
            </a:r>
            <a:r>
              <a:rPr lang="en-US" dirty="0" smtClean="0"/>
              <a:t>of prototyping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Individual Prototypes (what PPP calls Playful Prototypes)</a:t>
            </a:r>
          </a:p>
          <a:p>
            <a:pPr lvl="1"/>
            <a:r>
              <a:rPr lang="en-US" dirty="0" smtClean="0"/>
              <a:t>Implement a specific piece of the game</a:t>
            </a:r>
          </a:p>
          <a:p>
            <a:pPr lvl="1"/>
            <a:r>
              <a:rPr lang="en-US" dirty="0" smtClean="0"/>
              <a:t>Usually a single system or collection of mechanics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Accumulative Prototypes</a:t>
            </a:r>
          </a:p>
          <a:p>
            <a:pPr lvl="1"/>
            <a:r>
              <a:rPr lang="en-US" dirty="0" smtClean="0"/>
              <a:t>Integrates several systems together to test interactions between them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6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4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38B73-8524-4CF9-8A71-D7C65B06C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Recording Observations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8C652-9B5F-435A-9813-3AD70E6F4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Take </a:t>
            </a:r>
            <a:r>
              <a:rPr lang="en-US" dirty="0"/>
              <a:t>notes </a:t>
            </a:r>
            <a:r>
              <a:rPr lang="en-US" dirty="0" smtClean="0"/>
              <a:t>on what you observe during the session</a:t>
            </a:r>
          </a:p>
          <a:p>
            <a:pPr lvl="1"/>
            <a:r>
              <a:rPr lang="en-US" dirty="0" smtClean="0"/>
              <a:t>Look for any issues or confusions the player experiences</a:t>
            </a:r>
            <a:endParaRPr lang="en-US" dirty="0"/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Can be useful to audio/video record sessions to review later</a:t>
            </a:r>
          </a:p>
          <a:p>
            <a:pPr lvl="1"/>
            <a:r>
              <a:rPr lang="en-US" dirty="0" smtClean="0"/>
              <a:t>Valuable to record both what is happening in the game and how players react to it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77BC22-3EFD-4429-AADE-EEA73E883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999DA-B6CD-457A-ACF3-5F6E5087D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AC89E-E7A8-4E9D-8602-693713F75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60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3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Gameplay Telemetry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Logging meaningful player actions for later analysis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Useful for seeing broad patterns in player behavior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Tells you what players do, not why they do it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61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2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Gameplay Telemetry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5AB7-5ACF-46CB-848E-AC64E09C7113}" type="slidenum">
              <a:rPr lang="en-US" smtClean="0"/>
              <a:t>62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38199" y="6192815"/>
            <a:ext cx="10515600" cy="237802"/>
          </a:xfrm>
        </p:spPr>
        <p:txBody>
          <a:bodyPr/>
          <a:lstStyle/>
          <a:p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[Thompson, 2007]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352" y="1435352"/>
            <a:ext cx="8113295" cy="475746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89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23495-0FFC-4F3E-BA26-2A2AC27F2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Definitive Guide to Playtesting Questions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B3CE89-3B3C-4174-BEB3-3EADD1F82D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Avoid yes/no questions</a:t>
            </a:r>
          </a:p>
          <a:p>
            <a:pPr marL="457200" lvl="1" indent="0">
              <a:buNone/>
            </a:pPr>
            <a:r>
              <a:rPr lang="en-US" dirty="0"/>
              <a:t>Bad: “Did you not understand the tree hint?”</a:t>
            </a:r>
            <a:br>
              <a:rPr lang="en-US" dirty="0"/>
            </a:br>
            <a:r>
              <a:rPr lang="en-US" dirty="0"/>
              <a:t>Better: “Was there anything special about the tree puzzle?”</a:t>
            </a:r>
            <a:br>
              <a:rPr lang="en-US" dirty="0"/>
            </a:br>
            <a:r>
              <a:rPr lang="en-US" dirty="0"/>
              <a:t>Best: “What could have helped you solve the tree puzzle?”</a:t>
            </a:r>
          </a:p>
          <a:p>
            <a:pPr marL="0" indent="0">
              <a:buNone/>
            </a:pPr>
            <a:r>
              <a:rPr lang="en-US" dirty="0"/>
              <a:t>Avoid leading questions</a:t>
            </a:r>
          </a:p>
          <a:p>
            <a:pPr marL="457200" lvl="1" indent="0">
              <a:buNone/>
            </a:pPr>
            <a:r>
              <a:rPr lang="en-US" dirty="0"/>
              <a:t>Bad: “Did you not understand the tree hint?”</a:t>
            </a:r>
            <a:br>
              <a:rPr lang="en-US" dirty="0"/>
            </a:br>
            <a:r>
              <a:rPr lang="en-US" dirty="0"/>
              <a:t>Better: “Was there anything special about the tree puzzle?”</a:t>
            </a:r>
            <a:br>
              <a:rPr lang="en-US" dirty="0"/>
            </a:br>
            <a:r>
              <a:rPr lang="en-US" dirty="0"/>
              <a:t>Best: “What could have helped you solve the tree puzzle?”</a:t>
            </a:r>
          </a:p>
          <a:p>
            <a:pPr marL="0" indent="0">
              <a:buNone/>
            </a:pPr>
            <a:r>
              <a:rPr lang="en-US" dirty="0"/>
              <a:t>Ask questions in their frame not yours</a:t>
            </a:r>
          </a:p>
          <a:p>
            <a:pPr marL="457200" lvl="1" indent="0">
              <a:buNone/>
            </a:pPr>
            <a:r>
              <a:rPr lang="en-US" dirty="0"/>
              <a:t>Bad: “What gave you speed boost?”</a:t>
            </a:r>
            <a:br>
              <a:rPr lang="en-US" dirty="0"/>
            </a:br>
            <a:r>
              <a:rPr lang="en-US" dirty="0"/>
              <a:t>Better: “What did the red power-up do?”</a:t>
            </a:r>
            <a:br>
              <a:rPr lang="en-US" dirty="0"/>
            </a:br>
            <a:r>
              <a:rPr lang="en-US" dirty="0"/>
              <a:t>Best: “What power-ups do you remember? What did they do?”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EA650-1AEF-43DC-9DC1-55E2E26BB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C1FC0-6B41-46C1-B068-F8462B47E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23E79-D5C2-4721-B114-23EAE6D0A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63</a:t>
            </a:fld>
            <a:endParaRPr lang="en-US"/>
          </a:p>
        </p:txBody>
      </p:sp>
      <p:pic>
        <p:nvPicPr>
          <p:cNvPr id="8" name="Picture 2" descr="image">
            <a:extLst>
              <a:ext uri="{FF2B5EF4-FFF2-40B4-BE49-F238E27FC236}">
                <a16:creationId xmlns:a16="http://schemas.microsoft.com/office/drawing/2014/main" id="{52B7BF52-4A17-465E-854E-710A3B71248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91" y="2697385"/>
            <a:ext cx="2607818" cy="260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3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66912-9D46-4AEC-8378-2A368AE23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Definitive Guide to Playtesting Questions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E901A0C-04AC-43A0-B452-2C3ECCA7A47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 fontAlgn="base">
              <a:spcBef>
                <a:spcPts val="2200"/>
              </a:spcBef>
              <a:buFont typeface="+mj-lt"/>
              <a:buAutoNum type="arabicPeriod"/>
            </a:pPr>
            <a:r>
              <a:rPr lang="en-US" dirty="0"/>
              <a:t>What was the most </a:t>
            </a:r>
            <a:r>
              <a:rPr lang="en-US" b="1" dirty="0"/>
              <a:t>F</a:t>
            </a:r>
            <a:r>
              <a:rPr lang="en-US" dirty="0"/>
              <a:t>rustrating moment or aspect of what you just played?</a:t>
            </a:r>
          </a:p>
          <a:p>
            <a:pPr marL="514350" indent="-514350" fontAlgn="base">
              <a:spcBef>
                <a:spcPts val="2200"/>
              </a:spcBef>
              <a:buFont typeface="+mj-lt"/>
              <a:buAutoNum type="arabicPeriod"/>
            </a:pPr>
            <a:r>
              <a:rPr lang="en-US" dirty="0"/>
              <a:t>What was your </a:t>
            </a:r>
            <a:r>
              <a:rPr lang="en-US" b="1" dirty="0"/>
              <a:t>F</a:t>
            </a:r>
            <a:r>
              <a:rPr lang="en-US" dirty="0"/>
              <a:t>avorite moment or aspect of what you just played?</a:t>
            </a:r>
          </a:p>
          <a:p>
            <a:pPr marL="514350" indent="-514350" fontAlgn="base">
              <a:spcBef>
                <a:spcPts val="2200"/>
              </a:spcBef>
              <a:buFont typeface="+mj-lt"/>
              <a:buAutoNum type="arabicPeriod"/>
            </a:pPr>
            <a:r>
              <a:rPr lang="en-US" dirty="0"/>
              <a:t>Was there anything you </a:t>
            </a:r>
            <a:r>
              <a:rPr lang="en-US" b="1" dirty="0"/>
              <a:t>W</a:t>
            </a:r>
            <a:r>
              <a:rPr lang="en-US" dirty="0"/>
              <a:t>anted to do that you couldn’t?</a:t>
            </a:r>
          </a:p>
          <a:p>
            <a:pPr marL="514350" indent="-514350" fontAlgn="base">
              <a:spcBef>
                <a:spcPts val="2200"/>
              </a:spcBef>
              <a:buFont typeface="+mj-lt"/>
              <a:buAutoNum type="arabicPeriod"/>
            </a:pPr>
            <a:r>
              <a:rPr lang="en-US" dirty="0"/>
              <a:t>If you had a magic </a:t>
            </a:r>
            <a:r>
              <a:rPr lang="en-US" b="1" dirty="0"/>
              <a:t>W</a:t>
            </a:r>
            <a:r>
              <a:rPr lang="en-US" dirty="0"/>
              <a:t>and to wave, and you could change, add, or remove anything from the experience, what would it be?</a:t>
            </a:r>
          </a:p>
          <a:p>
            <a:pPr marL="514350" indent="-514350" fontAlgn="base">
              <a:spcBef>
                <a:spcPts val="2200"/>
              </a:spcBef>
              <a:buFont typeface="+mj-lt"/>
              <a:buAutoNum type="arabicPeriod"/>
            </a:pPr>
            <a:r>
              <a:rPr lang="en-US" dirty="0"/>
              <a:t>What were you </a:t>
            </a:r>
            <a:r>
              <a:rPr lang="en-US" b="1" dirty="0"/>
              <a:t>D</a:t>
            </a:r>
            <a:r>
              <a:rPr lang="en-US" dirty="0"/>
              <a:t>oing in the experience?</a:t>
            </a:r>
          </a:p>
          <a:p>
            <a:pPr marL="514350" indent="-514350" fontAlgn="base">
              <a:spcBef>
                <a:spcPts val="2200"/>
              </a:spcBef>
              <a:buFont typeface="+mj-lt"/>
              <a:buAutoNum type="arabicPeriod"/>
            </a:pPr>
            <a:r>
              <a:rPr lang="en-US" dirty="0"/>
              <a:t>How would you </a:t>
            </a:r>
            <a:r>
              <a:rPr lang="en-US" b="1" dirty="0"/>
              <a:t>D</a:t>
            </a:r>
            <a:r>
              <a:rPr lang="en-US" dirty="0"/>
              <a:t>escribe this game to your friends and family?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CA3D6C-0EE1-4A67-96A2-97D57812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450F4-029B-46F6-8167-6A29CAFCD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04E27-0D9E-4CF1-8414-141398091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64</a:t>
            </a:fld>
            <a:endParaRPr lang="en-US"/>
          </a:p>
        </p:txBody>
      </p:sp>
      <p:pic>
        <p:nvPicPr>
          <p:cNvPr id="4098" name="Picture 2" descr="image">
            <a:extLst>
              <a:ext uri="{FF2B5EF4-FFF2-40B4-BE49-F238E27FC236}">
                <a16:creationId xmlns:a16="http://schemas.microsoft.com/office/drawing/2014/main" id="{48C67DC0-D595-4EEF-80A9-EF212C66EA3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91" y="2697385"/>
            <a:ext cx="2607818" cy="260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90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65EB8-7EB6-442C-B411-0DF2584B9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2099F-20F3-4D95-9D29-EEE5DC1E3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Applying data to an iterative design process</a:t>
            </a:r>
          </a:p>
          <a:p>
            <a:pPr lvl="1"/>
            <a:r>
              <a:rPr lang="en-US" dirty="0"/>
              <a:t>Analysis</a:t>
            </a:r>
          </a:p>
          <a:p>
            <a:pPr lvl="1"/>
            <a:r>
              <a:rPr lang="en-US" dirty="0"/>
              <a:t>Ideation / Refinement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0DCA1-CEEB-420B-84B3-74870A7EC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68FA6A-7985-4BEF-B7F1-0117137C3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D6EF1-2A30-4A6A-AA9A-9FBAE1929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36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FEDCBB5-924C-4F3B-B95E-9A29F8204E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7423" y="15623"/>
            <a:ext cx="10097154" cy="637921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1C32B-77E0-4730-B0B6-72304623E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B52FD-6A2F-42D9-8E64-85C20178C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FE4D9-C924-49A2-BE16-3AFE5C384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70823" y="6237449"/>
            <a:ext cx="10515600" cy="237802"/>
          </a:xfrm>
        </p:spPr>
        <p:txBody>
          <a:bodyPr/>
          <a:lstStyle/>
          <a:p>
            <a:r>
              <a:rPr lang="en-US" dirty="0">
                <a:hlinkClick r:id="rId3"/>
              </a:rPr>
              <a:t>https://www.gdcvault.com/play/1024300/Board-Game-Design-Day-The</a:t>
            </a:r>
            <a:r>
              <a:rPr lang="en-US" dirty="0"/>
              <a:t> @ ~36min mark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45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52E77-A2B1-4DC2-8BB6-B25E0F1DF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EOTA Method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F34CF01-643E-416C-BDB9-30BD194A5B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A </a:t>
            </a:r>
            <a:r>
              <a:rPr lang="en-US" dirty="0"/>
              <a:t>technique for peer playtesting in game design </a:t>
            </a:r>
            <a:r>
              <a:rPr lang="en-US" dirty="0" smtClean="0"/>
              <a:t>classes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Nice approach for this class</a:t>
            </a:r>
            <a:endParaRPr lang="en-US" dirty="0"/>
          </a:p>
          <a:p>
            <a:pPr marL="0" indent="0">
              <a:spcBef>
                <a:spcPts val="2200"/>
              </a:spcBef>
              <a:buNone/>
            </a:pPr>
            <a:r>
              <a:rPr lang="en-US" dirty="0"/>
              <a:t>Has 3 roles:</a:t>
            </a:r>
          </a:p>
          <a:p>
            <a:pPr lvl="1"/>
            <a:r>
              <a:rPr lang="en-US" i="1" dirty="0" smtClean="0"/>
              <a:t>Designer</a:t>
            </a:r>
            <a:r>
              <a:rPr lang="en-US" dirty="0" smtClean="0"/>
              <a:t> </a:t>
            </a:r>
            <a:r>
              <a:rPr lang="en-US" dirty="0"/>
              <a:t>(whoever made the game)</a:t>
            </a:r>
          </a:p>
          <a:p>
            <a:pPr lvl="1"/>
            <a:r>
              <a:rPr lang="en-US" i="1" dirty="0"/>
              <a:t>Players</a:t>
            </a:r>
            <a:r>
              <a:rPr lang="en-US" dirty="0"/>
              <a:t> (whoever played the game)</a:t>
            </a:r>
          </a:p>
          <a:p>
            <a:pPr lvl="1"/>
            <a:r>
              <a:rPr lang="en-US" i="1" dirty="0"/>
              <a:t>Peers</a:t>
            </a:r>
            <a:r>
              <a:rPr lang="en-US" dirty="0"/>
              <a:t> (other people observing the session in class)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EC44E-E948-41A8-8572-3CC272FF0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21A0F-57D0-4218-8B55-5B5BBA175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4CF33-8425-43CB-A6C2-F30390742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67</a:t>
            </a:fld>
            <a:endParaRPr lang="en-US"/>
          </a:p>
        </p:txBody>
      </p:sp>
      <p:pic>
        <p:nvPicPr>
          <p:cNvPr id="5122" name="Picture 2" descr="Image result for jessica hammer&quot;">
            <a:extLst>
              <a:ext uri="{FF2B5EF4-FFF2-40B4-BE49-F238E27FC236}">
                <a16:creationId xmlns:a16="http://schemas.microsoft.com/office/drawing/2014/main" id="{5DFB087F-EE7A-41AE-BF0F-121F0F99F55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176604"/>
            <a:ext cx="2743200" cy="364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88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52E77-A2B1-4DC2-8BB6-B25E0F1DF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EOTA Method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F34CF01-643E-416C-BDB9-30BD194A5B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Experience: </a:t>
            </a:r>
            <a:r>
              <a:rPr lang="en-US" i="1" dirty="0"/>
              <a:t>players</a:t>
            </a:r>
            <a:r>
              <a:rPr lang="en-US" dirty="0"/>
              <a:t> describes their experience with the game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EC44E-E948-41A8-8572-3CC272FF0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21A0F-57D0-4218-8B55-5B5BBA175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4CF33-8425-43CB-A6C2-F30390742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68</a:t>
            </a:fld>
            <a:endParaRPr lang="en-US"/>
          </a:p>
        </p:txBody>
      </p:sp>
      <p:pic>
        <p:nvPicPr>
          <p:cNvPr id="5122" name="Picture 2" descr="Image result for jessica hammer&quot;">
            <a:extLst>
              <a:ext uri="{FF2B5EF4-FFF2-40B4-BE49-F238E27FC236}">
                <a16:creationId xmlns:a16="http://schemas.microsoft.com/office/drawing/2014/main" id="{5DFB087F-EE7A-41AE-BF0F-121F0F99F55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176604"/>
            <a:ext cx="2743200" cy="364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16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52E77-A2B1-4DC2-8BB6-B25E0F1DF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EOTA Method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F34CF01-643E-416C-BDB9-30BD194A5B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spcBef>
                <a:spcPts val="2200"/>
              </a:spcBef>
              <a:buNone/>
            </a:pPr>
            <a:r>
              <a:rPr lang="en-US" b="1" dirty="0" smtClean="0"/>
              <a:t>Experience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b="1" dirty="0" smtClean="0"/>
              <a:t>Observation</a:t>
            </a:r>
            <a:r>
              <a:rPr lang="en-US" b="1" dirty="0"/>
              <a:t>: </a:t>
            </a:r>
            <a:r>
              <a:rPr lang="en-US" i="1" dirty="0"/>
              <a:t>players</a:t>
            </a:r>
            <a:r>
              <a:rPr lang="en-US" dirty="0"/>
              <a:t> and </a:t>
            </a:r>
            <a:r>
              <a:rPr lang="en-US" i="1" dirty="0"/>
              <a:t>peers</a:t>
            </a:r>
            <a:r>
              <a:rPr lang="en-US" dirty="0"/>
              <a:t> point out anything they observed during the session</a:t>
            </a:r>
            <a:endParaRPr lang="en-US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EC44E-E948-41A8-8572-3CC272FF0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21A0F-57D0-4218-8B55-5B5BBA175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4CF33-8425-43CB-A6C2-F30390742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69</a:t>
            </a:fld>
            <a:endParaRPr lang="en-US"/>
          </a:p>
        </p:txBody>
      </p:sp>
      <p:pic>
        <p:nvPicPr>
          <p:cNvPr id="5122" name="Picture 2" descr="Image result for jessica hammer&quot;">
            <a:extLst>
              <a:ext uri="{FF2B5EF4-FFF2-40B4-BE49-F238E27FC236}">
                <a16:creationId xmlns:a16="http://schemas.microsoft.com/office/drawing/2014/main" id="{5DFB087F-EE7A-41AE-BF0F-121F0F99F55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176604"/>
            <a:ext cx="2743200" cy="364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3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E6AA3-B47E-4B2F-968F-7192D6D3E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Examples of Prototypes in Industry </a:t>
            </a:r>
            <a:r>
              <a:rPr lang="en-US" dirty="0" smtClean="0">
                <a:hlinkClick r:id="rId2"/>
              </a:rPr>
              <a:t>Video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96052B-0AB3-4C94-B2D0-3BC403DDC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52DBE8-EF98-4300-B95D-45DC66B56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DD4AB-57B4-4E10-8824-27E386BDC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7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D6D139-8DA5-46C6-AF56-D801F2044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659" y="2062263"/>
            <a:ext cx="5146761" cy="28988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91AF65-3E3F-423F-8D9E-33AE9D6002ED}"/>
              </a:ext>
            </a:extLst>
          </p:cNvPr>
          <p:cNvSpPr txBox="1"/>
          <p:nvPr/>
        </p:nvSpPr>
        <p:spPr>
          <a:xfrm>
            <a:off x="2307076" y="5289396"/>
            <a:ext cx="7577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4"/>
              </a:rPr>
              <a:t>Extended GDC Talk - https://www.youtube.com/watch?v=QyMsF31NdNc</a:t>
            </a:r>
            <a:endParaRPr lang="en-US" dirty="0"/>
          </a:p>
        </p:txBody>
      </p:sp>
      <p:pic>
        <p:nvPicPr>
          <p:cNvPr id="1026" name="Picture 2" descr="Image result for zelda breath of the wild">
            <a:extLst>
              <a:ext uri="{FF2B5EF4-FFF2-40B4-BE49-F238E27FC236}">
                <a16:creationId xmlns:a16="http://schemas.microsoft.com/office/drawing/2014/main" id="{A3D97713-6AEE-4E8A-8233-4F5FFDC38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80" y="2062263"/>
            <a:ext cx="5153499" cy="289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14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52E77-A2B1-4DC2-8BB6-B25E0F1DF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EOTA Method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F34CF01-643E-416C-BDB9-30BD194A5B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spcBef>
                <a:spcPts val="2200"/>
              </a:spcBef>
              <a:buNone/>
            </a:pPr>
            <a:r>
              <a:rPr lang="en-US" b="1" dirty="0"/>
              <a:t>Experience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b="1" dirty="0"/>
              <a:t>Observation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b="1" dirty="0"/>
              <a:t>Theory: </a:t>
            </a:r>
            <a:r>
              <a:rPr lang="en-US" i="1" dirty="0"/>
              <a:t>players</a:t>
            </a:r>
            <a:r>
              <a:rPr lang="en-US" dirty="0"/>
              <a:t> and </a:t>
            </a:r>
            <a:r>
              <a:rPr lang="en-US" i="1" dirty="0"/>
              <a:t>peers</a:t>
            </a:r>
            <a:r>
              <a:rPr lang="en-US" dirty="0"/>
              <a:t> theorize about why they saw what they saw</a:t>
            </a:r>
            <a:endParaRPr lang="en-US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EC44E-E948-41A8-8572-3CC272FF0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21A0F-57D0-4218-8B55-5B5BBA175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4CF33-8425-43CB-A6C2-F30390742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70</a:t>
            </a:fld>
            <a:endParaRPr lang="en-US"/>
          </a:p>
        </p:txBody>
      </p:sp>
      <p:pic>
        <p:nvPicPr>
          <p:cNvPr id="5122" name="Picture 2" descr="Image result for jessica hammer&quot;">
            <a:extLst>
              <a:ext uri="{FF2B5EF4-FFF2-40B4-BE49-F238E27FC236}">
                <a16:creationId xmlns:a16="http://schemas.microsoft.com/office/drawing/2014/main" id="{5DFB087F-EE7A-41AE-BF0F-121F0F99F55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176604"/>
            <a:ext cx="2743200" cy="364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26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52E77-A2B1-4DC2-8BB6-B25E0F1DF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EOTA Method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F34CF01-643E-416C-BDB9-30BD194A5B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spcBef>
                <a:spcPts val="2200"/>
              </a:spcBef>
              <a:buNone/>
            </a:pPr>
            <a:r>
              <a:rPr lang="en-US" b="1" dirty="0"/>
              <a:t>Experience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b="1" dirty="0"/>
              <a:t>Observation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b="1" dirty="0"/>
              <a:t>Theory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b="1" dirty="0"/>
              <a:t>Advice: </a:t>
            </a:r>
            <a:r>
              <a:rPr lang="en-US" dirty="0"/>
              <a:t>Based on the theories </a:t>
            </a:r>
            <a:r>
              <a:rPr lang="en-US" i="1" dirty="0"/>
              <a:t>players</a:t>
            </a:r>
            <a:r>
              <a:rPr lang="en-US" dirty="0"/>
              <a:t> and </a:t>
            </a:r>
            <a:r>
              <a:rPr lang="en-US" i="1" dirty="0"/>
              <a:t>peers</a:t>
            </a:r>
            <a:r>
              <a:rPr lang="en-US" dirty="0"/>
              <a:t> make suggestions about what to do next</a:t>
            </a:r>
            <a:endParaRPr lang="en-US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EC44E-E948-41A8-8572-3CC272FF0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21A0F-57D0-4218-8B55-5B5BBA175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4CF33-8425-43CB-A6C2-F30390742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71</a:t>
            </a:fld>
            <a:endParaRPr lang="en-US"/>
          </a:p>
        </p:txBody>
      </p:sp>
      <p:pic>
        <p:nvPicPr>
          <p:cNvPr id="5122" name="Picture 2" descr="Image result for jessica hammer&quot;">
            <a:extLst>
              <a:ext uri="{FF2B5EF4-FFF2-40B4-BE49-F238E27FC236}">
                <a16:creationId xmlns:a16="http://schemas.microsoft.com/office/drawing/2014/main" id="{5DFB087F-EE7A-41AE-BF0F-121F0F99F55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176604"/>
            <a:ext cx="2743200" cy="364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28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Let’s Practice the EOTA Method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13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Playtesting Activity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Break back into </a:t>
            </a:r>
            <a:r>
              <a:rPr lang="en-US" dirty="0" smtClean="0"/>
              <a:t>groups based on your suits: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Card holders</a:t>
            </a:r>
            <a:r>
              <a:rPr lang="en-US" dirty="0" smtClean="0"/>
              <a:t> 1-4 will be </a:t>
            </a:r>
            <a:r>
              <a:rPr lang="en-US" i="1" dirty="0" smtClean="0"/>
              <a:t>Players</a:t>
            </a:r>
            <a:r>
              <a:rPr lang="en-US" dirty="0" smtClean="0"/>
              <a:t> and the rest act as </a:t>
            </a:r>
            <a:r>
              <a:rPr lang="en-US" i="1" dirty="0" smtClean="0"/>
              <a:t>Peers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Playtest the game </a:t>
            </a:r>
            <a:r>
              <a:rPr lang="en-US" dirty="0" err="1" smtClean="0"/>
              <a:t>Sissyfight</a:t>
            </a:r>
            <a:r>
              <a:rPr lang="en-US" dirty="0" smtClean="0"/>
              <a:t> 3000 (materials provided)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Once you’ve finished </a:t>
            </a:r>
            <a:r>
              <a:rPr lang="en-US" dirty="0" smtClean="0"/>
              <a:t>playing, we will </a:t>
            </a:r>
            <a:r>
              <a:rPr lang="en-US" dirty="0" smtClean="0"/>
              <a:t>go through the EOTA method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i="1" dirty="0" smtClean="0"/>
              <a:t>Players</a:t>
            </a:r>
            <a:r>
              <a:rPr lang="en-US" dirty="0" smtClean="0"/>
              <a:t> share their experience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i="1" dirty="0" smtClean="0"/>
              <a:t>Peers</a:t>
            </a:r>
            <a:r>
              <a:rPr lang="en-US" dirty="0" smtClean="0"/>
              <a:t> talk about observations</a:t>
            </a:r>
            <a:endParaRPr lang="en-US" dirty="0"/>
          </a:p>
          <a:p>
            <a:pPr marL="971550" lvl="1" indent="-514350">
              <a:buFont typeface="+mj-lt"/>
              <a:buAutoNum type="arabicPeriod"/>
            </a:pPr>
            <a:r>
              <a:rPr lang="en-US" i="1" dirty="0" smtClean="0"/>
              <a:t>All</a:t>
            </a:r>
            <a:r>
              <a:rPr lang="en-US" dirty="0" smtClean="0"/>
              <a:t> theorize about why something is an issue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i="1" dirty="0" smtClean="0"/>
              <a:t>All</a:t>
            </a:r>
            <a:r>
              <a:rPr lang="en-US" dirty="0" smtClean="0"/>
              <a:t> come up with advice on what to do next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73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0"/>
          <a:stretch/>
        </p:blipFill>
        <p:spPr>
          <a:xfrm>
            <a:off x="8796129" y="1690688"/>
            <a:ext cx="2314284" cy="6287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8" r="63086"/>
          <a:stretch/>
        </p:blipFill>
        <p:spPr>
          <a:xfrm>
            <a:off x="8322365" y="1690688"/>
            <a:ext cx="516835" cy="62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3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Player Experiences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Strategy was to play defense cards every other round and otherwise use team</a:t>
            </a:r>
          </a:p>
          <a:p>
            <a:r>
              <a:rPr lang="en-US" dirty="0" smtClean="0"/>
              <a:t>Mostly did solo cards because it felt like a way to chip off points</a:t>
            </a:r>
          </a:p>
          <a:p>
            <a:r>
              <a:rPr lang="en-US" dirty="0" smtClean="0"/>
              <a:t>It seemed like the team option was overkill because it could knock </a:t>
            </a:r>
            <a:r>
              <a:rPr lang="en-US" dirty="0" err="1" smtClean="0"/>
              <a:t>somoen</a:t>
            </a:r>
            <a:r>
              <a:rPr lang="en-US" dirty="0" smtClean="0"/>
              <a:t> down so quickly</a:t>
            </a:r>
          </a:p>
          <a:p>
            <a:r>
              <a:rPr lang="en-US" dirty="0" smtClean="0"/>
              <a:t>Similar to a game called Cash and Guns</a:t>
            </a:r>
          </a:p>
          <a:p>
            <a:r>
              <a:rPr lang="en-US" dirty="0" smtClean="0"/>
              <a:t>Had some confusion about defend</a:t>
            </a:r>
          </a:p>
          <a:p>
            <a:pPr lvl="1"/>
            <a:r>
              <a:rPr lang="en-US" dirty="0" smtClean="0"/>
              <a:t>Decided that if defend a 1 you lose nothing</a:t>
            </a:r>
          </a:p>
          <a:p>
            <a:pPr lvl="1"/>
            <a:r>
              <a:rPr lang="en-US" dirty="0" smtClean="0"/>
              <a:t>Does a team target count for the defend rule?</a:t>
            </a:r>
          </a:p>
          <a:p>
            <a:r>
              <a:rPr lang="en-US" dirty="0" smtClean="0"/>
              <a:t>I wish the target cards were a different color or marked differently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0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Peer 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People saying this feels mean</a:t>
            </a:r>
          </a:p>
          <a:p>
            <a:pPr lvl="1"/>
            <a:r>
              <a:rPr lang="en-US" dirty="0" smtClean="0"/>
              <a:t>Thought that the most interesting aspect of the game was the politicking between rounds</a:t>
            </a:r>
          </a:p>
          <a:p>
            <a:pPr lvl="1"/>
            <a:r>
              <a:rPr lang="en-US" dirty="0" smtClean="0"/>
              <a:t>Had to encourage the meanness as an outsider</a:t>
            </a:r>
          </a:p>
          <a:p>
            <a:r>
              <a:rPr lang="en-US" dirty="0" smtClean="0"/>
              <a:t>Everyone started being cagey but once there was blood in the water they all got into it</a:t>
            </a:r>
          </a:p>
          <a:p>
            <a:r>
              <a:rPr lang="en-US" dirty="0" smtClean="0"/>
              <a:t>The Group missed a rule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do you mention it?</a:t>
            </a:r>
          </a:p>
          <a:p>
            <a:r>
              <a:rPr lang="en-US" dirty="0" smtClean="0"/>
              <a:t>Felt like the solo cards hard low impact compared to team</a:t>
            </a:r>
          </a:p>
          <a:p>
            <a:r>
              <a:rPr lang="en-US" dirty="0" smtClean="0"/>
              <a:t>Everyone thought about the actions and points instead of the </a:t>
            </a:r>
            <a:r>
              <a:rPr lang="en-US" dirty="0" err="1" smtClean="0"/>
              <a:t>themeing</a:t>
            </a:r>
            <a:endParaRPr lang="en-US" dirty="0" smtClean="0"/>
          </a:p>
          <a:p>
            <a:r>
              <a:rPr lang="en-US" dirty="0" smtClean="0"/>
              <a:t>Should the players be able to talk to each other to team up?</a:t>
            </a:r>
          </a:p>
          <a:p>
            <a:r>
              <a:rPr lang="en-US" dirty="0" smtClean="0"/>
              <a:t>Why don’t they team up more?</a:t>
            </a:r>
          </a:p>
          <a:p>
            <a:pPr lvl="1"/>
            <a:r>
              <a:rPr lang="en-US" dirty="0" err="1" smtClean="0"/>
              <a:t>Wasn;t</a:t>
            </a:r>
            <a:r>
              <a:rPr lang="en-US" dirty="0" smtClean="0"/>
              <a:t> sure if you were allowed to talk otherwise it would be too easy</a:t>
            </a:r>
          </a:p>
          <a:p>
            <a:r>
              <a:rPr lang="en-US" dirty="0" smtClean="0"/>
              <a:t>When you do team up the person getting attacked defaults to defend</a:t>
            </a:r>
          </a:p>
          <a:p>
            <a:r>
              <a:rPr lang="en-US" dirty="0" smtClean="0"/>
              <a:t>Thought there was going to be this big moral about taking damage for hurting others</a:t>
            </a:r>
          </a:p>
          <a:p>
            <a:r>
              <a:rPr lang="en-US" dirty="0" smtClean="0"/>
              <a:t>Talking would make me the first target</a:t>
            </a:r>
          </a:p>
          <a:p>
            <a:r>
              <a:rPr lang="en-US" dirty="0" smtClean="0"/>
              <a:t>The defend mechanic didn’t seem super rewarding (maybe if you could choose who to defend against)</a:t>
            </a:r>
          </a:p>
          <a:p>
            <a:r>
              <a:rPr lang="en-US" dirty="0" smtClean="0"/>
              <a:t>It’s a card game but no one is drawing cards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5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Theories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relative weakness of solo to team cards made it more social</a:t>
            </a:r>
          </a:p>
          <a:p>
            <a:r>
              <a:rPr lang="en-US" dirty="0" smtClean="0"/>
              <a:t>The chasing from mechanics -&gt; theme something is broken</a:t>
            </a:r>
          </a:p>
          <a:p>
            <a:r>
              <a:rPr lang="en-US" dirty="0" smtClean="0"/>
              <a:t>Talking would make things too easy</a:t>
            </a:r>
          </a:p>
          <a:p>
            <a:r>
              <a:rPr lang="en-US" dirty="0" smtClean="0"/>
              <a:t>Picking your defend target would speed up the game</a:t>
            </a:r>
          </a:p>
          <a:p>
            <a:r>
              <a:rPr lang="en-US" dirty="0" smtClean="0"/>
              <a:t>More card affordances could be used</a:t>
            </a:r>
          </a:p>
          <a:p>
            <a:r>
              <a:rPr lang="en-US" dirty="0" smtClean="0"/>
              <a:t>People were being too cautious because of the low health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5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instructions should describe what signaling is allowed</a:t>
            </a:r>
          </a:p>
          <a:p>
            <a:r>
              <a:rPr lang="en-US" dirty="0" smtClean="0"/>
              <a:t>The team card could scale nonlinearly</a:t>
            </a:r>
          </a:p>
          <a:p>
            <a:pPr lvl="1"/>
            <a:r>
              <a:rPr lang="en-US" dirty="0" smtClean="0"/>
              <a:t>Adding single points rather than multiplying</a:t>
            </a:r>
          </a:p>
          <a:p>
            <a:r>
              <a:rPr lang="en-US" dirty="0" smtClean="0"/>
              <a:t>Could modify the defend card to make it more rewarding</a:t>
            </a:r>
          </a:p>
          <a:p>
            <a:pPr lvl="1"/>
            <a:r>
              <a:rPr lang="en-US" dirty="0" smtClean="0"/>
              <a:t>Maybe if you’re getting teamed you get to redirect damage</a:t>
            </a:r>
          </a:p>
          <a:p>
            <a:r>
              <a:rPr lang="en-US" dirty="0" smtClean="0"/>
              <a:t>Keep the game at 10 health</a:t>
            </a:r>
          </a:p>
          <a:p>
            <a:r>
              <a:rPr lang="en-US" dirty="0" smtClean="0"/>
              <a:t>Actually include some playground insults built into the game</a:t>
            </a:r>
          </a:p>
          <a:p>
            <a:pPr lvl="1"/>
            <a:r>
              <a:rPr lang="en-US" dirty="0" smtClean="0"/>
              <a:t>Even the terms are pretty mechanical</a:t>
            </a:r>
          </a:p>
          <a:p>
            <a:r>
              <a:rPr lang="en-US" dirty="0" smtClean="0"/>
              <a:t>Maybe give people different goals</a:t>
            </a:r>
          </a:p>
          <a:p>
            <a:r>
              <a:rPr lang="en-US" dirty="0" smtClean="0"/>
              <a:t>You could change the frame (gain points instead of lose them)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9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did that activity go?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Having more than the one session would be more helpful</a:t>
            </a:r>
          </a:p>
          <a:p>
            <a:r>
              <a:rPr lang="en-US" dirty="0" smtClean="0"/>
              <a:t>Hard to balance the low fidelity versus the design</a:t>
            </a:r>
          </a:p>
          <a:p>
            <a:r>
              <a:rPr lang="en-US" dirty="0" smtClean="0"/>
              <a:t>Coming up with more of a protocol before </a:t>
            </a:r>
          </a:p>
          <a:p>
            <a:pPr lvl="1"/>
            <a:r>
              <a:rPr lang="en-US" dirty="0" smtClean="0"/>
              <a:t>What can the peer do in particular?</a:t>
            </a:r>
          </a:p>
          <a:p>
            <a:pPr lvl="1"/>
            <a:r>
              <a:rPr lang="en-US" dirty="0" smtClean="0"/>
              <a:t>Setting up what it is you want feedbac</a:t>
            </a:r>
            <a:r>
              <a:rPr lang="en-US" dirty="0" smtClean="0"/>
              <a:t>k on</a:t>
            </a:r>
          </a:p>
          <a:p>
            <a:pPr lvl="1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06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CF639-A568-48A6-B3C7-7BCCA9F99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</a:t>
            </a:r>
            <a:r>
              <a:rPr lang="en-US" dirty="0" err="1"/>
              <a:t>Aways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8BBEA-586F-4E1E-864E-5636C1778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Even if you’re scared… </a:t>
            </a:r>
            <a:r>
              <a:rPr lang="en-US" dirty="0" smtClean="0"/>
              <a:t>get your game out of your head and in front of others.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Remember:</a:t>
            </a:r>
          </a:p>
          <a:p>
            <a:pPr lvl="1"/>
            <a:r>
              <a:rPr lang="en-US" dirty="0"/>
              <a:t>You set the goal and frame your questions,</a:t>
            </a:r>
          </a:p>
          <a:p>
            <a:pPr lvl="1"/>
            <a:r>
              <a:rPr lang="en-US" dirty="0"/>
              <a:t>You select a method and test,</a:t>
            </a:r>
          </a:p>
          <a:p>
            <a:pPr lvl="1"/>
            <a:r>
              <a:rPr lang="en-US" dirty="0"/>
              <a:t>You analyze the results and...</a:t>
            </a:r>
          </a:p>
          <a:p>
            <a:pPr lvl="1"/>
            <a:r>
              <a:rPr lang="en-US" dirty="0"/>
              <a:t>You decide how to respond in your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798430-EA10-4032-877C-A2DFEADE8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F00D1D-B161-4251-8264-8097C0E99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CABCF-4554-45E5-BC5C-665C81318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79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40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A2D96-F1FD-4359-ACBD-F4E17AA69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 </a:t>
            </a:r>
            <a:r>
              <a:rPr lang="en-US" dirty="0" smtClean="0"/>
              <a:t>for Paper </a:t>
            </a:r>
            <a:r>
              <a:rPr lang="en-US" dirty="0"/>
              <a:t>Prototyping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A04A2-A260-4A87-B092-700BD62AA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Index cards, </a:t>
            </a:r>
            <a:r>
              <a:rPr lang="en-US" dirty="0"/>
              <a:t>pencils, and </a:t>
            </a:r>
            <a:r>
              <a:rPr lang="en-US" dirty="0" smtClean="0"/>
              <a:t>dice</a:t>
            </a:r>
          </a:p>
          <a:p>
            <a:r>
              <a:rPr lang="en-US" dirty="0"/>
              <a:t>Blank Board game Pieces</a:t>
            </a:r>
          </a:p>
          <a:p>
            <a:pPr lvl="1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www.thegamecrafter.com/publish/products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13C07-BA35-434F-999C-B21A24508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876F0-A017-48F4-B066-50AD1CC64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00FEC-1B0F-4387-845B-814161F7A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53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07870-5C6B-4908-86E3-90C748BD7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next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A51F6-58C5-425D-AB8D-5B522CD75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Remember: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Assignment 2A is DUE Friday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If </a:t>
            </a:r>
            <a:r>
              <a:rPr lang="en-US" dirty="0" smtClean="0"/>
              <a:t>you have any feedback about how live sessions are going please let me know: </a:t>
            </a:r>
            <a:r>
              <a:rPr lang="en-US" dirty="0" smtClean="0">
                <a:hlinkClick r:id="rId2"/>
              </a:rPr>
              <a:t>https://edugames.design/feedback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B868A9-0E80-47EA-9A9D-445FF6318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4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F89D9-86D6-41D6-ADC5-5718D6AAB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2A9AF6E-A98F-428A-9D1F-029C2DEDD78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11" y="0"/>
            <a:ext cx="10718978" cy="6858000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3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90F6B-D3AA-4B8D-9140-AE1FF8C9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2023-02-16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7B622-EF4B-4365-BCAF-C48FC71F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BE077-6B9D-43F1-A66B-41AF253DA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9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14B87E5-836A-47F4-89DC-6428A4F09F5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38" y="196850"/>
            <a:ext cx="8620125" cy="6464300"/>
          </a:xfrm>
        </p:spPr>
      </p:pic>
    </p:spTree>
    <p:extLst>
      <p:ext uri="{BB962C8B-B14F-4D97-AF65-F5344CB8AC3E}">
        <p14:creationId xmlns:p14="http://schemas.microsoft.com/office/powerpoint/2010/main" val="266590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lorBrewer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F78B4"/>
      </a:accent1>
      <a:accent2>
        <a:srgbClr val="33A02C"/>
      </a:accent2>
      <a:accent3>
        <a:srgbClr val="E31A1C"/>
      </a:accent3>
      <a:accent4>
        <a:srgbClr val="FF7F00"/>
      </a:accent4>
      <a:accent5>
        <a:srgbClr val="6A3D99"/>
      </a:accent5>
      <a:accent6>
        <a:srgbClr val="FFFF33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51112</TotalTime>
  <Words>3460</Words>
  <Application>Microsoft Office PowerPoint</Application>
  <PresentationFormat>Widescreen</PresentationFormat>
  <Paragraphs>679</Paragraphs>
  <Slides>81</Slides>
  <Notes>9</Notes>
  <HiddenSlides>1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6" baseType="lpstr">
      <vt:lpstr>Arial</vt:lpstr>
      <vt:lpstr>Calibri</vt:lpstr>
      <vt:lpstr>Century Gothic</vt:lpstr>
      <vt:lpstr>Segoe UI</vt:lpstr>
      <vt:lpstr>Office Theme</vt:lpstr>
      <vt:lpstr>10 – Prototyping + Playtesting</vt:lpstr>
      <vt:lpstr>Announcements</vt:lpstr>
      <vt:lpstr>Plan for Today</vt:lpstr>
      <vt:lpstr>Prototyping</vt:lpstr>
      <vt:lpstr>Prototypes Ask Questions</vt:lpstr>
      <vt:lpstr>Kinds of prototyping</vt:lpstr>
      <vt:lpstr> Examples of Prototypes in Industry Video </vt:lpstr>
      <vt:lpstr>Materials for Paper Prototyping</vt:lpstr>
      <vt:lpstr>PowerPoint Presentation</vt:lpstr>
      <vt:lpstr>Materials for Paper Prototyping</vt:lpstr>
      <vt:lpstr>PowerPoint Presentation</vt:lpstr>
      <vt:lpstr>Materials for Paper Prototyping</vt:lpstr>
      <vt:lpstr>PowerPoint Presentation</vt:lpstr>
      <vt:lpstr>Materials for Paper Prototyping</vt:lpstr>
      <vt:lpstr>Materials for Paper Prototyping</vt:lpstr>
      <vt:lpstr>PowerPoint Presentation</vt:lpstr>
      <vt:lpstr>Paper Prototyping Digitally</vt:lpstr>
      <vt:lpstr>Playingcards.io</vt:lpstr>
      <vt:lpstr>PowerPoint Presentation</vt:lpstr>
      <vt:lpstr>Playingcards.io</vt:lpstr>
      <vt:lpstr>Miro</vt:lpstr>
      <vt:lpstr>PowerPoint Presentation</vt:lpstr>
      <vt:lpstr>Miro</vt:lpstr>
      <vt:lpstr>Tabletop Simulator</vt:lpstr>
      <vt:lpstr>PowerPoint Presentation</vt:lpstr>
      <vt:lpstr>Tabletop Simulator</vt:lpstr>
      <vt:lpstr>Tabletopia</vt:lpstr>
      <vt:lpstr>PowerPoint Presentation</vt:lpstr>
      <vt:lpstr>Tabletoptopia</vt:lpstr>
      <vt:lpstr>PowerPoint Presentation</vt:lpstr>
      <vt:lpstr>Playtesting</vt:lpstr>
      <vt:lpstr>Playtesting can be an Emotional Experience</vt:lpstr>
      <vt:lpstr>Playtesting can be an Emotional Experience</vt:lpstr>
      <vt:lpstr>Why do it?</vt:lpstr>
      <vt:lpstr>Why do we playtest?</vt:lpstr>
      <vt:lpstr>Playtesting with a Purpose</vt:lpstr>
      <vt:lpstr>Playtesting with a Purpose</vt:lpstr>
      <vt:lpstr>Playtesting with a Purpose</vt:lpstr>
      <vt:lpstr>Playtesting with a Purpose</vt:lpstr>
      <vt:lpstr>Playtesting with a Purpose</vt:lpstr>
      <vt:lpstr>When should you playtest?</vt:lpstr>
      <vt:lpstr>When should you playtest?</vt:lpstr>
      <vt:lpstr>PowerPoint Presentation</vt:lpstr>
      <vt:lpstr>Who do you playtest with?</vt:lpstr>
      <vt:lpstr>Who are your testers?</vt:lpstr>
      <vt:lpstr>How many testing sessions?</vt:lpstr>
      <vt:lpstr>Repeat vs Fresh Testers</vt:lpstr>
      <vt:lpstr>How do you playtest?</vt:lpstr>
      <vt:lpstr>How do you playtest?</vt:lpstr>
      <vt:lpstr>Goals for the test</vt:lpstr>
      <vt:lpstr>Plenty of Methods</vt:lpstr>
      <vt:lpstr>Plenty of Methods</vt:lpstr>
      <vt:lpstr>Plenty of Methods</vt:lpstr>
      <vt:lpstr>Plenty of Methods</vt:lpstr>
      <vt:lpstr>Observation</vt:lpstr>
      <vt:lpstr>Observation</vt:lpstr>
      <vt:lpstr>Observation vs. Interview</vt:lpstr>
      <vt:lpstr>Should You Provide Help?</vt:lpstr>
      <vt:lpstr>Collecting Data</vt:lpstr>
      <vt:lpstr>Recording Observations</vt:lpstr>
      <vt:lpstr>Gameplay Telemetry</vt:lpstr>
      <vt:lpstr>Gameplay Telemetry</vt:lpstr>
      <vt:lpstr>Definitive Guide to Playtesting Questions</vt:lpstr>
      <vt:lpstr>Definitive Guide to Playtesting Questions</vt:lpstr>
      <vt:lpstr>Analysis</vt:lpstr>
      <vt:lpstr>PowerPoint Presentation</vt:lpstr>
      <vt:lpstr>The EOTA Method</vt:lpstr>
      <vt:lpstr>The EOTA Method</vt:lpstr>
      <vt:lpstr>The EOTA Method</vt:lpstr>
      <vt:lpstr>The EOTA Method</vt:lpstr>
      <vt:lpstr>The EOTA Method</vt:lpstr>
      <vt:lpstr>Let’s Practice the EOTA Method</vt:lpstr>
      <vt:lpstr>Playtesting Activity</vt:lpstr>
      <vt:lpstr>Player Experiences</vt:lpstr>
      <vt:lpstr>Peer Observations</vt:lpstr>
      <vt:lpstr>Group Theories</vt:lpstr>
      <vt:lpstr>Advice</vt:lpstr>
      <vt:lpstr>How did that activity go?</vt:lpstr>
      <vt:lpstr>Take Aways</vt:lpstr>
      <vt:lpstr>For next time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of Educational Games</dc:title>
  <dc:creator>Erik Harpstead</dc:creator>
  <cp:lastModifiedBy>Erik Harpstead</cp:lastModifiedBy>
  <cp:revision>743</cp:revision>
  <dcterms:created xsi:type="dcterms:W3CDTF">2018-01-16T20:15:15Z</dcterms:created>
  <dcterms:modified xsi:type="dcterms:W3CDTF">2023-02-16T20:37:34Z</dcterms:modified>
</cp:coreProperties>
</file>