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1"/>
  </p:sldMasterIdLst>
  <p:notesMasterIdLst>
    <p:notesMasterId r:id="rId73"/>
  </p:notesMasterIdLst>
  <p:handoutMasterIdLst>
    <p:handoutMasterId r:id="rId74"/>
  </p:handoutMasterIdLst>
  <p:sldIdLst>
    <p:sldId id="256" r:id="rId2"/>
    <p:sldId id="1358" r:id="rId3"/>
    <p:sldId id="1488" r:id="rId4"/>
    <p:sldId id="1416" r:id="rId5"/>
    <p:sldId id="1489" r:id="rId6"/>
    <p:sldId id="1490" r:id="rId7"/>
    <p:sldId id="1453" r:id="rId8"/>
    <p:sldId id="1476" r:id="rId9"/>
    <p:sldId id="1493" r:id="rId10"/>
    <p:sldId id="1491" r:id="rId11"/>
    <p:sldId id="1494" r:id="rId12"/>
    <p:sldId id="1492" r:id="rId13"/>
    <p:sldId id="1495" r:id="rId14"/>
    <p:sldId id="1496" r:id="rId15"/>
    <p:sldId id="1497" r:id="rId16"/>
    <p:sldId id="1498" r:id="rId17"/>
    <p:sldId id="1452" r:id="rId18"/>
    <p:sldId id="1454" r:id="rId19"/>
    <p:sldId id="1456" r:id="rId20"/>
    <p:sldId id="1457" r:id="rId21"/>
    <p:sldId id="1469" r:id="rId22"/>
    <p:sldId id="1471" r:id="rId23"/>
    <p:sldId id="1472" r:id="rId24"/>
    <p:sldId id="1499" r:id="rId25"/>
    <p:sldId id="1473" r:id="rId26"/>
    <p:sldId id="1475" r:id="rId27"/>
    <p:sldId id="1458" r:id="rId28"/>
    <p:sldId id="1459" r:id="rId29"/>
    <p:sldId id="1460" r:id="rId30"/>
    <p:sldId id="1461" r:id="rId31"/>
    <p:sldId id="1462" r:id="rId32"/>
    <p:sldId id="1463" r:id="rId33"/>
    <p:sldId id="1464" r:id="rId34"/>
    <p:sldId id="1465" r:id="rId35"/>
    <p:sldId id="1470" r:id="rId36"/>
    <p:sldId id="1466" r:id="rId37"/>
    <p:sldId id="1467" r:id="rId38"/>
    <p:sldId id="1468" r:id="rId39"/>
    <p:sldId id="1432" r:id="rId40"/>
    <p:sldId id="1418" r:id="rId41"/>
    <p:sldId id="1420" r:id="rId42"/>
    <p:sldId id="1421" r:id="rId43"/>
    <p:sldId id="1422" r:id="rId44"/>
    <p:sldId id="1423" r:id="rId45"/>
    <p:sldId id="1424" r:id="rId46"/>
    <p:sldId id="1425" r:id="rId47"/>
    <p:sldId id="1484" r:id="rId48"/>
    <p:sldId id="1485" r:id="rId49"/>
    <p:sldId id="1486" r:id="rId50"/>
    <p:sldId id="1426" r:id="rId51"/>
    <p:sldId id="1427" r:id="rId52"/>
    <p:sldId id="1428" r:id="rId53"/>
    <p:sldId id="1443" r:id="rId54"/>
    <p:sldId id="1444" r:id="rId55"/>
    <p:sldId id="1480" r:id="rId56"/>
    <p:sldId id="1487" r:id="rId57"/>
    <p:sldId id="1445" r:id="rId58"/>
    <p:sldId id="1446" r:id="rId59"/>
    <p:sldId id="1447" r:id="rId60"/>
    <p:sldId id="1483" r:id="rId61"/>
    <p:sldId id="1429" r:id="rId62"/>
    <p:sldId id="1448" r:id="rId63"/>
    <p:sldId id="1479" r:id="rId64"/>
    <p:sldId id="1481" r:id="rId65"/>
    <p:sldId id="1482" r:id="rId66"/>
    <p:sldId id="1478" r:id="rId67"/>
    <p:sldId id="1442" r:id="rId68"/>
    <p:sldId id="1431" r:id="rId69"/>
    <p:sldId id="1474" r:id="rId70"/>
    <p:sldId id="1293" r:id="rId71"/>
    <p:sldId id="379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rt" id="{3BAF07BA-4ECF-4C98-8595-28D1B1B57D0D}">
          <p14:sldIdLst>
            <p14:sldId id="256"/>
            <p14:sldId id="1358"/>
            <p14:sldId id="1488"/>
            <p14:sldId id="1416"/>
            <p14:sldId id="1489"/>
            <p14:sldId id="1490"/>
            <p14:sldId id="1453"/>
            <p14:sldId id="1476"/>
            <p14:sldId id="1493"/>
            <p14:sldId id="1491"/>
            <p14:sldId id="1494"/>
            <p14:sldId id="1492"/>
            <p14:sldId id="1495"/>
            <p14:sldId id="1496"/>
            <p14:sldId id="1497"/>
            <p14:sldId id="1498"/>
            <p14:sldId id="1452"/>
            <p14:sldId id="1454"/>
            <p14:sldId id="1456"/>
            <p14:sldId id="1457"/>
            <p14:sldId id="1469"/>
            <p14:sldId id="1471"/>
            <p14:sldId id="1472"/>
            <p14:sldId id="1499"/>
            <p14:sldId id="1473"/>
            <p14:sldId id="1475"/>
            <p14:sldId id="1458"/>
            <p14:sldId id="1459"/>
            <p14:sldId id="1460"/>
            <p14:sldId id="1461"/>
            <p14:sldId id="1462"/>
            <p14:sldId id="1463"/>
            <p14:sldId id="1464"/>
            <p14:sldId id="1465"/>
            <p14:sldId id="1470"/>
            <p14:sldId id="1466"/>
            <p14:sldId id="1467"/>
            <p14:sldId id="1468"/>
            <p14:sldId id="1432"/>
          </p14:sldIdLst>
        </p14:section>
        <p14:section name="Final Project Examples" id="{C3E9C484-5CCC-4BB6-B668-55E99384D77A}">
          <p14:sldIdLst>
            <p14:sldId id="1418"/>
            <p14:sldId id="1420"/>
            <p14:sldId id="1421"/>
            <p14:sldId id="1422"/>
            <p14:sldId id="1423"/>
            <p14:sldId id="1424"/>
            <p14:sldId id="1425"/>
            <p14:sldId id="1484"/>
            <p14:sldId id="1485"/>
            <p14:sldId id="1486"/>
            <p14:sldId id="1426"/>
            <p14:sldId id="1427"/>
            <p14:sldId id="1428"/>
            <p14:sldId id="1443"/>
            <p14:sldId id="1444"/>
            <p14:sldId id="1480"/>
            <p14:sldId id="1487"/>
            <p14:sldId id="1445"/>
            <p14:sldId id="1446"/>
            <p14:sldId id="1447"/>
            <p14:sldId id="1483"/>
            <p14:sldId id="1429"/>
            <p14:sldId id="1448"/>
            <p14:sldId id="1479"/>
            <p14:sldId id="1481"/>
            <p14:sldId id="1482"/>
            <p14:sldId id="1478"/>
            <p14:sldId id="1442"/>
            <p14:sldId id="1431"/>
            <p14:sldId id="1474"/>
          </p14:sldIdLst>
        </p14:section>
        <p14:section name="End" id="{67861A8B-7186-483F-BBA8-00B3A06A9635}">
          <p14:sldIdLst>
            <p14:sldId id="1293"/>
            <p14:sldId id="37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ncent Aleven" initials="VA" lastIdx="16" clrIdx="0"/>
  <p:cmAuthor id="2" name="Vincent Aleven" initials="SoCS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0"/>
    <a:srgbClr val="71D3D1"/>
    <a:srgbClr val="2E3235"/>
    <a:srgbClr val="14110F"/>
    <a:srgbClr val="161B2E"/>
    <a:srgbClr val="0D122A"/>
    <a:srgbClr val="342F35"/>
    <a:srgbClr val="6E77FD"/>
    <a:srgbClr val="77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2848" autoAdjust="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2280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CF163F9-C889-4D68-BA7C-958783134C1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52576F-8FF4-42FF-925F-A1331C8AF42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07E48-60C0-4E5A-AE70-08D61B08AE1A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71E5F2-9ECE-4E0D-871A-142DB551A9F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60666A-5ABE-4FA1-BC6A-CE121C6E0F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D0BDE5-DA8A-4378-B83B-51EA93272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706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E1A3C-3053-4E19-BDA5-5FB368113932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90E7FF-258F-4893-9AEA-89A170167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21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0E7FF-258F-4893-9AEA-89A1701674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589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0E7FF-258F-4893-9AEA-89A170167471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29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0368C-7392-4304-BF42-7F1D9B5045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90C8-2C26-4365-B198-6458467E1D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A59B6-7B42-4F35-A13D-352B3D473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971E9-5F29-4FD1-A1DB-C8533DAD6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011B4-310F-4BF1-9A30-C608ED11A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581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B2CA9-9D7E-4C35-B212-EFFC6C2D8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BD87B-0125-42AA-9FC6-3BB35CA66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3FC2F-09D8-40A8-B10B-2FDB259DB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F52D0-FDF2-47A4-8113-4954951E6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4442A-453E-435F-BD38-A0E2BCECA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208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DF48C-91C5-4DF3-B326-3544AAA13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A0823-F04F-47A2-93F0-DEA19CC0D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D1019A-0B9C-4B13-ABC4-0A362744E3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F84DF-F5B4-453E-82BB-29C84B883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CD8138-596B-4DFB-8A4E-6A5E9D151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E42E92-E920-419E-88AE-CC21E2863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41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hir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DF48C-91C5-4DF3-B326-3544AAA13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A0823-F04F-47A2-93F0-DEA19CC0D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7315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D1019A-0B9C-4B13-ABC4-0A362744E3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10600" y="1825625"/>
            <a:ext cx="2743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F84DF-F5B4-453E-82BB-29C84B883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CD8138-596B-4DFB-8A4E-6A5E9D151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E42E92-E920-419E-88AE-CC21E2863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932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hird Left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A0823-F04F-47A2-93F0-DEA19CC0D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65125"/>
            <a:ext cx="7315200" cy="58118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D1019A-0B9C-4B13-ABC4-0A362744E3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10600" y="365125"/>
            <a:ext cx="2743200" cy="58118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F84DF-F5B4-453E-82BB-29C84B883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CD8138-596B-4DFB-8A4E-6A5E9D151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E42E92-E920-419E-88AE-CC21E2863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68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hir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DF48C-91C5-4DF3-B326-3544AAA13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A0823-F04F-47A2-93F0-DEA19CC0D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743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D1019A-0B9C-4B13-ABC4-0A362744E3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38600" y="1825625"/>
            <a:ext cx="7315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F84DF-F5B4-453E-82BB-29C84B883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CD8138-596B-4DFB-8A4E-6A5E9D151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E42E92-E920-419E-88AE-CC21E2863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136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hird Right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A0823-F04F-47A2-93F0-DEA19CC0DF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65125"/>
            <a:ext cx="2743200" cy="58118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D1019A-0B9C-4B13-ABC4-0A362744E3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38600" y="365125"/>
            <a:ext cx="7315200" cy="58118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F84DF-F5B4-453E-82BB-29C84B883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CD8138-596B-4DFB-8A4E-6A5E9D151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E42E92-E920-419E-88AE-CC21E2863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34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6A2A2-49D4-486F-AAF2-7F344EEC7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772C1-3E29-4F92-AC22-E7B30F13CD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CE229C-7277-4481-A362-1F4A7BE061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E5E213-945D-4603-ADCC-88F1ACDCB8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7A9399-1682-45EE-8A76-286737C34C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B7639B-1819-410A-8003-2534B3B6E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B3E9CF-DF5C-46B5-AEB0-959E4E376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66FDD3-3302-4E32-8BD3-96F1B7ADC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948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3B617-A7B8-41E3-B835-BF95BF9DA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E94ACF-D995-4B61-A2FB-94D73CE6E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12AEB0-A948-4552-8F67-4431FCC36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50CF4E-3EF3-43B3-916D-CEE810E20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8200" y="5939161"/>
            <a:ext cx="10515600" cy="237802"/>
          </a:xfrm>
        </p:spPr>
        <p:txBody>
          <a:bodyPr>
            <a:noAutofit/>
          </a:bodyPr>
          <a:lstStyle>
            <a:lvl1pPr marL="0" indent="0" algn="r">
              <a:buNone/>
              <a:defRPr sz="12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1119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6BF235-8B43-4826-8CFB-4E1B7B08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967B37-12D0-46AF-A8CD-B83E91F4D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D735A4-2356-4032-ADBE-F1D425EF4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783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1EB90-146E-4100-B5A5-8B2211B3F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2B1F2-AA72-4FA4-AD86-DCD450C51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41A302-C111-4BE7-9CD8-47FBA00050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AC9A8E-86C1-49F2-B9F5-200D05600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E12CAE-5FF3-440F-8828-36AB695B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D8D88E-7DAD-4918-A841-3D94E406D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42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0368C-7392-4304-BF42-7F1D9B5045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A59B6-7B42-4F35-A13D-352B3D473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971E9-5F29-4FD1-A1DB-C8533DAD6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011B4-310F-4BF1-9A30-C608ED11A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878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B3917-28D5-4F0E-BFAB-D2607706B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C7AA04-524C-40D8-97FD-5113596482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CE5F11-6EF4-42FA-8DC7-C477366656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77D15C-D9C0-487F-B336-82339246E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A1672-F267-4808-BB4C-5B78CCE83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99A0F-AC61-4678-BD93-83145D8E0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255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0EDC8-FA4D-421A-A5CC-B08A3B751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41E1CB-11D2-47D8-8F95-E6ECD502E0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F3B1D-8023-4776-9EDB-728C85B73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531EC-AE97-4668-B6C9-802BF62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E1FA5-D972-461C-AD6C-A5F2DA49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2428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DAB074-0102-4E95-9A84-C82EE42BB5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02AA6-0E25-4DFF-9860-C3961546E0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A47A5-A5D6-499C-A722-8438D60AE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94E8D-E4C2-4154-B580-91A2A64D5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EEAFE-9551-4D5B-AD1C-5990DA012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402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929515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067421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3B617-A7B8-41E3-B835-BF95BF9DA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E94ACF-D995-4B61-A2FB-94D73CE6E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12AEB0-A948-4552-8F67-4431FCC36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50CF4E-3EF3-43B3-916D-CEE810E20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604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1D58D-BC80-4B7A-8AA4-ECC513F12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C1D16-3028-440F-AC7E-A62A2C983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135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1F702-59F6-4552-BFED-709291519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B5FEF-1897-41CA-B328-6E5310B65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6B7A2-0E31-4F9E-B7E7-2B4E95F1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8200" y="5939161"/>
            <a:ext cx="10515600" cy="237802"/>
          </a:xfrm>
        </p:spPr>
        <p:txBody>
          <a:bodyPr>
            <a:noAutofit/>
          </a:bodyPr>
          <a:lstStyle>
            <a:lvl1pPr marL="0" indent="0" algn="r">
              <a:buNone/>
              <a:defRPr sz="1200"/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2894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udent Inp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1D58D-BC80-4B7A-8AA4-ECC513F12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406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C1D16-3028-440F-AC7E-A62A2C983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532"/>
            <a:ext cx="10515600" cy="5183431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>
                <a:solidFill>
                  <a:schemeClr val="accent5"/>
                </a:solidFill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accent5"/>
                </a:solidFill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accent5"/>
                </a:solidFill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accent5"/>
                </a:solidFill>
              </a:defRPr>
            </a:lvl4pPr>
            <a:lvl5pPr marL="2171700" indent="-342900">
              <a:buFont typeface="+mj-lt"/>
              <a:buAutoNum type="arabicPeriod"/>
              <a:defRPr sz="16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1F702-59F6-4552-BFED-709291519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B5FEF-1897-41CA-B328-6E5310B65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6B7A2-0E31-4F9E-B7E7-2B4E95F1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058B80-86AC-4EC6-BB3A-D55E10D6FD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79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Pu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1F702-59F6-4552-BFED-709291519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B5FEF-1897-41CA-B328-6E5310B65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6B7A2-0E31-4F9E-B7E7-2B4E95F1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058B80-86AC-4EC6-BB3A-D55E10D6FD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9801225" y="365125"/>
            <a:ext cx="1552575" cy="628650"/>
          </a:xfrm>
        </p:spPr>
        <p:txBody>
          <a:bodyPr anchor="ctr"/>
          <a:lstStyle>
            <a:lvl1pPr marL="0" indent="0" algn="r">
              <a:buNone/>
              <a:defRPr sz="2400"/>
            </a:lvl1pPr>
          </a:lstStyle>
          <a:p>
            <a:pPr lvl="0"/>
            <a:r>
              <a:rPr lang="en-US" dirty="0" smtClean="0"/>
              <a:t>Timing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DD0368C-7392-4304-BF42-7F1D9B5045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3901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Discus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1D58D-BC80-4B7A-8AA4-ECC513F12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963025" cy="628406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C1D16-3028-440F-AC7E-A62A2C983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532"/>
            <a:ext cx="10515600" cy="5183431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>
                <a:solidFill>
                  <a:schemeClr val="accent4"/>
                </a:solidFill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accent4"/>
                </a:solidFill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accent4"/>
                </a:solidFill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2171700" indent="-342900"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</a:t>
            </a:r>
            <a:r>
              <a:rPr lang="en-US" dirty="0" smtClean="0"/>
              <a:t>level</a:t>
            </a:r>
            <a:endParaRPr lang="en-US" dirty="0"/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1F702-59F6-4552-BFED-709291519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B5FEF-1897-41CA-B328-6E5310B65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6B7A2-0E31-4F9E-B7E7-2B4E95F1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058B80-86AC-4EC6-BB3A-D55E10D6FD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9801225" y="365125"/>
            <a:ext cx="1552575" cy="628650"/>
          </a:xfrm>
        </p:spPr>
        <p:txBody>
          <a:bodyPr anchor="ctr"/>
          <a:lstStyle>
            <a:lvl1pPr marL="0" indent="0" algn="r">
              <a:buNone/>
              <a:defRPr sz="2400"/>
            </a:lvl1pPr>
          </a:lstStyle>
          <a:p>
            <a:pPr lvl="0"/>
            <a:r>
              <a:rPr lang="en-US" dirty="0" smtClean="0"/>
              <a:t>Timing</a:t>
            </a:r>
          </a:p>
        </p:txBody>
      </p:sp>
    </p:spTree>
    <p:extLst>
      <p:ext uri="{BB962C8B-B14F-4D97-AF65-F5344CB8AC3E}">
        <p14:creationId xmlns:p14="http://schemas.microsoft.com/office/powerpoint/2010/main" val="1577697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Input 2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1D58D-BC80-4B7A-8AA4-ECC513F12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406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C1D16-3028-440F-AC7E-A62A2C983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8658"/>
            <a:ext cx="5257800" cy="4818306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>
                <a:solidFill>
                  <a:schemeClr val="accent5"/>
                </a:solidFill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accent5"/>
                </a:solidFill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accent5"/>
                </a:solidFill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accent5"/>
                </a:solidFill>
              </a:defRPr>
            </a:lvl4pPr>
            <a:lvl5pPr marL="2171700" indent="-342900">
              <a:buFont typeface="+mj-lt"/>
              <a:buAutoNum type="arabicPeriod"/>
              <a:defRPr sz="16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1F702-59F6-4552-BFED-709291519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B5FEF-1897-41CA-B328-6E5310B65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6B7A2-0E31-4F9E-B7E7-2B4E95F1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058B80-86AC-4EC6-BB3A-D55E10D6FD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6F3CC88-D8F5-4F38-B9B9-0063DF4FC4C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0" y="1362074"/>
            <a:ext cx="5257800" cy="4814888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>
                <a:solidFill>
                  <a:schemeClr val="accent5"/>
                </a:solidFill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accent5"/>
                </a:solidFill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accent5"/>
                </a:solidFill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accent5"/>
                </a:solidFill>
              </a:defRPr>
            </a:lvl4pPr>
            <a:lvl5pPr marL="2171700" indent="-342900">
              <a:buFont typeface="+mj-lt"/>
              <a:buAutoNum type="arabicPeriod"/>
              <a:defRPr sz="16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C0E4946-2ADE-4E84-955F-1754575070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993775"/>
            <a:ext cx="5257800" cy="36512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189BC5ED-C640-47D8-A474-7E90C59FFF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6000" y="996706"/>
            <a:ext cx="5257800" cy="36512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2241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ba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7058B80-86AC-4EC6-BB3A-D55E10D6FD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058B80-86AC-4EC6-BB3A-D55E10D6FD8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 w="3175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5743575" y="160020"/>
            <a:ext cx="809626" cy="6547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1D58D-BC80-4B7A-8AA4-ECC513F12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406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C1D16-3028-440F-AC7E-A62A2C983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8658"/>
            <a:ext cx="5257800" cy="4818306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>
                <a:solidFill>
                  <a:schemeClr val="accent5"/>
                </a:solidFill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accent5"/>
                </a:solidFill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accent5"/>
                </a:solidFill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accent5"/>
                </a:solidFill>
              </a:defRPr>
            </a:lvl4pPr>
            <a:lvl5pPr marL="2171700" indent="-342900">
              <a:buFont typeface="+mj-lt"/>
              <a:buAutoNum type="arabicPeriod"/>
              <a:defRPr sz="16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1F702-59F6-4552-BFED-709291519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B5FEF-1897-41CA-B328-6E5310B65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6B7A2-0E31-4F9E-B7E7-2B4E95F1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6F3CC88-D8F5-4F38-B9B9-0063DF4FC4C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0" y="1362074"/>
            <a:ext cx="5257800" cy="4814888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>
                <a:solidFill>
                  <a:schemeClr val="accent4"/>
                </a:solidFill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accent4"/>
                </a:solidFill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accent4"/>
                </a:solidFill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4pPr>
            <a:lvl5pPr marL="2171700" indent="-342900">
              <a:buFont typeface="+mj-lt"/>
              <a:buAutoNum type="arabicPeriod"/>
              <a:defRPr sz="160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C0E4946-2ADE-4E84-955F-1754575070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993775"/>
            <a:ext cx="5257800" cy="36512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189BC5ED-C640-47D8-A474-7E90C59FFF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6000" y="996706"/>
            <a:ext cx="5257800" cy="36512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483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 Input Trans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1D58D-BC80-4B7A-8AA4-ECC513F12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406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C1D16-3028-440F-AC7E-A62A2C983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532"/>
            <a:ext cx="5257800" cy="518343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1F702-59F6-4552-BFED-709291519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B5FEF-1897-41CA-B328-6E5310B65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6B7A2-0E31-4F9E-B7E7-2B4E95F1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058B80-86AC-4EC6-BB3A-D55E10D6FD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6F3CC88-D8F5-4F38-B9B9-0063DF4FC4C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0" y="993531"/>
            <a:ext cx="5257800" cy="518343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5"/>
                </a:solidFill>
              </a:defRPr>
            </a:lvl1pPr>
            <a:lvl2pPr>
              <a:defRPr sz="2000">
                <a:solidFill>
                  <a:schemeClr val="accent5"/>
                </a:solidFill>
              </a:defRPr>
            </a:lvl2pPr>
            <a:lvl3pPr>
              <a:defRPr sz="1800">
                <a:solidFill>
                  <a:schemeClr val="accent5"/>
                </a:solidFill>
              </a:defRPr>
            </a:lvl3pPr>
            <a:lvl4pPr>
              <a:defRPr sz="1600">
                <a:solidFill>
                  <a:schemeClr val="accent5"/>
                </a:solidFill>
              </a:defRPr>
            </a:lvl4pPr>
            <a:lvl5pPr>
              <a:defRPr sz="16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2341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36C19-F6BA-43D3-ACE3-ECFAAAF2DF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7B91B-0F0E-443C-ACE4-2139FD5DB9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B2F1EB-4941-47AB-B00A-FBB8530DBF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96267-9501-4B49-939F-F116B066987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AF5604-9C2A-4958-91A6-2A1F2DE0C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66066B-685D-429B-9EDD-6E5369DD0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909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73" r:id="rId5"/>
    <p:sldLayoutId id="2147483669" r:id="rId6"/>
    <p:sldLayoutId id="2147483665" r:id="rId7"/>
    <p:sldLayoutId id="2147483671" r:id="rId8"/>
    <p:sldLayoutId id="2147483666" r:id="rId9"/>
    <p:sldLayoutId id="2147483651" r:id="rId10"/>
    <p:sldLayoutId id="2147483652" r:id="rId11"/>
    <p:sldLayoutId id="2147483667" r:id="rId12"/>
    <p:sldLayoutId id="2147483674" r:id="rId13"/>
    <p:sldLayoutId id="2147483668" r:id="rId14"/>
    <p:sldLayoutId id="2147483675" r:id="rId15"/>
    <p:sldLayoutId id="2147483653" r:id="rId16"/>
    <p:sldLayoutId id="2147483654" r:id="rId17"/>
    <p:sldLayoutId id="2147483655" r:id="rId18"/>
    <p:sldLayoutId id="2147483656" r:id="rId19"/>
    <p:sldLayoutId id="2147483657" r:id="rId20"/>
    <p:sldLayoutId id="2147483658" r:id="rId21"/>
    <p:sldLayoutId id="2147483659" r:id="rId22"/>
    <p:sldLayoutId id="2147483662" r:id="rId23"/>
    <p:sldLayoutId id="2147483663" r:id="rId24"/>
    <p:sldLayoutId id="2147483676" r:id="rId2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Segoe UI" panose="020B0502040204020203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egoe UI" panose="020B0502040204020203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egoe UI" panose="020B0502040204020203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egoe UI" panose="020B0502040204020203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egoe UI" panose="020B0502040204020203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edugames.design/schedule" TargetMode="Externa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edugames.design/schedule" TargetMode="External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steamcommunity.com/sharedfiles/filedetails/?id=2093103493" TargetMode="External"/><Relationship Id="rId7" Type="http://schemas.openxmlformats.org/officeDocument/2006/relationships/hyperlink" Target="https://steamcommunity.com/sharedfiles/filedetails/?id=2059086966" TargetMode="External"/><Relationship Id="rId2" Type="http://schemas.openxmlformats.org/officeDocument/2006/relationships/hyperlink" Target="https://steamcommunity.com/sharedfiles/filedetails/?id=2093629113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steamcommunity.com/sharedfiles/filedetails/?id=2072788827" TargetMode="External"/><Relationship Id="rId5" Type="http://schemas.openxmlformats.org/officeDocument/2006/relationships/hyperlink" Target="https://steamcommunity.com/sharedfiles/filedetails/?id=2072876542" TargetMode="External"/><Relationship Id="rId4" Type="http://schemas.openxmlformats.org/officeDocument/2006/relationships/hyperlink" Target="https://steamcommunity.com/sharedfiles/filedetails/?id=2093073473" TargetMode="Externa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edugames.design/topics" TargetMode="Externa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hyperlink" Target="https://edugames.design/feedback" TargetMode="Externa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0B78E-2F00-42B7-80D1-D054633F54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ctr">
            <a:normAutofit fontScale="90000"/>
          </a:bodyPr>
          <a:lstStyle/>
          <a:p>
            <a:pPr marL="1712913" indent="-1712913">
              <a:tabLst>
                <a:tab pos="1828800" algn="l"/>
              </a:tabLst>
            </a:pPr>
            <a:r>
              <a:rPr lang="en-US" dirty="0" smtClean="0"/>
              <a:t>13 – Pre-Production + Final Project Kickoff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14AFE1-85AB-455F-8967-B7BC71A07C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Design of Educational Games</a:t>
            </a:r>
          </a:p>
          <a:p>
            <a:r>
              <a:rPr lang="en-US" dirty="0"/>
              <a:t>05418/05818 Human-Computer Interaction Institute</a:t>
            </a:r>
          </a:p>
          <a:p>
            <a:endParaRPr lang="en-US" dirty="0"/>
          </a:p>
          <a:p>
            <a:r>
              <a:rPr lang="en-US" dirty="0"/>
              <a:t>Erik Harpstead</a:t>
            </a:r>
          </a:p>
        </p:txBody>
      </p:sp>
    </p:spTree>
    <p:extLst>
      <p:ext uri="{BB962C8B-B14F-4D97-AF65-F5344CB8AC3E}">
        <p14:creationId xmlns:p14="http://schemas.microsoft.com/office/powerpoint/2010/main" val="110928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10</a:t>
            </a:fld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Lemarchand</a:t>
            </a:r>
            <a:r>
              <a:rPr lang="en-US" dirty="0"/>
              <a:t>, 2022</a:t>
            </a:r>
          </a:p>
          <a:p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793082" y="1006799"/>
            <a:ext cx="8605837" cy="493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8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V</a:t>
            </a:r>
            <a:r>
              <a:rPr lang="en-US" dirty="0" smtClean="0"/>
              <a:t>ertical Slice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Provides sample of all of the core features that would be necessary to build your game</a:t>
            </a:r>
          </a:p>
          <a:p>
            <a:r>
              <a:rPr lang="en-US" dirty="0" smtClean="0"/>
              <a:t>Used to prove you can actually do all the sub pieces of your experience and know how they fit together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11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83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V</a:t>
            </a:r>
            <a:r>
              <a:rPr lang="en-US" dirty="0" smtClean="0"/>
              <a:t>ertical Slice usually contains: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Your Core Loop</a:t>
            </a:r>
          </a:p>
          <a:p>
            <a:pPr lvl="1"/>
            <a:r>
              <a:rPr lang="en-US" dirty="0" smtClean="0"/>
              <a:t>Roughly a sample level / sequence</a:t>
            </a:r>
          </a:p>
          <a:p>
            <a:r>
              <a:rPr lang="en-US" dirty="0" smtClean="0"/>
              <a:t>Any Special Sequences your game might have</a:t>
            </a:r>
          </a:p>
          <a:p>
            <a:pPr lvl="1"/>
            <a:r>
              <a:rPr lang="en-US" dirty="0" smtClean="0"/>
              <a:t>If you plan for other sequences what are those?</a:t>
            </a:r>
          </a:p>
          <a:p>
            <a:r>
              <a:rPr lang="en-US" dirty="0" smtClean="0"/>
              <a:t>The logic that connects sequences together</a:t>
            </a:r>
          </a:p>
          <a:p>
            <a:pPr lvl="1"/>
            <a:r>
              <a:rPr lang="en-US" dirty="0" smtClean="0"/>
              <a:t>If you can create 2 levels and the transition between them you can make as many as you need</a:t>
            </a:r>
          </a:p>
          <a:p>
            <a:r>
              <a:rPr lang="en-US" dirty="0" smtClean="0"/>
              <a:t>Answer to the 3C’s (or equivalent for genre)</a:t>
            </a:r>
          </a:p>
          <a:p>
            <a:pPr lvl="1"/>
            <a:r>
              <a:rPr lang="en-US" dirty="0" smtClean="0"/>
              <a:t>Character</a:t>
            </a:r>
          </a:p>
          <a:p>
            <a:pPr lvl="1"/>
            <a:r>
              <a:rPr lang="en-US" dirty="0" smtClean="0"/>
              <a:t>Camera</a:t>
            </a:r>
          </a:p>
          <a:p>
            <a:pPr lvl="1"/>
            <a:r>
              <a:rPr lang="en-US" dirty="0" smtClean="0"/>
              <a:t>Controls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12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05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Slice Size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Rarely an instantiation of your entire game</a:t>
            </a:r>
          </a:p>
          <a:p>
            <a:pPr lvl="1"/>
            <a:r>
              <a:rPr lang="en-US" dirty="0" smtClean="0"/>
              <a:t>Though tabletop games will usually be more polished</a:t>
            </a:r>
          </a:p>
          <a:p>
            <a:r>
              <a:rPr lang="en-US" dirty="0" smtClean="0"/>
              <a:t>Consider creating a “beautiful corner”</a:t>
            </a:r>
          </a:p>
          <a:p>
            <a:pPr lvl="1"/>
            <a:r>
              <a:rPr lang="en-US" dirty="0" smtClean="0"/>
              <a:t>A small section of the overall plan that is polished to the level you would expect of the final game</a:t>
            </a:r>
          </a:p>
          <a:p>
            <a:pPr lvl="1"/>
            <a:r>
              <a:rPr lang="en-US" dirty="0" smtClean="0"/>
              <a:t>The rest of the game may still be grey boxes or rough plans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13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5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 Design Macro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document that maps out a plan for production</a:t>
            </a:r>
          </a:p>
          <a:p>
            <a:r>
              <a:rPr lang="en-US" dirty="0" smtClean="0"/>
              <a:t>Describes your project goals or design pillars that could be used to take a game to full production</a:t>
            </a:r>
          </a:p>
          <a:p>
            <a:r>
              <a:rPr lang="en-US" dirty="0" smtClean="0"/>
              <a:t>Provides a brief plan for:</a:t>
            </a:r>
          </a:p>
          <a:p>
            <a:pPr lvl="1"/>
            <a:r>
              <a:rPr lang="en-US" dirty="0" smtClean="0"/>
              <a:t>Core gameplay</a:t>
            </a:r>
          </a:p>
          <a:p>
            <a:pPr lvl="1"/>
            <a:r>
              <a:rPr lang="en-US" dirty="0" smtClean="0"/>
              <a:t>Aesthetic direction</a:t>
            </a:r>
          </a:p>
          <a:p>
            <a:pPr lvl="1"/>
            <a:r>
              <a:rPr lang="en-US" dirty="0" smtClean="0"/>
              <a:t>Rough narrative arc</a:t>
            </a:r>
          </a:p>
          <a:p>
            <a:r>
              <a:rPr lang="en-US" dirty="0" smtClean="0"/>
              <a:t>Sometimes contains a Game Design Macro Chart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14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2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 Design Macro Chart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15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Lemarchand</a:t>
            </a:r>
            <a:r>
              <a:rPr lang="en-US" dirty="0" smtClean="0"/>
              <a:t>, 2022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Lays out your sequences of levels relating them to designer and player goals as well as any key elemental changes</a:t>
            </a:r>
          </a:p>
          <a:p>
            <a:r>
              <a:rPr lang="en-US" dirty="0" smtClean="0"/>
              <a:t>Not necessarily relevant to all types of games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03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 Design Macro Chart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8766" y="1690688"/>
            <a:ext cx="6984180" cy="411321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16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Lemarchand</a:t>
            </a:r>
            <a:r>
              <a:rPr lang="en-US" dirty="0" smtClean="0"/>
              <a:t>,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81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Final Project Guidelines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55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3A74507-430A-44C0-910D-A5B985F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Project Goal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74D1E26-8976-4B59-B50A-F21ABDF80C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Make an Excellent Educational Game!</a:t>
            </a:r>
          </a:p>
          <a:p>
            <a:endParaRPr lang="en-US" dirty="0"/>
          </a:p>
          <a:p>
            <a:pPr marL="0" indent="0">
              <a:spcBef>
                <a:spcPts val="2200"/>
              </a:spcBef>
              <a:buNone/>
            </a:pPr>
            <a:r>
              <a:rPr lang="en-US" dirty="0"/>
              <a:t>With a team of </a:t>
            </a:r>
            <a:r>
              <a:rPr lang="en-US" dirty="0" smtClean="0"/>
              <a:t>~5 </a:t>
            </a:r>
            <a:r>
              <a:rPr lang="en-US" dirty="0"/>
              <a:t>people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Target </a:t>
            </a:r>
            <a:r>
              <a:rPr lang="en-US" dirty="0"/>
              <a:t>audience, subject area, and platform are up to you, subject to a few </a:t>
            </a:r>
            <a:r>
              <a:rPr lang="en-US" dirty="0" smtClean="0"/>
              <a:t>limitations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Expected size depends on format: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Non-digital / tabletop games are usually ~15-60 min of gameplay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Digital games are usually ~5-15 min of gameplay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2C89A3-5863-4957-81B5-ACFBCC23E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B616DC-BDBC-4FC1-9EBC-D0A93F2BA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85BC2D-A44D-4BB0-A082-3C492470C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18</a:t>
            </a:fld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10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F009A-B813-40E5-9BEF-469470829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Limitations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C4642-7FEB-4FE4-8D53-53789EAF53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No Arithmetic (basic math) </a:t>
            </a:r>
            <a:r>
              <a:rPr lang="en-US" dirty="0" smtClean="0"/>
              <a:t>Fluency games</a:t>
            </a:r>
            <a:endParaRPr lang="en-US" dirty="0"/>
          </a:p>
          <a:p>
            <a:pPr lvl="1"/>
            <a:r>
              <a:rPr lang="en-US" dirty="0"/>
              <a:t>Unless you can convince me you have a really compelling </a:t>
            </a:r>
            <a:r>
              <a:rPr lang="en-US" dirty="0" smtClean="0"/>
              <a:t>idea the world has enough of these</a:t>
            </a:r>
            <a:endParaRPr lang="en-US" dirty="0"/>
          </a:p>
          <a:p>
            <a:pPr marL="0" indent="0">
              <a:spcBef>
                <a:spcPts val="2200"/>
              </a:spcBef>
              <a:buNone/>
            </a:pPr>
            <a:r>
              <a:rPr lang="en-US" dirty="0"/>
              <a:t>No Digital Games with 3D </a:t>
            </a:r>
            <a:r>
              <a:rPr lang="en-US" dirty="0" smtClean="0"/>
              <a:t>Art or Animation</a:t>
            </a:r>
            <a:endParaRPr lang="en-US" dirty="0"/>
          </a:p>
          <a:p>
            <a:pPr lvl="1"/>
            <a:r>
              <a:rPr lang="en-US" dirty="0"/>
              <a:t>Unless you can prove to me right now that you know how to work with 3D </a:t>
            </a:r>
            <a:r>
              <a:rPr lang="en-US" dirty="0" smtClean="0"/>
              <a:t>art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E97AC-30AB-424B-94D4-9ADEDAF88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47C8EC-39A8-48C3-8B1F-1E3C7C1D1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A5E56-23E6-422F-B0AD-DFE745039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19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10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379C62A-973F-4E6E-8511-E5B377C78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50FA4F-4DFE-47D3-BACF-763F18E15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Critique Submission Deadline 2 Today at 11:59PM</a:t>
            </a:r>
          </a:p>
          <a:p>
            <a:pPr lvl="1"/>
            <a:r>
              <a:rPr lang="en-US" dirty="0" smtClean="0"/>
              <a:t>Reminder we drop your lowest 2 scores so ok to choose to skip a submission deadline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Assignment 1 and Assignment </a:t>
            </a:r>
            <a:r>
              <a:rPr lang="en-US" dirty="0" smtClean="0"/>
              <a:t>2C Due Friday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Final Project teams </a:t>
            </a:r>
            <a:r>
              <a:rPr lang="en-US" dirty="0" smtClean="0"/>
              <a:t>assigned</a:t>
            </a:r>
            <a:endParaRPr lang="en-US" dirty="0" smtClean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153205-AA31-4B90-A37D-1D0283C73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68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92D6E-2266-4B96-B7C7-337FC78FC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Available Platforms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FA79D-571D-4DB0-A830-DC39233E5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spcBef>
                <a:spcPts val="2200"/>
              </a:spcBef>
              <a:buNone/>
            </a:pPr>
            <a:r>
              <a:rPr lang="en-US" dirty="0"/>
              <a:t>Platforms I can easily support</a:t>
            </a:r>
          </a:p>
          <a:p>
            <a:pPr lvl="1"/>
            <a:r>
              <a:rPr lang="en-US" dirty="0"/>
              <a:t>Board </a:t>
            </a:r>
            <a:r>
              <a:rPr lang="en-US" dirty="0" smtClean="0"/>
              <a:t>games</a:t>
            </a:r>
          </a:p>
          <a:p>
            <a:pPr lvl="1"/>
            <a:r>
              <a:rPr lang="en-US" dirty="0" smtClean="0"/>
              <a:t>HTML 5</a:t>
            </a:r>
            <a:endParaRPr lang="en-US" dirty="0"/>
          </a:p>
          <a:p>
            <a:pPr lvl="1"/>
            <a:r>
              <a:rPr lang="en-US" dirty="0"/>
              <a:t>PC </a:t>
            </a:r>
            <a:r>
              <a:rPr lang="en-US" dirty="0" smtClean="0"/>
              <a:t>(</a:t>
            </a:r>
            <a:r>
              <a:rPr lang="en-US" dirty="0"/>
              <a:t>Mouse + KB or controller)</a:t>
            </a:r>
          </a:p>
          <a:p>
            <a:pPr lvl="1"/>
            <a:r>
              <a:rPr lang="en-US" dirty="0" smtClean="0"/>
              <a:t>Android (prefer phone but have tablet)</a:t>
            </a:r>
            <a:endParaRPr lang="en-US" dirty="0"/>
          </a:p>
          <a:p>
            <a:pPr marL="0" indent="0">
              <a:spcBef>
                <a:spcPts val="2200"/>
              </a:spcBef>
              <a:buNone/>
            </a:pPr>
            <a:r>
              <a:rPr lang="en-US" dirty="0"/>
              <a:t>Platforms that would be </a:t>
            </a:r>
            <a:r>
              <a:rPr lang="en-US" dirty="0" smtClean="0"/>
              <a:t>trickier but possible</a:t>
            </a:r>
            <a:endParaRPr lang="en-US" dirty="0"/>
          </a:p>
          <a:p>
            <a:pPr lvl="1"/>
            <a:r>
              <a:rPr lang="en-US" dirty="0" smtClean="0"/>
              <a:t>iOS</a:t>
            </a:r>
          </a:p>
          <a:p>
            <a:pPr lvl="1"/>
            <a:r>
              <a:rPr lang="en-US" dirty="0" smtClean="0"/>
              <a:t>Mac OS</a:t>
            </a:r>
            <a:endParaRPr lang="en-US" dirty="0"/>
          </a:p>
          <a:p>
            <a:pPr lvl="1"/>
            <a:r>
              <a:rPr lang="en-US" dirty="0" smtClean="0"/>
              <a:t>Any </a:t>
            </a:r>
            <a:r>
              <a:rPr lang="en-US" dirty="0"/>
              <a:t>VR/AR platform</a:t>
            </a:r>
          </a:p>
          <a:p>
            <a:pPr lvl="1"/>
            <a:r>
              <a:rPr lang="en-US" dirty="0"/>
              <a:t>Physical games requiring lots of space</a:t>
            </a:r>
          </a:p>
          <a:p>
            <a:pPr lvl="1"/>
            <a:r>
              <a:rPr lang="en-US" dirty="0"/>
              <a:t>Any other special hardware you don’t provide</a:t>
            </a:r>
          </a:p>
          <a:p>
            <a:pPr lvl="1"/>
            <a:r>
              <a:rPr lang="en-US" dirty="0"/>
              <a:t>Most </a:t>
            </a:r>
            <a:r>
              <a:rPr lang="en-US" dirty="0" smtClean="0"/>
              <a:t>consoles</a:t>
            </a:r>
          </a:p>
          <a:p>
            <a:pPr lvl="2"/>
            <a:r>
              <a:rPr lang="en-US" dirty="0" smtClean="0"/>
              <a:t>I </a:t>
            </a:r>
            <a:r>
              <a:rPr lang="en-US" dirty="0"/>
              <a:t>have access to most of </a:t>
            </a:r>
            <a:r>
              <a:rPr lang="en-US" dirty="0" smtClean="0"/>
              <a:t>them </a:t>
            </a:r>
            <a:r>
              <a:rPr lang="en-US" dirty="0"/>
              <a:t>but </a:t>
            </a:r>
            <a:r>
              <a:rPr lang="en-US" dirty="0" smtClean="0"/>
              <a:t>you probably can’t get a dev kit in time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93880-44FD-43B6-ACDA-7924605C1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C5ED8-6971-4C34-AD86-1C4EAADC3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15E36-8649-4D0F-95DB-24CE4AE17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20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6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Deliverables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Game Design Macro Document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Production Log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Playable Prototype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3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 Design Macro Document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A short (5-10 page) document describing high-level plan for your game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Would be used to guide full production if the project was continued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Two main sections:</a:t>
            </a:r>
          </a:p>
          <a:p>
            <a:pPr lvl="1"/>
            <a:r>
              <a:rPr lang="en-US" dirty="0" smtClean="0"/>
              <a:t>Learning Design Overview – What are you concrete learning goals? How are they designed into your game?</a:t>
            </a:r>
          </a:p>
          <a:p>
            <a:pPr lvl="1"/>
            <a:r>
              <a:rPr lang="en-US" dirty="0" smtClean="0"/>
              <a:t>Game Design Overview – What is your core gameplay? What are the important elements of your game?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10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 Log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A record of all your various working documents or notes in chronological order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Gives us the ability to see the progression of your design work through the course of the project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A running document of links is fine, doesn’t need a lot of elaboration as long as we can easily tell what a link leads to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14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Show Some Examples Here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62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Playable Prototype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 playable prototype of your game that we can play without your live assistance</a:t>
            </a:r>
          </a:p>
          <a:p>
            <a:pPr lvl="1"/>
            <a:r>
              <a:rPr lang="en-US" dirty="0" smtClean="0"/>
              <a:t>Tabletop games should have a rulebook</a:t>
            </a:r>
          </a:p>
          <a:p>
            <a:pPr lvl="1"/>
            <a:r>
              <a:rPr lang="en-US" dirty="0" smtClean="0"/>
              <a:t>Digital games should provide guidance on controls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Fine to approach it as a “vertical slice” of a larger game</a:t>
            </a:r>
          </a:p>
          <a:p>
            <a:pPr lvl="1"/>
            <a:r>
              <a:rPr lang="en-US" dirty="0" smtClean="0"/>
              <a:t>Ex: build and polish 2 example levels/puzzles and the mechanism for moving between them rather than building a ton of levels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9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 Components and Dimensions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We will be looking at 5 main components of your work and assessing them along 5 dimensions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Each check-in stage of the project will use the same rubric as if it was final so you can gauge formative progress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26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6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FE4E0-D8AC-4E43-888B-51F05CF34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 Assessment </a:t>
            </a:r>
            <a:r>
              <a:rPr lang="en-US" dirty="0"/>
              <a:t>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ABBAB-2B8A-443B-8DB6-448B67FF9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Learning </a:t>
            </a:r>
            <a:r>
              <a:rPr lang="en-US" dirty="0" smtClean="0"/>
              <a:t>Design</a:t>
            </a:r>
            <a:endParaRPr lang="en-US" dirty="0"/>
          </a:p>
          <a:p>
            <a:pPr lvl="1"/>
            <a:r>
              <a:rPr lang="en-US" dirty="0"/>
              <a:t>Elicitation and specification of the educational content that your game will be </a:t>
            </a:r>
            <a:r>
              <a:rPr lang="en-US" dirty="0" smtClean="0"/>
              <a:t>about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Experience Design</a:t>
            </a:r>
            <a:endParaRPr lang="en-US" dirty="0"/>
          </a:p>
          <a:p>
            <a:pPr lvl="1"/>
            <a:r>
              <a:rPr lang="en-US" dirty="0"/>
              <a:t>Formulation and evolution of the kind of experience you want your game to create for players. 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/>
              <a:t>Ideation / Prototyping</a:t>
            </a:r>
          </a:p>
          <a:p>
            <a:pPr lvl="1"/>
            <a:r>
              <a:rPr lang="en-US" dirty="0"/>
              <a:t>Exploration of a design space through brainstorming and prototyping ideas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/>
              <a:t>Playtesting / Evaluation</a:t>
            </a:r>
          </a:p>
          <a:p>
            <a:pPr lvl="1"/>
            <a:r>
              <a:rPr lang="en-US" dirty="0"/>
              <a:t>Collection of player feedback as well as any evidence of learning and how it informed the design process. 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/>
              <a:t>The </a:t>
            </a:r>
            <a:r>
              <a:rPr lang="en-US" dirty="0" smtClean="0"/>
              <a:t>Game</a:t>
            </a:r>
            <a:endParaRPr lang="en-US" dirty="0"/>
          </a:p>
          <a:p>
            <a:pPr lvl="1"/>
            <a:r>
              <a:rPr lang="en-US" dirty="0"/>
              <a:t>The final game that you ultimately produce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3149C-E211-436B-8656-758E2C728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3FF99-E295-4C86-8EE3-6006DD914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55146F-09E4-46FE-B715-8A02D4A3A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27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9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10B45-B2C0-4BAA-BA86-02B23A6D7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 Assessment </a:t>
            </a:r>
            <a:r>
              <a:rPr lang="en-US" dirty="0"/>
              <a:t>Dimensions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386E7-D9C2-4076-992D-014F411CA9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Clarity – Can we understand what you were intended to convey?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Quality – Is the work well executed and thorough?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Credibility – Is the work backed by rigorous processes and principled decision making?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Integration – Does the work </a:t>
            </a:r>
            <a:r>
              <a:rPr lang="en-US" dirty="0" smtClean="0"/>
              <a:t>in one </a:t>
            </a:r>
            <a:r>
              <a:rPr lang="en-US" dirty="0" smtClean="0"/>
              <a:t>component </a:t>
            </a:r>
            <a:r>
              <a:rPr lang="en-US" dirty="0"/>
              <a:t>connect to the others?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Innovation – Is the work interesting, novel, or cool?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CFE8C-07FD-4912-A1E9-6D6B243B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3A5E22-9E70-45F0-841E-7CC57E31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DB7C67-283C-4A1A-961F-CDBC7B213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28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09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8DBDA-F782-4CE6-98BE-B98094E2B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862F5149-61B9-4F9C-8B8F-34D876686C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7034837"/>
              </p:ext>
            </p:extLst>
          </p:nvPr>
        </p:nvGraphicFramePr>
        <p:xfrm>
          <a:off x="838200" y="1825625"/>
          <a:ext cx="10515600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6924">
                  <a:extLst>
                    <a:ext uri="{9D8B030D-6E8A-4147-A177-3AD203B41FA5}">
                      <a16:colId xmlns:a16="http://schemas.microsoft.com/office/drawing/2014/main" val="2897065162"/>
                    </a:ext>
                  </a:extLst>
                </a:gridCol>
                <a:gridCol w="7528676">
                  <a:extLst>
                    <a:ext uri="{9D8B030D-6E8A-4147-A177-3AD203B41FA5}">
                      <a16:colId xmlns:a16="http://schemas.microsoft.com/office/drawing/2014/main" val="24217533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Step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0153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Mar 3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Scoping Proposal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128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Mar </a:t>
                      </a:r>
                      <a:r>
                        <a:rPr lang="en-US" sz="3200" dirty="0" smtClean="0"/>
                        <a:t>16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In-class Pitch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35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Mar </a:t>
                      </a:r>
                      <a:r>
                        <a:rPr lang="en-US" sz="3200" dirty="0" smtClean="0"/>
                        <a:t>28 </a:t>
                      </a:r>
                      <a:r>
                        <a:rPr lang="en-US" sz="3200" dirty="0" smtClean="0"/>
                        <a:t>/ </a:t>
                      </a:r>
                      <a:r>
                        <a:rPr lang="en-US" sz="3200" dirty="0" smtClean="0"/>
                        <a:t>30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Check-in 1 Presentation + Report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5462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Apr </a:t>
                      </a:r>
                      <a:r>
                        <a:rPr lang="en-US" sz="3200" dirty="0" smtClean="0"/>
                        <a:t>18 </a:t>
                      </a:r>
                      <a:r>
                        <a:rPr lang="en-US" sz="3200" dirty="0" smtClean="0"/>
                        <a:t>/ </a:t>
                      </a:r>
                      <a:r>
                        <a:rPr lang="en-US" sz="3200" dirty="0" smtClean="0"/>
                        <a:t>20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Check-in 2 Presentation + Report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1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solidFill>
                            <a:schemeClr val="accent4"/>
                          </a:solidFill>
                        </a:rPr>
                        <a:t>[FINALS WEEK TBD]</a:t>
                      </a:r>
                      <a:endParaRPr lang="en-US" sz="3200" dirty="0">
                        <a:solidFill>
                          <a:schemeClr val="accent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Final </a:t>
                      </a:r>
                      <a:r>
                        <a:rPr lang="en-US" sz="3200" dirty="0" smtClean="0"/>
                        <a:t>Project Showcase </a:t>
                      </a:r>
                      <a:r>
                        <a:rPr lang="en-US" sz="3200" dirty="0"/>
                        <a:t>+ Final Product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0994552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0778AC-3EA5-482A-87A4-47CF49328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B12C2-84A8-48EF-BD0C-F1DC89890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BACE-435E-49B1-ACC5-7602AEEE6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29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03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379C62A-973F-4E6E-8511-E5B377C78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50FA4F-4DFE-47D3-BACF-763F18E15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Mid-semester </a:t>
            </a:r>
            <a:r>
              <a:rPr lang="en-US" dirty="0" smtClean="0"/>
              <a:t>grades will contain:</a:t>
            </a:r>
          </a:p>
          <a:p>
            <a:pPr lvl="1"/>
            <a:r>
              <a:rPr lang="en-US" dirty="0" smtClean="0"/>
              <a:t>Crit1</a:t>
            </a:r>
            <a:endParaRPr lang="en-US" dirty="0"/>
          </a:p>
          <a:p>
            <a:pPr lvl="1"/>
            <a:r>
              <a:rPr lang="en-US" dirty="0" smtClean="0"/>
              <a:t>Assignment </a:t>
            </a:r>
            <a:r>
              <a:rPr lang="en-US" dirty="0"/>
              <a:t>1</a:t>
            </a:r>
          </a:p>
          <a:p>
            <a:pPr lvl="1"/>
            <a:r>
              <a:rPr lang="en-US" dirty="0" smtClean="0"/>
              <a:t>Assignments 2A &amp; 2B</a:t>
            </a:r>
            <a:endParaRPr lang="en-US" dirty="0"/>
          </a:p>
          <a:p>
            <a:pPr lvl="1"/>
            <a:r>
              <a:rPr lang="en-US" dirty="0"/>
              <a:t>All </a:t>
            </a:r>
            <a:r>
              <a:rPr lang="en-US" dirty="0" smtClean="0"/>
              <a:t>RWPs</a:t>
            </a:r>
          </a:p>
          <a:p>
            <a:pPr lvl="1"/>
            <a:r>
              <a:rPr lang="en-US" dirty="0" smtClean="0"/>
              <a:t>~35% of overall final grade</a:t>
            </a:r>
            <a:endParaRPr lang="en-US" dirty="0" smtClean="0"/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They </a:t>
            </a:r>
            <a:r>
              <a:rPr lang="en-US" i="1" dirty="0" smtClean="0"/>
              <a:t>might </a:t>
            </a:r>
            <a:r>
              <a:rPr lang="en-US" dirty="0" smtClean="0"/>
              <a:t>contain:</a:t>
            </a:r>
          </a:p>
          <a:p>
            <a:pPr lvl="1"/>
            <a:r>
              <a:rPr lang="en-US" dirty="0" smtClean="0"/>
              <a:t>Assignment 2C </a:t>
            </a:r>
          </a:p>
          <a:p>
            <a:pPr lvl="1"/>
            <a:r>
              <a:rPr lang="en-US" dirty="0" err="1" smtClean="0"/>
              <a:t>Crit</a:t>
            </a:r>
            <a:r>
              <a:rPr lang="en-US" dirty="0" smtClean="0"/>
              <a:t> 2 </a:t>
            </a:r>
            <a:endParaRPr lang="en-US" dirty="0" smtClean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153205-AA31-4B90-A37D-1D0283C73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85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B9A3A-B25C-42EE-9FB0-89B94699B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Scoping Proposal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40332-F34A-49BE-9767-C2A9EF8E9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Laying out who your team is</a:t>
            </a:r>
          </a:p>
          <a:p>
            <a:r>
              <a:rPr lang="en-US" dirty="0"/>
              <a:t>A description of your </a:t>
            </a:r>
            <a:r>
              <a:rPr lang="en-US" dirty="0" smtClean="0"/>
              <a:t>initial ideas for:</a:t>
            </a:r>
          </a:p>
          <a:p>
            <a:pPr lvl="1"/>
            <a:r>
              <a:rPr lang="en-US" dirty="0" smtClean="0"/>
              <a:t>Topic area</a:t>
            </a:r>
          </a:p>
          <a:p>
            <a:pPr lvl="1"/>
            <a:r>
              <a:rPr lang="en-US" dirty="0" smtClean="0"/>
              <a:t>Kind of game</a:t>
            </a:r>
          </a:p>
          <a:p>
            <a:pPr lvl="1"/>
            <a:r>
              <a:rPr lang="en-US" dirty="0" smtClean="0"/>
              <a:t>Audience</a:t>
            </a:r>
            <a:endParaRPr lang="en-US" dirty="0" smtClean="0"/>
          </a:p>
          <a:p>
            <a:r>
              <a:rPr lang="en-US" dirty="0" smtClean="0"/>
              <a:t>A collaboration plan with a google </a:t>
            </a:r>
            <a:r>
              <a:rPr lang="en-US" dirty="0" smtClean="0"/>
              <a:t>drive or other location </a:t>
            </a:r>
            <a:r>
              <a:rPr lang="en-US" dirty="0" smtClean="0"/>
              <a:t>to follow progress</a:t>
            </a:r>
          </a:p>
          <a:p>
            <a:r>
              <a:rPr lang="en-US" dirty="0" smtClean="0"/>
              <a:t>If you have multiple possible directions, mention </a:t>
            </a:r>
            <a:r>
              <a:rPr lang="en-US" dirty="0" smtClean="0"/>
              <a:t>them </a:t>
            </a:r>
            <a:r>
              <a:rPr lang="en-US" dirty="0" smtClean="0"/>
              <a:t>and we can weigh in</a:t>
            </a:r>
          </a:p>
          <a:p>
            <a:r>
              <a:rPr lang="en-US" b="1" dirty="0" smtClean="0">
                <a:solidFill>
                  <a:schemeClr val="accent4"/>
                </a:solidFill>
              </a:rPr>
              <a:t>AT MOST 2 Pages</a:t>
            </a:r>
          </a:p>
          <a:p>
            <a:r>
              <a:rPr lang="en-US" dirty="0" smtClean="0"/>
              <a:t>Not </a:t>
            </a:r>
            <a:r>
              <a:rPr lang="en-US" dirty="0"/>
              <a:t>graded for substance, just complete/incomplete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47445-4CBC-44DB-A3E8-1BAB47FFF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AFEF57-4D13-47E7-A6F3-E38E261D1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F1B77D-5A71-45BE-A84E-C5255E708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30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0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7CBB0-4606-494A-A315-31A244D17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In-Class Concept </a:t>
            </a:r>
            <a:r>
              <a:rPr lang="en-US" dirty="0"/>
              <a:t>Pitch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79AB4-0A94-4C08-972A-BF02EAED15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</a:t>
            </a:r>
            <a:r>
              <a:rPr lang="en-US" dirty="0" smtClean="0"/>
              <a:t>initial concept </a:t>
            </a:r>
            <a:r>
              <a:rPr lang="en-US" dirty="0"/>
              <a:t>pitch to the class</a:t>
            </a:r>
          </a:p>
          <a:p>
            <a:r>
              <a:rPr lang="en-US" dirty="0"/>
              <a:t>Mainly a chance to get preliminary peer feedback</a:t>
            </a:r>
          </a:p>
          <a:p>
            <a:r>
              <a:rPr lang="en-US" dirty="0"/>
              <a:t>Again mostly graded for complete / incomplete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53AC07-AB86-4F8F-95BC-6E46CB560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C6581-9410-41BE-9E91-557F48ED7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069FD-628E-4DD9-B8ED-884771293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31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5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042C7-F09F-47E4-BEEF-811B2F5D0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Check-ins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B7047-ADF7-4B25-AFD3-E376250078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presentation to the class on your </a:t>
            </a:r>
            <a:r>
              <a:rPr lang="en-US" dirty="0" smtClean="0"/>
              <a:t>project</a:t>
            </a:r>
          </a:p>
          <a:p>
            <a:r>
              <a:rPr lang="en-US" dirty="0" smtClean="0"/>
              <a:t>A group </a:t>
            </a:r>
            <a:r>
              <a:rPr lang="en-US" dirty="0"/>
              <a:t>report to me about current </a:t>
            </a:r>
            <a:r>
              <a:rPr lang="en-US" dirty="0" smtClean="0"/>
              <a:t>status</a:t>
            </a:r>
          </a:p>
          <a:p>
            <a:r>
              <a:rPr lang="en-US" dirty="0" smtClean="0"/>
              <a:t>An individual </a:t>
            </a:r>
            <a:r>
              <a:rPr lang="en-US" dirty="0" smtClean="0"/>
              <a:t>reflection </a:t>
            </a:r>
            <a:r>
              <a:rPr lang="en-US" dirty="0" smtClean="0"/>
              <a:t>from each team member on their view of the current </a:t>
            </a:r>
            <a:r>
              <a:rPr lang="en-US" dirty="0" smtClean="0"/>
              <a:t>status of the team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035DA-7D02-4C5E-8819-319D921C7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F845D-CE9C-46A1-8433-546E4A94E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2D317-177C-45AA-9917-506B3E800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32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52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C7BFB-8BD9-47C0-83C6-829E11512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Check-in Presentations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B28AC-5FF9-40FB-A757-6F21B3B29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Short presentations containing:</a:t>
            </a:r>
          </a:p>
          <a:p>
            <a:pPr lvl="1"/>
            <a:r>
              <a:rPr lang="en-US" dirty="0"/>
              <a:t>Brief description of your team and high-level direction</a:t>
            </a:r>
          </a:p>
          <a:p>
            <a:pPr lvl="1"/>
            <a:r>
              <a:rPr lang="en-US" dirty="0"/>
              <a:t>Description of the current state of the game / work</a:t>
            </a:r>
          </a:p>
          <a:p>
            <a:pPr lvl="1"/>
            <a:r>
              <a:rPr lang="en-US" dirty="0"/>
              <a:t>Challenges you are facing/faced since the last presentation</a:t>
            </a:r>
          </a:p>
          <a:p>
            <a:pPr lvl="1"/>
            <a:r>
              <a:rPr lang="en-US" dirty="0"/>
              <a:t>Plans for next steps</a:t>
            </a:r>
          </a:p>
          <a:p>
            <a:r>
              <a:rPr lang="en-US" dirty="0"/>
              <a:t>Will be graded for containing the above</a:t>
            </a:r>
          </a:p>
          <a:p>
            <a:r>
              <a:rPr lang="en-US" dirty="0" smtClean="0"/>
              <a:t>Gives you a chance to get peer feedback and workshop your ideas / challenges with the class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8F4F9-BFF2-4867-9698-2DCE27DAD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3F7013-EBE5-4E66-A7DB-6B4210F85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F4290-6517-44EB-80FC-4786863FB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33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1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8F99D-FCF1-4368-A02C-EC840996C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Check-in Reports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1D7CA-C128-4B2C-8AF0-5B19BCEEE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short report where you describe the current state of each component (~1-2 paragraphs each) and link to your working files for further support</a:t>
            </a:r>
          </a:p>
          <a:p>
            <a:r>
              <a:rPr lang="en-US" dirty="0"/>
              <a:t>Will be graded against the same rubric as the final </a:t>
            </a:r>
            <a:r>
              <a:rPr lang="en-US" dirty="0" smtClean="0"/>
              <a:t>deliverable </a:t>
            </a:r>
            <a:r>
              <a:rPr lang="en-US" dirty="0"/>
              <a:t>but using a lower bar for overall </a:t>
            </a:r>
            <a:r>
              <a:rPr lang="en-US" dirty="0" smtClean="0"/>
              <a:t>score</a:t>
            </a:r>
          </a:p>
          <a:p>
            <a:pPr lvl="1"/>
            <a:r>
              <a:rPr lang="en-US" dirty="0" smtClean="0"/>
              <a:t>Check-in 1: 35 points</a:t>
            </a:r>
          </a:p>
          <a:p>
            <a:pPr lvl="1"/>
            <a:r>
              <a:rPr lang="en-US" dirty="0" smtClean="0"/>
              <a:t>Check-in 2: 90 points</a:t>
            </a:r>
          </a:p>
          <a:p>
            <a:pPr lvl="1"/>
            <a:r>
              <a:rPr lang="en-US" dirty="0" smtClean="0"/>
              <a:t>Final: 125 points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CF452-3503-4D31-997A-6B8D1B084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85A7A-CE65-4FD4-9B55-D613D0C71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2DDC9-A342-4456-8811-7FC8D3916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34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6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Check-in Reflections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short response (~1 paragraph) to a few questions to help us gauge everyone’s thoughts on the progress of their teams</a:t>
            </a:r>
          </a:p>
          <a:p>
            <a:r>
              <a:rPr lang="en-US" dirty="0" smtClean="0"/>
              <a:t>Submitted individually not as a team</a:t>
            </a:r>
          </a:p>
          <a:p>
            <a:r>
              <a:rPr lang="en-US" dirty="0" smtClean="0"/>
              <a:t>Not graded for substance just </a:t>
            </a:r>
            <a:r>
              <a:rPr lang="en-US" dirty="0" smtClean="0"/>
              <a:t>completion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6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88A1A-D7C5-452E-A0FC-21346CF70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</a:t>
            </a:r>
            <a:r>
              <a:rPr lang="en-US" dirty="0" smtClean="0"/>
              <a:t>Project Showcase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2CFB0-B0B3-424E-9E55-12F91A6215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Setup your game for the public to come by and see your work</a:t>
            </a:r>
          </a:p>
          <a:p>
            <a:r>
              <a:rPr lang="en-US" dirty="0" smtClean="0"/>
              <a:t>I (or external people I recruit) will </a:t>
            </a:r>
            <a:r>
              <a:rPr lang="en-US" dirty="0" smtClean="0"/>
              <a:t>walk around for you to give a “show floor pitch” of your game as if you were trying to convince a producer to green light the game for production</a:t>
            </a:r>
          </a:p>
          <a:p>
            <a:r>
              <a:rPr lang="en-US" dirty="0" smtClean="0"/>
              <a:t>Make </a:t>
            </a:r>
            <a:r>
              <a:rPr lang="en-US" dirty="0"/>
              <a:t>the case for why it would be worth developing </a:t>
            </a:r>
            <a:r>
              <a:rPr lang="en-US" dirty="0" smtClean="0"/>
              <a:t>further and why its likely to work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7A7C2-D9F1-46BD-9ECA-DAA384A94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381CF-9FE7-4F9C-A377-157998CD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D6132-18E3-46E1-81B3-936C51AD5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36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7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2F033-6E4D-4558-9016-CC1BE15AA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</a:t>
            </a:r>
            <a:r>
              <a:rPr lang="en-US" dirty="0" smtClean="0"/>
              <a:t>Deliverable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BE6A5-2092-4D2E-81B9-3E01445838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Your final Game Design Macro document</a:t>
            </a:r>
          </a:p>
          <a:p>
            <a:r>
              <a:rPr lang="en-US" dirty="0" smtClean="0"/>
              <a:t>Your final Production Log</a:t>
            </a:r>
            <a:endParaRPr lang="en-US" dirty="0"/>
          </a:p>
          <a:p>
            <a:r>
              <a:rPr lang="en-US" dirty="0" smtClean="0"/>
              <a:t>A playable version of your game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C0C4C-2709-438A-BF0A-7A37DBCD7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D2A10-96DE-4172-ADC9-62652E646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F9B22-98C9-4912-A963-5CCEEF384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37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32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D0D2995-0F13-4F8B-B704-559961C36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F7996D2-B623-458F-ABD8-2B95FD44E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62E316-A1A3-4949-97AA-82761A7ED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B7FCF-534A-43B7-AEE5-A9C17540A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3290E-BB05-42ED-831A-584039801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06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Final Project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Final Project Scoping Proposal (Due Friday)</a:t>
            </a:r>
          </a:p>
          <a:p>
            <a:r>
              <a:rPr lang="en-US" dirty="0" smtClean="0"/>
              <a:t>Final Project Pitch (in class Thursday after Spring Break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You will get time on Tuesday to work on the Pitch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8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28946-46FA-46FE-98C9-6FF712043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0A746-3EC5-4D4A-9ED3-8BD8AC73E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Briefly talk about upcoming final project deliverables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Show off some prior final projects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Give you a chance to meet with your final project teams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17C98-72B4-4DCE-85C5-EE8F1E6A0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14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C6DCD0B-52CF-43B0-902D-684C674CD0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Final </a:t>
            </a:r>
            <a:r>
              <a:rPr lang="en-US" dirty="0" smtClean="0"/>
              <a:t>Projects Examples from Prior Years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49F5B-9486-4AA7-888D-92FB62219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B53E5B-A788-41F9-96DB-126182017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71B0D-D138-4F07-9310-3F675DB77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1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1B39F-FC40-48D0-860D-D0266FFD5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Theory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ACEF1-3484-40FC-876A-E52024955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66580-5620-4404-8DDE-8F2A8EBAF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4996C7-9537-4915-8DFA-B5D832341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41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229010-DF63-4F80-BF98-799906AE8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18" y="2529727"/>
            <a:ext cx="6745364" cy="3794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D8344A-913B-46A7-9C7E-F0FF42640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3222" y="1464067"/>
            <a:ext cx="6284360" cy="353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3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1B39F-FC40-48D0-860D-D0266FFD5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Recipe Planning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ACEF1-3484-40FC-876A-E52024955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66580-5620-4404-8DDE-8F2A8EBAF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4996C7-9537-4915-8DFA-B5D832341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42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5B355F-5D21-483C-A6A6-971AE7A8A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380" y="1433032"/>
            <a:ext cx="6713616" cy="492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1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F224-45FA-4460-919E-25FDB6406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Kirchoff’s</a:t>
            </a:r>
            <a:r>
              <a:rPr lang="en-US" dirty="0"/>
              <a:t> Law in Electrical Circuits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448D66-5E14-4A2D-9E8B-AADC4DF0F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5A8EF-29B3-4793-9CB9-F3BD56D51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236373-A4FE-42FC-B602-8BB06C897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E378AB-03A8-4B4C-ACEC-BD24F3E7A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43" y="2390528"/>
            <a:ext cx="4800000" cy="37619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845670-FB45-4C83-B52C-E0F475DB9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858" y="1564528"/>
            <a:ext cx="5742427" cy="458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38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B720C-AC04-4855-BB12-06E870048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Architectural </a:t>
            </a:r>
            <a:br>
              <a:rPr lang="en-US" dirty="0"/>
            </a:br>
            <a:r>
              <a:rPr lang="en-US" dirty="0"/>
              <a:t>Massing </a:t>
            </a:r>
            <a:br>
              <a:rPr lang="en-US" dirty="0"/>
            </a:br>
            <a:r>
              <a:rPr lang="en-US" dirty="0"/>
              <a:t>Design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F847D0-835A-4A1D-9729-FB2642811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67697C-0E33-4C23-B3F3-1EF4D03C9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89A2C7-CC26-42F4-AE70-25287D7E6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44</a:t>
            </a:fld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BE21BF5-DD6F-4B5A-92D2-A7EBC053B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916" y="1"/>
            <a:ext cx="5145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8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047A8-7C01-4CA5-B42E-AE0C5AFC2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Eurhythmics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5FAB4B-838E-49A1-848C-618118E68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666335-15E4-4248-8E8A-EB151ECF9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1574B2-8CC3-4538-AC09-7C07EB9D6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45</a:t>
            </a:fld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2A7ABA85-A121-4B98-954B-926A864DD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13488"/>
            <a:ext cx="3464473" cy="461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E385859D-1F8E-46C9-BEFD-DA00268D9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36557" y="336769"/>
            <a:ext cx="4146824" cy="552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4ADC7FDE-8916-44EB-9749-461A71EF73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4" b="37740"/>
          <a:stretch/>
        </p:blipFill>
        <p:spPr bwMode="auto">
          <a:xfrm rot="16200000">
            <a:off x="8354135" y="3768204"/>
            <a:ext cx="3256131" cy="219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98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3D47B-317C-4CD7-AD2C-EACD7A083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Dealing with Imposter Syndrome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B858EA-5BDE-49D3-9DD8-DB894466B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62CAA3-4537-4F5E-936F-28D7FCDE2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B251D7-CB49-4226-B1DD-21438E57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46</a:t>
            </a:fld>
            <a:endParaRPr lang="en-US"/>
          </a:p>
        </p:txBody>
      </p:sp>
      <p:pic>
        <p:nvPicPr>
          <p:cNvPr id="7" name="Picture 6" descr="A picture containing indoor, sitting, laying, computer&#10;&#10;Description automatically generated">
            <a:extLst>
              <a:ext uri="{FF2B5EF4-FFF2-40B4-BE49-F238E27FC236}">
                <a16:creationId xmlns:a16="http://schemas.microsoft.com/office/drawing/2014/main" id="{78D26A07-7978-4C22-824B-E24FEFFD6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44" y="1839530"/>
            <a:ext cx="8029903" cy="451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6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Anxiety Management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47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25" y="1566069"/>
            <a:ext cx="6553200" cy="4914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67" y="1747044"/>
            <a:ext cx="3518508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55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22275"/>
            <a:ext cx="10515600" cy="1325563"/>
          </a:xfrm>
        </p:spPr>
        <p:txBody>
          <a:bodyPr anchor="t"/>
          <a:lstStyle/>
          <a:p>
            <a:r>
              <a:rPr lang="en-US" dirty="0" smtClean="0"/>
              <a:t>Idiomatic Language Practice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48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176" y="1085056"/>
            <a:ext cx="7176447" cy="539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9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Cyber Security </a:t>
            </a:r>
            <a:r>
              <a:rPr lang="en-US" dirty="0"/>
              <a:t>B</a:t>
            </a:r>
            <a:r>
              <a:rPr lang="en-US" dirty="0" smtClean="0"/>
              <a:t>est Practices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49</a:t>
            </a:fld>
            <a:endParaRPr lang="en-US"/>
          </a:p>
        </p:txBody>
      </p:sp>
      <p:pic>
        <p:nvPicPr>
          <p:cNvPr id="6" name="image9.jpg"/>
          <p:cNvPicPr/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3301890" y="194834"/>
            <a:ext cx="5588220" cy="7465063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99697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6AC5D8E-D434-48A5-BBF7-605796AB70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413567"/>
              </p:ext>
            </p:extLst>
          </p:nvPr>
        </p:nvGraphicFramePr>
        <p:xfrm>
          <a:off x="5153003" y="64329"/>
          <a:ext cx="6200775" cy="667249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436034">
                  <a:extLst>
                    <a:ext uri="{9D8B030D-6E8A-4147-A177-3AD203B41FA5}">
                      <a16:colId xmlns:a16="http://schemas.microsoft.com/office/drawing/2014/main" val="3561318827"/>
                    </a:ext>
                  </a:extLst>
                </a:gridCol>
                <a:gridCol w="317219">
                  <a:extLst>
                    <a:ext uri="{9D8B030D-6E8A-4147-A177-3AD203B41FA5}">
                      <a16:colId xmlns:a16="http://schemas.microsoft.com/office/drawing/2014/main" val="1645843848"/>
                    </a:ext>
                  </a:extLst>
                </a:gridCol>
                <a:gridCol w="382555">
                  <a:extLst>
                    <a:ext uri="{9D8B030D-6E8A-4147-A177-3AD203B41FA5}">
                      <a16:colId xmlns:a16="http://schemas.microsoft.com/office/drawing/2014/main" val="3420988326"/>
                    </a:ext>
                  </a:extLst>
                </a:gridCol>
                <a:gridCol w="2043404">
                  <a:extLst>
                    <a:ext uri="{9D8B030D-6E8A-4147-A177-3AD203B41FA5}">
                      <a16:colId xmlns:a16="http://schemas.microsoft.com/office/drawing/2014/main" val="4126774487"/>
                    </a:ext>
                  </a:extLst>
                </a:gridCol>
                <a:gridCol w="774441">
                  <a:extLst>
                    <a:ext uri="{9D8B030D-6E8A-4147-A177-3AD203B41FA5}">
                      <a16:colId xmlns:a16="http://schemas.microsoft.com/office/drawing/2014/main" val="3211006409"/>
                    </a:ext>
                  </a:extLst>
                </a:gridCol>
                <a:gridCol w="1243132">
                  <a:extLst>
                    <a:ext uri="{9D8B030D-6E8A-4147-A177-3AD203B41FA5}">
                      <a16:colId xmlns:a16="http://schemas.microsoft.com/office/drawing/2014/main" val="1737189493"/>
                    </a:ext>
                  </a:extLst>
                </a:gridCol>
                <a:gridCol w="1003990">
                  <a:extLst>
                    <a:ext uri="{9D8B030D-6E8A-4147-A177-3AD203B41FA5}">
                      <a16:colId xmlns:a16="http://schemas.microsoft.com/office/drawing/2014/main" val="4044193025"/>
                    </a:ext>
                  </a:extLst>
                </a:gridCol>
              </a:tblGrid>
              <a:tr h="146279">
                <a:tc>
                  <a:txBody>
                    <a:bodyPr/>
                    <a:lstStyle/>
                    <a:p>
                      <a:pPr rtl="0" fontAlgn="b"/>
                      <a:r>
                        <a:rPr lang="en-US" sz="900" b="1" dirty="0">
                          <a:effectLst/>
                        </a:rPr>
                        <a:t>Month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b="1" dirty="0">
                          <a:effectLst/>
                        </a:rPr>
                        <a:t>Day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b="1">
                          <a:effectLst/>
                        </a:rPr>
                        <a:t>Week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b="1" dirty="0">
                          <a:effectLst/>
                        </a:rPr>
                        <a:t>Topic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b="1" dirty="0">
                          <a:effectLst/>
                        </a:rPr>
                        <a:t>Blogs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b="1">
                          <a:effectLst/>
                        </a:rPr>
                        <a:t>Assignments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b="1">
                          <a:effectLst/>
                        </a:rPr>
                        <a:t>Group Projects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477735"/>
                  </a:ext>
                </a:extLst>
              </a:tr>
              <a:tr h="146279">
                <a:tc>
                  <a:txBody>
                    <a:bodyPr/>
                    <a:lstStyle/>
                    <a:p>
                      <a:pPr rtl="0" fontAlgn="b"/>
                      <a:r>
                        <a:rPr lang="en-US" sz="900">
                          <a:effectLst/>
                        </a:rPr>
                        <a:t>Jan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>
                          <a:effectLst/>
                        </a:rPr>
                        <a:t>17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>
                          <a:effectLst/>
                        </a:rPr>
                        <a:t>1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dirty="0">
                          <a:effectLst/>
                        </a:rPr>
                        <a:t>Introduction + the EDGE Framework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>
                          <a:effectLst/>
                        </a:rPr>
                        <a:t>Blogs Out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444709"/>
                  </a:ext>
                </a:extLst>
              </a:tr>
              <a:tr h="146279"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dirty="0">
                          <a:effectLst/>
                        </a:rPr>
                        <a:t>19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>
                          <a:effectLst/>
                        </a:rPr>
                        <a:t>Educational Goals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5654299"/>
                  </a:ext>
                </a:extLst>
              </a:tr>
              <a:tr h="138667"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>
                          <a:effectLst/>
                        </a:rPr>
                        <a:t>24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>
                          <a:effectLst/>
                        </a:rPr>
                        <a:t>2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>
                          <a:effectLst/>
                        </a:rPr>
                        <a:t>Game Elements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939840"/>
                  </a:ext>
                </a:extLst>
              </a:tr>
              <a:tr h="138667"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>
                          <a:effectLst/>
                        </a:rPr>
                        <a:t>26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 dirty="0">
                        <a:effectLst/>
                      </a:endParaRP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dirty="0">
                          <a:effectLst/>
                        </a:rPr>
                        <a:t>Learning Mechanisms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984578"/>
                  </a:ext>
                </a:extLst>
              </a:tr>
              <a:tr h="184843"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>
                          <a:effectLst/>
                        </a:rPr>
                        <a:t>31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>
                          <a:effectLst/>
                        </a:rPr>
                        <a:t>3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dirty="0">
                          <a:effectLst/>
                        </a:rPr>
                        <a:t>Process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708123"/>
                  </a:ext>
                </a:extLst>
              </a:tr>
              <a:tr h="146279">
                <a:tc>
                  <a:txBody>
                    <a:bodyPr/>
                    <a:lstStyle/>
                    <a:p>
                      <a:pPr rtl="0" fontAlgn="b"/>
                      <a:r>
                        <a:rPr lang="en-US" sz="900">
                          <a:effectLst/>
                        </a:rPr>
                        <a:t>Feb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>
                          <a:effectLst/>
                        </a:rPr>
                        <a:t>2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>
                          <a:effectLst/>
                        </a:rPr>
                        <a:t>Knowledge Elicitation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dirty="0">
                          <a:effectLst/>
                        </a:rPr>
                        <a:t>1 Out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579993"/>
                  </a:ext>
                </a:extLst>
              </a:tr>
              <a:tr h="138667"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>
                          <a:effectLst/>
                        </a:rPr>
                        <a:t>7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>
                          <a:effectLst/>
                        </a:rPr>
                        <a:t>4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dirty="0">
                          <a:effectLst/>
                        </a:rPr>
                        <a:t>Transfer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dirty="0">
                          <a:effectLst/>
                        </a:rPr>
                        <a:t>Blog 1 In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655880"/>
                  </a:ext>
                </a:extLst>
              </a:tr>
              <a:tr h="138667"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>
                          <a:effectLst/>
                        </a:rPr>
                        <a:t>9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>
                          <a:effectLst/>
                        </a:rPr>
                        <a:t>Integration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dirty="0">
                          <a:effectLst/>
                        </a:rPr>
                        <a:t>1 DUE; 2 Out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232979"/>
                  </a:ext>
                </a:extLst>
              </a:tr>
              <a:tr h="288527"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>
                          <a:effectLst/>
                        </a:rPr>
                        <a:t>14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>
                          <a:effectLst/>
                        </a:rPr>
                        <a:t>5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>
                          <a:effectLst/>
                        </a:rPr>
                        <a:t>Ideation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dirty="0">
                          <a:effectLst/>
                        </a:rPr>
                        <a:t>2A DUE (Friday)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8913852"/>
                  </a:ext>
                </a:extLst>
              </a:tr>
              <a:tr h="146279"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>
                          <a:effectLst/>
                        </a:rPr>
                        <a:t>16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>
                          <a:effectLst/>
                        </a:rPr>
                        <a:t>Prototyping + Playtesting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 dirty="0">
                        <a:effectLst/>
                      </a:endParaRP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4977073"/>
                  </a:ext>
                </a:extLst>
              </a:tr>
              <a:tr h="138667"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>
                          <a:effectLst/>
                        </a:rPr>
                        <a:t>21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>
                          <a:effectLst/>
                        </a:rPr>
                        <a:t>6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dirty="0">
                          <a:effectLst/>
                        </a:rPr>
                        <a:t>Motivation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dirty="0">
                          <a:effectLst/>
                        </a:rPr>
                        <a:t>2B DUE (Friday)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>
                          <a:effectLst/>
                        </a:rPr>
                        <a:t>Team Formation Survey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6718940"/>
                  </a:ext>
                </a:extLst>
              </a:tr>
              <a:tr h="146279"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>
                          <a:effectLst/>
                        </a:rPr>
                        <a:t>23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>
                          <a:effectLst/>
                        </a:rPr>
                        <a:t>In-class Playtesting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 dirty="0">
                        <a:effectLst/>
                      </a:endParaRP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234699"/>
                  </a:ext>
                </a:extLst>
              </a:tr>
              <a:tr h="288527"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>
                          <a:effectLst/>
                        </a:rPr>
                        <a:t>28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>
                          <a:effectLst/>
                        </a:rPr>
                        <a:t>7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dirty="0">
                          <a:effectLst/>
                        </a:rPr>
                        <a:t>Pre-Production and Final Project Kick-off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>
                          <a:effectLst/>
                        </a:rPr>
                        <a:t>Blog 2 In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dirty="0">
                          <a:effectLst/>
                        </a:rPr>
                        <a:t>2C DUE (Friday)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>
                          <a:effectLst/>
                        </a:rPr>
                        <a:t>Teams Formed (Monday)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443367"/>
                  </a:ext>
                </a:extLst>
              </a:tr>
              <a:tr h="146279">
                <a:tc>
                  <a:txBody>
                    <a:bodyPr/>
                    <a:lstStyle/>
                    <a:p>
                      <a:pPr rtl="0" fontAlgn="b"/>
                      <a:r>
                        <a:rPr lang="en-US" sz="900">
                          <a:effectLst/>
                        </a:rPr>
                        <a:t>Mar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>
                          <a:effectLst/>
                        </a:rPr>
                        <a:t>2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dirty="0">
                          <a:effectLst/>
                        </a:rPr>
                        <a:t>Evaluation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 dirty="0">
                        <a:effectLst/>
                      </a:endParaRP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dirty="0">
                          <a:effectLst/>
                        </a:rPr>
                        <a:t>1 Out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>
                          <a:effectLst/>
                        </a:rPr>
                        <a:t>Final Project Scoping Proposal (Friday)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856336"/>
                  </a:ext>
                </a:extLst>
              </a:tr>
              <a:tr h="146279"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>
                          <a:effectLst/>
                        </a:rPr>
                        <a:t>7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>
                          <a:effectLst/>
                        </a:rPr>
                        <a:t>Spring Break; No Class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 dirty="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648116"/>
                  </a:ext>
                </a:extLst>
              </a:tr>
              <a:tr h="222705"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R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>
                          <a:effectLst/>
                        </a:rPr>
                        <a:t>9</a:t>
                      </a: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>
                          <a:effectLst/>
                        </a:rPr>
                        <a:t>Spring Break; No Class</a:t>
                      </a: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 dirty="0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172828"/>
                  </a:ext>
                </a:extLst>
              </a:tr>
              <a:tr h="146279"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R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>
                          <a:effectLst/>
                        </a:rPr>
                        <a:t>14</a:t>
                      </a: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>
                          <a:effectLst/>
                        </a:rPr>
                        <a:t>8</a:t>
                      </a: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>
                          <a:effectLst/>
                        </a:rPr>
                        <a:t>Pitching and Peer Feedback</a:t>
                      </a: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 dirty="0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890762"/>
                  </a:ext>
                </a:extLst>
              </a:tr>
              <a:tr h="146279"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R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>
                          <a:effectLst/>
                        </a:rPr>
                        <a:t>16</a:t>
                      </a: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>
                          <a:effectLst/>
                        </a:rPr>
                        <a:t>Final Project Pitches</a:t>
                      </a: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 dirty="0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>
                          <a:effectLst/>
                        </a:rPr>
                        <a:t>Pitch</a:t>
                      </a: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255273"/>
                  </a:ext>
                </a:extLst>
              </a:tr>
              <a:tr h="146279"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R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>
                          <a:effectLst/>
                        </a:rPr>
                        <a:t>21</a:t>
                      </a: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>
                          <a:effectLst/>
                        </a:rPr>
                        <a:t>9</a:t>
                      </a: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>
                          <a:effectLst/>
                        </a:rPr>
                        <a:t>[Special Topics] + Studio Time</a:t>
                      </a: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>
                          <a:effectLst/>
                        </a:rPr>
                        <a:t>Blog 3 In</a:t>
                      </a: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34583"/>
                  </a:ext>
                </a:extLst>
              </a:tr>
              <a:tr h="290340"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R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>
                          <a:effectLst/>
                        </a:rPr>
                        <a:t>23</a:t>
                      </a: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>
                          <a:effectLst/>
                        </a:rPr>
                        <a:t>[Special Topics] + Studio Time</a:t>
                      </a: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 dirty="0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7508434"/>
                  </a:ext>
                </a:extLst>
              </a:tr>
              <a:tr h="138667"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>
                          <a:effectLst/>
                        </a:rPr>
                        <a:t>28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>
                          <a:effectLst/>
                        </a:rPr>
                        <a:t>10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>
                          <a:effectLst/>
                        </a:rPr>
                        <a:t>Check-in 1 A (half of teams)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611529"/>
                  </a:ext>
                </a:extLst>
              </a:tr>
              <a:tr h="138667"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>
                          <a:effectLst/>
                        </a:rPr>
                        <a:t>30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>
                          <a:effectLst/>
                        </a:rPr>
                        <a:t>Check-in 1 B (half of teams)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>
                          <a:effectLst/>
                        </a:rPr>
                        <a:t>Check-in 1 Report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3462015"/>
                  </a:ext>
                </a:extLst>
              </a:tr>
              <a:tr h="290340">
                <a:tc>
                  <a:txBody>
                    <a:bodyPr/>
                    <a:lstStyle/>
                    <a:p>
                      <a:pPr rtl="0" fontAlgn="b"/>
                      <a:r>
                        <a:rPr lang="en-US" sz="900">
                          <a:effectLst/>
                        </a:rPr>
                        <a:t>Apr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>
                          <a:effectLst/>
                        </a:rPr>
                        <a:t>4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>
                          <a:effectLst/>
                        </a:rPr>
                        <a:t>11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dirty="0" smtClean="0">
                          <a:effectLst/>
                        </a:rPr>
                        <a:t>Studio</a:t>
                      </a:r>
                      <a:r>
                        <a:rPr lang="en-US" sz="900" baseline="0" dirty="0" smtClean="0">
                          <a:effectLst/>
                        </a:rPr>
                        <a:t> Time with Friends</a:t>
                      </a:r>
                      <a:endParaRPr lang="en-US" sz="900" dirty="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 dirty="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9840192"/>
                  </a:ext>
                </a:extLst>
              </a:tr>
              <a:tr h="290340"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>
                          <a:effectLst/>
                        </a:rPr>
                        <a:t>6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dirty="0" smtClean="0">
                          <a:effectLst/>
                        </a:rPr>
                        <a:t>Studio</a:t>
                      </a:r>
                      <a:r>
                        <a:rPr lang="en-US" sz="900" baseline="0" dirty="0" smtClean="0">
                          <a:effectLst/>
                        </a:rPr>
                        <a:t> Time with Friends</a:t>
                      </a:r>
                      <a:endParaRPr lang="en-US" sz="900" dirty="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4829282"/>
                  </a:ext>
                </a:extLst>
              </a:tr>
              <a:tr h="138667"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>
                          <a:effectLst/>
                        </a:rPr>
                        <a:t>11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>
                          <a:effectLst/>
                        </a:rPr>
                        <a:t>12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effectLst/>
                        </a:rPr>
                        <a:t>Studio</a:t>
                      </a:r>
                      <a:r>
                        <a:rPr lang="en-US" sz="900" baseline="0" dirty="0" smtClean="0">
                          <a:effectLst/>
                        </a:rPr>
                        <a:t> Time with Friends</a:t>
                      </a:r>
                      <a:endParaRPr lang="en-US" sz="900" dirty="0" smtClean="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>
                          <a:effectLst/>
                        </a:rPr>
                        <a:t>Blog 4 In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 dirty="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365493"/>
                  </a:ext>
                </a:extLst>
              </a:tr>
              <a:tr h="138667"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 dirty="0">
                          <a:effectLst/>
                        </a:rPr>
                        <a:t>13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 dirty="0">
                        <a:effectLst/>
                      </a:endParaRP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dirty="0">
                          <a:effectLst/>
                        </a:rPr>
                        <a:t>Carnival; No Class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 dirty="0">
                        <a:effectLst/>
                      </a:endParaRP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 dirty="0">
                        <a:effectLst/>
                      </a:endParaRP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 dirty="0">
                        <a:effectLst/>
                      </a:endParaRP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4764758"/>
                  </a:ext>
                </a:extLst>
              </a:tr>
              <a:tr h="138667"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>
                          <a:effectLst/>
                        </a:rPr>
                        <a:t>18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>
                          <a:effectLst/>
                        </a:rPr>
                        <a:t>13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>
                          <a:effectLst/>
                        </a:rPr>
                        <a:t>Check-in 2 A (half of teams)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 dirty="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6154576"/>
                  </a:ext>
                </a:extLst>
              </a:tr>
              <a:tr h="146279"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>
                          <a:effectLst/>
                        </a:rPr>
                        <a:t>20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>
                          <a:effectLst/>
                        </a:rPr>
                        <a:t>Check-in 2 B (half of teams)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>
                          <a:effectLst/>
                        </a:rPr>
                        <a:t>Check-in 2 Report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8449460"/>
                  </a:ext>
                </a:extLst>
              </a:tr>
              <a:tr h="137407"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R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>
                          <a:effectLst/>
                        </a:rPr>
                        <a:t>25</a:t>
                      </a: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>
                          <a:effectLst/>
                        </a:rPr>
                        <a:t>14</a:t>
                      </a: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dirty="0" smtClean="0">
                          <a:effectLst/>
                        </a:rPr>
                        <a:t>Studio</a:t>
                      </a:r>
                      <a:r>
                        <a:rPr lang="en-US" sz="900" baseline="0" dirty="0" smtClean="0">
                          <a:effectLst/>
                        </a:rPr>
                        <a:t> Time with Friends</a:t>
                      </a:r>
                      <a:endParaRPr lang="en-US" sz="900" dirty="0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530108"/>
                  </a:ext>
                </a:extLst>
              </a:tr>
              <a:tr h="137407"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900">
                          <a:effectLst/>
                        </a:rPr>
                        <a:t>27</a:t>
                      </a:r>
                    </a:p>
                  </a:txBody>
                  <a:tcPr marL="28575" marR="28575" marT="19050" marB="19050" anchor="b"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>
                          <a:effectLst/>
                        </a:rPr>
                        <a:t>Last Lecture</a:t>
                      </a:r>
                    </a:p>
                  </a:txBody>
                  <a:tcPr marL="28575" marR="28575" marT="19050" marB="19050" anchor="b"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 dirty="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6491622"/>
                  </a:ext>
                </a:extLst>
              </a:tr>
              <a:tr h="137407">
                <a:tc>
                  <a:txBody>
                    <a:bodyPr/>
                    <a:lstStyle/>
                    <a:p>
                      <a:pPr rtl="0" fontAlgn="b"/>
                      <a:r>
                        <a:rPr lang="en-US" sz="900" dirty="0">
                          <a:effectLst/>
                        </a:rPr>
                        <a:t>May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>
                          <a:effectLst/>
                        </a:rPr>
                        <a:t>TBD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>
                          <a:effectLst/>
                        </a:rPr>
                        <a:t>Final Project Showcase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>
                          <a:effectLst/>
                        </a:rPr>
                        <a:t>Blog Make Up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9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900" dirty="0">
                          <a:effectLst/>
                        </a:rPr>
                        <a:t>Final Project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005545"/>
                  </a:ext>
                </a:extLst>
              </a:tr>
            </a:tbl>
          </a:graphicData>
        </a:graphic>
      </p:graphicFrame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9AA1962-59DA-4866-92A4-73982D949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BE96267-9501-4B49-939F-F116B0669874}" type="slidenum">
              <a:rPr lang="en-US" smtClean="0"/>
              <a:t>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3EC7575-BB7A-4569-A500-9CD974BA8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D198C23-8964-49EA-8F34-3080A532F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2023-01-17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A5C3A2-0662-4F3E-AA46-AFA16E9F835D}"/>
              </a:ext>
            </a:extLst>
          </p:cNvPr>
          <p:cNvSpPr/>
          <p:nvPr/>
        </p:nvSpPr>
        <p:spPr>
          <a:xfrm>
            <a:off x="5153003" y="228337"/>
            <a:ext cx="6200775" cy="702253"/>
          </a:xfrm>
          <a:prstGeom prst="rect">
            <a:avLst/>
          </a:prstGeom>
          <a:solidFill>
            <a:schemeClr val="accent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+mj-lt"/>
              </a:rPr>
              <a:t>Background &amp; EDGE Framework</a:t>
            </a:r>
            <a:endParaRPr lang="en-US" sz="2800" b="1" dirty="0"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8DE342-67AA-42EF-B957-7BA604B8C6AB}"/>
              </a:ext>
            </a:extLst>
          </p:cNvPr>
          <p:cNvSpPr/>
          <p:nvPr/>
        </p:nvSpPr>
        <p:spPr>
          <a:xfrm>
            <a:off x="5153003" y="3359882"/>
            <a:ext cx="6200775" cy="3376941"/>
          </a:xfrm>
          <a:prstGeom prst="rect">
            <a:avLst/>
          </a:prstGeom>
          <a:solidFill>
            <a:schemeClr val="accent3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+mj-lt"/>
              </a:rPr>
              <a:t>Final Projects </a:t>
            </a:r>
          </a:p>
          <a:p>
            <a:pPr algn="ctr"/>
            <a:r>
              <a:rPr lang="en-US" sz="3200" b="1" dirty="0">
                <a:latin typeface="+mj-lt"/>
              </a:rPr>
              <a:t>&amp; </a:t>
            </a:r>
          </a:p>
          <a:p>
            <a:pPr algn="ctr"/>
            <a:r>
              <a:rPr lang="en-US" sz="3200" b="1" dirty="0">
                <a:latin typeface="+mj-lt"/>
              </a:rPr>
              <a:t>Special Topics / Theory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BEC94F-49BA-4B25-BA7E-954D9278B11A}"/>
              </a:ext>
            </a:extLst>
          </p:cNvPr>
          <p:cNvSpPr txBox="1"/>
          <p:nvPr/>
        </p:nvSpPr>
        <p:spPr>
          <a:xfrm>
            <a:off x="714364" y="2767281"/>
            <a:ext cx="3790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A Course in </a:t>
            </a:r>
          </a:p>
          <a:p>
            <a:pPr algn="ctr"/>
            <a:r>
              <a:rPr lang="en-US" sz="4000" dirty="0"/>
              <a:t>3 Acts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43C944-B94D-423D-BFA0-91FF805E7489}"/>
              </a:ext>
            </a:extLst>
          </p:cNvPr>
          <p:cNvSpPr/>
          <p:nvPr/>
        </p:nvSpPr>
        <p:spPr>
          <a:xfrm>
            <a:off x="5153014" y="941222"/>
            <a:ext cx="6200775" cy="2418661"/>
          </a:xfrm>
          <a:prstGeom prst="rect">
            <a:avLst/>
          </a:prstGeom>
          <a:solidFill>
            <a:schemeClr val="accent2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+mj-lt"/>
              </a:rPr>
              <a:t>Process Techniques </a:t>
            </a:r>
          </a:p>
          <a:p>
            <a:pPr algn="ctr"/>
            <a:r>
              <a:rPr lang="en-US" sz="3200" b="1" dirty="0">
                <a:latin typeface="+mj-lt"/>
              </a:rPr>
              <a:t>&amp; </a:t>
            </a:r>
          </a:p>
          <a:p>
            <a:pPr algn="ctr"/>
            <a:r>
              <a:rPr lang="en-US" sz="3200" b="1" dirty="0">
                <a:latin typeface="+mj-lt"/>
              </a:rPr>
              <a:t>Practice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1380" y="5038869"/>
            <a:ext cx="3576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hlinkClick r:id="rId2"/>
              </a:rPr>
              <a:t>http://edugames.design/schedule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483157" y="1524796"/>
            <a:ext cx="1952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4"/>
                </a:solidFill>
              </a:rPr>
              <a:t>You are Here</a:t>
            </a:r>
            <a:endParaRPr lang="en-US" sz="3200" b="1" dirty="0">
              <a:solidFill>
                <a:schemeClr val="accent4"/>
              </a:solidFill>
            </a:endParaRPr>
          </a:p>
        </p:txBody>
      </p:sp>
      <p:cxnSp>
        <p:nvCxnSpPr>
          <p:cNvPr id="15" name="Straight Arrow Connector 14"/>
          <p:cNvCxnSpPr>
            <a:stCxn id="14" idx="3"/>
          </p:cNvCxnSpPr>
          <p:nvPr/>
        </p:nvCxnSpPr>
        <p:spPr>
          <a:xfrm>
            <a:off x="3435917" y="2063405"/>
            <a:ext cx="2056833" cy="703875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487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2" grpId="0" animBg="1"/>
      <p:bldP spid="1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F9DCE-1230-4003-9079-2B5A17A7A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Chemistry Lab Safety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A96C21-0A49-451D-97AC-6AE2BC5DB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856CA5-9C13-4F8C-9B80-968B01DA4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6D5807-5C67-44F6-818D-57338CFAA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50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0CF871-44F5-4E1D-9B8B-58EF05D0F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082" y="1363063"/>
            <a:ext cx="7967836" cy="499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762D5-B187-4B27-B8E3-C485C289E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Operators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03957B-3F3F-499A-A835-DE1252870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6C6C46-75E5-486B-9C59-6B1F0EAF9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589313-B68C-49D1-B1DA-2F62061A4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51</a:t>
            </a:fld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7B4ED157-307E-4B95-BAEF-811CB80A4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5138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8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55B0A-F1E9-4FAD-9EB8-AB47F2E94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Spam Email Detection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990A21-5309-4676-A260-0A310972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C0A0B0-9E10-4584-B154-29ADC0F35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B3B9D0-8A6F-491C-A4DC-F4A0058E2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52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36B1F6-45BF-495E-B1D3-141873ED0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219" y="1255955"/>
            <a:ext cx="9336725" cy="523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4000" dirty="0" smtClean="0"/>
              <a:t>Parenting Skills for Chinese Parents</a:t>
            </a:r>
            <a:endParaRPr lang="en-US" sz="4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213" y="1389713"/>
            <a:ext cx="8829574" cy="4966637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84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Identifying Constellations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pic>
        <p:nvPicPr>
          <p:cNvPr id="4" name="Picture 4" descr="https://lh6.googleusercontent.com/k9l2la16xis3HTqv3avAjcxCh567KtWFKjenquKaL9lMyZ7aydqoK1CS7TXf6SkRRT4ERn9A85-xvT1Oh7XcSEzmGXKIUcgGZG7VhzyTxwH3b9sDnSO87KSpb3W7H_AjITfVF9AS1HM">
            <a:extLst>
              <a:ext uri="{FF2B5EF4-FFF2-40B4-BE49-F238E27FC236}">
                <a16:creationId xmlns:a16="http://schemas.microsoft.com/office/drawing/2014/main" id="{F146F6DD-909B-4B55-A171-CE39905B3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906" y="1326242"/>
            <a:ext cx="8446188" cy="51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72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Theory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55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106" y="2293732"/>
            <a:ext cx="5570694" cy="38616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836" y="1457324"/>
            <a:ext cx="4753669" cy="489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73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 Plant Care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56</a:t>
            </a:fld>
            <a:endParaRPr lang="en-US"/>
          </a:p>
        </p:txBody>
      </p:sp>
      <p:pic>
        <p:nvPicPr>
          <p:cNvPr id="1026" name="Picture 2" descr="https://lh5.googleusercontent.com/DuutmU1Kn108uFRuUGS2_0kpHDcsbyiGMrO1fyODB-u-fGwKRSqlFz4yT6LufAZbqrvIuP2S-d18WsP_4b28iyyUKpxGbsUtQ4lIT-20WS74-StGKEhZr9Dwt6Bow7w7ZM7bJxQ9I1Ssx2jefxubF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33538"/>
            <a:ext cx="11930898" cy="130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050" y="3001161"/>
            <a:ext cx="3466838" cy="353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as Environmental Pressure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pic>
        <p:nvPicPr>
          <p:cNvPr id="4" name="Picture 2" descr="https://lh5.googleusercontent.com/WvxBdANdzVwo4Rd4bPZOJP8GGvNWouQTbbks4tcWwYmKLXUbmhsvu87wamvGpJwhfR2dhq_jjayE1K6qZmHAQqM3QOaJLPWzxo6zeXLTyuL52RYqG4Ik5ORpzBXpGU9sdD-zes0p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086" y="1416368"/>
            <a:ext cx="8260568" cy="491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82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Environmentally conscious consumption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5874" y="1220875"/>
            <a:ext cx="7025108" cy="513547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57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 Design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pic>
        <p:nvPicPr>
          <p:cNvPr id="4" name="Picture 3" descr="A close up of a device&#10;&#10;Description generated with high confidence">
            <a:extLst>
              <a:ext uri="{FF2B5EF4-FFF2-40B4-BE49-F238E27FC236}">
                <a16:creationId xmlns:a16="http://schemas.microsoft.com/office/drawing/2014/main" id="{13573FC7-2BE4-4698-8941-8704695488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8" t="19518" b="10192"/>
          <a:stretch/>
        </p:blipFill>
        <p:spPr>
          <a:xfrm>
            <a:off x="1843907" y="1383904"/>
            <a:ext cx="9509893" cy="527923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78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6AC5D8E-D434-48A5-BBF7-605796AB70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058426"/>
              </p:ext>
            </p:extLst>
          </p:nvPr>
        </p:nvGraphicFramePr>
        <p:xfrm>
          <a:off x="4649003" y="64329"/>
          <a:ext cx="6704776" cy="555904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545881">
                  <a:extLst>
                    <a:ext uri="{9D8B030D-6E8A-4147-A177-3AD203B41FA5}">
                      <a16:colId xmlns:a16="http://schemas.microsoft.com/office/drawing/2014/main" val="3561318827"/>
                    </a:ext>
                  </a:extLst>
                </a:gridCol>
                <a:gridCol w="357039">
                  <a:extLst>
                    <a:ext uri="{9D8B030D-6E8A-4147-A177-3AD203B41FA5}">
                      <a16:colId xmlns:a16="http://schemas.microsoft.com/office/drawing/2014/main" val="1645843848"/>
                    </a:ext>
                  </a:extLst>
                </a:gridCol>
                <a:gridCol w="535558">
                  <a:extLst>
                    <a:ext uri="{9D8B030D-6E8A-4147-A177-3AD203B41FA5}">
                      <a16:colId xmlns:a16="http://schemas.microsoft.com/office/drawing/2014/main" val="3420988326"/>
                    </a:ext>
                  </a:extLst>
                </a:gridCol>
                <a:gridCol w="1999141">
                  <a:extLst>
                    <a:ext uri="{9D8B030D-6E8A-4147-A177-3AD203B41FA5}">
                      <a16:colId xmlns:a16="http://schemas.microsoft.com/office/drawing/2014/main" val="4126774487"/>
                    </a:ext>
                  </a:extLst>
                </a:gridCol>
                <a:gridCol w="837388">
                  <a:extLst>
                    <a:ext uri="{9D8B030D-6E8A-4147-A177-3AD203B41FA5}">
                      <a16:colId xmlns:a16="http://schemas.microsoft.com/office/drawing/2014/main" val="3211006409"/>
                    </a:ext>
                  </a:extLst>
                </a:gridCol>
                <a:gridCol w="1344174">
                  <a:extLst>
                    <a:ext uri="{9D8B030D-6E8A-4147-A177-3AD203B41FA5}">
                      <a16:colId xmlns:a16="http://schemas.microsoft.com/office/drawing/2014/main" val="1737189493"/>
                    </a:ext>
                  </a:extLst>
                </a:gridCol>
                <a:gridCol w="1085595">
                  <a:extLst>
                    <a:ext uri="{9D8B030D-6E8A-4147-A177-3AD203B41FA5}">
                      <a16:colId xmlns:a16="http://schemas.microsoft.com/office/drawing/2014/main" val="4044193025"/>
                    </a:ext>
                  </a:extLst>
                </a:gridCol>
              </a:tblGrid>
              <a:tr h="146279"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b="1" dirty="0">
                          <a:effectLst/>
                        </a:rPr>
                        <a:t>Month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b="1" dirty="0">
                          <a:effectLst/>
                        </a:rPr>
                        <a:t>Day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b="1" dirty="0">
                          <a:effectLst/>
                        </a:rPr>
                        <a:t>Week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b="1" dirty="0">
                          <a:effectLst/>
                        </a:rPr>
                        <a:t>Topic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b="1" dirty="0">
                          <a:effectLst/>
                        </a:rPr>
                        <a:t>Blogs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b="1">
                          <a:effectLst/>
                        </a:rPr>
                        <a:t>Assignments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b="1">
                          <a:effectLst/>
                        </a:rPr>
                        <a:t>Group Projects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477735"/>
                  </a:ext>
                </a:extLst>
              </a:tr>
              <a:tr h="288527"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dirty="0" smtClean="0">
                          <a:effectLst/>
                        </a:rPr>
                        <a:t>Feb</a:t>
                      </a:r>
                      <a:endParaRPr lang="en-US" sz="1100" dirty="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28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7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dirty="0">
                          <a:effectLst/>
                        </a:rPr>
                        <a:t>Pre-Production and Final Project Kick-off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effectLst/>
                        </a:rPr>
                        <a:t>Blog 2 In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dirty="0">
                          <a:effectLst/>
                        </a:rPr>
                        <a:t>2C DUE (Friday)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effectLst/>
                        </a:rPr>
                        <a:t>Teams Formed (Monday)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443367"/>
                  </a:ext>
                </a:extLst>
              </a:tr>
              <a:tr h="146279"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effectLst/>
                        </a:rPr>
                        <a:t>Mar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2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dirty="0">
                          <a:effectLst/>
                        </a:rPr>
                        <a:t>Evaluation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 dirty="0">
                        <a:effectLst/>
                      </a:endParaRP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dirty="0">
                          <a:effectLst/>
                        </a:rPr>
                        <a:t>1 Out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dirty="0">
                          <a:effectLst/>
                        </a:rPr>
                        <a:t>Final Project Scoping Proposal (Friday)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856336"/>
                  </a:ext>
                </a:extLst>
              </a:tr>
              <a:tr h="146279"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dirty="0">
                          <a:effectLst/>
                        </a:rPr>
                        <a:t>7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effectLst/>
                        </a:rPr>
                        <a:t>Spring Break; No Class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 dirty="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648116"/>
                  </a:ext>
                </a:extLst>
              </a:tr>
              <a:tr h="222705"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R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9</a:t>
                      </a: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dirty="0">
                          <a:effectLst/>
                        </a:rPr>
                        <a:t>Spring Break; No Class</a:t>
                      </a: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 dirty="0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172828"/>
                  </a:ext>
                </a:extLst>
              </a:tr>
              <a:tr h="146279"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R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14</a:t>
                      </a: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8</a:t>
                      </a: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effectLst/>
                        </a:rPr>
                        <a:t>Pitching and Peer Feedback</a:t>
                      </a: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 dirty="0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890762"/>
                  </a:ext>
                </a:extLst>
              </a:tr>
              <a:tr h="146279"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R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16</a:t>
                      </a: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effectLst/>
                        </a:rPr>
                        <a:t>Final Project Pitches</a:t>
                      </a: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 dirty="0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effectLst/>
                        </a:rPr>
                        <a:t>Pitch</a:t>
                      </a: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255273"/>
                  </a:ext>
                </a:extLst>
              </a:tr>
              <a:tr h="146279"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R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21</a:t>
                      </a: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9</a:t>
                      </a: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effectLst/>
                        </a:rPr>
                        <a:t>[Special Topics] + Studio Time</a:t>
                      </a: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effectLst/>
                        </a:rPr>
                        <a:t>Blog 3 In</a:t>
                      </a: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34583"/>
                  </a:ext>
                </a:extLst>
              </a:tr>
              <a:tr h="290340"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R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23</a:t>
                      </a: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dirty="0">
                          <a:effectLst/>
                        </a:rPr>
                        <a:t>[Special Topics] + Studio Time</a:t>
                      </a: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 dirty="0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7508434"/>
                  </a:ext>
                </a:extLst>
              </a:tr>
              <a:tr h="138667"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28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10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effectLst/>
                        </a:rPr>
                        <a:t>Check-in 1 A (half of teams)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611529"/>
                  </a:ext>
                </a:extLst>
              </a:tr>
              <a:tr h="138667"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30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effectLst/>
                        </a:rPr>
                        <a:t>Check-in 1 B (half of teams)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effectLst/>
                        </a:rPr>
                        <a:t>Check-in 1 Report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3462015"/>
                  </a:ext>
                </a:extLst>
              </a:tr>
              <a:tr h="290340"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effectLst/>
                        </a:rPr>
                        <a:t>Apr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4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11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dirty="0" smtClean="0">
                          <a:effectLst/>
                        </a:rPr>
                        <a:t>Studio</a:t>
                      </a:r>
                      <a:r>
                        <a:rPr lang="en-US" sz="1100" baseline="0" dirty="0" smtClean="0">
                          <a:effectLst/>
                        </a:rPr>
                        <a:t> Time with Friends</a:t>
                      </a:r>
                      <a:endParaRPr lang="en-US" sz="1100" dirty="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 dirty="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9840192"/>
                  </a:ext>
                </a:extLst>
              </a:tr>
              <a:tr h="290340"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6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dirty="0" smtClean="0">
                          <a:effectLst/>
                        </a:rPr>
                        <a:t>Studio</a:t>
                      </a:r>
                      <a:r>
                        <a:rPr lang="en-US" sz="1100" baseline="0" dirty="0" smtClean="0">
                          <a:effectLst/>
                        </a:rPr>
                        <a:t> Time with Friends</a:t>
                      </a:r>
                      <a:endParaRPr lang="en-US" sz="1100" dirty="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4829282"/>
                  </a:ext>
                </a:extLst>
              </a:tr>
              <a:tr h="138667"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11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12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dirty="0" smtClean="0">
                          <a:effectLst/>
                        </a:rPr>
                        <a:t>Studio</a:t>
                      </a:r>
                      <a:r>
                        <a:rPr lang="en-US" sz="1100" baseline="0" dirty="0" smtClean="0">
                          <a:effectLst/>
                        </a:rPr>
                        <a:t> Time with Friends</a:t>
                      </a:r>
                      <a:endParaRPr lang="en-US" sz="1100" dirty="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effectLst/>
                        </a:rPr>
                        <a:t>Blog 4 In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 dirty="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365493"/>
                  </a:ext>
                </a:extLst>
              </a:tr>
              <a:tr h="138667"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dirty="0">
                          <a:effectLst/>
                        </a:rPr>
                        <a:t>13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 dirty="0">
                        <a:effectLst/>
                      </a:endParaRP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dirty="0">
                          <a:effectLst/>
                        </a:rPr>
                        <a:t>Carnival; No Class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 dirty="0">
                        <a:effectLst/>
                      </a:endParaRP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 dirty="0">
                        <a:effectLst/>
                      </a:endParaRP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 dirty="0">
                        <a:effectLst/>
                      </a:endParaRP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4764758"/>
                  </a:ext>
                </a:extLst>
              </a:tr>
              <a:tr h="138667"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18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13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effectLst/>
                        </a:rPr>
                        <a:t>Check-in 2 A (half of teams)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 dirty="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6154576"/>
                  </a:ext>
                </a:extLst>
              </a:tr>
              <a:tr h="146279"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20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effectLst/>
                        </a:rPr>
                        <a:t>Check-in 2 B (half of teams)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effectLst/>
                        </a:rPr>
                        <a:t>Check-in 2 Report</a:t>
                      </a: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8449460"/>
                  </a:ext>
                </a:extLst>
              </a:tr>
              <a:tr h="137407"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R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25</a:t>
                      </a: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14</a:t>
                      </a: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dirty="0" smtClean="0">
                          <a:effectLst/>
                        </a:rPr>
                        <a:t>Studio</a:t>
                      </a:r>
                      <a:r>
                        <a:rPr lang="en-US" sz="1100" baseline="0" dirty="0" smtClean="0">
                          <a:effectLst/>
                        </a:rPr>
                        <a:t> Time with Friends</a:t>
                      </a:r>
                      <a:endParaRPr lang="en-US" sz="1100" dirty="0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530108"/>
                  </a:ext>
                </a:extLst>
              </a:tr>
              <a:tr h="137407"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>
                          <a:effectLst/>
                        </a:rPr>
                        <a:t>27</a:t>
                      </a:r>
                    </a:p>
                  </a:txBody>
                  <a:tcPr marL="28575" marR="28575" marT="19050" marB="19050" anchor="b"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effectLst/>
                        </a:rPr>
                        <a:t>Last Lecture</a:t>
                      </a:r>
                    </a:p>
                  </a:txBody>
                  <a:tcPr marL="28575" marR="28575" marT="19050" marB="19050" anchor="b"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 dirty="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6491622"/>
                  </a:ext>
                </a:extLst>
              </a:tr>
              <a:tr h="137407"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effectLst/>
                        </a:rPr>
                        <a:t>May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effectLst/>
                        </a:rPr>
                        <a:t>TBD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effectLst/>
                        </a:rPr>
                        <a:t>Final Project Showcase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>
                          <a:effectLst/>
                        </a:rPr>
                        <a:t>Blog Make Up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US" sz="1100">
                        <a:effectLst/>
                      </a:endParaRP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100" dirty="0">
                          <a:effectLst/>
                        </a:rPr>
                        <a:t>Final Project</a:t>
                      </a:r>
                    </a:p>
                  </a:txBody>
                  <a:tcPr marL="28575" marR="28575" marT="19050" marB="1905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005545"/>
                  </a:ext>
                </a:extLst>
              </a:tr>
            </a:tbl>
          </a:graphicData>
        </a:graphic>
      </p:graphicFrame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9AA1962-59DA-4866-92A4-73982D949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BE96267-9501-4B49-939F-F116B0669874}" type="slidenum">
              <a:rPr lang="en-US" smtClean="0"/>
              <a:t>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3EC7575-BB7A-4569-A500-9CD974BA8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2023 | Design of Educational Games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D198C23-8964-49EA-8F34-3080A532F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2023-01-17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BEC94F-49BA-4B25-BA7E-954D9278B11A}"/>
              </a:ext>
            </a:extLst>
          </p:cNvPr>
          <p:cNvSpPr txBox="1"/>
          <p:nvPr/>
        </p:nvSpPr>
        <p:spPr>
          <a:xfrm>
            <a:off x="714364" y="2767281"/>
            <a:ext cx="3790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Zoom in on </a:t>
            </a:r>
          </a:p>
          <a:p>
            <a:pPr algn="ctr"/>
            <a:r>
              <a:rPr lang="en-US" sz="4000" dirty="0" smtClean="0"/>
              <a:t>Act 3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821380" y="5038869"/>
            <a:ext cx="3576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hlinkClick r:id="rId2"/>
              </a:rPr>
              <a:t>http://edugames.design/schedule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649002" y="1778338"/>
            <a:ext cx="6704775" cy="415691"/>
          </a:xfrm>
          <a:prstGeom prst="rect">
            <a:avLst/>
          </a:prstGeom>
          <a:solidFill>
            <a:schemeClr val="accent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Concept Pitch</a:t>
            </a:r>
            <a:endParaRPr lang="en-US" b="1" dirty="0"/>
          </a:p>
        </p:txBody>
      </p:sp>
      <p:sp>
        <p:nvSpPr>
          <p:cNvPr id="17" name="Rectangle 16"/>
          <p:cNvSpPr/>
          <p:nvPr/>
        </p:nvSpPr>
        <p:spPr>
          <a:xfrm>
            <a:off x="4648999" y="2194029"/>
            <a:ext cx="6704777" cy="1069871"/>
          </a:xfrm>
          <a:prstGeom prst="rect">
            <a:avLst/>
          </a:prstGeom>
          <a:solidFill>
            <a:schemeClr val="accent2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Check-in 1 “Sprint”</a:t>
            </a:r>
            <a:endParaRPr lang="en-US" b="1" dirty="0"/>
          </a:p>
        </p:txBody>
      </p:sp>
      <p:sp>
        <p:nvSpPr>
          <p:cNvPr id="18" name="Rectangle 17"/>
          <p:cNvSpPr/>
          <p:nvPr/>
        </p:nvSpPr>
        <p:spPr>
          <a:xfrm>
            <a:off x="4648998" y="3275133"/>
            <a:ext cx="6704777" cy="1557218"/>
          </a:xfrm>
          <a:prstGeom prst="rect">
            <a:avLst/>
          </a:prstGeom>
          <a:solidFill>
            <a:schemeClr val="accent3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Check-in 2 “Sprint”</a:t>
            </a:r>
            <a:endParaRPr lang="en-US" b="1" dirty="0"/>
          </a:p>
        </p:txBody>
      </p:sp>
      <p:sp>
        <p:nvSpPr>
          <p:cNvPr id="19" name="Rectangle 18"/>
          <p:cNvSpPr/>
          <p:nvPr/>
        </p:nvSpPr>
        <p:spPr>
          <a:xfrm>
            <a:off x="4648993" y="4835630"/>
            <a:ext cx="6704781" cy="839170"/>
          </a:xfrm>
          <a:prstGeom prst="rect">
            <a:avLst/>
          </a:prstGeom>
          <a:solidFill>
            <a:schemeClr val="accent5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Final Deliverable “Sprint”</a:t>
            </a:r>
            <a:endParaRPr lang="en-US" b="1" dirty="0"/>
          </a:p>
        </p:txBody>
      </p:sp>
      <p:sp>
        <p:nvSpPr>
          <p:cNvPr id="20" name="Rectangle 19"/>
          <p:cNvSpPr/>
          <p:nvPr/>
        </p:nvSpPr>
        <p:spPr>
          <a:xfrm>
            <a:off x="4603750" y="275124"/>
            <a:ext cx="6750027" cy="1075881"/>
          </a:xfrm>
          <a:prstGeom prst="rect">
            <a:avLst/>
          </a:prstGeom>
          <a:solidFill>
            <a:schemeClr val="accent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Scoping Proposal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3712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Game from class have gone on to win awards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94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D4311-14D1-42BD-A0A6-84EDAFD24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Classroom Management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4E7814-508E-4822-8501-F74BCEB7E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DD98EF-CCA1-43B4-8282-7C69B6D40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178516-4EA6-4114-A033-40EC36239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61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8C2D32-5ACC-4DC7-85A7-C8E97F744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75" y="1402360"/>
            <a:ext cx="5430155" cy="52423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9F353A-3839-47ED-AE11-3F54ADC1A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130" y="1402360"/>
            <a:ext cx="5916823" cy="45391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74806A-C540-4EC5-AACC-4A84616607CD}"/>
              </a:ext>
            </a:extLst>
          </p:cNvPr>
          <p:cNvSpPr txBox="1"/>
          <p:nvPr/>
        </p:nvSpPr>
        <p:spPr>
          <a:xfrm>
            <a:off x="5896650" y="5854614"/>
            <a:ext cx="336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Won gold in the student game category at Serious Play 2019!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145" y="5651499"/>
            <a:ext cx="291465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0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Salary and Benefit Negotiation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014" y="1458423"/>
            <a:ext cx="8242393" cy="503542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05-418/818 | Spring 2022 | Design of Educational Games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62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739" y="5695632"/>
            <a:ext cx="2880588" cy="89298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9174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Fire Safety for Young Kids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63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587667"/>
            <a:ext cx="6010682" cy="40646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569" y="369721"/>
            <a:ext cx="3961262" cy="52825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4876895"/>
            <a:ext cx="4086224" cy="126672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8"/>
          <p:cNvSpPr/>
          <p:nvPr/>
        </p:nvSpPr>
        <p:spPr>
          <a:xfrm>
            <a:off x="4762499" y="5880655"/>
            <a:ext cx="5199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https://www.youtube.com/watch?v=h1RZrhnvv50</a:t>
            </a:r>
          </a:p>
        </p:txBody>
      </p:sp>
    </p:spTree>
    <p:extLst>
      <p:ext uri="{BB962C8B-B14F-4D97-AF65-F5344CB8AC3E}">
        <p14:creationId xmlns:p14="http://schemas.microsoft.com/office/powerpoint/2010/main" val="130990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Preparing for Applying for Jobs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64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174" y="1264718"/>
            <a:ext cx="9801225" cy="45600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4876895"/>
            <a:ext cx="4086224" cy="126672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tangle 7"/>
          <p:cNvSpPr/>
          <p:nvPr/>
        </p:nvSpPr>
        <p:spPr>
          <a:xfrm>
            <a:off x="3581400" y="6065321"/>
            <a:ext cx="79533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https://drive.google.com/file/d/1Mez9Fb86IC-yf37ZgOFH3tA1iArp0eR-/view</a:t>
            </a:r>
          </a:p>
        </p:txBody>
      </p:sp>
    </p:spTree>
    <p:extLst>
      <p:ext uri="{BB962C8B-B14F-4D97-AF65-F5344CB8AC3E}">
        <p14:creationId xmlns:p14="http://schemas.microsoft.com/office/powerpoint/2010/main" val="381769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Wild Botany and Plant Foraging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65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97" y="1352550"/>
            <a:ext cx="7842105" cy="42186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453" y="1643031"/>
            <a:ext cx="4018347" cy="39757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4876895"/>
            <a:ext cx="4086224" cy="126672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Rectangle 9"/>
          <p:cNvSpPr/>
          <p:nvPr/>
        </p:nvSpPr>
        <p:spPr>
          <a:xfrm>
            <a:off x="5111677" y="5779094"/>
            <a:ext cx="5305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https://www.youtube.com/watch?v=9giKqBCmAy0</a:t>
            </a:r>
          </a:p>
        </p:txBody>
      </p:sp>
    </p:spTree>
    <p:extLst>
      <p:ext uri="{BB962C8B-B14F-4D97-AF65-F5344CB8AC3E}">
        <p14:creationId xmlns:p14="http://schemas.microsoft.com/office/powerpoint/2010/main" val="140819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4000" dirty="0" smtClean="0"/>
              <a:t>Consent and healthy sexual relationships</a:t>
            </a:r>
            <a:endParaRPr lang="en-US" sz="4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99212"/>
            <a:ext cx="2743200" cy="365125"/>
          </a:xfrm>
        </p:spPr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66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960" y="1080235"/>
            <a:ext cx="9292081" cy="51848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445" y="5700938"/>
            <a:ext cx="3897509" cy="88083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9" name="TextBox 8"/>
          <p:cNvSpPr txBox="1"/>
          <p:nvPr/>
        </p:nvSpPr>
        <p:spPr>
          <a:xfrm>
            <a:off x="3233960" y="6054090"/>
            <a:ext cx="47648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Student Game Design Competition Finalist at: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78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TTS Games from Prior Years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>
                <a:hlinkClick r:id="rId2"/>
              </a:rPr>
              <a:t>https://steamcommunity.com/sharedfiles/filedetails/?</a:t>
            </a:r>
            <a:r>
              <a:rPr lang="en-US" dirty="0" smtClean="0">
                <a:hlinkClick r:id="rId2"/>
              </a:rPr>
              <a:t>id=2093629113</a:t>
            </a:r>
            <a:endParaRPr lang="en-US" dirty="0" smtClean="0"/>
          </a:p>
          <a:p>
            <a:r>
              <a:rPr lang="en-US" dirty="0">
                <a:hlinkClick r:id="rId3"/>
              </a:rPr>
              <a:t>https://steamcommunity.com/sharedfiles/filedetails/?</a:t>
            </a:r>
            <a:r>
              <a:rPr lang="en-US" dirty="0" smtClean="0">
                <a:hlinkClick r:id="rId3"/>
              </a:rPr>
              <a:t>id=2093103493</a:t>
            </a:r>
            <a:endParaRPr lang="en-US" dirty="0" smtClean="0"/>
          </a:p>
          <a:p>
            <a:r>
              <a:rPr lang="en-US" dirty="0">
                <a:hlinkClick r:id="rId4"/>
              </a:rPr>
              <a:t>https://steamcommunity.com/sharedfiles/filedetails/?</a:t>
            </a:r>
            <a:r>
              <a:rPr lang="en-US" dirty="0" smtClean="0">
                <a:hlinkClick r:id="rId4"/>
              </a:rPr>
              <a:t>id=2093073473</a:t>
            </a:r>
            <a:endParaRPr lang="en-US" dirty="0" smtClean="0"/>
          </a:p>
          <a:p>
            <a:r>
              <a:rPr lang="en-US" dirty="0">
                <a:hlinkClick r:id="rId5"/>
              </a:rPr>
              <a:t>https://steamcommunity.com/sharedfiles/filedetails/?</a:t>
            </a:r>
            <a:r>
              <a:rPr lang="en-US" dirty="0" smtClean="0">
                <a:hlinkClick r:id="rId5"/>
              </a:rPr>
              <a:t>id=2072876542</a:t>
            </a:r>
            <a:endParaRPr lang="en-US" dirty="0" smtClean="0"/>
          </a:p>
          <a:p>
            <a:r>
              <a:rPr lang="en-US" dirty="0">
                <a:hlinkClick r:id="rId6"/>
              </a:rPr>
              <a:t>https://steamcommunity.com/sharedfiles/filedetails/?</a:t>
            </a:r>
            <a:r>
              <a:rPr lang="en-US" dirty="0" smtClean="0">
                <a:hlinkClick r:id="rId6"/>
              </a:rPr>
              <a:t>id=2072788827</a:t>
            </a:r>
            <a:endParaRPr lang="en-US" dirty="0" smtClean="0"/>
          </a:p>
          <a:p>
            <a:r>
              <a:rPr lang="en-US" dirty="0">
                <a:hlinkClick r:id="rId7"/>
              </a:rPr>
              <a:t>https://steamcommunity.com/sharedfiles/filedetails/?</a:t>
            </a:r>
            <a:r>
              <a:rPr lang="en-US" dirty="0" smtClean="0">
                <a:hlinkClick r:id="rId7"/>
              </a:rPr>
              <a:t>id=2059086966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92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8C142-87D9-487B-9EB8-63C715D04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35C51-85DA-43EE-88FD-B0EE9EBC7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04F94-4107-4A46-88F1-115198E61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68</a:t>
            </a:fld>
            <a:endParaRPr lang="en-US"/>
          </a:p>
        </p:txBody>
      </p:sp>
      <p:pic>
        <p:nvPicPr>
          <p:cNvPr id="7" name="Picture 4" descr="Image result for mario question block">
            <a:extLst>
              <a:ext uri="{FF2B5EF4-FFF2-40B4-BE49-F238E27FC236}">
                <a16:creationId xmlns:a16="http://schemas.microsoft.com/office/drawing/2014/main" id="{5E1515CC-5515-46BA-911E-AA9B5E33DC3E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50" y="1253331"/>
            <a:ext cx="435610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1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Meet with your teams!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30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Updates going Forward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More time devoted to working with your groups on the final project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Most topic </a:t>
            </a:r>
            <a:r>
              <a:rPr lang="en-US" dirty="0" smtClean="0"/>
              <a:t>sessions (starting after Spring Break) will only be about half the time to allow </a:t>
            </a:r>
            <a:r>
              <a:rPr lang="en-US" dirty="0" smtClean="0"/>
              <a:t>for group work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All RWPs become optional from here on</a:t>
            </a:r>
          </a:p>
          <a:p>
            <a:pPr lvl="1"/>
            <a:r>
              <a:rPr lang="en-US" dirty="0" smtClean="0"/>
              <a:t>If you make an entry you get positive credit, if you don’t you get excused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dirty="0" smtClean="0"/>
              <a:t>Topics are selected based on the special topics survey:</a:t>
            </a:r>
          </a:p>
          <a:p>
            <a:pPr marL="0" indent="0" algn="ctr">
              <a:buNone/>
            </a:pPr>
            <a:r>
              <a:rPr lang="en-US" sz="4800" dirty="0" smtClean="0">
                <a:hlinkClick r:id="rId2"/>
              </a:rPr>
              <a:t>http://edugames.design/topics</a:t>
            </a:r>
            <a:r>
              <a:rPr lang="en-US" sz="4800" dirty="0" smtClean="0"/>
              <a:t> </a:t>
            </a:r>
            <a:endParaRPr lang="en-US" sz="4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7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5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07870-5C6B-4908-86E3-90C748BD7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next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A51F6-58C5-425D-AB8D-5B522CD75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Remember: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err="1" smtClean="0"/>
              <a:t>Crit</a:t>
            </a:r>
            <a:r>
              <a:rPr lang="en-US" dirty="0" smtClean="0"/>
              <a:t> 2 Submission Deadline tonight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Assignment 2C is Due Friday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Final Project Scoping Proposals due Friday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If you have any feedback about how live sessions are going please let me know: </a:t>
            </a:r>
            <a:r>
              <a:rPr lang="en-US" dirty="0" smtClean="0">
                <a:hlinkClick r:id="rId2"/>
              </a:rPr>
              <a:t>https://edugames.design/feedback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B868A9-0E80-47EA-9A9D-445FF6318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4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F89D9-86D6-41D6-ADC5-5718D6AAB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2A9AF6E-A98F-428A-9D1F-029C2DEDD78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11" y="0"/>
            <a:ext cx="10718978" cy="6858000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3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Pre-Production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92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Primary Artifacts in Pre-production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Vertical Slice</a:t>
            </a:r>
          </a:p>
          <a:p>
            <a:r>
              <a:rPr lang="en-US" dirty="0" smtClean="0"/>
              <a:t>The Game Design Macro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2020-03-01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05-418/818 | Spring 2022 | Design of Educational Games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96267-9501-4B49-939F-F116B0669874}" type="slidenum">
              <a:rPr lang="en-US" smtClean="0"/>
              <a:t>9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5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lorBrewer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F78B4"/>
      </a:accent1>
      <a:accent2>
        <a:srgbClr val="33A02C"/>
      </a:accent2>
      <a:accent3>
        <a:srgbClr val="E31A1C"/>
      </a:accent3>
      <a:accent4>
        <a:srgbClr val="FF7F00"/>
      </a:accent4>
      <a:accent5>
        <a:srgbClr val="6A3D99"/>
      </a:accent5>
      <a:accent6>
        <a:srgbClr val="FFFF33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61893</TotalTime>
  <Words>2933</Words>
  <Application>Microsoft Office PowerPoint</Application>
  <PresentationFormat>Widescreen</PresentationFormat>
  <Paragraphs>654</Paragraphs>
  <Slides>71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6" baseType="lpstr">
      <vt:lpstr>Arial</vt:lpstr>
      <vt:lpstr>Calibri</vt:lpstr>
      <vt:lpstr>Century Gothic</vt:lpstr>
      <vt:lpstr>Segoe UI</vt:lpstr>
      <vt:lpstr>Office Theme</vt:lpstr>
      <vt:lpstr>13 – Pre-Production + Final Project Kickoff</vt:lpstr>
      <vt:lpstr>Announcements</vt:lpstr>
      <vt:lpstr>Announcements</vt:lpstr>
      <vt:lpstr>Plan for Today</vt:lpstr>
      <vt:lpstr>PowerPoint Presentation</vt:lpstr>
      <vt:lpstr>PowerPoint Presentation</vt:lpstr>
      <vt:lpstr>Updates going Forward</vt:lpstr>
      <vt:lpstr>Pre-Production</vt:lpstr>
      <vt:lpstr>Two Primary Artifacts in Pre-production</vt:lpstr>
      <vt:lpstr>PowerPoint Presentation</vt:lpstr>
      <vt:lpstr>The Vertical Slice</vt:lpstr>
      <vt:lpstr>The Vertical Slice usually contains:</vt:lpstr>
      <vt:lpstr>Vertical Slice Size</vt:lpstr>
      <vt:lpstr>Game Design Macro</vt:lpstr>
      <vt:lpstr>Game Design Macro Chart</vt:lpstr>
      <vt:lpstr>Game Design Macro Chart</vt:lpstr>
      <vt:lpstr>Final Project Guidelines</vt:lpstr>
      <vt:lpstr>Final Project Goal</vt:lpstr>
      <vt:lpstr>Design Limitations</vt:lpstr>
      <vt:lpstr>Available Platforms</vt:lpstr>
      <vt:lpstr>Main Deliverables</vt:lpstr>
      <vt:lpstr>Game Design Macro Document</vt:lpstr>
      <vt:lpstr>Production Log</vt:lpstr>
      <vt:lpstr>Show Some Examples Here</vt:lpstr>
      <vt:lpstr>Playable Prototype</vt:lpstr>
      <vt:lpstr>Assessment Components and Dimensions </vt:lpstr>
      <vt:lpstr>5 Assessment Components</vt:lpstr>
      <vt:lpstr>5 Assessment Dimensions</vt:lpstr>
      <vt:lpstr>Timeline</vt:lpstr>
      <vt:lpstr>Scoping Proposal</vt:lpstr>
      <vt:lpstr>In-Class Concept Pitch</vt:lpstr>
      <vt:lpstr>Check-ins</vt:lpstr>
      <vt:lpstr>Check-in Presentations</vt:lpstr>
      <vt:lpstr>Check-in Reports</vt:lpstr>
      <vt:lpstr>Check-in Reflections</vt:lpstr>
      <vt:lpstr>Final Project Showcase</vt:lpstr>
      <vt:lpstr>Final Deliverable</vt:lpstr>
      <vt:lpstr>Questions?</vt:lpstr>
      <vt:lpstr>Initial Final Project Steps</vt:lpstr>
      <vt:lpstr>Final Projects Examples from Prior Years</vt:lpstr>
      <vt:lpstr>Set Theory</vt:lpstr>
      <vt:lpstr>Recipe Planning</vt:lpstr>
      <vt:lpstr>Kirchoff’s Law in Electrical Circuits</vt:lpstr>
      <vt:lpstr>Architectural  Massing  Design</vt:lpstr>
      <vt:lpstr>Eurhythmics</vt:lpstr>
      <vt:lpstr>Dealing with Imposter Syndrome</vt:lpstr>
      <vt:lpstr>Performance Anxiety Management</vt:lpstr>
      <vt:lpstr>Idiomatic Language Practice</vt:lpstr>
      <vt:lpstr>Cyber Security Best Practices</vt:lpstr>
      <vt:lpstr>Chemistry Lab Safety</vt:lpstr>
      <vt:lpstr>Binary Operators</vt:lpstr>
      <vt:lpstr>Spam Email Detection</vt:lpstr>
      <vt:lpstr>Parenting Skills for Chinese Parents</vt:lpstr>
      <vt:lpstr>Identifying Constellations </vt:lpstr>
      <vt:lpstr>Color Theory</vt:lpstr>
      <vt:lpstr>Home Plant Care</vt:lpstr>
      <vt:lpstr>Evolution as Environmental Pressure</vt:lpstr>
      <vt:lpstr>Environmentally conscious consumption</vt:lpstr>
      <vt:lpstr>Graphic Design</vt:lpstr>
      <vt:lpstr>Game from class have gone on to win awards</vt:lpstr>
      <vt:lpstr>Classroom Management</vt:lpstr>
      <vt:lpstr>Salary and Benefit Negotiation</vt:lpstr>
      <vt:lpstr>Fire Safety for Young Kids</vt:lpstr>
      <vt:lpstr>Preparing for Applying for Jobs</vt:lpstr>
      <vt:lpstr>Wild Botany and Plant Foraging</vt:lpstr>
      <vt:lpstr>Consent and healthy sexual relationships</vt:lpstr>
      <vt:lpstr>TTS Games from Prior Years</vt:lpstr>
      <vt:lpstr>PowerPoint Presentation</vt:lpstr>
      <vt:lpstr>Meet with your teams!</vt:lpstr>
      <vt:lpstr>For next time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of Educational Games</dc:title>
  <dc:creator>Erik Harpstead</dc:creator>
  <cp:lastModifiedBy>Erik Harpstead</cp:lastModifiedBy>
  <cp:revision>804</cp:revision>
  <dcterms:created xsi:type="dcterms:W3CDTF">2018-01-16T20:15:15Z</dcterms:created>
  <dcterms:modified xsi:type="dcterms:W3CDTF">2023-03-01T13:35:54Z</dcterms:modified>
</cp:coreProperties>
</file>